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8" r:id="rId2"/>
    <p:sldMasterId id="2147483648" r:id="rId3"/>
    <p:sldMasterId id="2147483781" r:id="rId4"/>
  </p:sldMasterIdLst>
  <p:notesMasterIdLst>
    <p:notesMasterId r:id="rId68"/>
  </p:notesMasterIdLst>
  <p:handoutMasterIdLst>
    <p:handoutMasterId r:id="rId69"/>
  </p:handoutMasterIdLst>
  <p:sldIdLst>
    <p:sldId id="260" r:id="rId5"/>
    <p:sldId id="631" r:id="rId6"/>
    <p:sldId id="629" r:id="rId7"/>
    <p:sldId id="630" r:id="rId8"/>
    <p:sldId id="632" r:id="rId9"/>
    <p:sldId id="339" r:id="rId10"/>
    <p:sldId id="418" r:id="rId11"/>
    <p:sldId id="419" r:id="rId12"/>
    <p:sldId id="360" r:id="rId13"/>
    <p:sldId id="602" r:id="rId14"/>
    <p:sldId id="380" r:id="rId15"/>
    <p:sldId id="469" r:id="rId16"/>
    <p:sldId id="475" r:id="rId17"/>
    <p:sldId id="473" r:id="rId18"/>
    <p:sldId id="589" r:id="rId19"/>
    <p:sldId id="603" r:id="rId20"/>
    <p:sldId id="626" r:id="rId21"/>
    <p:sldId id="467" r:id="rId22"/>
    <p:sldId id="621" r:id="rId23"/>
    <p:sldId id="364" r:id="rId24"/>
    <p:sldId id="562" r:id="rId25"/>
    <p:sldId id="583" r:id="rId26"/>
    <p:sldId id="582" r:id="rId27"/>
    <p:sldId id="620" r:id="rId28"/>
    <p:sldId id="622" r:id="rId29"/>
    <p:sldId id="617" r:id="rId30"/>
    <p:sldId id="607" r:id="rId31"/>
    <p:sldId id="587" r:id="rId32"/>
    <p:sldId id="608" r:id="rId33"/>
    <p:sldId id="609" r:id="rId34"/>
    <p:sldId id="610" r:id="rId35"/>
    <p:sldId id="614" r:id="rId36"/>
    <p:sldId id="615" r:id="rId37"/>
    <p:sldId id="616" r:id="rId38"/>
    <p:sldId id="611" r:id="rId39"/>
    <p:sldId id="625" r:id="rId40"/>
    <p:sldId id="612" r:id="rId41"/>
    <p:sldId id="497" r:id="rId42"/>
    <p:sldId id="605" r:id="rId43"/>
    <p:sldId id="391" r:id="rId44"/>
    <p:sldId id="553" r:id="rId45"/>
    <p:sldId id="476" r:id="rId46"/>
    <p:sldId id="432" r:id="rId47"/>
    <p:sldId id="433" r:id="rId48"/>
    <p:sldId id="478" r:id="rId49"/>
    <p:sldId id="480" r:id="rId50"/>
    <p:sldId id="484" r:id="rId51"/>
    <p:sldId id="446" r:id="rId52"/>
    <p:sldId id="452" r:id="rId53"/>
    <p:sldId id="565" r:id="rId54"/>
    <p:sldId id="590" r:id="rId55"/>
    <p:sldId id="594" r:id="rId56"/>
    <p:sldId id="596" r:id="rId57"/>
    <p:sldId id="598" r:id="rId58"/>
    <p:sldId id="599" r:id="rId59"/>
    <p:sldId id="627" r:id="rId60"/>
    <p:sldId id="490" r:id="rId61"/>
    <p:sldId id="532" r:id="rId62"/>
    <p:sldId id="538" r:id="rId63"/>
    <p:sldId id="558" r:id="rId64"/>
    <p:sldId id="585" r:id="rId65"/>
    <p:sldId id="387" r:id="rId66"/>
    <p:sldId id="628" r:id="rId67"/>
  </p:sldIdLst>
  <p:sldSz cx="9144000" cy="6858000" type="screen4x3"/>
  <p:notesSz cx="6669088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972"/>
    <a:srgbClr val="F07F3C"/>
    <a:srgbClr val="E95500"/>
    <a:srgbClr val="F8AA00"/>
    <a:srgbClr val="E67800"/>
    <a:srgbClr val="E67814"/>
    <a:srgbClr val="E86400"/>
    <a:srgbClr val="F4971E"/>
    <a:srgbClr val="00707F"/>
    <a:srgbClr val="C6C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022893-B5A0-4A04-B30E-63A18798F1DE}" v="17" dt="2023-10-09T17:01:17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7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4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ard Luc" userId="021f4135-370c-4641-bf1f-e218ccabbc23" providerId="ADAL" clId="{F1022893-B5A0-4A04-B30E-63A18798F1DE}"/>
    <pc:docChg chg="undo custSel addSld delSld modSld sldOrd">
      <pc:chgData name="Courard Luc" userId="021f4135-370c-4641-bf1f-e218ccabbc23" providerId="ADAL" clId="{F1022893-B5A0-4A04-B30E-63A18798F1DE}" dt="2023-10-11T11:06:58.842" v="914" actId="14100"/>
      <pc:docMkLst>
        <pc:docMk/>
      </pc:docMkLst>
      <pc:sldChg chg="modSp mod">
        <pc:chgData name="Courard Luc" userId="021f4135-370c-4641-bf1f-e218ccabbc23" providerId="ADAL" clId="{F1022893-B5A0-4A04-B30E-63A18798F1DE}" dt="2023-10-09T16:18:52.440" v="170" actId="20577"/>
        <pc:sldMkLst>
          <pc:docMk/>
          <pc:sldMk cId="3997825559" sldId="364"/>
        </pc:sldMkLst>
        <pc:spChg chg="mod">
          <ac:chgData name="Courard Luc" userId="021f4135-370c-4641-bf1f-e218ccabbc23" providerId="ADAL" clId="{F1022893-B5A0-4A04-B30E-63A18798F1DE}" dt="2023-10-09T16:18:52.440" v="170" actId="20577"/>
          <ac:spMkLst>
            <pc:docMk/>
            <pc:sldMk cId="3997825559" sldId="364"/>
            <ac:spMk id="3" creationId="{8EE64BA5-6D39-4E01-93FF-EF14BE7D031B}"/>
          </ac:spMkLst>
        </pc:spChg>
      </pc:sldChg>
      <pc:sldChg chg="modSp mod">
        <pc:chgData name="Courard Luc" userId="021f4135-370c-4641-bf1f-e218ccabbc23" providerId="ADAL" clId="{F1022893-B5A0-4A04-B30E-63A18798F1DE}" dt="2023-10-09T16:40:49.350" v="522" actId="1076"/>
        <pc:sldMkLst>
          <pc:docMk/>
          <pc:sldMk cId="4083962096" sldId="387"/>
        </pc:sldMkLst>
        <pc:picChg chg="mod">
          <ac:chgData name="Courard Luc" userId="021f4135-370c-4641-bf1f-e218ccabbc23" providerId="ADAL" clId="{F1022893-B5A0-4A04-B30E-63A18798F1DE}" dt="2023-10-09T16:40:49.350" v="522" actId="1076"/>
          <ac:picMkLst>
            <pc:docMk/>
            <pc:sldMk cId="4083962096" sldId="387"/>
            <ac:picMk id="6" creationId="{00000000-0000-0000-0000-000000000000}"/>
          </ac:picMkLst>
        </pc:picChg>
      </pc:sldChg>
      <pc:sldChg chg="del">
        <pc:chgData name="Courard Luc" userId="021f4135-370c-4641-bf1f-e218ccabbc23" providerId="ADAL" clId="{F1022893-B5A0-4A04-B30E-63A18798F1DE}" dt="2023-10-09T13:23:48.905" v="0" actId="47"/>
        <pc:sldMkLst>
          <pc:docMk/>
          <pc:sldMk cId="327168980" sldId="431"/>
        </pc:sldMkLst>
      </pc:sldChg>
      <pc:sldChg chg="del">
        <pc:chgData name="Courard Luc" userId="021f4135-370c-4641-bf1f-e218ccabbc23" providerId="ADAL" clId="{F1022893-B5A0-4A04-B30E-63A18798F1DE}" dt="2023-10-09T13:23:52.082" v="1" actId="47"/>
        <pc:sldMkLst>
          <pc:docMk/>
          <pc:sldMk cId="2644374339" sldId="434"/>
        </pc:sldMkLst>
      </pc:sldChg>
      <pc:sldChg chg="modSp mod ord">
        <pc:chgData name="Courard Luc" userId="021f4135-370c-4641-bf1f-e218ccabbc23" providerId="ADAL" clId="{F1022893-B5A0-4A04-B30E-63A18798F1DE}" dt="2023-10-09T16:02:39.472" v="91" actId="20577"/>
        <pc:sldMkLst>
          <pc:docMk/>
          <pc:sldMk cId="3251174324" sldId="469"/>
        </pc:sldMkLst>
        <pc:spChg chg="mod">
          <ac:chgData name="Courard Luc" userId="021f4135-370c-4641-bf1f-e218ccabbc23" providerId="ADAL" clId="{F1022893-B5A0-4A04-B30E-63A18798F1DE}" dt="2023-10-09T16:02:39.472" v="91" actId="20577"/>
          <ac:spMkLst>
            <pc:docMk/>
            <pc:sldMk cId="3251174324" sldId="469"/>
            <ac:spMk id="3" creationId="{00000000-0000-0000-0000-000000000000}"/>
          </ac:spMkLst>
        </pc:spChg>
      </pc:sldChg>
      <pc:sldChg chg="modSp mod">
        <pc:chgData name="Courard Luc" userId="021f4135-370c-4641-bf1f-e218ccabbc23" providerId="ADAL" clId="{F1022893-B5A0-4A04-B30E-63A18798F1DE}" dt="2023-10-09T16:43:45.521" v="584" actId="2711"/>
        <pc:sldMkLst>
          <pc:docMk/>
          <pc:sldMk cId="0" sldId="473"/>
        </pc:sldMkLst>
        <pc:spChg chg="mod">
          <ac:chgData name="Courard Luc" userId="021f4135-370c-4641-bf1f-e218ccabbc23" providerId="ADAL" clId="{F1022893-B5A0-4A04-B30E-63A18798F1DE}" dt="2023-10-09T16:43:45.521" v="584" actId="2711"/>
          <ac:spMkLst>
            <pc:docMk/>
            <pc:sldMk cId="0" sldId="473"/>
            <ac:spMk id="66563" creationId="{00000000-0000-0000-0000-000000000000}"/>
          </ac:spMkLst>
        </pc:spChg>
        <pc:picChg chg="mod">
          <ac:chgData name="Courard Luc" userId="021f4135-370c-4641-bf1f-e218ccabbc23" providerId="ADAL" clId="{F1022893-B5A0-4A04-B30E-63A18798F1DE}" dt="2023-10-09T16:43:25.252" v="582" actId="1076"/>
          <ac:picMkLst>
            <pc:docMk/>
            <pc:sldMk cId="0" sldId="473"/>
            <ac:picMk id="2" creationId="{8B466FD9-3D54-B841-AA4F-BFC6D80A212B}"/>
          </ac:picMkLst>
        </pc:picChg>
      </pc:sldChg>
      <pc:sldChg chg="modSp del mod">
        <pc:chgData name="Courard Luc" userId="021f4135-370c-4641-bf1f-e218ccabbc23" providerId="ADAL" clId="{F1022893-B5A0-4A04-B30E-63A18798F1DE}" dt="2023-10-09T16:43:28.691" v="583" actId="47"/>
        <pc:sldMkLst>
          <pc:docMk/>
          <pc:sldMk cId="0" sldId="474"/>
        </pc:sldMkLst>
        <pc:spChg chg="mod">
          <ac:chgData name="Courard Luc" userId="021f4135-370c-4641-bf1f-e218ccabbc23" providerId="ADAL" clId="{F1022893-B5A0-4A04-B30E-63A18798F1DE}" dt="2023-10-09T16:04:53.706" v="110" actId="20577"/>
          <ac:spMkLst>
            <pc:docMk/>
            <pc:sldMk cId="0" sldId="474"/>
            <ac:spMk id="68611" creationId="{00000000-0000-0000-0000-000000000000}"/>
          </ac:spMkLst>
        </pc:spChg>
      </pc:sldChg>
      <pc:sldChg chg="modSp mod">
        <pc:chgData name="Courard Luc" userId="021f4135-370c-4641-bf1f-e218ccabbc23" providerId="ADAL" clId="{F1022893-B5A0-4A04-B30E-63A18798F1DE}" dt="2023-10-09T16:43:51.390" v="585" actId="2711"/>
        <pc:sldMkLst>
          <pc:docMk/>
          <pc:sldMk cId="455384508" sldId="475"/>
        </pc:sldMkLst>
        <pc:spChg chg="mod">
          <ac:chgData name="Courard Luc" userId="021f4135-370c-4641-bf1f-e218ccabbc23" providerId="ADAL" clId="{F1022893-B5A0-4A04-B30E-63A18798F1DE}" dt="2023-10-09T16:43:51.390" v="585" actId="2711"/>
          <ac:spMkLst>
            <pc:docMk/>
            <pc:sldMk cId="455384508" sldId="475"/>
            <ac:spMk id="3" creationId="{00000000-0000-0000-0000-000000000000}"/>
          </ac:spMkLst>
        </pc:spChg>
      </pc:sldChg>
      <pc:sldChg chg="del">
        <pc:chgData name="Courard Luc" userId="021f4135-370c-4641-bf1f-e218ccabbc23" providerId="ADAL" clId="{F1022893-B5A0-4A04-B30E-63A18798F1DE}" dt="2023-10-09T13:24:29.070" v="2" actId="47"/>
        <pc:sldMkLst>
          <pc:docMk/>
          <pc:sldMk cId="749210996" sldId="481"/>
        </pc:sldMkLst>
      </pc:sldChg>
      <pc:sldChg chg="del">
        <pc:chgData name="Courard Luc" userId="021f4135-370c-4641-bf1f-e218ccabbc23" providerId="ADAL" clId="{F1022893-B5A0-4A04-B30E-63A18798F1DE}" dt="2023-10-09T13:24:31.253" v="3" actId="47"/>
        <pc:sldMkLst>
          <pc:docMk/>
          <pc:sldMk cId="1286309920" sldId="483"/>
        </pc:sldMkLst>
      </pc:sldChg>
      <pc:sldChg chg="modSp mod">
        <pc:chgData name="Courard Luc" userId="021f4135-370c-4641-bf1f-e218ccabbc23" providerId="ADAL" clId="{F1022893-B5A0-4A04-B30E-63A18798F1DE}" dt="2023-10-09T16:55:08.369" v="792" actId="14100"/>
        <pc:sldMkLst>
          <pc:docMk/>
          <pc:sldMk cId="4165275586" sldId="490"/>
        </pc:sldMkLst>
        <pc:spChg chg="mod">
          <ac:chgData name="Courard Luc" userId="021f4135-370c-4641-bf1f-e218ccabbc23" providerId="ADAL" clId="{F1022893-B5A0-4A04-B30E-63A18798F1DE}" dt="2023-10-09T16:54:58.042" v="789" actId="20577"/>
          <ac:spMkLst>
            <pc:docMk/>
            <pc:sldMk cId="4165275586" sldId="490"/>
            <ac:spMk id="27" creationId="{C9BF8ED4-11E5-F41A-EC44-D615A0CD75DF}"/>
          </ac:spMkLst>
        </pc:spChg>
        <pc:spChg chg="mod">
          <ac:chgData name="Courard Luc" userId="021f4135-370c-4641-bf1f-e218ccabbc23" providerId="ADAL" clId="{F1022893-B5A0-4A04-B30E-63A18798F1DE}" dt="2023-10-09T16:55:08.369" v="792" actId="14100"/>
          <ac:spMkLst>
            <pc:docMk/>
            <pc:sldMk cId="4165275586" sldId="490"/>
            <ac:spMk id="36" creationId="{3F8E7EA2-ECCA-29DB-E219-22AD4BB2D48A}"/>
          </ac:spMkLst>
        </pc:spChg>
      </pc:sldChg>
      <pc:sldChg chg="modSp add mod">
        <pc:chgData name="Courard Luc" userId="021f4135-370c-4641-bf1f-e218ccabbc23" providerId="ADAL" clId="{F1022893-B5A0-4A04-B30E-63A18798F1DE}" dt="2023-10-09T17:00:02.305" v="842"/>
        <pc:sldMkLst>
          <pc:docMk/>
          <pc:sldMk cId="56913268" sldId="497"/>
        </pc:sldMkLst>
        <pc:spChg chg="mod">
          <ac:chgData name="Courard Luc" userId="021f4135-370c-4641-bf1f-e218ccabbc23" providerId="ADAL" clId="{F1022893-B5A0-4A04-B30E-63A18798F1DE}" dt="2023-10-09T17:00:02.305" v="842"/>
          <ac:spMkLst>
            <pc:docMk/>
            <pc:sldMk cId="56913268" sldId="497"/>
            <ac:spMk id="2" creationId="{D60E4471-8AFA-4E07-9766-B0B9302B1343}"/>
          </ac:spMkLst>
        </pc:spChg>
      </pc:sldChg>
      <pc:sldChg chg="addSp modSp del mod">
        <pc:chgData name="Courard Luc" userId="021f4135-370c-4641-bf1f-e218ccabbc23" providerId="ADAL" clId="{F1022893-B5A0-4A04-B30E-63A18798F1DE}" dt="2023-10-09T16:57:42.533" v="796" actId="2696"/>
        <pc:sldMkLst>
          <pc:docMk/>
          <pc:sldMk cId="3678874164" sldId="497"/>
        </pc:sldMkLst>
        <pc:spChg chg="mod">
          <ac:chgData name="Courard Luc" userId="021f4135-370c-4641-bf1f-e218ccabbc23" providerId="ADAL" clId="{F1022893-B5A0-4A04-B30E-63A18798F1DE}" dt="2023-10-09T16:56:28.644" v="795" actId="20577"/>
          <ac:spMkLst>
            <pc:docMk/>
            <pc:sldMk cId="3678874164" sldId="497"/>
            <ac:spMk id="10" creationId="{5F0FE40C-7902-4B89-8E47-6E2EA43638DF}"/>
          </ac:spMkLst>
        </pc:spChg>
        <pc:picChg chg="add mod">
          <ac:chgData name="Courard Luc" userId="021f4135-370c-4641-bf1f-e218ccabbc23" providerId="ADAL" clId="{F1022893-B5A0-4A04-B30E-63A18798F1DE}" dt="2023-10-09T16:38:12.323" v="442" actId="1076"/>
          <ac:picMkLst>
            <pc:docMk/>
            <pc:sldMk cId="3678874164" sldId="497"/>
            <ac:picMk id="4" creationId="{6CE82453-6962-D934-EC68-B55998ED9B82}"/>
          </ac:picMkLst>
        </pc:picChg>
        <pc:picChg chg="mod">
          <ac:chgData name="Courard Luc" userId="021f4135-370c-4641-bf1f-e218ccabbc23" providerId="ADAL" clId="{F1022893-B5A0-4A04-B30E-63A18798F1DE}" dt="2023-10-09T16:38:04.300" v="440" actId="14100"/>
          <ac:picMkLst>
            <pc:docMk/>
            <pc:sldMk cId="3678874164" sldId="497"/>
            <ac:picMk id="7" creationId="{09C9EB74-F85D-46D3-A78E-DB3800CEA117}"/>
          </ac:picMkLst>
        </pc:picChg>
      </pc:sldChg>
      <pc:sldChg chg="del">
        <pc:chgData name="Courard Luc" userId="021f4135-370c-4641-bf1f-e218ccabbc23" providerId="ADAL" clId="{F1022893-B5A0-4A04-B30E-63A18798F1DE}" dt="2023-10-09T16:38:16.248" v="443" actId="47"/>
        <pc:sldMkLst>
          <pc:docMk/>
          <pc:sldMk cId="3298861181" sldId="498"/>
        </pc:sldMkLst>
      </pc:sldChg>
      <pc:sldChg chg="del">
        <pc:chgData name="Courard Luc" userId="021f4135-370c-4641-bf1f-e218ccabbc23" providerId="ADAL" clId="{F1022893-B5A0-4A04-B30E-63A18798F1DE}" dt="2023-10-09T16:38:18.680" v="444" actId="47"/>
        <pc:sldMkLst>
          <pc:docMk/>
          <pc:sldMk cId="1840631430" sldId="501"/>
        </pc:sldMkLst>
      </pc:sldChg>
      <pc:sldChg chg="del">
        <pc:chgData name="Courard Luc" userId="021f4135-370c-4641-bf1f-e218ccabbc23" providerId="ADAL" clId="{F1022893-B5A0-4A04-B30E-63A18798F1DE}" dt="2023-10-09T16:38:20.175" v="445" actId="47"/>
        <pc:sldMkLst>
          <pc:docMk/>
          <pc:sldMk cId="627361982" sldId="502"/>
        </pc:sldMkLst>
      </pc:sldChg>
      <pc:sldChg chg="del">
        <pc:chgData name="Courard Luc" userId="021f4135-370c-4641-bf1f-e218ccabbc23" providerId="ADAL" clId="{F1022893-B5A0-4A04-B30E-63A18798F1DE}" dt="2023-10-09T13:25:45.487" v="9" actId="47"/>
        <pc:sldMkLst>
          <pc:docMk/>
          <pc:sldMk cId="1585214960" sldId="529"/>
        </pc:sldMkLst>
      </pc:sldChg>
      <pc:sldChg chg="modSp mod">
        <pc:chgData name="Courard Luc" userId="021f4135-370c-4641-bf1f-e218ccabbc23" providerId="ADAL" clId="{F1022893-B5A0-4A04-B30E-63A18798F1DE}" dt="2023-10-09T16:54:16.629" v="768" actId="1036"/>
        <pc:sldMkLst>
          <pc:docMk/>
          <pc:sldMk cId="2313840486" sldId="532"/>
        </pc:sldMkLst>
        <pc:spChg chg="mod">
          <ac:chgData name="Courard Luc" userId="021f4135-370c-4641-bf1f-e218ccabbc23" providerId="ADAL" clId="{F1022893-B5A0-4A04-B30E-63A18798F1DE}" dt="2023-10-09T16:54:01.156" v="711" actId="1036"/>
          <ac:spMkLst>
            <pc:docMk/>
            <pc:sldMk cId="2313840486" sldId="532"/>
            <ac:spMk id="8" creationId="{B29EF380-6F37-ED89-4E22-BDE0CC95BB84}"/>
          </ac:spMkLst>
        </pc:spChg>
        <pc:spChg chg="mod">
          <ac:chgData name="Courard Luc" userId="021f4135-370c-4641-bf1f-e218ccabbc23" providerId="ADAL" clId="{F1022893-B5A0-4A04-B30E-63A18798F1DE}" dt="2023-10-09T16:54:06.488" v="731" actId="1035"/>
          <ac:spMkLst>
            <pc:docMk/>
            <pc:sldMk cId="2313840486" sldId="532"/>
            <ac:spMk id="10" creationId="{236D709C-F592-6595-0CA2-68FC51E3D726}"/>
          </ac:spMkLst>
        </pc:spChg>
        <pc:picChg chg="mod">
          <ac:chgData name="Courard Luc" userId="021f4135-370c-4641-bf1f-e218ccabbc23" providerId="ADAL" clId="{F1022893-B5A0-4A04-B30E-63A18798F1DE}" dt="2023-10-09T16:54:16.629" v="768" actId="1036"/>
          <ac:picMkLst>
            <pc:docMk/>
            <pc:sldMk cId="2313840486" sldId="532"/>
            <ac:picMk id="4" creationId="{7C7B9632-FAA0-18B8-4E1D-24A997836065}"/>
          </ac:picMkLst>
        </pc:picChg>
        <pc:picChg chg="mod">
          <ac:chgData name="Courard Luc" userId="021f4135-370c-4641-bf1f-e218ccabbc23" providerId="ADAL" clId="{F1022893-B5A0-4A04-B30E-63A18798F1DE}" dt="2023-10-09T16:54:11.244" v="747" actId="1036"/>
          <ac:picMkLst>
            <pc:docMk/>
            <pc:sldMk cId="2313840486" sldId="532"/>
            <ac:picMk id="5" creationId="{0A985087-7138-6733-4FDD-469FF129B1E7}"/>
          </ac:picMkLst>
        </pc:picChg>
      </pc:sldChg>
      <pc:sldChg chg="addSp delSp modSp mod">
        <pc:chgData name="Courard Luc" userId="021f4135-370c-4641-bf1f-e218ccabbc23" providerId="ADAL" clId="{F1022893-B5A0-4A04-B30E-63A18798F1DE}" dt="2023-10-09T16:37:02.800" v="437" actId="20577"/>
        <pc:sldMkLst>
          <pc:docMk/>
          <pc:sldMk cId="1277370463" sldId="538"/>
        </pc:sldMkLst>
        <pc:spChg chg="mod">
          <ac:chgData name="Courard Luc" userId="021f4135-370c-4641-bf1f-e218ccabbc23" providerId="ADAL" clId="{F1022893-B5A0-4A04-B30E-63A18798F1DE}" dt="2023-10-09T16:36:26.930" v="424" actId="14100"/>
          <ac:spMkLst>
            <pc:docMk/>
            <pc:sldMk cId="1277370463" sldId="538"/>
            <ac:spMk id="3" creationId="{220BA946-02C4-3B3F-40AA-4280557703B3}"/>
          </ac:spMkLst>
        </pc:spChg>
        <pc:spChg chg="add mod">
          <ac:chgData name="Courard Luc" userId="021f4135-370c-4641-bf1f-e218ccabbc23" providerId="ADAL" clId="{F1022893-B5A0-4A04-B30E-63A18798F1DE}" dt="2023-10-09T16:37:02.800" v="437" actId="20577"/>
          <ac:spMkLst>
            <pc:docMk/>
            <pc:sldMk cId="1277370463" sldId="538"/>
            <ac:spMk id="8" creationId="{896C1AEF-B578-C9EA-51DD-A90EBA81DBDF}"/>
          </ac:spMkLst>
        </pc:spChg>
        <pc:graphicFrameChg chg="add mod">
          <ac:chgData name="Courard Luc" userId="021f4135-370c-4641-bf1f-e218ccabbc23" providerId="ADAL" clId="{F1022893-B5A0-4A04-B30E-63A18798F1DE}" dt="2023-10-09T16:36:19.442" v="423" actId="1076"/>
          <ac:graphicFrameMkLst>
            <pc:docMk/>
            <pc:sldMk cId="1277370463" sldId="538"/>
            <ac:graphicFrameMk id="4" creationId="{2C1A053D-5BF7-6A1A-4E66-E8C396EFAE74}"/>
          </ac:graphicFrameMkLst>
        </pc:graphicFrameChg>
        <pc:graphicFrameChg chg="del">
          <ac:chgData name="Courard Luc" userId="021f4135-370c-4641-bf1f-e218ccabbc23" providerId="ADAL" clId="{F1022893-B5A0-4A04-B30E-63A18798F1DE}" dt="2023-10-09T16:36:04.422" v="420" actId="478"/>
          <ac:graphicFrameMkLst>
            <pc:docMk/>
            <pc:sldMk cId="1277370463" sldId="538"/>
            <ac:graphicFrameMk id="7" creationId="{9559710E-4559-4BC8-86B5-EFDDB80018B8}"/>
          </ac:graphicFrameMkLst>
        </pc:graphicFrameChg>
      </pc:sldChg>
      <pc:sldChg chg="del">
        <pc:chgData name="Courard Luc" userId="021f4135-370c-4641-bf1f-e218ccabbc23" providerId="ADAL" clId="{F1022893-B5A0-4A04-B30E-63A18798F1DE}" dt="2023-10-09T16:35:39.774" v="419" actId="47"/>
        <pc:sldMkLst>
          <pc:docMk/>
          <pc:sldMk cId="3824839120" sldId="539"/>
        </pc:sldMkLst>
      </pc:sldChg>
      <pc:sldChg chg="del">
        <pc:chgData name="Courard Luc" userId="021f4135-370c-4641-bf1f-e218ccabbc23" providerId="ADAL" clId="{F1022893-B5A0-4A04-B30E-63A18798F1DE}" dt="2023-10-09T16:37:13.918" v="438" actId="47"/>
        <pc:sldMkLst>
          <pc:docMk/>
          <pc:sldMk cId="1754870750" sldId="542"/>
        </pc:sldMkLst>
      </pc:sldChg>
      <pc:sldChg chg="del">
        <pc:chgData name="Courard Luc" userId="021f4135-370c-4641-bf1f-e218ccabbc23" providerId="ADAL" clId="{F1022893-B5A0-4A04-B30E-63A18798F1DE}" dt="2023-10-09T13:25:53.024" v="10" actId="47"/>
        <pc:sldMkLst>
          <pc:docMk/>
          <pc:sldMk cId="519302648" sldId="543"/>
        </pc:sldMkLst>
      </pc:sldChg>
      <pc:sldChg chg="del">
        <pc:chgData name="Courard Luc" userId="021f4135-370c-4641-bf1f-e218ccabbc23" providerId="ADAL" clId="{F1022893-B5A0-4A04-B30E-63A18798F1DE}" dt="2023-10-09T13:25:35.075" v="8" actId="47"/>
        <pc:sldMkLst>
          <pc:docMk/>
          <pc:sldMk cId="1012561902" sldId="556"/>
        </pc:sldMkLst>
      </pc:sldChg>
      <pc:sldChg chg="addSp modSp mod">
        <pc:chgData name="Courard Luc" userId="021f4135-370c-4641-bf1f-e218ccabbc23" providerId="ADAL" clId="{F1022893-B5A0-4A04-B30E-63A18798F1DE}" dt="2023-10-09T16:51:13.127" v="689" actId="20577"/>
        <pc:sldMkLst>
          <pc:docMk/>
          <pc:sldMk cId="2887809643" sldId="565"/>
        </pc:sldMkLst>
        <pc:spChg chg="add mod">
          <ac:chgData name="Courard Luc" userId="021f4135-370c-4641-bf1f-e218ccabbc23" providerId="ADAL" clId="{F1022893-B5A0-4A04-B30E-63A18798F1DE}" dt="2023-10-09T16:27:32.072" v="330" actId="1035"/>
          <ac:spMkLst>
            <pc:docMk/>
            <pc:sldMk cId="2887809643" sldId="565"/>
            <ac:spMk id="3" creationId="{167EDCF7-BB28-7F52-54E2-E8AC6514FE06}"/>
          </ac:spMkLst>
        </pc:spChg>
        <pc:spChg chg="add mod">
          <ac:chgData name="Courard Luc" userId="021f4135-370c-4641-bf1f-e218ccabbc23" providerId="ADAL" clId="{F1022893-B5A0-4A04-B30E-63A18798F1DE}" dt="2023-10-09T16:51:13.127" v="689" actId="20577"/>
          <ac:spMkLst>
            <pc:docMk/>
            <pc:sldMk cId="2887809643" sldId="565"/>
            <ac:spMk id="9" creationId="{A09BAC1C-B5D8-B2C3-D324-8BC45C838AF7}"/>
          </ac:spMkLst>
        </pc:spChg>
      </pc:sldChg>
      <pc:sldChg chg="addSp modSp mod">
        <pc:chgData name="Courard Luc" userId="021f4135-370c-4641-bf1f-e218ccabbc23" providerId="ADAL" clId="{F1022893-B5A0-4A04-B30E-63A18798F1DE}" dt="2023-10-09T16:20:36.225" v="223" actId="114"/>
        <pc:sldMkLst>
          <pc:docMk/>
          <pc:sldMk cId="1687711619" sldId="582"/>
        </pc:sldMkLst>
        <pc:spChg chg="add mod">
          <ac:chgData name="Courard Luc" userId="021f4135-370c-4641-bf1f-e218ccabbc23" providerId="ADAL" clId="{F1022893-B5A0-4A04-B30E-63A18798F1DE}" dt="2023-10-09T16:20:36.225" v="223" actId="114"/>
          <ac:spMkLst>
            <pc:docMk/>
            <pc:sldMk cId="1687711619" sldId="582"/>
            <ac:spMk id="5" creationId="{656542C8-2539-F93D-6DCE-BE266FE8E801}"/>
          </ac:spMkLst>
        </pc:spChg>
      </pc:sldChg>
      <pc:sldChg chg="addSp modSp mod">
        <pc:chgData name="Courard Luc" userId="021f4135-370c-4641-bf1f-e218ccabbc23" providerId="ADAL" clId="{F1022893-B5A0-4A04-B30E-63A18798F1DE}" dt="2023-10-09T17:01:48.963" v="909" actId="6549"/>
        <pc:sldMkLst>
          <pc:docMk/>
          <pc:sldMk cId="2968924409" sldId="585"/>
        </pc:sldMkLst>
        <pc:spChg chg="add mod">
          <ac:chgData name="Courard Luc" userId="021f4135-370c-4641-bf1f-e218ccabbc23" providerId="ADAL" clId="{F1022893-B5A0-4A04-B30E-63A18798F1DE}" dt="2023-10-09T17:01:48.963" v="909" actId="6549"/>
          <ac:spMkLst>
            <pc:docMk/>
            <pc:sldMk cId="2968924409" sldId="585"/>
            <ac:spMk id="3" creationId="{517BAF36-F3AF-958B-7729-7E2B0E453CEA}"/>
          </ac:spMkLst>
        </pc:spChg>
        <pc:picChg chg="mod">
          <ac:chgData name="Courard Luc" userId="021f4135-370c-4641-bf1f-e218ccabbc23" providerId="ADAL" clId="{F1022893-B5A0-4A04-B30E-63A18798F1DE}" dt="2023-10-09T16:40:39.163" v="521" actId="1076"/>
          <ac:picMkLst>
            <pc:docMk/>
            <pc:sldMk cId="2968924409" sldId="585"/>
            <ac:picMk id="5" creationId="{A34314D2-0693-905F-3207-5254EB59FA4D}"/>
          </ac:picMkLst>
        </pc:picChg>
      </pc:sldChg>
      <pc:sldChg chg="addSp delSp modSp mod">
        <pc:chgData name="Courard Luc" userId="021f4135-370c-4641-bf1f-e218ccabbc23" providerId="ADAL" clId="{F1022893-B5A0-4A04-B30E-63A18798F1DE}" dt="2023-10-11T11:06:58.842" v="914" actId="14100"/>
        <pc:sldMkLst>
          <pc:docMk/>
          <pc:sldMk cId="3572365" sldId="586"/>
        </pc:sldMkLst>
        <pc:spChg chg="mod">
          <ac:chgData name="Courard Luc" userId="021f4135-370c-4641-bf1f-e218ccabbc23" providerId="ADAL" clId="{F1022893-B5A0-4A04-B30E-63A18798F1DE}" dt="2023-10-09T16:48:49.542" v="624" actId="114"/>
          <ac:spMkLst>
            <pc:docMk/>
            <pc:sldMk cId="3572365" sldId="586"/>
            <ac:spMk id="4" creationId="{6931540D-EC5F-B607-2D7F-38E3584737F8}"/>
          </ac:spMkLst>
        </pc:spChg>
        <pc:spChg chg="add mod">
          <ac:chgData name="Courard Luc" userId="021f4135-370c-4641-bf1f-e218ccabbc23" providerId="ADAL" clId="{F1022893-B5A0-4A04-B30E-63A18798F1DE}" dt="2023-10-09T13:41:56.113" v="64" actId="1076"/>
          <ac:spMkLst>
            <pc:docMk/>
            <pc:sldMk cId="3572365" sldId="586"/>
            <ac:spMk id="7" creationId="{2A087CFB-0F49-5539-6DC6-D907270BAC0C}"/>
          </ac:spMkLst>
        </pc:spChg>
        <pc:spChg chg="add del">
          <ac:chgData name="Courard Luc" userId="021f4135-370c-4641-bf1f-e218ccabbc23" providerId="ADAL" clId="{F1022893-B5A0-4A04-B30E-63A18798F1DE}" dt="2023-10-09T16:48:26.896" v="601" actId="478"/>
          <ac:spMkLst>
            <pc:docMk/>
            <pc:sldMk cId="3572365" sldId="586"/>
            <ac:spMk id="8" creationId="{9A3D6892-AA95-6521-3E85-AF33F1261CF7}"/>
          </ac:spMkLst>
        </pc:spChg>
        <pc:picChg chg="mod">
          <ac:chgData name="Courard Luc" userId="021f4135-370c-4641-bf1f-e218ccabbc23" providerId="ADAL" clId="{F1022893-B5A0-4A04-B30E-63A18798F1DE}" dt="2023-10-11T11:06:07.245" v="910" actId="14100"/>
          <ac:picMkLst>
            <pc:docMk/>
            <pc:sldMk cId="3572365" sldId="586"/>
            <ac:picMk id="5" creationId="{1CED1EFB-62C1-7A7E-A043-3A3F24C10967}"/>
          </ac:picMkLst>
        </pc:picChg>
        <pc:picChg chg="mod">
          <ac:chgData name="Courard Luc" userId="021f4135-370c-4641-bf1f-e218ccabbc23" providerId="ADAL" clId="{F1022893-B5A0-4A04-B30E-63A18798F1DE}" dt="2023-10-11T11:06:58.842" v="914" actId="14100"/>
          <ac:picMkLst>
            <pc:docMk/>
            <pc:sldMk cId="3572365" sldId="586"/>
            <ac:picMk id="6" creationId="{86CA9087-611D-723D-CCB8-DEAD04E71A5D}"/>
          </ac:picMkLst>
        </pc:picChg>
      </pc:sldChg>
      <pc:sldChg chg="addSp modSp mod">
        <pc:chgData name="Courard Luc" userId="021f4135-370c-4641-bf1f-e218ccabbc23" providerId="ADAL" clId="{F1022893-B5A0-4A04-B30E-63A18798F1DE}" dt="2023-10-09T16:49:49.712" v="688" actId="1076"/>
        <pc:sldMkLst>
          <pc:docMk/>
          <pc:sldMk cId="405643273" sldId="587"/>
        </pc:sldMkLst>
        <pc:spChg chg="mod">
          <ac:chgData name="Courard Luc" userId="021f4135-370c-4641-bf1f-e218ccabbc23" providerId="ADAL" clId="{F1022893-B5A0-4A04-B30E-63A18798F1DE}" dt="2023-10-09T16:49:33.875" v="684" actId="20577"/>
          <ac:spMkLst>
            <pc:docMk/>
            <pc:sldMk cId="405643273" sldId="587"/>
            <ac:spMk id="3" creationId="{8EE64BA5-6D39-4E01-93FF-EF14BE7D031B}"/>
          </ac:spMkLst>
        </pc:spChg>
        <pc:spChg chg="add mod">
          <ac:chgData name="Courard Luc" userId="021f4135-370c-4641-bf1f-e218ccabbc23" providerId="ADAL" clId="{F1022893-B5A0-4A04-B30E-63A18798F1DE}" dt="2023-10-09T16:49:49.712" v="688" actId="1076"/>
          <ac:spMkLst>
            <pc:docMk/>
            <pc:sldMk cId="405643273" sldId="587"/>
            <ac:spMk id="6" creationId="{737FA610-465A-37BD-5EDB-C5BCCA6E19F0}"/>
          </ac:spMkLst>
        </pc:spChg>
        <pc:spChg chg="add mod">
          <ac:chgData name="Courard Luc" userId="021f4135-370c-4641-bf1f-e218ccabbc23" providerId="ADAL" clId="{F1022893-B5A0-4A04-B30E-63A18798F1DE}" dt="2023-10-09T16:49:45.634" v="687" actId="1076"/>
          <ac:spMkLst>
            <pc:docMk/>
            <pc:sldMk cId="405643273" sldId="587"/>
            <ac:spMk id="7" creationId="{7096C7BE-25A7-FEA2-88CD-0A6F3511529D}"/>
          </ac:spMkLst>
        </pc:spChg>
        <pc:graphicFrameChg chg="mod">
          <ac:chgData name="Courard Luc" userId="021f4135-370c-4641-bf1f-e218ccabbc23" providerId="ADAL" clId="{F1022893-B5A0-4A04-B30E-63A18798F1DE}" dt="2023-10-09T16:49:40.476" v="685" actId="1076"/>
          <ac:graphicFrameMkLst>
            <pc:docMk/>
            <pc:sldMk cId="405643273" sldId="587"/>
            <ac:graphicFrameMk id="5" creationId="{E53C314B-7CFC-ED16-50FB-D8B2A18A3144}"/>
          </ac:graphicFrameMkLst>
        </pc:graphicFrameChg>
        <pc:picChg chg="add mod">
          <ac:chgData name="Courard Luc" userId="021f4135-370c-4641-bf1f-e218ccabbc23" providerId="ADAL" clId="{F1022893-B5A0-4A04-B30E-63A18798F1DE}" dt="2023-10-09T16:49:43.563" v="686" actId="1076"/>
          <ac:picMkLst>
            <pc:docMk/>
            <pc:sldMk cId="405643273" sldId="587"/>
            <ac:picMk id="4" creationId="{255F3D33-63A3-48F0-4D4D-509F6F765599}"/>
          </ac:picMkLst>
        </pc:picChg>
      </pc:sldChg>
      <pc:sldChg chg="del">
        <pc:chgData name="Courard Luc" userId="021f4135-370c-4641-bf1f-e218ccabbc23" providerId="ADAL" clId="{F1022893-B5A0-4A04-B30E-63A18798F1DE}" dt="2023-10-09T13:33:52.703" v="11" actId="47"/>
        <pc:sldMkLst>
          <pc:docMk/>
          <pc:sldMk cId="2770578527" sldId="588"/>
        </pc:sldMkLst>
      </pc:sldChg>
      <pc:sldChg chg="addSp modSp mod">
        <pc:chgData name="Courard Luc" userId="021f4135-370c-4641-bf1f-e218ccabbc23" providerId="ADAL" clId="{F1022893-B5A0-4A04-B30E-63A18798F1DE}" dt="2023-10-09T16:44:28.776" v="594" actId="6549"/>
        <pc:sldMkLst>
          <pc:docMk/>
          <pc:sldMk cId="2449989771" sldId="589"/>
        </pc:sldMkLst>
        <pc:spChg chg="mod">
          <ac:chgData name="Courard Luc" userId="021f4135-370c-4641-bf1f-e218ccabbc23" providerId="ADAL" clId="{F1022893-B5A0-4A04-B30E-63A18798F1DE}" dt="2023-10-09T16:44:28.776" v="594" actId="6549"/>
          <ac:spMkLst>
            <pc:docMk/>
            <pc:sldMk cId="2449989771" sldId="589"/>
            <ac:spMk id="3" creationId="{8EE64BA5-6D39-4E01-93FF-EF14BE7D031B}"/>
          </ac:spMkLst>
        </pc:spChg>
        <pc:spChg chg="add mod">
          <ac:chgData name="Courard Luc" userId="021f4135-370c-4641-bf1f-e218ccabbc23" providerId="ADAL" clId="{F1022893-B5A0-4A04-B30E-63A18798F1DE}" dt="2023-10-09T16:06:25.276" v="127" actId="1035"/>
          <ac:spMkLst>
            <pc:docMk/>
            <pc:sldMk cId="2449989771" sldId="589"/>
            <ac:spMk id="6" creationId="{6C0FDEBA-852E-10EB-D4A4-3219B45B89B9}"/>
          </ac:spMkLst>
        </pc:spChg>
        <pc:spChg chg="add mod">
          <ac:chgData name="Courard Luc" userId="021f4135-370c-4641-bf1f-e218ccabbc23" providerId="ADAL" clId="{F1022893-B5A0-4A04-B30E-63A18798F1DE}" dt="2023-10-09T16:07:07.305" v="130" actId="1036"/>
          <ac:spMkLst>
            <pc:docMk/>
            <pc:sldMk cId="2449989771" sldId="589"/>
            <ac:spMk id="7" creationId="{95C57B47-1DC0-A91C-6A7E-06AF1FBD063E}"/>
          </ac:spMkLst>
        </pc:spChg>
      </pc:sldChg>
      <pc:sldChg chg="del">
        <pc:chgData name="Courard Luc" userId="021f4135-370c-4641-bf1f-e218ccabbc23" providerId="ADAL" clId="{F1022893-B5A0-4A04-B30E-63A18798F1DE}" dt="2023-10-09T13:25:01.411" v="4" actId="47"/>
        <pc:sldMkLst>
          <pc:docMk/>
          <pc:sldMk cId="950800458" sldId="591"/>
        </pc:sldMkLst>
      </pc:sldChg>
      <pc:sldChg chg="del">
        <pc:chgData name="Courard Luc" userId="021f4135-370c-4641-bf1f-e218ccabbc23" providerId="ADAL" clId="{F1022893-B5A0-4A04-B30E-63A18798F1DE}" dt="2023-10-09T13:25:02.871" v="5" actId="47"/>
        <pc:sldMkLst>
          <pc:docMk/>
          <pc:sldMk cId="1072944650" sldId="593"/>
        </pc:sldMkLst>
      </pc:sldChg>
      <pc:sldChg chg="addSp delSp modSp mod">
        <pc:chgData name="Courard Luc" userId="021f4135-370c-4641-bf1f-e218ccabbc23" providerId="ADAL" clId="{F1022893-B5A0-4A04-B30E-63A18798F1DE}" dt="2023-10-09T16:52:13.982" v="693" actId="14100"/>
        <pc:sldMkLst>
          <pc:docMk/>
          <pc:sldMk cId="3110233324" sldId="594"/>
        </pc:sldMkLst>
        <pc:spChg chg="mod">
          <ac:chgData name="Courard Luc" userId="021f4135-370c-4641-bf1f-e218ccabbc23" providerId="ADAL" clId="{F1022893-B5A0-4A04-B30E-63A18798F1DE}" dt="2023-10-09T16:29:04.653" v="343" actId="20577"/>
          <ac:spMkLst>
            <pc:docMk/>
            <pc:sldMk cId="3110233324" sldId="594"/>
            <ac:spMk id="3" creationId="{00000000-0000-0000-0000-000000000000}"/>
          </ac:spMkLst>
        </pc:spChg>
        <pc:spChg chg="add mod">
          <ac:chgData name="Courard Luc" userId="021f4135-370c-4641-bf1f-e218ccabbc23" providerId="ADAL" clId="{F1022893-B5A0-4A04-B30E-63A18798F1DE}" dt="2023-10-09T16:52:13.982" v="693" actId="14100"/>
          <ac:spMkLst>
            <pc:docMk/>
            <pc:sldMk cId="3110233324" sldId="594"/>
            <ac:spMk id="7" creationId="{D0C0CBF9-A260-10E6-71A7-931209E30D85}"/>
          </ac:spMkLst>
        </pc:spChg>
        <pc:graphicFrameChg chg="del">
          <ac:chgData name="Courard Luc" userId="021f4135-370c-4641-bf1f-e218ccabbc23" providerId="ADAL" clId="{F1022893-B5A0-4A04-B30E-63A18798F1DE}" dt="2023-10-09T16:28:36.295" v="331" actId="478"/>
          <ac:graphicFrameMkLst>
            <pc:docMk/>
            <pc:sldMk cId="3110233324" sldId="594"/>
            <ac:graphicFrameMk id="10" creationId="{47FD039E-CA9A-DABC-7A1E-2EDAA867C96C}"/>
          </ac:graphicFrameMkLst>
        </pc:graphicFrameChg>
        <pc:picChg chg="add mod">
          <ac:chgData name="Courard Luc" userId="021f4135-370c-4641-bf1f-e218ccabbc23" providerId="ADAL" clId="{F1022893-B5A0-4A04-B30E-63A18798F1DE}" dt="2023-10-09T16:28:46.372" v="333" actId="1076"/>
          <ac:picMkLst>
            <pc:docMk/>
            <pc:sldMk cId="3110233324" sldId="594"/>
            <ac:picMk id="5" creationId="{CF94B338-CDE0-F1D2-B34C-1FA0C8D6F6EF}"/>
          </ac:picMkLst>
        </pc:picChg>
      </pc:sldChg>
      <pc:sldChg chg="del">
        <pc:chgData name="Courard Luc" userId="021f4135-370c-4641-bf1f-e218ccabbc23" providerId="ADAL" clId="{F1022893-B5A0-4A04-B30E-63A18798F1DE}" dt="2023-10-09T13:25:06.270" v="6" actId="47"/>
        <pc:sldMkLst>
          <pc:docMk/>
          <pc:sldMk cId="1856167625" sldId="595"/>
        </pc:sldMkLst>
      </pc:sldChg>
      <pc:sldChg chg="del">
        <pc:chgData name="Courard Luc" userId="021f4135-370c-4641-bf1f-e218ccabbc23" providerId="ADAL" clId="{F1022893-B5A0-4A04-B30E-63A18798F1DE}" dt="2023-10-09T13:25:09.928" v="7" actId="47"/>
        <pc:sldMkLst>
          <pc:docMk/>
          <pc:sldMk cId="3041832140" sldId="597"/>
        </pc:sldMkLst>
      </pc:sldChg>
      <pc:sldChg chg="modSp mod">
        <pc:chgData name="Courard Luc" userId="021f4135-370c-4641-bf1f-e218ccabbc23" providerId="ADAL" clId="{F1022893-B5A0-4A04-B30E-63A18798F1DE}" dt="2023-10-09T16:34:15.483" v="392" actId="114"/>
        <pc:sldMkLst>
          <pc:docMk/>
          <pc:sldMk cId="923029933" sldId="599"/>
        </pc:sldMkLst>
        <pc:spChg chg="mod">
          <ac:chgData name="Courard Luc" userId="021f4135-370c-4641-bf1f-e218ccabbc23" providerId="ADAL" clId="{F1022893-B5A0-4A04-B30E-63A18798F1DE}" dt="2023-10-09T16:34:15.483" v="392" actId="114"/>
          <ac:spMkLst>
            <pc:docMk/>
            <pc:sldMk cId="923029933" sldId="599"/>
            <ac:spMk id="3" creationId="{00000000-0000-0000-0000-000000000000}"/>
          </ac:spMkLst>
        </pc:spChg>
      </pc:sldChg>
      <pc:sldChg chg="modSp mod">
        <pc:chgData name="Courard Luc" userId="021f4135-370c-4641-bf1f-e218ccabbc23" providerId="ADAL" clId="{F1022893-B5A0-4A04-B30E-63A18798F1DE}" dt="2023-10-09T16:45:25.764" v="596" actId="20577"/>
        <pc:sldMkLst>
          <pc:docMk/>
          <pc:sldMk cId="1193806284" sldId="603"/>
        </pc:sldMkLst>
        <pc:spChg chg="mod">
          <ac:chgData name="Courard Luc" userId="021f4135-370c-4641-bf1f-e218ccabbc23" providerId="ADAL" clId="{F1022893-B5A0-4A04-B30E-63A18798F1DE}" dt="2023-10-09T16:07:27.063" v="135" actId="20577"/>
          <ac:spMkLst>
            <pc:docMk/>
            <pc:sldMk cId="1193806284" sldId="603"/>
            <ac:spMk id="2" creationId="{B4BB08D0-0774-4B57-ACDD-D6C9EE4396EB}"/>
          </ac:spMkLst>
        </pc:spChg>
        <pc:spChg chg="mod">
          <ac:chgData name="Courard Luc" userId="021f4135-370c-4641-bf1f-e218ccabbc23" providerId="ADAL" clId="{F1022893-B5A0-4A04-B30E-63A18798F1DE}" dt="2023-10-09T16:45:25.764" v="596" actId="20577"/>
          <ac:spMkLst>
            <pc:docMk/>
            <pc:sldMk cId="1193806284" sldId="603"/>
            <ac:spMk id="4" creationId="{4D062ACB-5F5A-17EA-FD76-9DF304AFE150}"/>
          </ac:spMkLst>
        </pc:spChg>
      </pc:sldChg>
      <pc:sldChg chg="modSp mod">
        <pc:chgData name="Courard Luc" userId="021f4135-370c-4641-bf1f-e218ccabbc23" providerId="ADAL" clId="{F1022893-B5A0-4A04-B30E-63A18798F1DE}" dt="2023-10-09T17:00:38.318" v="894" actId="20577"/>
        <pc:sldMkLst>
          <pc:docMk/>
          <pc:sldMk cId="3197251260" sldId="605"/>
        </pc:sldMkLst>
        <pc:spChg chg="mod">
          <ac:chgData name="Courard Luc" userId="021f4135-370c-4641-bf1f-e218ccabbc23" providerId="ADAL" clId="{F1022893-B5A0-4A04-B30E-63A18798F1DE}" dt="2023-10-09T17:00:38.318" v="894" actId="20577"/>
          <ac:spMkLst>
            <pc:docMk/>
            <pc:sldMk cId="3197251260" sldId="605"/>
            <ac:spMk id="2" creationId="{B4BB08D0-0774-4B57-ACDD-D6C9EE4396EB}"/>
          </ac:spMkLst>
        </pc:spChg>
        <pc:spChg chg="mod">
          <ac:chgData name="Courard Luc" userId="021f4135-370c-4641-bf1f-e218ccabbc23" providerId="ADAL" clId="{F1022893-B5A0-4A04-B30E-63A18798F1DE}" dt="2023-10-09T16:22:45.922" v="226" actId="6549"/>
          <ac:spMkLst>
            <pc:docMk/>
            <pc:sldMk cId="3197251260" sldId="605"/>
            <ac:spMk id="3" creationId="{8EE64BA5-6D39-4E01-93FF-EF14BE7D031B}"/>
          </ac:spMkLst>
        </pc:spChg>
      </pc:sldChg>
      <pc:sldChg chg="modSp mod">
        <pc:chgData name="Courard Luc" userId="021f4135-370c-4641-bf1f-e218ccabbc23" providerId="ADAL" clId="{F1022893-B5A0-4A04-B30E-63A18798F1DE}" dt="2023-10-09T17:01:20.063" v="895"/>
        <pc:sldMkLst>
          <pc:docMk/>
          <pc:sldMk cId="4087691303" sldId="607"/>
        </pc:sldMkLst>
        <pc:spChg chg="mod">
          <ac:chgData name="Courard Luc" userId="021f4135-370c-4641-bf1f-e218ccabbc23" providerId="ADAL" clId="{F1022893-B5A0-4A04-B30E-63A18798F1DE}" dt="2023-10-09T17:01:20.063" v="895"/>
          <ac:spMkLst>
            <pc:docMk/>
            <pc:sldMk cId="4087691303" sldId="607"/>
            <ac:spMk id="2" creationId="{B4BB08D0-0774-4B57-ACDD-D6C9EE4396EB}"/>
          </ac:spMkLst>
        </pc:spChg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268563221" sldId="608"/>
        </pc:sldMkLst>
      </pc:sldChg>
      <pc:sldChg chg="modSp add mod">
        <pc:chgData name="Courard Luc" userId="021f4135-370c-4641-bf1f-e218ccabbc23" providerId="ADAL" clId="{F1022893-B5A0-4A04-B30E-63A18798F1DE}" dt="2023-10-09T16:59:08.343" v="815" actId="20577"/>
        <pc:sldMkLst>
          <pc:docMk/>
          <pc:sldMk cId="3993743921" sldId="608"/>
        </pc:sldMkLst>
        <pc:spChg chg="mod">
          <ac:chgData name="Courard Luc" userId="021f4135-370c-4641-bf1f-e218ccabbc23" providerId="ADAL" clId="{F1022893-B5A0-4A04-B30E-63A18798F1DE}" dt="2023-10-09T16:59:08.343" v="815" actId="20577"/>
          <ac:spMkLst>
            <pc:docMk/>
            <pc:sldMk cId="3993743921" sldId="608"/>
            <ac:spMk id="2" creationId="{B4BB08D0-0774-4B57-ACDD-D6C9EE4396EB}"/>
          </ac:spMkLst>
        </pc:spChg>
      </pc:sldChg>
      <pc:sldChg chg="modSp add mod">
        <pc:chgData name="Courard Luc" userId="021f4135-370c-4641-bf1f-e218ccabbc23" providerId="ADAL" clId="{F1022893-B5A0-4A04-B30E-63A18798F1DE}" dt="2023-10-09T16:58:57.098" v="809" actId="20577"/>
        <pc:sldMkLst>
          <pc:docMk/>
          <pc:sldMk cId="1853950222" sldId="609"/>
        </pc:sldMkLst>
        <pc:spChg chg="mod">
          <ac:chgData name="Courard Luc" userId="021f4135-370c-4641-bf1f-e218ccabbc23" providerId="ADAL" clId="{F1022893-B5A0-4A04-B30E-63A18798F1DE}" dt="2023-10-09T16:58:57.098" v="809" actId="20577"/>
          <ac:spMkLst>
            <pc:docMk/>
            <pc:sldMk cId="1853950222" sldId="609"/>
            <ac:spMk id="2" creationId="{B4BB08D0-0774-4B57-ACDD-D6C9EE4396EB}"/>
          </ac:spMkLst>
        </pc:spChg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3819147391" sldId="609"/>
        </pc:sldMkLst>
      </pc:sldChg>
      <pc:sldChg chg="modSp add mod">
        <pc:chgData name="Courard Luc" userId="021f4135-370c-4641-bf1f-e218ccabbc23" providerId="ADAL" clId="{F1022893-B5A0-4A04-B30E-63A18798F1DE}" dt="2023-10-09T16:58:16.018" v="798" actId="113"/>
        <pc:sldMkLst>
          <pc:docMk/>
          <pc:sldMk cId="2514312493" sldId="610"/>
        </pc:sldMkLst>
        <pc:spChg chg="mod">
          <ac:chgData name="Courard Luc" userId="021f4135-370c-4641-bf1f-e218ccabbc23" providerId="ADAL" clId="{F1022893-B5A0-4A04-B30E-63A18798F1DE}" dt="2023-10-09T16:58:16.018" v="798" actId="113"/>
          <ac:spMkLst>
            <pc:docMk/>
            <pc:sldMk cId="2514312493" sldId="610"/>
            <ac:spMk id="3" creationId="{8EE64BA5-6D39-4E01-93FF-EF14BE7D031B}"/>
          </ac:spMkLst>
        </pc:spChg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3345634817" sldId="610"/>
        </pc:sldMkLst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708710956" sldId="611"/>
        </pc:sldMkLst>
      </pc:sldChg>
      <pc:sldChg chg="add">
        <pc:chgData name="Courard Luc" userId="021f4135-370c-4641-bf1f-e218ccabbc23" providerId="ADAL" clId="{F1022893-B5A0-4A04-B30E-63A18798F1DE}" dt="2023-10-09T16:57:59.109" v="797"/>
        <pc:sldMkLst>
          <pc:docMk/>
          <pc:sldMk cId="1407622381" sldId="611"/>
        </pc:sldMkLst>
      </pc:sldChg>
      <pc:sldChg chg="modSp add mod">
        <pc:chgData name="Courard Luc" userId="021f4135-370c-4641-bf1f-e218ccabbc23" providerId="ADAL" clId="{F1022893-B5A0-4A04-B30E-63A18798F1DE}" dt="2023-10-09T16:59:37.475" v="841" actId="20577"/>
        <pc:sldMkLst>
          <pc:docMk/>
          <pc:sldMk cId="2625210937" sldId="612"/>
        </pc:sldMkLst>
        <pc:spChg chg="mod">
          <ac:chgData name="Courard Luc" userId="021f4135-370c-4641-bf1f-e218ccabbc23" providerId="ADAL" clId="{F1022893-B5A0-4A04-B30E-63A18798F1DE}" dt="2023-10-09T16:59:37.475" v="841" actId="20577"/>
          <ac:spMkLst>
            <pc:docMk/>
            <pc:sldMk cId="2625210937" sldId="612"/>
            <ac:spMk id="2" creationId="{B4BB08D0-0774-4B57-ACDD-D6C9EE4396EB}"/>
          </ac:spMkLst>
        </pc:spChg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3492509454" sldId="612"/>
        </pc:sldMkLst>
      </pc:sldChg>
      <pc:sldChg chg="del">
        <pc:chgData name="Courard Luc" userId="021f4135-370c-4641-bf1f-e218ccabbc23" providerId="ADAL" clId="{F1022893-B5A0-4A04-B30E-63A18798F1DE}" dt="2023-10-09T16:38:27.724" v="446" actId="47"/>
        <pc:sldMkLst>
          <pc:docMk/>
          <pc:sldMk cId="3653262408" sldId="613"/>
        </pc:sldMkLst>
      </pc:sldChg>
      <pc:sldChg chg="add">
        <pc:chgData name="Courard Luc" userId="021f4135-370c-4641-bf1f-e218ccabbc23" providerId="ADAL" clId="{F1022893-B5A0-4A04-B30E-63A18798F1DE}" dt="2023-10-09T16:57:59.109" v="797"/>
        <pc:sldMkLst>
          <pc:docMk/>
          <pc:sldMk cId="3082410422" sldId="614"/>
        </pc:sldMkLst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3291852591" sldId="614"/>
        </pc:sldMkLst>
      </pc:sldChg>
      <pc:sldChg chg="add">
        <pc:chgData name="Courard Luc" userId="021f4135-370c-4641-bf1f-e218ccabbc23" providerId="ADAL" clId="{F1022893-B5A0-4A04-B30E-63A18798F1DE}" dt="2023-10-09T16:57:59.109" v="797"/>
        <pc:sldMkLst>
          <pc:docMk/>
          <pc:sldMk cId="2216940407" sldId="615"/>
        </pc:sldMkLst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3956456802" sldId="615"/>
        </pc:sldMkLst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1164334748" sldId="616"/>
        </pc:sldMkLst>
      </pc:sldChg>
      <pc:sldChg chg="add">
        <pc:chgData name="Courard Luc" userId="021f4135-370c-4641-bf1f-e218ccabbc23" providerId="ADAL" clId="{F1022893-B5A0-4A04-B30E-63A18798F1DE}" dt="2023-10-09T16:57:59.109" v="797"/>
        <pc:sldMkLst>
          <pc:docMk/>
          <pc:sldMk cId="4050843450" sldId="616"/>
        </pc:sldMkLst>
      </pc:sldChg>
      <pc:sldChg chg="modSp mod">
        <pc:chgData name="Courard Luc" userId="021f4135-370c-4641-bf1f-e218ccabbc23" providerId="ADAL" clId="{F1022893-B5A0-4A04-B30E-63A18798F1DE}" dt="2023-10-09T13:39:57.013" v="59" actId="20577"/>
        <pc:sldMkLst>
          <pc:docMk/>
          <pc:sldMk cId="119257202" sldId="617"/>
        </pc:sldMkLst>
        <pc:spChg chg="mod">
          <ac:chgData name="Courard Luc" userId="021f4135-370c-4641-bf1f-e218ccabbc23" providerId="ADAL" clId="{F1022893-B5A0-4A04-B30E-63A18798F1DE}" dt="2023-10-09T13:39:57.013" v="59" actId="20577"/>
          <ac:spMkLst>
            <pc:docMk/>
            <pc:sldMk cId="119257202" sldId="617"/>
            <ac:spMk id="8" creationId="{E0062A16-7A73-87FB-838C-AF05BE49494E}"/>
          </ac:spMkLst>
        </pc:spChg>
      </pc:sldChg>
      <pc:sldChg chg="modSp mod">
        <pc:chgData name="Courard Luc" userId="021f4135-370c-4641-bf1f-e218ccabbc23" providerId="ADAL" clId="{F1022893-B5A0-4A04-B30E-63A18798F1DE}" dt="2023-10-09T16:18:07.150" v="158" actId="20577"/>
        <pc:sldMkLst>
          <pc:docMk/>
          <pc:sldMk cId="2384578029" sldId="621"/>
        </pc:sldMkLst>
        <pc:spChg chg="mod">
          <ac:chgData name="Courard Luc" userId="021f4135-370c-4641-bf1f-e218ccabbc23" providerId="ADAL" clId="{F1022893-B5A0-4A04-B30E-63A18798F1DE}" dt="2023-10-09T16:18:07.150" v="158" actId="20577"/>
          <ac:spMkLst>
            <pc:docMk/>
            <pc:sldMk cId="2384578029" sldId="621"/>
            <ac:spMk id="3" creationId="{8EE64BA5-6D39-4E01-93FF-EF14BE7D031B}"/>
          </ac:spMkLst>
        </pc:spChg>
      </pc:sldChg>
      <pc:sldChg chg="modSp mod">
        <pc:chgData name="Courard Luc" userId="021f4135-370c-4641-bf1f-e218ccabbc23" providerId="ADAL" clId="{F1022893-B5A0-4A04-B30E-63A18798F1DE}" dt="2023-10-09T16:46:59.059" v="599" actId="113"/>
        <pc:sldMkLst>
          <pc:docMk/>
          <pc:sldMk cId="2991263240" sldId="622"/>
        </pc:sldMkLst>
        <pc:spChg chg="mod">
          <ac:chgData name="Courard Luc" userId="021f4135-370c-4641-bf1f-e218ccabbc23" providerId="ADAL" clId="{F1022893-B5A0-4A04-B30E-63A18798F1DE}" dt="2023-10-09T16:46:59.059" v="599" actId="113"/>
          <ac:spMkLst>
            <pc:docMk/>
            <pc:sldMk cId="2991263240" sldId="622"/>
            <ac:spMk id="5" creationId="{DF7FFD9A-6CBE-2505-3F76-2944745DBDDF}"/>
          </ac:spMkLst>
        </pc:spChg>
      </pc:sldChg>
      <pc:sldChg chg="del">
        <pc:chgData name="Courard Luc" userId="021f4135-370c-4641-bf1f-e218ccabbc23" providerId="ADAL" clId="{F1022893-B5A0-4A04-B30E-63A18798F1DE}" dt="2023-10-09T16:57:42.533" v="796" actId="2696"/>
        <pc:sldMkLst>
          <pc:docMk/>
          <pc:sldMk cId="606836082" sldId="625"/>
        </pc:sldMkLst>
      </pc:sldChg>
      <pc:sldChg chg="add">
        <pc:chgData name="Courard Luc" userId="021f4135-370c-4641-bf1f-e218ccabbc23" providerId="ADAL" clId="{F1022893-B5A0-4A04-B30E-63A18798F1DE}" dt="2023-10-09T16:57:59.109" v="797"/>
        <pc:sldMkLst>
          <pc:docMk/>
          <pc:sldMk cId="3523994155" sldId="625"/>
        </pc:sldMkLst>
      </pc:sldChg>
      <pc:sldChg chg="modSp mod">
        <pc:chgData name="Courard Luc" userId="021f4135-370c-4641-bf1f-e218ccabbc23" providerId="ADAL" clId="{F1022893-B5A0-4A04-B30E-63A18798F1DE}" dt="2023-10-09T16:45:21.803" v="595" actId="20577"/>
        <pc:sldMkLst>
          <pc:docMk/>
          <pc:sldMk cId="2926829292" sldId="626"/>
        </pc:sldMkLst>
        <pc:spChg chg="mod">
          <ac:chgData name="Courard Luc" userId="021f4135-370c-4641-bf1f-e218ccabbc23" providerId="ADAL" clId="{F1022893-B5A0-4A04-B30E-63A18798F1DE}" dt="2023-10-09T16:17:04.061" v="150" actId="20577"/>
          <ac:spMkLst>
            <pc:docMk/>
            <pc:sldMk cId="2926829292" sldId="626"/>
            <ac:spMk id="2" creationId="{B4BB08D0-0774-4B57-ACDD-D6C9EE4396EB}"/>
          </ac:spMkLst>
        </pc:spChg>
        <pc:spChg chg="mod">
          <ac:chgData name="Courard Luc" userId="021f4135-370c-4641-bf1f-e218ccabbc23" providerId="ADAL" clId="{F1022893-B5A0-4A04-B30E-63A18798F1DE}" dt="2023-10-09T16:45:21.803" v="595" actId="20577"/>
          <ac:spMkLst>
            <pc:docMk/>
            <pc:sldMk cId="2926829292" sldId="626"/>
            <ac:spMk id="4" creationId="{4D062ACB-5F5A-17EA-FD76-9DF304AFE150}"/>
          </ac:spMkLst>
        </pc:spChg>
      </pc:sldChg>
      <pc:sldChg chg="modSp mod">
        <pc:chgData name="Courard Luc" userId="021f4135-370c-4641-bf1f-e218ccabbc23" providerId="ADAL" clId="{F1022893-B5A0-4A04-B30E-63A18798F1DE}" dt="2023-10-09T16:34:55.090" v="416" actId="20577"/>
        <pc:sldMkLst>
          <pc:docMk/>
          <pc:sldMk cId="2487559663" sldId="627"/>
        </pc:sldMkLst>
        <pc:spChg chg="mod">
          <ac:chgData name="Courard Luc" userId="021f4135-370c-4641-bf1f-e218ccabbc23" providerId="ADAL" clId="{F1022893-B5A0-4A04-B30E-63A18798F1DE}" dt="2023-10-09T16:34:55.090" v="416" actId="20577"/>
          <ac:spMkLst>
            <pc:docMk/>
            <pc:sldMk cId="2487559663" sldId="627"/>
            <ac:spMk id="3" creationId="{00000000-0000-0000-0000-000000000000}"/>
          </ac:spMkLst>
        </pc:spChg>
      </pc:sldChg>
      <pc:sldChg chg="delSp modSp add del mod">
        <pc:chgData name="Courard Luc" userId="021f4135-370c-4641-bf1f-e218ccabbc23" providerId="ADAL" clId="{F1022893-B5A0-4A04-B30E-63A18798F1DE}" dt="2023-10-09T16:32:04.937" v="355" actId="47"/>
        <pc:sldMkLst>
          <pc:docMk/>
          <pc:sldMk cId="3166610947" sldId="628"/>
        </pc:sldMkLst>
        <pc:spChg chg="del mod">
          <ac:chgData name="Courard Luc" userId="021f4135-370c-4641-bf1f-e218ccabbc23" providerId="ADAL" clId="{F1022893-B5A0-4A04-B30E-63A18798F1DE}" dt="2023-10-09T16:31:18.693" v="353" actId="478"/>
          <ac:spMkLst>
            <pc:docMk/>
            <pc:sldMk cId="3166610947" sldId="628"/>
            <ac:spMk id="3" creationId="{167EDCF7-BB28-7F52-54E2-E8AC6514FE06}"/>
          </ac:spMkLst>
        </pc:spChg>
        <pc:spChg chg="del">
          <ac:chgData name="Courard Luc" userId="021f4135-370c-4641-bf1f-e218ccabbc23" providerId="ADAL" clId="{F1022893-B5A0-4A04-B30E-63A18798F1DE}" dt="2023-10-09T16:31:22.135" v="354" actId="478"/>
          <ac:spMkLst>
            <pc:docMk/>
            <pc:sldMk cId="3166610947" sldId="628"/>
            <ac:spMk id="9" creationId="{A09BAC1C-B5D8-B2C3-D324-8BC45C838AF7}"/>
          </ac:spMkLst>
        </pc:spChg>
        <pc:picChg chg="del">
          <ac:chgData name="Courard Luc" userId="021f4135-370c-4641-bf1f-e218ccabbc23" providerId="ADAL" clId="{F1022893-B5A0-4A04-B30E-63A18798F1DE}" dt="2023-10-09T16:31:16.595" v="351" actId="478"/>
          <ac:picMkLst>
            <pc:docMk/>
            <pc:sldMk cId="3166610947" sldId="628"/>
            <ac:picMk id="4" creationId="{11379417-F84E-F1D6-4907-0672DA05A023}"/>
          </ac:picMkLst>
        </pc:picChg>
        <pc:picChg chg="del">
          <ac:chgData name="Courard Luc" userId="021f4135-370c-4641-bf1f-e218ccabbc23" providerId="ADAL" clId="{F1022893-B5A0-4A04-B30E-63A18798F1DE}" dt="2023-10-09T16:31:15.727" v="350" actId="478"/>
          <ac:picMkLst>
            <pc:docMk/>
            <pc:sldMk cId="3166610947" sldId="628"/>
            <ac:picMk id="11" creationId="{60C20C2D-1CF9-F0AE-0C2E-16AA0646BE23}"/>
          </ac:picMkLst>
        </pc:picChg>
      </pc:sldChg>
      <pc:sldMasterChg chg="delSldLayout">
        <pc:chgData name="Courard Luc" userId="021f4135-370c-4641-bf1f-e218ccabbc23" providerId="ADAL" clId="{F1022893-B5A0-4A04-B30E-63A18798F1DE}" dt="2023-10-09T16:57:42.533" v="796" actId="2696"/>
        <pc:sldMasterMkLst>
          <pc:docMk/>
          <pc:sldMasterMk cId="1623031573" sldId="2147483720"/>
        </pc:sldMasterMkLst>
        <pc:sldLayoutChg chg="del">
          <pc:chgData name="Courard Luc" userId="021f4135-370c-4641-bf1f-e218ccabbc23" providerId="ADAL" clId="{F1022893-B5A0-4A04-B30E-63A18798F1DE}" dt="2023-10-09T16:57:42.533" v="796" actId="2696"/>
          <pc:sldLayoutMkLst>
            <pc:docMk/>
            <pc:sldMasterMk cId="1623031573" sldId="2147483720"/>
            <pc:sldLayoutMk cId="3270463659" sldId="214748376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1025625e91d9f0ee/ULg/SeRaMCo/TFE_Courard/Tests-Essais/Test-coef_applatissemen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25625e91d9f0ee/ULg/CIRMAP/WP%20T2/Mortar%20Characterization/Flexural%20and%20compressive%20strengt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25625e91d9f0ee/ULg/CIRMAP/WP%20T2/Mortar%20Characterization/Capilary%20Absorption%20v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Jaw crusher - Reference</c:v>
          </c:tx>
          <c:spPr>
            <a:ln w="19050" cap="rnd">
              <a:solidFill>
                <a:srgbClr val="C0504D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C0504D"/>
              </a:solidFill>
              <a:ln w="9525">
                <a:solidFill>
                  <a:srgbClr val="C0504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  <c:extLst xmlns:c15="http://schemas.microsoft.com/office/drawing/2012/chart"/>
            </c:numRef>
          </c:xVal>
          <c:yVal>
            <c:numRef>
              <c:f>Sheet1!$U$33:$U$38</c:f>
              <c:numCache>
                <c:formatCode>0</c:formatCode>
                <c:ptCount val="6"/>
                <c:pt idx="0">
                  <c:v>38.706400270910933</c:v>
                </c:pt>
                <c:pt idx="1">
                  <c:v>35.258724428399518</c:v>
                </c:pt>
                <c:pt idx="2">
                  <c:v>30.292397660818715</c:v>
                </c:pt>
                <c:pt idx="3">
                  <c:v>10.39895157111944</c:v>
                </c:pt>
                <c:pt idx="4">
                  <c:v>5.3404424569475202</c:v>
                </c:pt>
                <c:pt idx="5">
                  <c:v>11.852279125980248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613E-4478-8662-0544DE58BC87}"/>
            </c:ext>
          </c:extLst>
        </c:ser>
        <c:ser>
          <c:idx val="1"/>
          <c:order val="1"/>
          <c:tx>
            <c:v>Jaw crusher - CEM III</c:v>
          </c:tx>
          <c:spPr>
            <a:ln w="19050" cap="rnd">
              <a:solidFill>
                <a:srgbClr val="C0504D"/>
              </a:solidFill>
              <a:round/>
            </a:ln>
            <a:effectLst/>
          </c:spPr>
          <c:marker>
            <c:symbol val="dash"/>
            <c:size val="5"/>
            <c:spPr>
              <a:solidFill>
                <a:srgbClr val="C0504D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  <c:extLst xmlns:c15="http://schemas.microsoft.com/office/drawing/2012/chart"/>
            </c:numRef>
          </c:xVal>
          <c:yVal>
            <c:numRef>
              <c:f>Sheet1!$V$33:$V$38</c:f>
              <c:numCache>
                <c:formatCode>0</c:formatCode>
                <c:ptCount val="6"/>
                <c:pt idx="0">
                  <c:v>38.138212387192489</c:v>
                </c:pt>
                <c:pt idx="1">
                  <c:v>35.619696391343922</c:v>
                </c:pt>
                <c:pt idx="2">
                  <c:v>34.825612201431667</c:v>
                </c:pt>
                <c:pt idx="3">
                  <c:v>9.1405975395430588</c:v>
                </c:pt>
                <c:pt idx="4">
                  <c:v>4.1477306112690391</c:v>
                </c:pt>
                <c:pt idx="5">
                  <c:v>8.3009486999297266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1-613E-4478-8662-0544DE58BC87}"/>
            </c:ext>
          </c:extLst>
        </c:ser>
        <c:ser>
          <c:idx val="2"/>
          <c:order val="2"/>
          <c:tx>
            <c:v>Jaw crusher - Sandstone</c:v>
          </c:tx>
          <c:spPr>
            <a:ln w="19050" cap="rnd">
              <a:solidFill>
                <a:srgbClr val="C0504D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rgbClr val="C0504D"/>
              </a:solidFill>
              <a:ln w="9525">
                <a:solidFill>
                  <a:srgbClr val="C0504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</c:numRef>
          </c:xVal>
          <c:yVal>
            <c:numRef>
              <c:f>Sheet1!$W$33:$W$38</c:f>
              <c:numCache>
                <c:formatCode>0</c:formatCode>
                <c:ptCount val="6"/>
                <c:pt idx="0">
                  <c:v>39.231528099061101</c:v>
                </c:pt>
                <c:pt idx="1">
                  <c:v>37.775200965260041</c:v>
                </c:pt>
                <c:pt idx="2">
                  <c:v>28.532809043991154</c:v>
                </c:pt>
                <c:pt idx="3">
                  <c:v>12.822846799424719</c:v>
                </c:pt>
                <c:pt idx="4">
                  <c:v>6.7359290387395552</c:v>
                </c:pt>
                <c:pt idx="5">
                  <c:v>9.3041085002328145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13E-4478-8662-0544DE58BC87}"/>
            </c:ext>
          </c:extLst>
        </c:ser>
        <c:ser>
          <c:idx val="3"/>
          <c:order val="3"/>
          <c:tx>
            <c:v>Jaw crusher - Low cement</c:v>
          </c:tx>
          <c:spPr>
            <a:ln w="19050" cap="rnd">
              <a:solidFill>
                <a:srgbClr val="C0504D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C0504D"/>
              </a:solidFill>
              <a:ln w="9525">
                <a:solidFill>
                  <a:srgbClr val="C0504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  <c:extLst xmlns:c15="http://schemas.microsoft.com/office/drawing/2012/chart"/>
            </c:numRef>
          </c:xVal>
          <c:yVal>
            <c:numRef>
              <c:f>Sheet1!$X$33:$X$38</c:f>
              <c:numCache>
                <c:formatCode>0</c:formatCode>
                <c:ptCount val="6"/>
                <c:pt idx="0">
                  <c:v>38.253428557484256</c:v>
                </c:pt>
                <c:pt idx="1">
                  <c:v>36.764349721482205</c:v>
                </c:pt>
                <c:pt idx="2">
                  <c:v>33.784651298511818</c:v>
                </c:pt>
                <c:pt idx="3">
                  <c:v>12.825716667270683</c:v>
                </c:pt>
                <c:pt idx="4">
                  <c:v>6.2444180751636305</c:v>
                </c:pt>
                <c:pt idx="5">
                  <c:v>6.7538549437004889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3-613E-4478-8662-0544DE58BC87}"/>
            </c:ext>
          </c:extLst>
        </c:ser>
        <c:ser>
          <c:idx val="4"/>
          <c:order val="4"/>
          <c:tx>
            <c:v>Jaw Crusher - Low W/C</c:v>
          </c:tx>
          <c:spPr>
            <a:ln w="19050" cap="rnd">
              <a:solidFill>
                <a:srgbClr val="C0504D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C0504D"/>
              </a:solidFill>
              <a:ln w="9525">
                <a:solidFill>
                  <a:srgbClr val="C0504D">
                    <a:alpha val="99000"/>
                  </a:srgbClr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</c:numRef>
          </c:xVal>
          <c:yVal>
            <c:numRef>
              <c:f>Sheet1!$Y$33:$Y$38</c:f>
              <c:numCache>
                <c:formatCode>0</c:formatCode>
                <c:ptCount val="6"/>
                <c:pt idx="0">
                  <c:v>43.825120414968495</c:v>
                </c:pt>
                <c:pt idx="1">
                  <c:v>40.894563635212961</c:v>
                </c:pt>
                <c:pt idx="2">
                  <c:v>32.663912880210297</c:v>
                </c:pt>
                <c:pt idx="3">
                  <c:v>9.1046682773750991</c:v>
                </c:pt>
                <c:pt idx="4">
                  <c:v>6.1863763697873724</c:v>
                </c:pt>
                <c:pt idx="5">
                  <c:v>9.7031093970593307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13E-4478-8662-0544DE58BC87}"/>
            </c:ext>
          </c:extLst>
        </c:ser>
        <c:ser>
          <c:idx val="5"/>
          <c:order val="5"/>
          <c:tx>
            <c:v>Impact crusher - Reference</c:v>
          </c:tx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4F81BD"/>
              </a:solidFill>
              <a:ln w="9525">
                <a:solidFill>
                  <a:srgbClr val="4F81B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  <c:extLst xmlns:c15="http://schemas.microsoft.com/office/drawing/2012/chart"/>
            </c:numRef>
          </c:xVal>
          <c:yVal>
            <c:numRef>
              <c:f>Sheet1!$P$33:$P$38</c:f>
              <c:numCache>
                <c:formatCode>0</c:formatCode>
                <c:ptCount val="6"/>
                <c:pt idx="0">
                  <c:v>18.088911599386819</c:v>
                </c:pt>
                <c:pt idx="1">
                  <c:v>13.815149409312019</c:v>
                </c:pt>
                <c:pt idx="2">
                  <c:v>16.189362945645819</c:v>
                </c:pt>
                <c:pt idx="3">
                  <c:v>6.7451855254092727</c:v>
                </c:pt>
                <c:pt idx="4">
                  <c:v>4.8714119115330305</c:v>
                </c:pt>
                <c:pt idx="5">
                  <c:v>4.6983133368109904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5-613E-4478-8662-0544DE58BC87}"/>
            </c:ext>
          </c:extLst>
        </c:ser>
        <c:ser>
          <c:idx val="6"/>
          <c:order val="6"/>
          <c:tx>
            <c:v>Impact crusher - CEM III</c:v>
          </c:tx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dash"/>
            <c:size val="6"/>
            <c:spPr>
              <a:solidFill>
                <a:srgbClr val="4F81BD"/>
              </a:solidFill>
              <a:ln w="9525">
                <a:solidFill>
                  <a:srgbClr val="4F81B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  <c:extLst xmlns:c15="http://schemas.microsoft.com/office/drawing/2012/chart"/>
            </c:numRef>
          </c:xVal>
          <c:yVal>
            <c:numRef>
              <c:f>Sheet1!$Q$33:$Q$38</c:f>
              <c:numCache>
                <c:formatCode>0</c:formatCode>
                <c:ptCount val="6"/>
                <c:pt idx="0">
                  <c:v>22.568072799097063</c:v>
                </c:pt>
                <c:pt idx="1">
                  <c:v>19.301944604556624</c:v>
                </c:pt>
                <c:pt idx="2">
                  <c:v>14.195313614378154</c:v>
                </c:pt>
                <c:pt idx="3">
                  <c:v>6.6606590743128802</c:v>
                </c:pt>
                <c:pt idx="4">
                  <c:v>2.8774062816616008</c:v>
                </c:pt>
                <c:pt idx="5">
                  <c:v>2.9982617764644535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6-613E-4478-8662-0544DE58BC87}"/>
            </c:ext>
          </c:extLst>
        </c:ser>
        <c:ser>
          <c:idx val="7"/>
          <c:order val="7"/>
          <c:tx>
            <c:v>Impact crusher - Sandstone</c:v>
          </c:tx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rgbClr val="4F81BD"/>
              </a:solidFill>
              <a:ln w="9525">
                <a:solidFill>
                  <a:srgbClr val="4F81B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</c:numRef>
          </c:xVal>
          <c:yVal>
            <c:numRef>
              <c:f>Sheet1!$R$33:$R$38</c:f>
              <c:numCache>
                <c:formatCode>0</c:formatCode>
                <c:ptCount val="6"/>
                <c:pt idx="0">
                  <c:v>23.752513420280764</c:v>
                </c:pt>
                <c:pt idx="1">
                  <c:v>20.014296871897379</c:v>
                </c:pt>
                <c:pt idx="2">
                  <c:v>18.660486123492007</c:v>
                </c:pt>
                <c:pt idx="3">
                  <c:v>6.5790182467203664</c:v>
                </c:pt>
                <c:pt idx="4">
                  <c:v>4.4381512351161083</c:v>
                </c:pt>
                <c:pt idx="5">
                  <c:v>4.0380707411557948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13E-4478-8662-0544DE58BC87}"/>
            </c:ext>
          </c:extLst>
        </c:ser>
        <c:ser>
          <c:idx val="8"/>
          <c:order val="8"/>
          <c:tx>
            <c:v>Impact crusher - Low cement</c:v>
          </c:tx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4F81BD"/>
              </a:solidFill>
              <a:ln w="9525">
                <a:solidFill>
                  <a:srgbClr val="4F81B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  <c:extLst xmlns:c15="http://schemas.microsoft.com/office/drawing/2012/chart"/>
            </c:numRef>
          </c:xVal>
          <c:yVal>
            <c:numRef>
              <c:f>Sheet1!$S$33:$S$38</c:f>
              <c:numCache>
                <c:formatCode>0</c:formatCode>
                <c:ptCount val="6"/>
                <c:pt idx="0">
                  <c:v>20.935510093483266</c:v>
                </c:pt>
                <c:pt idx="1">
                  <c:v>20.616329120436266</c:v>
                </c:pt>
                <c:pt idx="2">
                  <c:v>17.301645449827522</c:v>
                </c:pt>
                <c:pt idx="3">
                  <c:v>5.3883155625972394</c:v>
                </c:pt>
                <c:pt idx="4">
                  <c:v>4.8868628889989401</c:v>
                </c:pt>
                <c:pt idx="5">
                  <c:v>5.1196783560419927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8-613E-4478-8662-0544DE58BC87}"/>
            </c:ext>
          </c:extLst>
        </c:ser>
        <c:ser>
          <c:idx val="9"/>
          <c:order val="9"/>
          <c:tx>
            <c:v>Impact crusher - Low W/C</c:v>
          </c:tx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4F81BD"/>
              </a:solidFill>
              <a:ln w="9525">
                <a:solidFill>
                  <a:srgbClr val="4F81BD"/>
                </a:solidFill>
              </a:ln>
              <a:effectLst/>
            </c:spPr>
          </c:marker>
          <c:xVal>
            <c:numRef>
              <c:f>Sheet1!$O$33:$O$38</c:f>
              <c:numCache>
                <c:formatCode>0</c:formatCode>
                <c:ptCount val="6"/>
                <c:pt idx="0">
                  <c:v>5</c:v>
                </c:pt>
                <c:pt idx="1">
                  <c:v>6.3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25</c:v>
                </c:pt>
              </c:numCache>
            </c:numRef>
          </c:xVal>
          <c:yVal>
            <c:numRef>
              <c:f>Sheet1!$T$33:$T$38</c:f>
              <c:numCache>
                <c:formatCode>0</c:formatCode>
                <c:ptCount val="6"/>
                <c:pt idx="0">
                  <c:v>26.964532753614378</c:v>
                </c:pt>
                <c:pt idx="1">
                  <c:v>24.755052499195703</c:v>
                </c:pt>
                <c:pt idx="2">
                  <c:v>15.564472460186328</c:v>
                </c:pt>
                <c:pt idx="3">
                  <c:v>7.5859375256425823</c:v>
                </c:pt>
                <c:pt idx="4">
                  <c:v>4.1816742529190583</c:v>
                </c:pt>
                <c:pt idx="5">
                  <c:v>4.2372116349047149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13E-4478-8662-0544DE58B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1104288"/>
        <c:axId val="1311089600"/>
        <c:extLst/>
      </c:scatterChart>
      <c:valAx>
        <c:axId val="1311104288"/>
        <c:scaling>
          <c:orientation val="minMax"/>
          <c:max val="25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b="1"/>
                  <a:t>Granular fraction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311089600"/>
        <c:crosses val="autoZero"/>
        <c:crossBetween val="midCat"/>
        <c:majorUnit val="3"/>
      </c:valAx>
      <c:valAx>
        <c:axId val="131108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b="1"/>
                  <a:t>Flakiness index 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311104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850738379693732"/>
          <c:y val="3.890008726994644E-2"/>
          <c:w val="0.28794438166589159"/>
          <c:h val="0.5583566397777896"/>
        </c:manualLayout>
      </c:layout>
      <c:overlay val="1"/>
      <c:spPr>
        <a:noFill/>
        <a:ln>
          <a:solidFill>
            <a:srgbClr val="8064A2"/>
          </a:solidFill>
        </a:ln>
        <a:effectLst>
          <a:softEdge rad="25400"/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+mj-lt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Tradecowall RFA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'[Flexural and compressive strength.xlsx]RF_water curing'!$AG$6:$AG$10</c:f>
                <c:numCache>
                  <c:formatCode>General</c:formatCode>
                  <c:ptCount val="5"/>
                  <c:pt idx="0">
                    <c:v>0.50674955231504382</c:v>
                  </c:pt>
                  <c:pt idx="1">
                    <c:v>1.054577721173241</c:v>
                  </c:pt>
                  <c:pt idx="2">
                    <c:v>0.21055074626362824</c:v>
                  </c:pt>
                  <c:pt idx="3">
                    <c:v>0.75722388198239798</c:v>
                  </c:pt>
                  <c:pt idx="4">
                    <c:v>0.51437494753033175</c:v>
                  </c:pt>
                </c:numCache>
              </c:numRef>
            </c:plus>
            <c:minus>
              <c:numRef>
                <c:f>'[Flexural and compressive strength.xlsx]RF_water curing'!$AG$6:$AG$10</c:f>
                <c:numCache>
                  <c:formatCode>General</c:formatCode>
                  <c:ptCount val="5"/>
                  <c:pt idx="0">
                    <c:v>0.50674955231504382</c:v>
                  </c:pt>
                  <c:pt idx="1">
                    <c:v>1.054577721173241</c:v>
                  </c:pt>
                  <c:pt idx="2">
                    <c:v>0.21055074626362824</c:v>
                  </c:pt>
                  <c:pt idx="3">
                    <c:v>0.75722388198239798</c:v>
                  </c:pt>
                  <c:pt idx="4">
                    <c:v>0.51437494753033175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'[Flexural and compressive strength.xlsx]RF_water curing'!$AE$6:$AE$10</c:f>
              <c:strCache>
                <c:ptCount val="5"/>
                <c:pt idx="0">
                  <c:v>2 days</c:v>
                </c:pt>
                <c:pt idx="1">
                  <c:v>7 days</c:v>
                </c:pt>
                <c:pt idx="2">
                  <c:v>28 days</c:v>
                </c:pt>
                <c:pt idx="3">
                  <c:v>56 days</c:v>
                </c:pt>
                <c:pt idx="4">
                  <c:v>91 days</c:v>
                </c:pt>
              </c:strCache>
            </c:strRef>
          </c:cat>
          <c:val>
            <c:numRef>
              <c:f>'[Flexural and compressive strength.xlsx]RC_water curing'!$X$4:$X$8</c:f>
              <c:numCache>
                <c:formatCode>0.00</c:formatCode>
                <c:ptCount val="5"/>
                <c:pt idx="0">
                  <c:v>52.505375000000001</c:v>
                </c:pt>
                <c:pt idx="1">
                  <c:v>72.245312499999997</c:v>
                </c:pt>
                <c:pt idx="2">
                  <c:v>82.781562500000007</c:v>
                </c:pt>
                <c:pt idx="3">
                  <c:v>85.111249999999998</c:v>
                </c:pt>
                <c:pt idx="4">
                  <c:v>83.286145833333336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4B-44F1-9D42-DC3663097487}"/>
            </c:ext>
          </c:extLst>
        </c:ser>
        <c:ser>
          <c:idx val="1"/>
          <c:order val="1"/>
          <c:tx>
            <c:v>Limestone sand</c:v>
          </c:tx>
          <c:spPr>
            <a:solidFill>
              <a:srgbClr val="0E419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'[Flexural and compressive strength.xlsx]RF_water curing'!$AI$6:$AI$10</c:f>
                <c:numCache>
                  <c:formatCode>General</c:formatCode>
                  <c:ptCount val="5"/>
                  <c:pt idx="0">
                    <c:v>0.53645068593492673</c:v>
                  </c:pt>
                  <c:pt idx="1">
                    <c:v>0.88172750353976681</c:v>
                  </c:pt>
                  <c:pt idx="2">
                    <c:v>0.19150701860475233</c:v>
                  </c:pt>
                  <c:pt idx="3">
                    <c:v>0.62063651060910507</c:v>
                  </c:pt>
                  <c:pt idx="4">
                    <c:v>0.41463423260200916</c:v>
                  </c:pt>
                </c:numCache>
              </c:numRef>
            </c:plus>
            <c:minus>
              <c:numRef>
                <c:f>'[Flexural and compressive strength.xlsx]RF_water curing'!$AI$6:$AI$10</c:f>
                <c:numCache>
                  <c:formatCode>General</c:formatCode>
                  <c:ptCount val="5"/>
                  <c:pt idx="0">
                    <c:v>0.53645068593492673</c:v>
                  </c:pt>
                  <c:pt idx="1">
                    <c:v>0.88172750353976681</c:v>
                  </c:pt>
                  <c:pt idx="2">
                    <c:v>0.19150701860475233</c:v>
                  </c:pt>
                  <c:pt idx="3">
                    <c:v>0.62063651060910507</c:v>
                  </c:pt>
                  <c:pt idx="4">
                    <c:v>0.41463423260200916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'[Flexural and compressive strength.xlsx]RF_water curing'!$AE$6:$AE$10</c:f>
              <c:strCache>
                <c:ptCount val="5"/>
                <c:pt idx="0">
                  <c:v>2 days</c:v>
                </c:pt>
                <c:pt idx="1">
                  <c:v>7 days</c:v>
                </c:pt>
                <c:pt idx="2">
                  <c:v>28 days</c:v>
                </c:pt>
                <c:pt idx="3">
                  <c:v>56 days</c:v>
                </c:pt>
                <c:pt idx="4">
                  <c:v>91 days</c:v>
                </c:pt>
              </c:strCache>
            </c:strRef>
          </c:cat>
          <c:val>
            <c:numRef>
              <c:f>'[Flexural and compressive strength.xlsx]RC_water curing'!$X$9:$X$13</c:f>
              <c:numCache>
                <c:formatCode>0.000</c:formatCode>
                <c:ptCount val="5"/>
                <c:pt idx="0">
                  <c:v>61.281625000000005</c:v>
                </c:pt>
                <c:pt idx="1">
                  <c:v>76.274583333333339</c:v>
                </c:pt>
                <c:pt idx="2">
                  <c:v>81.609583333333333</c:v>
                </c:pt>
                <c:pt idx="3">
                  <c:v>89.871562499999996</c:v>
                </c:pt>
                <c:pt idx="4" formatCode="0.00">
                  <c:v>90.388125000000002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4B-44F1-9D42-DC3663097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792992"/>
        <c:axId val="79772608"/>
      </c:barChart>
      <c:catAx>
        <c:axId val="7979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72608"/>
        <c:crosses val="autoZero"/>
        <c:auto val="1"/>
        <c:lblAlgn val="ctr"/>
        <c:lblOffset val="100"/>
        <c:noMultiLvlLbl val="0"/>
      </c:catAx>
      <c:valAx>
        <c:axId val="797726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Compressive strength [MPa]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9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83899126024976"/>
          <c:y val="5.0926019781631686E-2"/>
          <c:w val="0.79725736255614987"/>
          <c:h val="0.68985989478732301"/>
        </c:manualLayout>
      </c:layout>
      <c:scatterChart>
        <c:scatterStyle val="lineMarker"/>
        <c:varyColors val="0"/>
        <c:ser>
          <c:idx val="1"/>
          <c:order val="0"/>
          <c:tx>
            <c:v>Casted</c:v>
          </c:tx>
          <c:spPr>
            <a:ln w="158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'[Capilary Absorption v01.xlsx]NBN EN 13057'!$P$40:$P$46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7.1602745233716606E-3</c:v>
                  </c:pt>
                  <c:pt idx="2">
                    <c:v>9.0210979560873886E-3</c:v>
                  </c:pt>
                  <c:pt idx="3">
                    <c:v>1.0937500000000202E-2</c:v>
                  </c:pt>
                  <c:pt idx="4">
                    <c:v>1.6560534474565822E-2</c:v>
                  </c:pt>
                  <c:pt idx="5">
                    <c:v>1.8836605541689186E-2</c:v>
                  </c:pt>
                  <c:pt idx="6">
                    <c:v>2.4273292078607688E-2</c:v>
                  </c:pt>
                </c:numCache>
              </c:numRef>
            </c:plus>
            <c:minus>
              <c:numRef>
                <c:f>'[Capilary Absorption v01.xlsx]NBN EN 13057'!$P$40:$P$46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7.1602745233716606E-3</c:v>
                  </c:pt>
                  <c:pt idx="2">
                    <c:v>9.0210979560873886E-3</c:v>
                  </c:pt>
                  <c:pt idx="3">
                    <c:v>1.0937500000000202E-2</c:v>
                  </c:pt>
                  <c:pt idx="4">
                    <c:v>1.6560534474565822E-2</c:v>
                  </c:pt>
                  <c:pt idx="5">
                    <c:v>1.8836605541689186E-2</c:v>
                  </c:pt>
                  <c:pt idx="6">
                    <c:v>2.4273292078607688E-2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'[Capilary Absorption v01.xlsx]NBN EN 13057'!$D$40:$D$46</c:f>
              <c:numCache>
                <c:formatCode>0.00</c:formatCode>
                <c:ptCount val="7"/>
                <c:pt idx="0" formatCode="General">
                  <c:v>0</c:v>
                </c:pt>
                <c:pt idx="1">
                  <c:v>0.2</c:v>
                </c:pt>
                <c:pt idx="2">
                  <c:v>0.5</c:v>
                </c:pt>
                <c:pt idx="3" formatCode="General">
                  <c:v>1</c:v>
                </c:pt>
                <c:pt idx="4" formatCode="General">
                  <c:v>2</c:v>
                </c:pt>
                <c:pt idx="5" formatCode="General">
                  <c:v>4</c:v>
                </c:pt>
                <c:pt idx="6" formatCode="General">
                  <c:v>24</c:v>
                </c:pt>
              </c:numCache>
            </c:numRef>
          </c:xVal>
          <c:yVal>
            <c:numRef>
              <c:f>'[Capilary Absorption v01.xlsx]NBN EN 13057'!$O$40:$O$46</c:f>
              <c:numCache>
                <c:formatCode>0.000</c:formatCode>
                <c:ptCount val="7"/>
                <c:pt idx="0">
                  <c:v>0</c:v>
                </c:pt>
                <c:pt idx="1">
                  <c:v>0.25156249999999919</c:v>
                </c:pt>
                <c:pt idx="2">
                  <c:v>0.32447916666666471</c:v>
                </c:pt>
                <c:pt idx="3">
                  <c:v>0.38749999999999701</c:v>
                </c:pt>
                <c:pt idx="4">
                  <c:v>0.43645833333333311</c:v>
                </c:pt>
                <c:pt idx="5">
                  <c:v>0.49791666666666384</c:v>
                </c:pt>
                <c:pt idx="6">
                  <c:v>0.71770833333332895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ED-427D-9194-8CD3144E84C0}"/>
            </c:ext>
          </c:extLst>
        </c:ser>
        <c:ser>
          <c:idx val="0"/>
          <c:order val="1"/>
          <c:tx>
            <c:v>Printed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'[Capilary Absorption v01.xlsx]NBN EN 13057'!$P$148:$P$154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5.0227347713459264E-3</c:v>
                  </c:pt>
                  <c:pt idx="2">
                    <c:v>5.6336738679098226E-3</c:v>
                  </c:pt>
                  <c:pt idx="3">
                    <c:v>6.8107795992862884E-3</c:v>
                  </c:pt>
                  <c:pt idx="4">
                    <c:v>9.7578093724985659E-3</c:v>
                  </c:pt>
                  <c:pt idx="5">
                    <c:v>1.8109727761164079E-2</c:v>
                  </c:pt>
                  <c:pt idx="6">
                    <c:v>2.5879704685013574E-2</c:v>
                  </c:pt>
                </c:numCache>
              </c:numRef>
            </c:plus>
            <c:minus>
              <c:numRef>
                <c:f>'[Capilary Absorption v01.xlsx]NBN EN 13057'!$P$148:$P$154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5.0227347713459264E-3</c:v>
                  </c:pt>
                  <c:pt idx="2">
                    <c:v>5.6336738679098226E-3</c:v>
                  </c:pt>
                  <c:pt idx="3">
                    <c:v>6.8107795992862884E-3</c:v>
                  </c:pt>
                  <c:pt idx="4">
                    <c:v>9.7578093724985659E-3</c:v>
                  </c:pt>
                  <c:pt idx="5">
                    <c:v>1.8109727761164079E-2</c:v>
                  </c:pt>
                  <c:pt idx="6">
                    <c:v>2.5879704685013574E-2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'[Capilary Absorption v01.xlsx]NBN EN 13057'!$D$148:$D$154</c:f>
              <c:numCache>
                <c:formatCode>0.00</c:formatCode>
                <c:ptCount val="7"/>
                <c:pt idx="0" formatCode="General">
                  <c:v>0</c:v>
                </c:pt>
                <c:pt idx="1">
                  <c:v>0.2</c:v>
                </c:pt>
                <c:pt idx="2">
                  <c:v>0.5</c:v>
                </c:pt>
                <c:pt idx="3" formatCode="General">
                  <c:v>1</c:v>
                </c:pt>
                <c:pt idx="4" formatCode="General">
                  <c:v>2</c:v>
                </c:pt>
                <c:pt idx="5" formatCode="General">
                  <c:v>4</c:v>
                </c:pt>
                <c:pt idx="6" formatCode="General">
                  <c:v>24</c:v>
                </c:pt>
              </c:numCache>
            </c:numRef>
          </c:xVal>
          <c:yVal>
            <c:numRef>
              <c:f>'[Capilary Absorption v01.xlsx]NBN EN 13057'!$O$148:$O$154</c:f>
              <c:numCache>
                <c:formatCode>0.000</c:formatCode>
                <c:ptCount val="7"/>
                <c:pt idx="0">
                  <c:v>0</c:v>
                </c:pt>
                <c:pt idx="1">
                  <c:v>8.0208333333331439E-2</c:v>
                </c:pt>
                <c:pt idx="2">
                  <c:v>0.10624999999999812</c:v>
                </c:pt>
                <c:pt idx="3">
                  <c:v>0.1281250000000019</c:v>
                </c:pt>
                <c:pt idx="4">
                  <c:v>0.17187499999999764</c:v>
                </c:pt>
                <c:pt idx="5">
                  <c:v>0.22083333333333385</c:v>
                </c:pt>
                <c:pt idx="6">
                  <c:v>0.483333333333332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ED-427D-9194-8CD3144E8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843375"/>
        <c:axId val="373841295"/>
      </c:scatterChart>
      <c:valAx>
        <c:axId val="373843375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[h]</a:t>
                </a:r>
              </a:p>
            </c:rich>
          </c:tx>
          <c:layout>
            <c:manualLayout>
              <c:xMode val="edge"/>
              <c:yMode val="edge"/>
              <c:x val="0.47564561170212766"/>
              <c:y val="0.815646505611752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3841295"/>
        <c:crosses val="autoZero"/>
        <c:crossBetween val="midCat"/>
      </c:valAx>
      <c:valAx>
        <c:axId val="373841295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Water absorption [kg/m</a:t>
                </a:r>
                <a:r>
                  <a:rPr lang="en-US" baseline="30000"/>
                  <a:t>2</a:t>
                </a:r>
                <a:r>
                  <a:rPr lang="en-US"/>
                  <a:t>]</a:t>
                </a:r>
              </a:p>
            </c:rich>
          </c:tx>
          <c:layout>
            <c:manualLayout>
              <c:xMode val="edge"/>
              <c:yMode val="edge"/>
              <c:x val="2.2514225605440467E-2"/>
              <c:y val="0.16218830935544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3843375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"/>
          <c:y val="0.87749958208054435"/>
          <c:w val="1"/>
          <c:h val="0.1056174689335459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  <a:latin typeface="+mn-lt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Casted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'[Porosity.xlsx]Cure dans l''eau (tv)'!$W$7:$W$9</c:f>
                <c:numCache>
                  <c:formatCode>General</c:formatCode>
                  <c:ptCount val="3"/>
                  <c:pt idx="0">
                    <c:v>0.11701554877745807</c:v>
                  </c:pt>
                  <c:pt idx="1">
                    <c:v>6.8522958733941972E-2</c:v>
                  </c:pt>
                  <c:pt idx="2">
                    <c:v>0.11228762134182863</c:v>
                  </c:pt>
                </c:numCache>
                <c:extLst/>
              </c:numRef>
            </c:plus>
            <c:minus>
              <c:numRef>
                <c:f>'[Porosity.xlsx]Cure dans l''eau (tv)'!$W$7:$W$9</c:f>
                <c:numCache>
                  <c:formatCode>General</c:formatCode>
                  <c:ptCount val="3"/>
                  <c:pt idx="0">
                    <c:v>0.11701554877745807</c:v>
                  </c:pt>
                  <c:pt idx="1">
                    <c:v>6.8522958733941972E-2</c:v>
                  </c:pt>
                  <c:pt idx="2">
                    <c:v>0.11228762134182863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'[Porosity.xlsx]Cure dans l''eau (tv)'!$S$7:$S$11</c:f>
              <c:strCache>
                <c:ptCount val="4"/>
                <c:pt idx="0">
                  <c:v>2 days</c:v>
                </c:pt>
                <c:pt idx="1">
                  <c:v>7 days</c:v>
                </c:pt>
                <c:pt idx="2">
                  <c:v>28 days</c:v>
                </c:pt>
                <c:pt idx="3">
                  <c:v>91 days</c:v>
                </c:pt>
              </c:strCache>
              <c:extLst/>
            </c:strRef>
          </c:cat>
          <c:val>
            <c:numRef>
              <c:f>'[Porosity.xlsx]Cure dans l''eau (tv)'!$V$7:$V$10</c:f>
              <c:numCache>
                <c:formatCode>0.000</c:formatCode>
                <c:ptCount val="3"/>
                <c:pt idx="0">
                  <c:v>21.072638864096028</c:v>
                </c:pt>
                <c:pt idx="1">
                  <c:v>20.248995324876379</c:v>
                </c:pt>
                <c:pt idx="2">
                  <c:v>20.387069415383831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3E9-4F36-BF11-DEDC1C201798}"/>
            </c:ext>
          </c:extLst>
        </c:ser>
        <c:ser>
          <c:idx val="1"/>
          <c:order val="1"/>
          <c:tx>
            <c:v>Printed</c:v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'[Porosity.xlsx]Cure dans l''eau (bv)'!$W$7:$W$9</c:f>
                <c:numCache>
                  <c:formatCode>General</c:formatCode>
                  <c:ptCount val="3"/>
                  <c:pt idx="0">
                    <c:v>3.5127088571614416E-2</c:v>
                  </c:pt>
                  <c:pt idx="1">
                    <c:v>0.2262717190758656</c:v>
                  </c:pt>
                  <c:pt idx="2">
                    <c:v>0.15856469651816596</c:v>
                  </c:pt>
                </c:numCache>
                <c:extLst/>
              </c:numRef>
            </c:plus>
            <c:minus>
              <c:numRef>
                <c:f>'[Porosity.xlsx]Cure dans l''eau (bv)'!$W$7:$W$9</c:f>
                <c:numCache>
                  <c:formatCode>General</c:formatCode>
                  <c:ptCount val="3"/>
                  <c:pt idx="0">
                    <c:v>3.5127088571614416E-2</c:v>
                  </c:pt>
                  <c:pt idx="1">
                    <c:v>0.2262717190758656</c:v>
                  </c:pt>
                  <c:pt idx="2">
                    <c:v>0.15856469651816596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'[Porosity.xlsx]Cure dans l''eau (tv)'!$S$7:$S$11</c:f>
              <c:strCache>
                <c:ptCount val="4"/>
                <c:pt idx="0">
                  <c:v>2 days</c:v>
                </c:pt>
                <c:pt idx="1">
                  <c:v>7 days</c:v>
                </c:pt>
                <c:pt idx="2">
                  <c:v>28 days</c:v>
                </c:pt>
                <c:pt idx="3">
                  <c:v>91 days</c:v>
                </c:pt>
              </c:strCache>
              <c:extLst/>
            </c:strRef>
          </c:cat>
          <c:val>
            <c:numRef>
              <c:f>'[Porosity.xlsx]Cure dans l''eau (tv)'!$AH$9:$AH$12</c:f>
              <c:numCache>
                <c:formatCode>General</c:formatCode>
                <c:ptCount val="3"/>
                <c:pt idx="1">
                  <c:v>18.817199883742493</c:v>
                </c:pt>
                <c:pt idx="2">
                  <c:v>17.513955843970674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3E9-4F36-BF11-DEDC1C2017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68255808"/>
        <c:axId val="1268259136"/>
      </c:barChart>
      <c:catAx>
        <c:axId val="126825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68259136"/>
        <c:crosses val="autoZero"/>
        <c:auto val="1"/>
        <c:lblAlgn val="ctr"/>
        <c:lblOffset val="100"/>
        <c:noMultiLvlLbl val="0"/>
      </c:catAx>
      <c:valAx>
        <c:axId val="1268259136"/>
        <c:scaling>
          <c:orientation val="minMax"/>
          <c:max val="2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Porosity [%]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305802347623213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6825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2375FD1-5E51-4CFB-BA71-3B2A79E450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690" cy="497333"/>
          </a:xfrm>
          <a:prstGeom prst="rect">
            <a:avLst/>
          </a:prstGeom>
        </p:spPr>
        <p:txBody>
          <a:bodyPr vert="horz" lIns="87517" tIns="43759" rIns="87517" bIns="43759" rtlCol="0"/>
          <a:lstStyle>
            <a:lvl1pPr algn="l">
              <a:defRPr sz="11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66C1D0-0557-48AB-9136-7D12796EF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909" y="2"/>
            <a:ext cx="2889689" cy="497333"/>
          </a:xfrm>
          <a:prstGeom prst="rect">
            <a:avLst/>
          </a:prstGeom>
        </p:spPr>
        <p:txBody>
          <a:bodyPr vert="horz" lIns="87517" tIns="43759" rIns="87517" bIns="43759" rtlCol="0"/>
          <a:lstStyle>
            <a:lvl1pPr algn="r">
              <a:defRPr sz="1100"/>
            </a:lvl1pPr>
          </a:lstStyle>
          <a:p>
            <a:fld id="{0AAA54CB-7EE3-40D4-ACE7-82BA9E4DF850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8774DD-9FD5-4BCB-B5D7-E8A7BF0A53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306"/>
            <a:ext cx="2889690" cy="497333"/>
          </a:xfrm>
          <a:prstGeom prst="rect">
            <a:avLst/>
          </a:prstGeom>
        </p:spPr>
        <p:txBody>
          <a:bodyPr vert="horz" lIns="87517" tIns="43759" rIns="87517" bIns="43759" rtlCol="0" anchor="b"/>
          <a:lstStyle>
            <a:lvl1pPr algn="l">
              <a:defRPr sz="11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6389CF-BF5D-4ADD-A775-0091AA211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909" y="9429306"/>
            <a:ext cx="2889689" cy="497333"/>
          </a:xfrm>
          <a:prstGeom prst="rect">
            <a:avLst/>
          </a:prstGeom>
        </p:spPr>
        <p:txBody>
          <a:bodyPr vert="horz" lIns="87517" tIns="43759" rIns="87517" bIns="43759" rtlCol="0" anchor="b"/>
          <a:lstStyle>
            <a:lvl1pPr algn="r">
              <a:defRPr sz="1100"/>
            </a:lvl1pPr>
          </a:lstStyle>
          <a:p>
            <a:fld id="{962029BB-11B7-49F3-A07C-C1FC20E0C6C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876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690" cy="497333"/>
          </a:xfrm>
          <a:prstGeom prst="rect">
            <a:avLst/>
          </a:prstGeom>
        </p:spPr>
        <p:txBody>
          <a:bodyPr vert="horz" lIns="87517" tIns="43759" rIns="87517" bIns="43759" rtlCol="0"/>
          <a:lstStyle>
            <a:lvl1pPr algn="l">
              <a:defRPr sz="11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909" y="2"/>
            <a:ext cx="2889689" cy="497333"/>
          </a:xfrm>
          <a:prstGeom prst="rect">
            <a:avLst/>
          </a:prstGeom>
        </p:spPr>
        <p:txBody>
          <a:bodyPr vert="horz" lIns="87517" tIns="43759" rIns="87517" bIns="43759" rtlCol="0"/>
          <a:lstStyle>
            <a:lvl1pPr algn="r">
              <a:defRPr sz="1100"/>
            </a:lvl1pPr>
          </a:lstStyle>
          <a:p>
            <a:fld id="{AC7C2952-709F-4AAB-B701-D53B977EE6B0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33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17" tIns="43759" rIns="87517" bIns="43759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7654" y="4777782"/>
            <a:ext cx="5335270" cy="3907834"/>
          </a:xfrm>
          <a:prstGeom prst="rect">
            <a:avLst/>
          </a:prstGeom>
        </p:spPr>
        <p:txBody>
          <a:bodyPr vert="horz" lIns="87517" tIns="43759" rIns="87517" bIns="4375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306"/>
            <a:ext cx="2889690" cy="497333"/>
          </a:xfrm>
          <a:prstGeom prst="rect">
            <a:avLst/>
          </a:prstGeom>
        </p:spPr>
        <p:txBody>
          <a:bodyPr vert="horz" lIns="87517" tIns="43759" rIns="87517" bIns="43759" rtlCol="0" anchor="b"/>
          <a:lstStyle>
            <a:lvl1pPr algn="l">
              <a:defRPr sz="11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909" y="9429306"/>
            <a:ext cx="2889689" cy="497333"/>
          </a:xfrm>
          <a:prstGeom prst="rect">
            <a:avLst/>
          </a:prstGeom>
        </p:spPr>
        <p:txBody>
          <a:bodyPr vert="horz" lIns="87517" tIns="43759" rIns="87517" bIns="43759" rtlCol="0" anchor="b"/>
          <a:lstStyle>
            <a:lvl1pPr algn="r">
              <a:defRPr sz="1100"/>
            </a:lvl1pPr>
          </a:lstStyle>
          <a:p>
            <a:fld id="{4F4CB5DD-0920-4A34-AC16-0E3EFCBEE29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849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03663" y="9518650"/>
            <a:ext cx="2984500" cy="501650"/>
          </a:xfrm>
          <a:prstGeom prst="rect">
            <a:avLst/>
          </a:prstGeom>
          <a:noFill/>
        </p:spPr>
        <p:txBody>
          <a:bodyPr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318063-D9A4-44E1-9D5F-DE3EBF97DCB4}" type="slidenum">
              <a:rPr lang="fr-FR" altLang="fr-FR" sz="1300"/>
              <a:pPr eaLnBrk="1" hangingPunct="1">
                <a:spcBef>
                  <a:spcPct val="0"/>
                </a:spcBef>
              </a:pPr>
              <a:t>2</a:t>
            </a:fld>
            <a:endParaRPr lang="fr-FR" altLang="fr-FR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8562" cy="375602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62500"/>
            <a:ext cx="5049837" cy="4506913"/>
          </a:xfrm>
          <a:noFill/>
        </p:spPr>
        <p:txBody>
          <a:bodyPr/>
          <a:lstStyle/>
          <a:p>
            <a:pPr eaLnBrk="1" hangingPunct="1"/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02088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258">
              <a:spcBef>
                <a:spcPct val="30000"/>
              </a:spcBef>
              <a:defRPr sz="1100">
                <a:solidFill>
                  <a:schemeClr val="tx1"/>
                </a:solidFill>
                <a:latin typeface="AmerType Md BT" pitchFamily="18" charset="0"/>
              </a:defRPr>
            </a:lvl1pPr>
            <a:lvl2pPr marL="711077" indent="-273491" defTabSz="960258">
              <a:spcBef>
                <a:spcPct val="30000"/>
              </a:spcBef>
              <a:defRPr sz="1100">
                <a:solidFill>
                  <a:schemeClr val="tx1"/>
                </a:solidFill>
                <a:latin typeface="AmerType Md BT" pitchFamily="18" charset="0"/>
              </a:defRPr>
            </a:lvl2pPr>
            <a:lvl3pPr marL="1093965" indent="-218793" defTabSz="960258">
              <a:spcBef>
                <a:spcPct val="30000"/>
              </a:spcBef>
              <a:defRPr sz="1100">
                <a:solidFill>
                  <a:schemeClr val="tx1"/>
                </a:solidFill>
                <a:latin typeface="AmerType Md BT" pitchFamily="18" charset="0"/>
              </a:defRPr>
            </a:lvl3pPr>
            <a:lvl4pPr marL="1531551" indent="-218793" defTabSz="960258">
              <a:spcBef>
                <a:spcPct val="30000"/>
              </a:spcBef>
              <a:defRPr sz="1100">
                <a:solidFill>
                  <a:schemeClr val="tx1"/>
                </a:solidFill>
                <a:latin typeface="AmerType Md BT" pitchFamily="18" charset="0"/>
              </a:defRPr>
            </a:lvl4pPr>
            <a:lvl5pPr marL="1969138" indent="-218793" defTabSz="960258">
              <a:spcBef>
                <a:spcPct val="30000"/>
              </a:spcBef>
              <a:defRPr sz="1100">
                <a:solidFill>
                  <a:schemeClr val="tx1"/>
                </a:solidFill>
                <a:latin typeface="AmerType Md BT" pitchFamily="18" charset="0"/>
              </a:defRPr>
            </a:lvl5pPr>
            <a:lvl6pPr marL="2406724" indent="-218793" defTabSz="96025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merType Md BT" pitchFamily="18" charset="0"/>
              </a:defRPr>
            </a:lvl6pPr>
            <a:lvl7pPr marL="2844310" indent="-218793" defTabSz="96025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merType Md BT" pitchFamily="18" charset="0"/>
              </a:defRPr>
            </a:lvl7pPr>
            <a:lvl8pPr marL="3281896" indent="-218793" defTabSz="96025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merType Md BT" pitchFamily="18" charset="0"/>
              </a:defRPr>
            </a:lvl8pPr>
            <a:lvl9pPr marL="3719482" indent="-218793" defTabSz="96025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merType Md BT" pitchFamily="18" charset="0"/>
              </a:defRPr>
            </a:lvl9pPr>
          </a:lstStyle>
          <a:p>
            <a:pPr>
              <a:spcBef>
                <a:spcPct val="0"/>
              </a:spcBef>
            </a:pPr>
            <a:fld id="{60D57F77-ED0A-4CD3-A629-CB5B826C3F36}" type="slidenum">
              <a:rPr lang="fr-FR" altLang="fr-FR" sz="1300"/>
              <a:pPr>
                <a:spcBef>
                  <a:spcPct val="0"/>
                </a:spcBef>
              </a:pPr>
              <a:t>14</a:t>
            </a:fld>
            <a:endParaRPr lang="fr-FR" altLang="fr-FR" sz="13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0532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Et c’est vraiment dans cette démarche que s’</a:t>
            </a:r>
            <a:r>
              <a:rPr lang="fr-BE" err="1"/>
              <a:t>incrit</a:t>
            </a:r>
            <a:r>
              <a:rPr lang="fr-BE"/>
              <a:t> le projet </a:t>
            </a:r>
            <a:r>
              <a:rPr lang="fr-BE" err="1"/>
              <a:t>SeRaMCo</a:t>
            </a:r>
            <a:r>
              <a:rPr lang="fr-BE"/>
              <a:t> qui a pour but de … </a:t>
            </a: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C366A-9266-43C9-A3DD-422847160F31}" type="slidenum">
              <a:rPr lang="fr-BE" smtClean="0"/>
              <a:pPr/>
              <a:t>57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1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373" y="0"/>
            <a:ext cx="10287000" cy="6858000"/>
          </a:xfrm>
          <a:prstGeom prst="rect">
            <a:avLst/>
          </a:prstGeom>
        </p:spPr>
      </p:pic>
      <p:sp>
        <p:nvSpPr>
          <p:cNvPr id="11" name="Triangle rectangle 10"/>
          <p:cNvSpPr/>
          <p:nvPr/>
        </p:nvSpPr>
        <p:spPr>
          <a:xfrm rot="10800000" flipV="1">
            <a:off x="2160157" y="3056882"/>
            <a:ext cx="6983842" cy="3801119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rectangle 6"/>
          <p:cNvSpPr/>
          <p:nvPr/>
        </p:nvSpPr>
        <p:spPr>
          <a:xfrm>
            <a:off x="0" y="2684204"/>
            <a:ext cx="8304130" cy="4173798"/>
          </a:xfrm>
          <a:prstGeom prst="rtTriangle">
            <a:avLst/>
          </a:prstGeom>
          <a:solidFill>
            <a:srgbClr val="F07F3C">
              <a:alpha val="7568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riangle rectangle 9"/>
          <p:cNvSpPr/>
          <p:nvPr/>
        </p:nvSpPr>
        <p:spPr>
          <a:xfrm rot="10800000">
            <a:off x="2160157" y="-1"/>
            <a:ext cx="6983842" cy="380111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66" y="212814"/>
            <a:ext cx="2913900" cy="768885"/>
          </a:xfrm>
          <a:prstGeom prst="rect">
            <a:avLst/>
          </a:prstGeom>
        </p:spPr>
      </p:pic>
      <p:pic>
        <p:nvPicPr>
          <p:cNvPr id="8" name="Image 7" descr="uLIEGE_Logo_Compact_CMJN_pos@2x.png">
            <a:extLst>
              <a:ext uri="{FF2B5EF4-FFF2-40B4-BE49-F238E27FC236}">
                <a16:creationId xmlns:a16="http://schemas.microsoft.com/office/drawing/2014/main" id="{0595B2D9-67F8-47B4-A5B8-04DD2B2548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71" y="212814"/>
            <a:ext cx="1757405" cy="8532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DCB25F-2082-4B73-99B9-158DAD2C2B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28" y="6268602"/>
            <a:ext cx="2913900" cy="41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9C8880-99EF-4C43-869F-EF8BC71B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Image 5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19097E-B516-49F5-8736-EE2E3347DD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5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3045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667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2864" y="273050"/>
            <a:ext cx="4584973" cy="5853113"/>
          </a:xfrm>
        </p:spPr>
        <p:txBody>
          <a:bodyPr/>
          <a:lstStyle>
            <a:lvl1pPr>
              <a:buSzPct val="70000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667001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0618F3-BB8A-4D8A-AE40-1812ECC57C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0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4CA392-330B-4F9D-BADA-A051B0313A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9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5302" y="5458906"/>
            <a:ext cx="813943" cy="884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38E2C1-BBC9-4B08-8B58-AE86C11BB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3538" y="6101471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179068" y="260648"/>
            <a:ext cx="1845856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4016" y="260648"/>
            <a:ext cx="5675784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5302" y="5458906"/>
            <a:ext cx="813943" cy="884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EC20E7-5323-487C-801D-A49621844A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3538" y="6101471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55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F149-AC75-AD1C-6FFD-3EDBB3797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FFE5E-3EEF-ECAF-13BA-CA82917E7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05A7-9F35-DBD1-A202-4497E3D8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0FF1-3719-4EE5-932A-8275B4D36811}" type="datetime1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07586-4F77-35C9-8860-FC3D9DCA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7987-861A-BB10-15DC-3E6FBCF1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6A16-B24C-44C5-926F-86E80DC827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558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-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Sous-Titre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98CF0-1313-4EA9-AE9B-20407A72E374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904973" y="1080000"/>
            <a:ext cx="7411028" cy="5220000"/>
          </a:xfrm>
        </p:spPr>
        <p:txBody>
          <a:bodyPr/>
          <a:lstStyle>
            <a:lvl1pPr marL="0" indent="0">
              <a:buNone/>
              <a:tabLst/>
              <a:defRPr/>
            </a:lvl1pPr>
            <a:lvl3pPr defTabSz="689372">
              <a:defRPr/>
            </a:lvl3pPr>
            <a:lvl5pPr marL="1026000" indent="-216000"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88018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45432"/>
          </a:xfrm>
          <a:prstGeom prst="rect">
            <a:avLst/>
          </a:prstGeom>
          <a:solidFill>
            <a:srgbClr val="9A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765518" y="315"/>
            <a:ext cx="7968082" cy="544807"/>
          </a:xfrm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noProof="0" dirty="0"/>
              <a:t>Click to edit slide title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7" hasCustomPrompt="1"/>
          </p:nvPr>
        </p:nvSpPr>
        <p:spPr>
          <a:xfrm>
            <a:off x="216567" y="647411"/>
            <a:ext cx="8710864" cy="5833600"/>
          </a:xfrm>
        </p:spPr>
        <p:txBody>
          <a:bodyPr>
            <a:noAutofit/>
          </a:bodyPr>
          <a:lstStyle>
            <a:lvl1pPr marL="0" indent="0">
              <a:buNone/>
              <a:defRPr sz="135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here to edit the content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3600" y="-635"/>
            <a:ext cx="410400" cy="547200"/>
          </a:xfrm>
          <a:prstGeom prst="rect">
            <a:avLst/>
          </a:prstGeom>
        </p:spPr>
      </p:pic>
      <p:pic>
        <p:nvPicPr>
          <p:cNvPr id="13" name="Image 14">
            <a:extLst>
              <a:ext uri="{FF2B5EF4-FFF2-40B4-BE49-F238E27FC236}">
                <a16:creationId xmlns:a16="http://schemas.microsoft.com/office/drawing/2014/main" id="{DC39F35B-DF2F-457D-89ED-77D06433DC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-767" y="635"/>
            <a:ext cx="774860" cy="5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 userDrawn="1"/>
        </p:nvSpPr>
        <p:spPr>
          <a:xfrm>
            <a:off x="1" y="6608587"/>
            <a:ext cx="9143999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08587"/>
            <a:ext cx="799052" cy="252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18/06/2021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051" y="6608587"/>
            <a:ext cx="7865522" cy="252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ARMINES | Formulation of 3D printable RFA-based mortars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4574" y="6608587"/>
            <a:ext cx="479425" cy="252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87D083B-FAF2-5643-A9FC-521FAB15583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18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2160157" y="3056882"/>
            <a:ext cx="6983842" cy="3801119"/>
          </a:xfrm>
          <a:prstGeom prst="rtTriangle">
            <a:avLst/>
          </a:prstGeom>
          <a:solidFill>
            <a:srgbClr val="F8A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0" y="3775186"/>
            <a:ext cx="6133528" cy="3082816"/>
          </a:xfrm>
          <a:prstGeom prst="rtTriangle">
            <a:avLst/>
          </a:prstGeom>
          <a:solidFill>
            <a:srgbClr val="F07F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 userDrawn="1"/>
        </p:nvSpPr>
        <p:spPr>
          <a:xfrm>
            <a:off x="2163184" y="5820632"/>
            <a:ext cx="3975582" cy="1037368"/>
          </a:xfrm>
          <a:prstGeom prst="triangle">
            <a:avLst>
              <a:gd name="adj" fmla="val 47947"/>
            </a:avLst>
          </a:prstGeom>
          <a:solidFill>
            <a:srgbClr val="E9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AB5269-B8BF-48DB-A2F8-2F99AC3F6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41" y="2761075"/>
            <a:ext cx="4935885" cy="13024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6A4822-6CA8-4F3A-817D-4724C3E81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15" y="6283593"/>
            <a:ext cx="2913900" cy="41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7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-tit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Sous-titre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98CF0-1313-4EA9-AE9B-20407A72E374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63F8CA9D-A195-4C36-BE50-50D307790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4973" y="1080000"/>
            <a:ext cx="7411028" cy="5220000"/>
          </a:xfrm>
        </p:spPr>
        <p:txBody>
          <a:bodyPr/>
          <a:lstStyle>
            <a:lvl1pPr marL="0" indent="0">
              <a:buNone/>
              <a:tabLst/>
              <a:defRPr/>
            </a:lvl1pPr>
            <a:lvl5pPr marL="1026000" indent="-216000"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37464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89445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189445" cy="4525963"/>
          </a:xfrm>
        </p:spPr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A45C2F-1D40-405A-AAA0-71E769E64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304" y="6233231"/>
            <a:ext cx="1566103" cy="5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dèle Cours J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3F64"/>
                </a:solidFill>
              </a:rPr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1700"/>
              </a:spcBef>
              <a:buChar char="‣"/>
              <a:defRPr>
                <a:solidFill>
                  <a:srgbClr val="000000"/>
                </a:solidFill>
              </a:defRPr>
            </a:lvl2pPr>
            <a:lvl3pPr marL="11430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3pPr>
            <a:lvl4pPr marL="17145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4pPr>
            <a:lvl5pPr marL="22860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01D2F"/>
                </a:solidFill>
              </a:rPr>
              <a:t>Texte niveau 1</a:t>
            </a:r>
          </a:p>
          <a:p>
            <a:pPr lvl="1">
              <a:defRPr sz="1800"/>
            </a:pPr>
            <a:r>
              <a:rPr sz="2400"/>
              <a:t>Texte niveau 2</a:t>
            </a:r>
          </a:p>
          <a:p>
            <a:pPr lvl="2">
              <a:defRPr sz="1800"/>
            </a:pPr>
            <a:r>
              <a:rPr sz="1600"/>
              <a:t>Texte niveau 3</a:t>
            </a:r>
          </a:p>
          <a:p>
            <a:pPr lvl="3">
              <a:defRPr sz="1800"/>
            </a:pPr>
            <a:r>
              <a:rPr sz="1600"/>
              <a:t>Texte niveau 4</a:t>
            </a:r>
          </a:p>
          <a:p>
            <a:pPr lvl="4">
              <a:defRPr sz="1800"/>
            </a:pPr>
            <a:r>
              <a:rPr sz="1600"/>
              <a:t>Texte niveau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89445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189445" cy="4525963"/>
          </a:xfrm>
        </p:spPr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fr-BE"/>
              <a:t>Mercredi 4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A45C2F-1D40-405A-AAA0-71E769E64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2160157" y="3056882"/>
            <a:ext cx="6983842" cy="3801119"/>
          </a:xfrm>
          <a:prstGeom prst="rtTriangle">
            <a:avLst/>
          </a:prstGeom>
          <a:solidFill>
            <a:srgbClr val="C6C0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0" y="3775186"/>
            <a:ext cx="6133528" cy="3082816"/>
          </a:xfrm>
          <a:prstGeom prst="rtTriangle">
            <a:avLst/>
          </a:prstGeom>
          <a:solidFill>
            <a:srgbClr val="F8A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 userDrawn="1"/>
        </p:nvSpPr>
        <p:spPr>
          <a:xfrm>
            <a:off x="2163184" y="5820632"/>
            <a:ext cx="3975582" cy="1037368"/>
          </a:xfrm>
          <a:prstGeom prst="triangle">
            <a:avLst>
              <a:gd name="adj" fmla="val 47947"/>
            </a:avLst>
          </a:prstGeom>
          <a:solidFill>
            <a:srgbClr val="F0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C3E8B9-68C9-4511-9EF8-72E5DF05E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41" y="2761075"/>
            <a:ext cx="4935885" cy="13024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F4D3AC-9A6E-4DF0-AC93-C6094161F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15" y="6283593"/>
            <a:ext cx="2913900" cy="41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350" y="-846692"/>
            <a:ext cx="7542959" cy="5030211"/>
          </a:xfrm>
          <a:prstGeom prst="rect">
            <a:avLst/>
          </a:prstGeom>
        </p:spPr>
      </p:pic>
      <p:sp>
        <p:nvSpPr>
          <p:cNvPr id="3" name="Pentagone 2"/>
          <p:cNvSpPr/>
          <p:nvPr userDrawn="1"/>
        </p:nvSpPr>
        <p:spPr>
          <a:xfrm>
            <a:off x="-186175" y="-61785"/>
            <a:ext cx="9411466" cy="7092989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4203050"/>
                </a:moveTo>
                <a:lnTo>
                  <a:pt x="6313069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4203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 userDrawn="1"/>
        </p:nvSpPr>
        <p:spPr>
          <a:xfrm rot="5400000">
            <a:off x="1383982" y="1643427"/>
            <a:ext cx="3830592" cy="6598556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64433" y="4455009"/>
            <a:ext cx="8229600" cy="629220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364432" y="5315376"/>
            <a:ext cx="8229599" cy="6618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3665711-C990-4FF8-A37E-114F43946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56" y="129849"/>
            <a:ext cx="2370138" cy="6254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7F4994D-084B-477F-983A-C66B8800C1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350" y="-846692"/>
            <a:ext cx="7542959" cy="5030211"/>
          </a:xfrm>
          <a:prstGeom prst="rect">
            <a:avLst/>
          </a:prstGeom>
        </p:spPr>
      </p:pic>
      <p:sp>
        <p:nvSpPr>
          <p:cNvPr id="3" name="Pentagone 2"/>
          <p:cNvSpPr/>
          <p:nvPr userDrawn="1"/>
        </p:nvSpPr>
        <p:spPr>
          <a:xfrm>
            <a:off x="-186175" y="-61785"/>
            <a:ext cx="9411466" cy="7092989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4203050"/>
                </a:moveTo>
                <a:lnTo>
                  <a:pt x="6313069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4203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 userDrawn="1"/>
        </p:nvSpPr>
        <p:spPr>
          <a:xfrm rot="5400000">
            <a:off x="1383982" y="1643427"/>
            <a:ext cx="3830592" cy="6598556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64433" y="4455009"/>
            <a:ext cx="8229600" cy="629220"/>
          </a:xfrm>
        </p:spPr>
        <p:txBody>
          <a:bodyPr/>
          <a:lstStyle>
            <a:lvl1pPr algn="l">
              <a:defRPr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364432" y="5315376"/>
            <a:ext cx="8229599" cy="6618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E0DE6F-92AB-456B-98E2-2742F8AC79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56" y="129849"/>
            <a:ext cx="2370138" cy="6254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A4CA7AD-470F-42F0-898D-469D618AF5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90" y="-399959"/>
            <a:ext cx="6703905" cy="4469270"/>
          </a:xfrm>
          <a:prstGeom prst="rect">
            <a:avLst/>
          </a:prstGeom>
        </p:spPr>
      </p:pic>
      <p:sp>
        <p:nvSpPr>
          <p:cNvPr id="13" name="Pentagone 2"/>
          <p:cNvSpPr/>
          <p:nvPr userDrawn="1"/>
        </p:nvSpPr>
        <p:spPr>
          <a:xfrm>
            <a:off x="-186175" y="-61785"/>
            <a:ext cx="9411466" cy="7092989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4203050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3975095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3975095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3975095"/>
                </a:moveTo>
                <a:lnTo>
                  <a:pt x="5979302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3975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16"/>
          <p:cNvSpPr/>
          <p:nvPr userDrawn="1"/>
        </p:nvSpPr>
        <p:spPr>
          <a:xfrm rot="5400000">
            <a:off x="1383982" y="1643427"/>
            <a:ext cx="3830592" cy="6598556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791" y="3607331"/>
            <a:ext cx="7428922" cy="735769"/>
          </a:xfrm>
        </p:spPr>
        <p:txBody>
          <a:bodyPr anchor="t">
            <a:normAutofit/>
          </a:bodyPr>
          <a:lstStyle>
            <a:lvl1pPr algn="l">
              <a:defRPr sz="3200" b="0" cap="none" baseline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5792" y="4355075"/>
            <a:ext cx="7428922" cy="1063785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0859A7-3B89-4112-A9BE-5F47589C55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56" y="129849"/>
            <a:ext cx="2370138" cy="6254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1A6F29-D29B-439F-820D-D05C3AADE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89445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189445" cy="4525963"/>
          </a:xfrm>
        </p:spPr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A45C2F-1D40-405A-AAA0-71E769E64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2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37200" y="1600200"/>
            <a:ext cx="342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7ED070-32B7-4EAE-9D16-C8918BC9F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420000" cy="648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42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237200" y="1543351"/>
            <a:ext cx="342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237200" y="2174875"/>
            <a:ext cx="342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Image 10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03" y="6887"/>
            <a:ext cx="813943" cy="8843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FA6B9BC-CF97-4DC9-B101-7A8A516E9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9" y="6456983"/>
            <a:ext cx="1961905" cy="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0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n-IN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20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n-IN" dirty="0"/>
              <a:t>Cliquez pour modifier les styles du texte du masque</a:t>
            </a:r>
          </a:p>
          <a:p>
            <a:pPr lvl="1"/>
            <a:r>
              <a:rPr lang="bn-IN" dirty="0"/>
              <a:t>Deuxième niveau</a:t>
            </a:r>
          </a:p>
          <a:p>
            <a:pPr lvl="2"/>
            <a:r>
              <a:rPr lang="bn-IN" dirty="0"/>
              <a:t>Troisième niveau</a:t>
            </a:r>
          </a:p>
          <a:p>
            <a:pPr lvl="3"/>
            <a:r>
              <a:rPr lang="bn-IN" dirty="0"/>
              <a:t>Quatrième niveau</a:t>
            </a:r>
          </a:p>
          <a:p>
            <a:pPr lvl="4"/>
            <a:r>
              <a:rPr lang="bn-IN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303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80" r:id="rId3"/>
    <p:sldLayoutId id="2147483742" r:id="rId4"/>
    <p:sldLayoutId id="2147483736" r:id="rId5"/>
    <p:sldLayoutId id="2147483741" r:id="rId6"/>
    <p:sldLayoutId id="2147483743" r:id="rId7"/>
    <p:sldLayoutId id="2147483744" r:id="rId8"/>
    <p:sldLayoutId id="2147483728" r:id="rId9"/>
    <p:sldLayoutId id="2147483745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70" r:id="rId17"/>
    <p:sldLayoutId id="2147483777" r:id="rId18"/>
    <p:sldLayoutId id="2147483778" r:id="rId19"/>
    <p:sldLayoutId id="2147483779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457200" rtl="0" eaLnBrk="1" latinLnBrk="0" hangingPunct="1">
        <a:spcBef>
          <a:spcPct val="20000"/>
        </a:spcBef>
        <a:buClr>
          <a:schemeClr val="accent1"/>
        </a:buClr>
        <a:buSzPct val="75000"/>
        <a:buFont typeface="Franklin Gothic Book" panose="020B0503020102020204" pitchFamily="34" charset="0"/>
        <a:buChar char="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SzPct val="85000"/>
        <a:buFont typeface="Wingdings" panose="05000000000000000000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0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n-IN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20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n-IN" dirty="0"/>
              <a:t>Cliquez pour modifier les styles du texte du masque</a:t>
            </a:r>
          </a:p>
          <a:p>
            <a:pPr lvl="1"/>
            <a:r>
              <a:rPr lang="bn-IN" dirty="0"/>
              <a:t>Deuxième niveau</a:t>
            </a:r>
          </a:p>
          <a:p>
            <a:pPr lvl="2"/>
            <a:r>
              <a:rPr lang="bn-IN" dirty="0"/>
              <a:t>Troisième niveau</a:t>
            </a:r>
          </a:p>
          <a:p>
            <a:pPr lvl="3"/>
            <a:r>
              <a:rPr lang="bn-IN" dirty="0"/>
              <a:t>Quatrième niveau</a:t>
            </a:r>
          </a:p>
          <a:p>
            <a:pPr lvl="4"/>
            <a:r>
              <a:rPr lang="bn-IN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8916-E6E8-4346-AB9B-377CDB8FFF0D}" type="datetimeFigureOut">
              <a:rPr lang="fr-BE" smtClean="0"/>
              <a:t>26-02-25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303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457200" rtl="0" eaLnBrk="1" latinLnBrk="0" hangingPunct="1">
        <a:spcBef>
          <a:spcPct val="20000"/>
        </a:spcBef>
        <a:buClr>
          <a:schemeClr val="accent1"/>
        </a:buClr>
        <a:buSzPct val="75000"/>
        <a:buFont typeface="Franklin Gothic Book" panose="020B0503020102020204" pitchFamily="34" charset="0"/>
        <a:buChar char="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SzPct val="85000"/>
        <a:buFont typeface="Wingdings" panose="05000000000000000000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17500" y="177800"/>
            <a:ext cx="83566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3F64"/>
                </a:solidFill>
              </a:rP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17500" y="736600"/>
            <a:ext cx="835660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spcBef>
                <a:spcPts val="1700"/>
              </a:spcBef>
              <a:buChar char="‣"/>
              <a:defRPr>
                <a:solidFill>
                  <a:srgbClr val="000000"/>
                </a:solidFill>
              </a:defRPr>
            </a:lvl2pPr>
            <a:lvl3pPr marL="11430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3pPr>
            <a:lvl4pPr marL="17145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4pPr>
            <a:lvl5pPr marL="22860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01D2F"/>
                </a:solidFill>
              </a:rPr>
              <a:t>Texte niveau 1</a:t>
            </a:r>
          </a:p>
          <a:p>
            <a:pPr lvl="1">
              <a:defRPr sz="1800"/>
            </a:pPr>
            <a:r>
              <a:rPr sz="2400"/>
              <a:t>Texte niveau 2</a:t>
            </a:r>
          </a:p>
          <a:p>
            <a:pPr lvl="2">
              <a:defRPr sz="1800"/>
            </a:pPr>
            <a:r>
              <a:rPr sz="1600"/>
              <a:t>Texte niveau 3</a:t>
            </a:r>
          </a:p>
          <a:p>
            <a:pPr lvl="3">
              <a:defRPr sz="1800"/>
            </a:pPr>
            <a:r>
              <a:rPr sz="1600"/>
              <a:t>Texte niveau 4</a:t>
            </a:r>
          </a:p>
          <a:p>
            <a:pPr lvl="4">
              <a:defRPr sz="1800"/>
            </a:pPr>
            <a:r>
              <a:rPr sz="1600"/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xStyles>
    <p:titleStyle>
      <a:lvl1pPr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1pPr>
      <a:lvl2pPr indent="2286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2pPr>
      <a:lvl3pPr indent="4572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3pPr>
      <a:lvl4pPr indent="6858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4pPr>
      <a:lvl5pPr indent="9144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5pPr>
      <a:lvl6pPr indent="11430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6pPr>
      <a:lvl7pPr indent="13716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7pPr>
      <a:lvl8pPr indent="16002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8pPr>
      <a:lvl9pPr indent="18288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9pPr>
    </p:titleStyle>
    <p:bodyStyle>
      <a:lvl1pPr defTabSz="406400">
        <a:spcBef>
          <a:spcPts val="4400"/>
        </a:spcBef>
        <a:buFont typeface="Lucida Grande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1pPr>
      <a:lvl2pPr marL="571500" indent="-57150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2pPr>
      <a:lvl3pPr marL="1428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3pPr>
      <a:lvl4pPr marL="20002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4pPr>
      <a:lvl5pPr marL="2571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5pPr>
      <a:lvl6pPr marL="31432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6pPr>
      <a:lvl7pPr marL="3714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7pPr>
      <a:lvl8pPr marL="42862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8pPr>
      <a:lvl9pPr marL="4857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17500" y="177800"/>
            <a:ext cx="83566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3F64"/>
                </a:solidFill>
              </a:rP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17500" y="736600"/>
            <a:ext cx="835660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spcBef>
                <a:spcPts val="1700"/>
              </a:spcBef>
              <a:buChar char="‣"/>
              <a:defRPr>
                <a:solidFill>
                  <a:srgbClr val="000000"/>
                </a:solidFill>
              </a:defRPr>
            </a:lvl2pPr>
            <a:lvl3pPr marL="11430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3pPr>
            <a:lvl4pPr marL="17145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4pPr>
            <a:lvl5pPr marL="2286000" indent="-571500">
              <a:spcBef>
                <a:spcPts val="1700"/>
              </a:spcBef>
              <a:buChar char="‣"/>
              <a:defRPr sz="1600">
                <a:solidFill>
                  <a:srgbClr val="00000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01D2F"/>
                </a:solidFill>
              </a:rPr>
              <a:t>Texte niveau 1</a:t>
            </a:r>
          </a:p>
          <a:p>
            <a:pPr lvl="1">
              <a:defRPr sz="1800"/>
            </a:pPr>
            <a:r>
              <a:rPr sz="2400"/>
              <a:t>Texte niveau 2</a:t>
            </a:r>
          </a:p>
          <a:p>
            <a:pPr lvl="2">
              <a:defRPr sz="1800"/>
            </a:pPr>
            <a:r>
              <a:rPr sz="1600"/>
              <a:t>Texte niveau 3</a:t>
            </a:r>
          </a:p>
          <a:p>
            <a:pPr lvl="3">
              <a:defRPr sz="1800"/>
            </a:pPr>
            <a:r>
              <a:rPr sz="1600"/>
              <a:t>Texte niveau 4</a:t>
            </a:r>
          </a:p>
          <a:p>
            <a:pPr lvl="4">
              <a:defRPr sz="1800"/>
            </a:pPr>
            <a:r>
              <a:rPr sz="1600"/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1pPr>
      <a:lvl2pPr indent="2286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2pPr>
      <a:lvl3pPr indent="4572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3pPr>
      <a:lvl4pPr indent="6858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4pPr>
      <a:lvl5pPr indent="9144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5pPr>
      <a:lvl6pPr indent="11430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6pPr>
      <a:lvl7pPr indent="13716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7pPr>
      <a:lvl8pPr indent="16002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8pPr>
      <a:lvl9pPr indent="1828800" defTabSz="406400">
        <a:defRPr sz="3200">
          <a:solidFill>
            <a:srgbClr val="003F64"/>
          </a:solidFill>
          <a:latin typeface="+mn-lt"/>
          <a:ea typeface="+mn-ea"/>
          <a:cs typeface="+mn-cs"/>
          <a:sym typeface="Gill Sans"/>
        </a:defRPr>
      </a:lvl9pPr>
    </p:titleStyle>
    <p:bodyStyle>
      <a:lvl1pPr defTabSz="406400">
        <a:spcBef>
          <a:spcPts val="4400"/>
        </a:spcBef>
        <a:buFont typeface="Lucida Grande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1pPr>
      <a:lvl2pPr marL="571500" indent="-57150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2pPr>
      <a:lvl3pPr marL="1428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3pPr>
      <a:lvl4pPr marL="20002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4pPr>
      <a:lvl5pPr marL="2571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5pPr>
      <a:lvl6pPr marL="31432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6pPr>
      <a:lvl7pPr marL="3714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7pPr>
      <a:lvl8pPr marL="42862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8pPr>
      <a:lvl9pPr marL="4857750" indent="-857250" defTabSz="406400">
        <a:spcBef>
          <a:spcPts val="4400"/>
        </a:spcBef>
        <a:buSzPct val="100000"/>
        <a:buFont typeface="Lucida Grande"/>
        <a:buChar char="•"/>
        <a:defRPr sz="2400">
          <a:solidFill>
            <a:srgbClr val="C01D2F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4064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A9AD1-6359-4400-BC29-485ED1B6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90" y="3210515"/>
            <a:ext cx="7983319" cy="1016427"/>
          </a:xfrm>
        </p:spPr>
        <p:txBody>
          <a:bodyPr>
            <a:normAutofit fontScale="90000"/>
          </a:bodyPr>
          <a:lstStyle/>
          <a:p>
            <a:r>
              <a:rPr lang="en-US" dirty="0"/>
              <a:t>Recycling in the built environment: challenges and techniques for engineers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144AE3-4C0A-4F3C-8767-6EA3C82A4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792" y="4855403"/>
            <a:ext cx="7577876" cy="2002597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L. Courard, Université de Liège</a:t>
            </a:r>
          </a:p>
          <a:p>
            <a:endParaRPr lang="fr-BE" sz="1400" dirty="0"/>
          </a:p>
          <a:p>
            <a:endParaRPr lang="fr-BE" dirty="0"/>
          </a:p>
          <a:p>
            <a:r>
              <a:rPr lang="en-US" sz="1700" dirty="0" err="1"/>
              <a:t>Universitatea</a:t>
            </a:r>
            <a:r>
              <a:rPr lang="en-US" sz="1700" dirty="0"/>
              <a:t> </a:t>
            </a:r>
            <a:r>
              <a:rPr lang="en-US" sz="1700" dirty="0" err="1"/>
              <a:t>Politehnica</a:t>
            </a:r>
            <a:r>
              <a:rPr lang="en-US" sz="1700" dirty="0"/>
              <a:t> </a:t>
            </a:r>
            <a:r>
              <a:rPr lang="en-US" sz="1700"/>
              <a:t>Timişoara</a:t>
            </a:r>
            <a:r>
              <a:rPr lang="en-US" sz="1700" dirty="0"/>
              <a:t>, </a:t>
            </a:r>
          </a:p>
          <a:p>
            <a:r>
              <a:rPr lang="en-US" sz="1700" dirty="0"/>
              <a:t>Seminar for master students</a:t>
            </a:r>
          </a:p>
          <a:p>
            <a:r>
              <a:rPr lang="en-US" sz="1700" dirty="0"/>
              <a:t>February 26, 2025</a:t>
            </a:r>
          </a:p>
          <a:p>
            <a:endParaRPr lang="en-US" sz="1400" dirty="0"/>
          </a:p>
          <a:p>
            <a:r>
              <a:rPr lang="fr-BE" sz="1400" i="1" dirty="0"/>
              <a:t>Luc.Courard@uliege.be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12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34"/>
    </mc:Choice>
    <mc:Fallback xmlns="">
      <p:transition spd="slow" advTm="956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Global </a:t>
            </a:r>
            <a:r>
              <a:rPr lang="fr-BE" dirty="0" err="1"/>
              <a:t>context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79434" cy="4525963"/>
          </a:xfrm>
        </p:spPr>
        <p:txBody>
          <a:bodyPr>
            <a:normAutofit/>
          </a:bodyPr>
          <a:lstStyle/>
          <a:p>
            <a:r>
              <a:rPr lang="en-US" dirty="0"/>
              <a:t>3R: Reduce, Reuse and </a:t>
            </a:r>
            <a:r>
              <a:rPr lang="en-US" dirty="0">
                <a:solidFill>
                  <a:srgbClr val="FF0000"/>
                </a:solidFill>
              </a:rPr>
              <a:t>Recycle</a:t>
            </a:r>
          </a:p>
          <a:p>
            <a:pPr lvl="1"/>
            <a:r>
              <a:rPr lang="en-US" dirty="0"/>
              <a:t>Mean recycling of C&amp;DW in EU27 is 87% (7% backfilling and 80% recycling) + 7% landfilling and 6% energy recovery</a:t>
            </a:r>
          </a:p>
          <a:p>
            <a:pPr lvl="1"/>
            <a:r>
              <a:rPr lang="en-US" dirty="0"/>
              <a:t>25 (out of 27) member states comply with the target!</a:t>
            </a:r>
          </a:p>
          <a:p>
            <a:pPr lvl="1"/>
            <a:r>
              <a:rPr lang="en-US" dirty="0"/>
              <a:t>In 7 (out of 25 states complying), compliance is only with backfilling</a:t>
            </a:r>
          </a:p>
          <a:p>
            <a:r>
              <a:rPr lang="en-US" dirty="0"/>
              <a:t>Using CD&amp;W as sub-base and base material in road construction (“less noble”) → </a:t>
            </a:r>
            <a:r>
              <a:rPr lang="en-US" dirty="0">
                <a:solidFill>
                  <a:srgbClr val="FF0000"/>
                </a:solidFill>
              </a:rPr>
              <a:t>upcycling</a:t>
            </a:r>
            <a:r>
              <a:rPr lang="en-US" dirty="0"/>
              <a:t> (“upscaling”)</a:t>
            </a:r>
          </a:p>
          <a:p>
            <a:endParaRPr lang="en-US" dirty="0"/>
          </a:p>
          <a:p>
            <a:endParaRPr lang="en-US" dirty="0"/>
          </a:p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01772B-7193-105E-14B7-F46490DA023D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i="1" dirty="0"/>
              <a:t>Use of </a:t>
            </a:r>
            <a:r>
              <a:rPr lang="fr-BE" sz="1000" i="1" dirty="0" err="1"/>
              <a:t>recycled</a:t>
            </a:r>
            <a:r>
              <a:rPr lang="fr-BE" sz="1000" i="1" dirty="0"/>
              <a:t> </a:t>
            </a:r>
            <a:r>
              <a:rPr lang="fr-BE" sz="1000" i="1" dirty="0" err="1"/>
              <a:t>aggregates</a:t>
            </a:r>
            <a:r>
              <a:rPr lang="fr-BE" sz="1000" i="1" dirty="0"/>
              <a:t> in </a:t>
            </a:r>
            <a:r>
              <a:rPr lang="fr-BE" sz="1000" i="1" dirty="0" err="1"/>
              <a:t>concrete</a:t>
            </a:r>
            <a:r>
              <a:rPr lang="fr-BE" sz="1000" i="1" dirty="0"/>
              <a:t> – </a:t>
            </a:r>
            <a:r>
              <a:rPr lang="fr-BE" sz="1000" i="1" dirty="0" err="1"/>
              <a:t>opportunities</a:t>
            </a:r>
            <a:r>
              <a:rPr lang="fr-BE" sz="1000" i="1" dirty="0"/>
              <a:t> for </a:t>
            </a:r>
            <a:r>
              <a:rPr lang="fr-BE" sz="1000" i="1" dirty="0" err="1"/>
              <a:t>upscaling</a:t>
            </a:r>
            <a:r>
              <a:rPr lang="fr-BE" sz="1000" i="1" dirty="0"/>
              <a:t> in Europe. J. N. Pacheco, J. de Brito, M. L. </a:t>
            </a:r>
            <a:r>
              <a:rPr lang="fr-BE" sz="1000" i="1" dirty="0" err="1"/>
              <a:t>Tornaghi</a:t>
            </a:r>
            <a:r>
              <a:rPr lang="fr-BE" sz="1000" i="1" dirty="0"/>
              <a:t>, 2023 (JRC Science for </a:t>
            </a:r>
            <a:r>
              <a:rPr lang="fr-BE" sz="1000" i="1" dirty="0" err="1"/>
              <a:t>policy</a:t>
            </a:r>
            <a:r>
              <a:rPr lang="fr-BE" sz="1000" i="1" dirty="0"/>
              <a:t> report (ISSN 1831-9424)</a:t>
            </a:r>
          </a:p>
        </p:txBody>
      </p:sp>
    </p:spTree>
    <p:extLst>
      <p:ext uri="{BB962C8B-B14F-4D97-AF65-F5344CB8AC3E}">
        <p14:creationId xmlns:p14="http://schemas.microsoft.com/office/powerpoint/2010/main" val="33841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65"/>
    </mc:Choice>
    <mc:Fallback xmlns="">
      <p:transition spd="slow" advTm="1048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A9AD1-6359-4400-BC29-485ED1B6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91" y="3607331"/>
            <a:ext cx="7428922" cy="1016427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Conditions for recycling: requirements, barriers, applications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311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599871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Possible applications</a:t>
            </a:r>
          </a:p>
          <a:p>
            <a:pPr lvl="1"/>
            <a:r>
              <a:rPr lang="en-US" i="1" dirty="0"/>
              <a:t>(Back)Filling materials</a:t>
            </a:r>
            <a:r>
              <a:rPr lang="en-US" dirty="0"/>
              <a:t>: low requirements, consumed in large quantities, for embankments but transportable over short distances due to costs;</a:t>
            </a:r>
          </a:p>
          <a:p>
            <a:pPr lvl="1"/>
            <a:r>
              <a:rPr lang="en-US" i="1" dirty="0"/>
              <a:t>Aggregates</a:t>
            </a:r>
            <a:r>
              <a:rPr lang="en-US" dirty="0"/>
              <a:t>: high quality requirements to lead to finished products of quality identical to that of traditional materials;</a:t>
            </a:r>
          </a:p>
          <a:p>
            <a:pPr lvl="1"/>
            <a:r>
              <a:rPr lang="en-US" i="1" dirty="0"/>
              <a:t>Binders</a:t>
            </a:r>
            <a:r>
              <a:rPr lang="en-US" dirty="0"/>
              <a:t>: very precise specifications, properties must remain constant over time;</a:t>
            </a:r>
          </a:p>
          <a:p>
            <a:pPr lvl="1"/>
            <a:r>
              <a:rPr lang="en-US" i="1" dirty="0"/>
              <a:t>Activators</a:t>
            </a:r>
            <a:r>
              <a:rPr lang="en-US" dirty="0"/>
              <a:t>: small quantities, which can cause problems of collection, storage, distribution and regularity.</a:t>
            </a:r>
            <a:endParaRPr lang="en-GB" dirty="0"/>
          </a:p>
          <a:p>
            <a:endParaRPr lang="fr-BE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Conditions for recycling</a:t>
            </a:r>
            <a:endParaRPr lang="en-GB" i="1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600EBA5-16DE-8A32-4EFE-BF2C6F6B93D5}"/>
              </a:ext>
            </a:extLst>
          </p:cNvPr>
          <p:cNvCxnSpPr/>
          <p:nvPr/>
        </p:nvCxnSpPr>
        <p:spPr>
          <a:xfrm>
            <a:off x="8500188" y="1600200"/>
            <a:ext cx="0" cy="43340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1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78"/>
    </mc:Choice>
    <mc:Fallback xmlns="">
      <p:transition spd="slow" advTm="852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599871" cy="4525963"/>
          </a:xfrm>
        </p:spPr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Possible restrictions</a:t>
            </a:r>
          </a:p>
          <a:p>
            <a:pPr lvl="1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Transport</a:t>
            </a:r>
          </a:p>
          <a:p>
            <a:pPr lvl="2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Transport price = f(quantity, distance)</a:t>
            </a:r>
          </a:p>
          <a:p>
            <a:pPr lvl="2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Independent of the </a:t>
            </a:r>
            <a:r>
              <a:rPr lang="en-GB" altLang="fr-FR" u="sng" dirty="0">
                <a:solidFill>
                  <a:prstClr val="black"/>
                </a:solidFill>
                <a:latin typeface="+mj-lt"/>
              </a:rPr>
              <a:t>quality</a:t>
            </a:r>
          </a:p>
          <a:p>
            <a:pPr lvl="2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Interesting recycling if</a:t>
            </a:r>
          </a:p>
          <a:p>
            <a:pPr lvl="3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Landfill far away</a:t>
            </a:r>
          </a:p>
          <a:p>
            <a:pPr lvl="3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High dumping charge </a:t>
            </a:r>
          </a:p>
          <a:p>
            <a:pPr lvl="3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Expensive raw materials and difficult supply </a:t>
            </a:r>
          </a:p>
          <a:p>
            <a:pPr lvl="1">
              <a:lnSpc>
                <a:spcPct val="90000"/>
              </a:lnSpc>
              <a:buClr>
                <a:srgbClr val="00707F"/>
              </a:buClr>
            </a:pPr>
            <a:r>
              <a:rPr lang="en-GB" altLang="fr-FR" dirty="0">
                <a:solidFill>
                  <a:prstClr val="black"/>
                </a:solidFill>
                <a:latin typeface="+mj-lt"/>
              </a:rPr>
              <a:t>Standards</a:t>
            </a:r>
          </a:p>
          <a:p>
            <a:pPr lvl="2">
              <a:lnSpc>
                <a:spcPct val="90000"/>
              </a:lnSpc>
              <a:buClr>
                <a:srgbClr val="00707F"/>
              </a:buClr>
            </a:pPr>
            <a:r>
              <a:rPr lang="en-GB" altLang="fr-FR" i="1" dirty="0">
                <a:solidFill>
                  <a:prstClr val="black"/>
                </a:solidFill>
                <a:latin typeface="+mj-lt"/>
              </a:rPr>
              <a:t>a material has not specification because it is new and not used</a:t>
            </a:r>
          </a:p>
          <a:p>
            <a:pPr lvl="2">
              <a:lnSpc>
                <a:spcPct val="90000"/>
              </a:lnSpc>
              <a:buClr>
                <a:srgbClr val="00707F"/>
              </a:buClr>
            </a:pPr>
            <a:r>
              <a:rPr lang="en-GB" altLang="fr-FR" i="1" dirty="0">
                <a:solidFill>
                  <a:prstClr val="black"/>
                </a:solidFill>
                <a:latin typeface="+mj-lt"/>
              </a:rPr>
              <a:t>a material is little used because it is uncovered by specifications</a:t>
            </a:r>
          </a:p>
          <a:p>
            <a:pPr marL="0" indent="0">
              <a:buNone/>
            </a:pPr>
            <a:endParaRPr lang="en-GB" dirty="0"/>
          </a:p>
          <a:p>
            <a:endParaRPr lang="fr-BE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Conditions for recycling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553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37"/>
    </mc:Choice>
    <mc:Fallback xmlns="">
      <p:transition spd="slow" advTm="1671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fr-FR" dirty="0"/>
              <a:t>Conditions for recycling</a:t>
            </a:r>
            <a:endParaRPr lang="fr-FR" altLang="fr-FR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0200"/>
            <a:ext cx="8291512" cy="4852988"/>
          </a:xfrm>
        </p:spPr>
        <p:txBody>
          <a:bodyPr/>
          <a:lstStyle/>
          <a:p>
            <a:pPr eaLnBrk="1" hangingPunct="1"/>
            <a:r>
              <a:rPr lang="en-GB" alt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Possible restrictions</a:t>
            </a:r>
          </a:p>
          <a:p>
            <a:pPr lvl="1" eaLnBrk="1" hangingPunct="1"/>
            <a:r>
              <a:rPr lang="en-GB" alt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Technique</a:t>
            </a:r>
          </a:p>
          <a:p>
            <a:pPr lvl="2" eaLnBrk="1" hangingPunct="1"/>
            <a:r>
              <a:rPr lang="en-GB" alt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Constant properties over time- Material quality</a:t>
            </a:r>
          </a:p>
          <a:p>
            <a:pPr lvl="1" eaLnBrk="1" hangingPunct="1"/>
            <a:r>
              <a:rPr lang="en-GB" alt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Logistic et economic</a:t>
            </a:r>
          </a:p>
          <a:p>
            <a:pPr lvl="2" eaLnBrk="1" hangingPunct="1"/>
            <a:r>
              <a:rPr lang="en-GB" alt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Constant production over time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fr-FR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Environmental impact</a:t>
            </a:r>
          </a:p>
          <a:p>
            <a:pPr lvl="2" eaLnBrk="1" hangingPunct="1">
              <a:lnSpc>
                <a:spcPct val="90000"/>
              </a:lnSpc>
            </a:pPr>
            <a:r>
              <a:rPr lang="en-GB" alt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LCA</a:t>
            </a:r>
            <a:endParaRPr lang="en-GB" altLang="fr-FR" sz="20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3" eaLnBrk="1" hangingPunct="1">
              <a:buFont typeface="Wingdings" panose="05000000000000000000" pitchFamily="2" charset="2"/>
              <a:buNone/>
            </a:pPr>
            <a:endParaRPr lang="fr-FR" altLang="fr-FR" dirty="0">
              <a:latin typeface="Tahoma" panose="020B060403050404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466FD9-3D54-B841-AA4F-BFC6D80A2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179" y="3937519"/>
            <a:ext cx="3431088" cy="2289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14"/>
    </mc:Choice>
    <mc:Fallback xmlns="">
      <p:transition spd="slow" advTm="10921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Barriers and challenges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31020" cy="4525963"/>
          </a:xfrm>
        </p:spPr>
        <p:txBody>
          <a:bodyPr>
            <a:normAutofit/>
          </a:bodyPr>
          <a:lstStyle/>
          <a:p>
            <a:r>
              <a:rPr lang="en-US" dirty="0"/>
              <a:t>Most significant challenges for implementing circular economy in industrywide (survey-2017)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7BC63A-A543-6C34-2830-F4030D9EA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69" y="2524240"/>
            <a:ext cx="5329429" cy="36345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EB5B83-CF9D-89AE-58A2-3B6B69DFB021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Tebbat Adams, K., Thorpe T., Osmani M., Thornback J., “Circular economy in construction: current awareness, challenges and enablers”. Waste and resources management 170 (1) (2017) 15-24</a:t>
            </a:r>
            <a:endParaRPr lang="fr-BE" sz="10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0FDEBA-852E-10EB-D4A4-3219B45B89B9}"/>
              </a:ext>
            </a:extLst>
          </p:cNvPr>
          <p:cNvSpPr/>
          <p:nvPr/>
        </p:nvSpPr>
        <p:spPr>
          <a:xfrm>
            <a:off x="1649869" y="3844519"/>
            <a:ext cx="3498979" cy="345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57B47-1DC0-A91C-6A7E-06AF1FBD063E}"/>
              </a:ext>
            </a:extLst>
          </p:cNvPr>
          <p:cNvSpPr/>
          <p:nvPr/>
        </p:nvSpPr>
        <p:spPr>
          <a:xfrm>
            <a:off x="1727624" y="5346745"/>
            <a:ext cx="3498979" cy="345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99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5"/>
    </mc:Choice>
    <mc:Fallback xmlns="">
      <p:transition spd="slow" advTm="6502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Recommendations (JRC-2023)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GB" b="1" dirty="0"/>
              <a:t>Public authorities </a:t>
            </a:r>
            <a:r>
              <a:rPr lang="en-GB" dirty="0"/>
              <a:t>need to understand the full picture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dirty="0"/>
              <a:t>Reliable </a:t>
            </a:r>
            <a:r>
              <a:rPr lang="en-GB" b="1" dirty="0"/>
              <a:t>statistics</a:t>
            </a:r>
            <a:r>
              <a:rPr lang="en-GB" dirty="0"/>
              <a:t> for monitoring of C&amp;DW recovery performances (national and regional levels)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BE" dirty="0" err="1"/>
              <a:t>Ensure</a:t>
            </a:r>
            <a:r>
              <a:rPr lang="fr-BE" dirty="0"/>
              <a:t> </a:t>
            </a:r>
            <a:r>
              <a:rPr lang="fr-BE" dirty="0" err="1"/>
              <a:t>broad</a:t>
            </a:r>
            <a:r>
              <a:rPr lang="fr-BE" dirty="0"/>
              <a:t> </a:t>
            </a:r>
            <a:r>
              <a:rPr lang="fr-BE" b="1" dirty="0" err="1"/>
              <a:t>geographical</a:t>
            </a:r>
            <a:r>
              <a:rPr lang="fr-BE" b="1" dirty="0"/>
              <a:t> </a:t>
            </a:r>
            <a:r>
              <a:rPr lang="fr-BE" b="1" dirty="0" err="1"/>
              <a:t>coverage</a:t>
            </a:r>
            <a:r>
              <a:rPr lang="fr-BE" b="1" dirty="0"/>
              <a:t> </a:t>
            </a:r>
            <a:r>
              <a:rPr lang="fr-BE" dirty="0"/>
              <a:t>of C&amp;DW </a:t>
            </a:r>
            <a:r>
              <a:rPr lang="fr-BE" dirty="0" err="1"/>
              <a:t>recycling</a:t>
            </a:r>
            <a:r>
              <a:rPr lang="fr-BE" dirty="0"/>
              <a:t> </a:t>
            </a:r>
            <a:r>
              <a:rPr lang="fr-BE" dirty="0" err="1"/>
              <a:t>facilities</a:t>
            </a:r>
            <a:r>
              <a:rPr lang="fr-BE" dirty="0"/>
              <a:t> – </a:t>
            </a:r>
            <a:r>
              <a:rPr lang="fr-BE" dirty="0" err="1"/>
              <a:t>capacitate</a:t>
            </a:r>
            <a:r>
              <a:rPr lang="fr-BE" dirty="0"/>
              <a:t> </a:t>
            </a:r>
            <a:r>
              <a:rPr lang="fr-BE" dirty="0" err="1"/>
              <a:t>concrete</a:t>
            </a:r>
            <a:r>
              <a:rPr lang="fr-BE" dirty="0"/>
              <a:t> </a:t>
            </a:r>
            <a:r>
              <a:rPr lang="fr-BE" dirty="0" err="1"/>
              <a:t>producers</a:t>
            </a:r>
            <a:r>
              <a:rPr lang="fr-BE" dirty="0"/>
              <a:t> for RA use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BE" dirty="0" err="1"/>
              <a:t>Create</a:t>
            </a:r>
            <a:r>
              <a:rPr lang="fr-BE" dirty="0"/>
              <a:t> a </a:t>
            </a:r>
            <a:r>
              <a:rPr lang="fr-BE" b="1" dirty="0" err="1"/>
              <a:t>demand</a:t>
            </a:r>
            <a:r>
              <a:rPr lang="fr-BE" dirty="0"/>
              <a:t>, </a:t>
            </a:r>
            <a:r>
              <a:rPr lang="fr-BE" dirty="0" err="1"/>
              <a:t>ensure</a:t>
            </a:r>
            <a:r>
              <a:rPr lang="fr-BE" dirty="0"/>
              <a:t> a </a:t>
            </a:r>
            <a:r>
              <a:rPr lang="fr-BE" b="1" dirty="0" err="1"/>
              <a:t>market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b="1" dirty="0" err="1"/>
              <a:t>Legislation</a:t>
            </a:r>
            <a:r>
              <a:rPr lang="fr-BE" b="1" dirty="0"/>
              <a:t> </a:t>
            </a:r>
            <a:r>
              <a:rPr lang="fr-BE" dirty="0"/>
              <a:t>to enforce </a:t>
            </a:r>
            <a:r>
              <a:rPr lang="fr-BE" dirty="0" err="1"/>
              <a:t>policy</a:t>
            </a:r>
            <a:r>
              <a:rPr lang="fr-BE" dirty="0"/>
              <a:t>, inspection to enforce </a:t>
            </a:r>
            <a:r>
              <a:rPr lang="fr-BE" dirty="0" err="1"/>
              <a:t>legislation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062ACB-5F5A-17EA-FD76-9DF304AFE150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i="1" dirty="0"/>
              <a:t>Use of </a:t>
            </a:r>
            <a:r>
              <a:rPr lang="fr-BE" sz="1000" i="1" dirty="0" err="1"/>
              <a:t>recycled</a:t>
            </a:r>
            <a:r>
              <a:rPr lang="fr-BE" sz="1000" i="1" dirty="0"/>
              <a:t> </a:t>
            </a:r>
            <a:r>
              <a:rPr lang="fr-BE" sz="1000" i="1" dirty="0" err="1"/>
              <a:t>aggregates</a:t>
            </a:r>
            <a:r>
              <a:rPr lang="fr-BE" sz="1000" i="1" dirty="0"/>
              <a:t> in </a:t>
            </a:r>
            <a:r>
              <a:rPr lang="fr-BE" sz="1000" i="1" dirty="0" err="1"/>
              <a:t>concrete</a:t>
            </a:r>
            <a:r>
              <a:rPr lang="fr-BE" sz="1000" i="1" dirty="0"/>
              <a:t> – </a:t>
            </a:r>
            <a:r>
              <a:rPr lang="fr-BE" sz="1000" i="1" dirty="0" err="1"/>
              <a:t>opportunities</a:t>
            </a:r>
            <a:r>
              <a:rPr lang="fr-BE" sz="1000" i="1" dirty="0"/>
              <a:t> for </a:t>
            </a:r>
            <a:r>
              <a:rPr lang="fr-BE" sz="1000" i="1" dirty="0" err="1"/>
              <a:t>upscaling</a:t>
            </a:r>
            <a:r>
              <a:rPr lang="fr-BE" sz="1000" i="1" dirty="0"/>
              <a:t> in Europe. J. N. Pacheco, J. de Brito, M. L. </a:t>
            </a:r>
            <a:r>
              <a:rPr lang="fr-BE" sz="1000" i="1" dirty="0" err="1"/>
              <a:t>Tornaghi</a:t>
            </a:r>
            <a:r>
              <a:rPr lang="fr-BE" sz="1000" i="1" dirty="0"/>
              <a:t>, 2023 (JRC Science for </a:t>
            </a:r>
            <a:r>
              <a:rPr lang="fr-BE" sz="1000" i="1" dirty="0" err="1"/>
              <a:t>policy</a:t>
            </a:r>
            <a:r>
              <a:rPr lang="fr-BE" sz="1000" i="1" dirty="0"/>
              <a:t> report (ISSN 1831-9424))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BB8B6-8EED-24B1-5A2D-4A206AE18C92}"/>
              </a:ext>
            </a:extLst>
          </p:cNvPr>
          <p:cNvSpPr/>
          <p:nvPr/>
        </p:nvSpPr>
        <p:spPr>
          <a:xfrm>
            <a:off x="961053" y="2967135"/>
            <a:ext cx="7725748" cy="1175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1681-D1FC-571F-B094-B06AC59C89C0}"/>
              </a:ext>
            </a:extLst>
          </p:cNvPr>
          <p:cNvSpPr/>
          <p:nvPr/>
        </p:nvSpPr>
        <p:spPr>
          <a:xfrm>
            <a:off x="968240" y="2059098"/>
            <a:ext cx="7725748" cy="7885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38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Recommendations (JRC-2023))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fr-BE" dirty="0" err="1"/>
              <a:t>Provide</a:t>
            </a:r>
            <a:r>
              <a:rPr lang="fr-BE" dirty="0"/>
              <a:t> </a:t>
            </a:r>
            <a:r>
              <a:rPr lang="fr-BE" b="1" dirty="0"/>
              <a:t>guidelines and standards </a:t>
            </a:r>
            <a:r>
              <a:rPr lang="fr-BE" dirty="0"/>
              <a:t>and train the </a:t>
            </a:r>
            <a:r>
              <a:rPr lang="fr-BE" dirty="0" err="1"/>
              <a:t>supply</a:t>
            </a:r>
            <a:r>
              <a:rPr lang="fr-BE" dirty="0"/>
              <a:t> </a:t>
            </a:r>
            <a:r>
              <a:rPr lang="fr-BE" dirty="0" err="1"/>
              <a:t>chain</a:t>
            </a:r>
            <a:endParaRPr lang="fr-BE" dirty="0"/>
          </a:p>
          <a:p>
            <a:pPr marL="514350" lvl="0" indent="-514350">
              <a:buFont typeface="+mj-lt"/>
              <a:buAutoNum type="arabicPeriod" startAt="6"/>
            </a:pPr>
            <a:r>
              <a:rPr lang="fr-BE" dirty="0" err="1"/>
              <a:t>Accelerate</a:t>
            </a:r>
            <a:r>
              <a:rPr lang="fr-BE" dirty="0"/>
              <a:t> innovation </a:t>
            </a:r>
            <a:r>
              <a:rPr lang="fr-BE" dirty="0" err="1"/>
              <a:t>through</a:t>
            </a:r>
            <a:r>
              <a:rPr lang="fr-BE" dirty="0"/>
              <a:t> </a:t>
            </a:r>
            <a:r>
              <a:rPr lang="fr-BE" b="1" dirty="0" err="1"/>
              <a:t>knowledge</a:t>
            </a:r>
            <a:r>
              <a:rPr lang="fr-BE" b="1" dirty="0"/>
              <a:t> </a:t>
            </a:r>
            <a:r>
              <a:rPr lang="fr-BE" b="1" dirty="0" err="1"/>
              <a:t>transfer</a:t>
            </a:r>
            <a:r>
              <a:rPr lang="fr-BE" b="1" dirty="0"/>
              <a:t> </a:t>
            </a:r>
            <a:r>
              <a:rPr lang="fr-BE" dirty="0"/>
              <a:t>and synergies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fr-BE" dirty="0" err="1"/>
              <a:t>Research</a:t>
            </a:r>
            <a:r>
              <a:rPr lang="fr-BE" dirty="0"/>
              <a:t> and innovation in </a:t>
            </a:r>
            <a:r>
              <a:rPr lang="fr-BE" b="1" dirty="0" err="1"/>
              <a:t>improved</a:t>
            </a:r>
            <a:r>
              <a:rPr lang="fr-BE" b="1" dirty="0"/>
              <a:t> </a:t>
            </a:r>
            <a:r>
              <a:rPr lang="fr-BE" b="1" dirty="0" err="1"/>
              <a:t>methods</a:t>
            </a:r>
            <a:r>
              <a:rPr lang="fr-BE" b="1" dirty="0"/>
              <a:t> for </a:t>
            </a:r>
            <a:r>
              <a:rPr lang="fr-BE" b="1" dirty="0" err="1"/>
              <a:t>reuse</a:t>
            </a:r>
            <a:r>
              <a:rPr lang="fr-BE" b="1" dirty="0"/>
              <a:t> and </a:t>
            </a:r>
            <a:r>
              <a:rPr lang="fr-BE" b="1" dirty="0" err="1"/>
              <a:t>recycling</a:t>
            </a:r>
            <a:endParaRPr lang="fr-BE" b="1" dirty="0"/>
          </a:p>
          <a:p>
            <a:pPr marL="514350" lvl="0" indent="-514350">
              <a:buFont typeface="+mj-lt"/>
              <a:buAutoNum type="arabicPeriod" startAt="6"/>
            </a:pPr>
            <a:r>
              <a:rPr lang="fr-BE" dirty="0"/>
              <a:t>Large </a:t>
            </a:r>
            <a:r>
              <a:rPr lang="fr-BE" dirty="0" err="1"/>
              <a:t>scale</a:t>
            </a:r>
            <a:r>
              <a:rPr lang="fr-BE" dirty="0"/>
              <a:t>, nation-</a:t>
            </a:r>
            <a:r>
              <a:rPr lang="fr-BE" dirty="0" err="1"/>
              <a:t>wide</a:t>
            </a:r>
            <a:r>
              <a:rPr lang="fr-BE" dirty="0"/>
              <a:t> </a:t>
            </a:r>
            <a:r>
              <a:rPr lang="fr-BE" b="1" dirty="0" err="1"/>
              <a:t>holistic</a:t>
            </a:r>
            <a:r>
              <a:rPr lang="fr-BE" b="1" dirty="0"/>
              <a:t> </a:t>
            </a:r>
            <a:r>
              <a:rPr lang="fr-BE" b="1" dirty="0" err="1"/>
              <a:t>industry-oriented</a:t>
            </a:r>
            <a:r>
              <a:rPr lang="fr-BE" b="1" dirty="0"/>
              <a:t> </a:t>
            </a:r>
            <a:r>
              <a:rPr lang="fr-BE" dirty="0"/>
              <a:t>program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fr-BE" dirty="0" err="1"/>
              <a:t>Increase</a:t>
            </a:r>
            <a:r>
              <a:rPr lang="fr-BE" dirty="0"/>
              <a:t> public </a:t>
            </a:r>
            <a:r>
              <a:rPr lang="fr-BE" dirty="0" err="1"/>
              <a:t>outreach</a:t>
            </a:r>
            <a:r>
              <a:rPr lang="fr-BE" dirty="0"/>
              <a:t> and </a:t>
            </a:r>
            <a:r>
              <a:rPr lang="fr-BE" b="1" dirty="0" err="1"/>
              <a:t>clear</a:t>
            </a:r>
            <a:r>
              <a:rPr lang="fr-BE" b="1" dirty="0"/>
              <a:t> communication </a:t>
            </a:r>
            <a:r>
              <a:rPr lang="fr-BE" dirty="0"/>
              <a:t>– </a:t>
            </a:r>
            <a:r>
              <a:rPr lang="fr-BE" dirty="0" err="1"/>
              <a:t>circular</a:t>
            </a:r>
            <a:r>
              <a:rPr lang="fr-BE" dirty="0"/>
              <a:t> </a:t>
            </a:r>
            <a:r>
              <a:rPr lang="fr-BE" dirty="0" err="1"/>
              <a:t>models</a:t>
            </a:r>
            <a:r>
              <a:rPr lang="fr-BE" dirty="0"/>
              <a:t> </a:t>
            </a:r>
            <a:r>
              <a:rPr lang="fr-BE" dirty="0" err="1"/>
              <a:t>require</a:t>
            </a:r>
            <a:r>
              <a:rPr lang="fr-BE" dirty="0"/>
              <a:t> public trust and transport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fr-BE" dirty="0"/>
              <a:t>Do not </a:t>
            </a:r>
            <a:r>
              <a:rPr lang="fr-BE" dirty="0" err="1"/>
              <a:t>underestimate</a:t>
            </a:r>
            <a:r>
              <a:rPr lang="fr-BE" dirty="0"/>
              <a:t> the importance of </a:t>
            </a:r>
            <a:r>
              <a:rPr lang="fr-BE" b="1" dirty="0"/>
              <a:t>local </a:t>
            </a:r>
            <a:r>
              <a:rPr lang="fr-BE" b="1" dirty="0" err="1"/>
              <a:t>authorities</a:t>
            </a:r>
            <a:endParaRPr lang="fr-BE" b="1" dirty="0"/>
          </a:p>
          <a:p>
            <a:pPr marL="514350" lvl="0" indent="-514350">
              <a:buFont typeface="+mj-lt"/>
              <a:buAutoNum type="arabicPeriod" startAt="6"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062ACB-5F5A-17EA-FD76-9DF304AFE150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i="1" dirty="0"/>
              <a:t>Use of </a:t>
            </a:r>
            <a:r>
              <a:rPr lang="fr-BE" sz="1000" i="1" dirty="0" err="1"/>
              <a:t>recycled</a:t>
            </a:r>
            <a:r>
              <a:rPr lang="fr-BE" sz="1000" i="1" dirty="0"/>
              <a:t> </a:t>
            </a:r>
            <a:r>
              <a:rPr lang="fr-BE" sz="1000" i="1" dirty="0" err="1"/>
              <a:t>aggregates</a:t>
            </a:r>
            <a:r>
              <a:rPr lang="fr-BE" sz="1000" i="1" dirty="0"/>
              <a:t> in </a:t>
            </a:r>
            <a:r>
              <a:rPr lang="fr-BE" sz="1000" i="1" dirty="0" err="1"/>
              <a:t>concrete</a:t>
            </a:r>
            <a:r>
              <a:rPr lang="fr-BE" sz="1000" i="1" dirty="0"/>
              <a:t> – </a:t>
            </a:r>
            <a:r>
              <a:rPr lang="fr-BE" sz="1000" i="1" dirty="0" err="1"/>
              <a:t>opportunities</a:t>
            </a:r>
            <a:r>
              <a:rPr lang="fr-BE" sz="1000" i="1" dirty="0"/>
              <a:t> for </a:t>
            </a:r>
            <a:r>
              <a:rPr lang="fr-BE" sz="1000" i="1" dirty="0" err="1"/>
              <a:t>upscaling</a:t>
            </a:r>
            <a:r>
              <a:rPr lang="fr-BE" sz="1000" i="1" dirty="0"/>
              <a:t> in Europe. J. N. Pacheco, J. de Brito, M. L. </a:t>
            </a:r>
            <a:r>
              <a:rPr lang="fr-BE" sz="1000" i="1" dirty="0" err="1"/>
              <a:t>Tornaghi</a:t>
            </a:r>
            <a:r>
              <a:rPr lang="fr-BE" sz="1000" i="1" dirty="0"/>
              <a:t>, 2023 (JRC Science for </a:t>
            </a:r>
            <a:r>
              <a:rPr lang="fr-BE" sz="1000" i="1" dirty="0" err="1"/>
              <a:t>policy</a:t>
            </a:r>
            <a:r>
              <a:rPr lang="fr-BE" sz="1000" i="1" dirty="0"/>
              <a:t> report (ISSN 1831-9424))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390F5C-BA8A-F0D7-5DFF-1F9CA008326D}"/>
              </a:ext>
            </a:extLst>
          </p:cNvPr>
          <p:cNvSpPr/>
          <p:nvPr/>
        </p:nvSpPr>
        <p:spPr>
          <a:xfrm>
            <a:off x="968240" y="2880205"/>
            <a:ext cx="7725748" cy="7885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68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A9AD1-6359-4400-BC29-485ED1B6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91" y="3607331"/>
            <a:ext cx="7428922" cy="1016427"/>
          </a:xfrm>
        </p:spPr>
        <p:txBody>
          <a:bodyPr>
            <a:normAutofit fontScale="90000"/>
          </a:bodyPr>
          <a:lstStyle/>
          <a:p>
            <a:r>
              <a:rPr lang="en-US" dirty="0"/>
              <a:t>Recommendations: examples and applications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165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9"/>
    </mc:Choice>
    <mc:Fallback xmlns="">
      <p:transition spd="slow" advTm="1196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Recommendations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en-GB" dirty="0"/>
              <a:t>Public authorities need to understand the full picture</a:t>
            </a:r>
          </a:p>
          <a:p>
            <a:pPr lvl="1"/>
            <a:r>
              <a:rPr lang="en-GB" dirty="0"/>
              <a:t>Enhance public procurement through the introduction of </a:t>
            </a:r>
            <a:r>
              <a:rPr lang="en-GB" b="1" dirty="0"/>
              <a:t>mandatory percentages </a:t>
            </a:r>
            <a:r>
              <a:rPr lang="en-GB" dirty="0"/>
              <a:t>of recycled aggregates in large civil engineering projects</a:t>
            </a:r>
          </a:p>
          <a:p>
            <a:pPr lvl="1"/>
            <a:r>
              <a:rPr lang="en-GB" dirty="0"/>
              <a:t>Prohibit landfilling</a:t>
            </a:r>
          </a:p>
          <a:p>
            <a:r>
              <a:rPr lang="en-GB" dirty="0"/>
              <a:t>Reliable statistics for monitoring of C&amp;DW recovery performances (national and regional levels)</a:t>
            </a:r>
            <a:endParaRPr lang="fr-BE" dirty="0"/>
          </a:p>
          <a:p>
            <a:endParaRPr lang="en-GB" dirty="0"/>
          </a:p>
          <a:p>
            <a:pPr marL="514350" lvl="0" indent="-514350">
              <a:buFont typeface="+mj-lt"/>
              <a:buAutoNum type="arabicPeriod"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45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0" y="908720"/>
            <a:ext cx="4267200" cy="4501480"/>
          </a:xfrm>
        </p:spPr>
        <p:txBody>
          <a:bodyPr/>
          <a:lstStyle/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26.000 </a:t>
            </a:r>
            <a:r>
              <a:rPr lang="fr-FR" altLang="fr-FR" dirty="0" err="1">
                <a:latin typeface="+mj-lt"/>
              </a:rPr>
              <a:t>students</a:t>
            </a:r>
            <a:r>
              <a:rPr lang="fr-FR" altLang="fr-FR" dirty="0">
                <a:latin typeface="+mj-lt"/>
              </a:rPr>
              <a:t> </a:t>
            </a:r>
          </a:p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2.500 </a:t>
            </a:r>
            <a:r>
              <a:rPr lang="fr-FR" altLang="fr-FR" dirty="0" err="1">
                <a:latin typeface="+mj-lt"/>
              </a:rPr>
              <a:t>foreign</a:t>
            </a:r>
            <a:r>
              <a:rPr lang="fr-FR" altLang="fr-FR" dirty="0">
                <a:latin typeface="+mj-lt"/>
              </a:rPr>
              <a:t> </a:t>
            </a:r>
            <a:r>
              <a:rPr lang="fr-FR" altLang="fr-FR" dirty="0" err="1">
                <a:latin typeface="+mj-lt"/>
              </a:rPr>
              <a:t>students</a:t>
            </a:r>
            <a:r>
              <a:rPr lang="fr-FR" altLang="fr-FR" dirty="0">
                <a:latin typeface="+mj-lt"/>
              </a:rPr>
              <a:t> (1200 </a:t>
            </a:r>
            <a:r>
              <a:rPr lang="fr-FR" altLang="fr-FR" dirty="0" err="1">
                <a:latin typeface="+mj-lt"/>
              </a:rPr>
              <a:t>from</a:t>
            </a:r>
            <a:r>
              <a:rPr lang="fr-FR" altLang="fr-FR" dirty="0">
                <a:latin typeface="+mj-lt"/>
              </a:rPr>
              <a:t> E.U.) </a:t>
            </a:r>
          </a:p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78 </a:t>
            </a:r>
            <a:r>
              <a:rPr lang="fr-FR" altLang="fr-FR" dirty="0" err="1">
                <a:latin typeface="+mj-lt"/>
              </a:rPr>
              <a:t>nationalities</a:t>
            </a:r>
            <a:r>
              <a:rPr lang="fr-FR" altLang="fr-FR" dirty="0">
                <a:latin typeface="+mj-lt"/>
              </a:rPr>
              <a:t> and 5 continents</a:t>
            </a:r>
          </a:p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2.500 </a:t>
            </a:r>
            <a:r>
              <a:rPr lang="fr-FR" altLang="fr-FR" dirty="0" err="1">
                <a:latin typeface="+mj-lt"/>
              </a:rPr>
              <a:t>graduated</a:t>
            </a:r>
            <a:r>
              <a:rPr lang="fr-FR" altLang="fr-FR" dirty="0">
                <a:latin typeface="+mj-lt"/>
              </a:rPr>
              <a:t> per </a:t>
            </a:r>
            <a:r>
              <a:rPr lang="fr-FR" altLang="fr-FR" dirty="0" err="1">
                <a:latin typeface="+mj-lt"/>
              </a:rPr>
              <a:t>year</a:t>
            </a:r>
            <a:r>
              <a:rPr lang="fr-FR" altLang="fr-FR" dirty="0">
                <a:latin typeface="+mj-lt"/>
              </a:rPr>
              <a:t> </a:t>
            </a:r>
          </a:p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350 </a:t>
            </a:r>
            <a:r>
              <a:rPr lang="fr-FR" altLang="fr-FR" dirty="0" err="1">
                <a:latin typeface="+mj-lt"/>
              </a:rPr>
              <a:t>doctors</a:t>
            </a:r>
            <a:r>
              <a:rPr lang="fr-FR" altLang="fr-FR" dirty="0">
                <a:latin typeface="+mj-lt"/>
              </a:rPr>
              <a:t> </a:t>
            </a:r>
            <a:r>
              <a:rPr lang="fr-FR" altLang="fr-FR" i="1" dirty="0">
                <a:latin typeface="+mj-lt"/>
              </a:rPr>
              <a:t>Honoris Causa</a:t>
            </a:r>
          </a:p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11 </a:t>
            </a:r>
            <a:r>
              <a:rPr lang="fr-FR" altLang="fr-FR" dirty="0" err="1">
                <a:latin typeface="+mj-lt"/>
              </a:rPr>
              <a:t>faculties</a:t>
            </a:r>
            <a:endParaRPr lang="fr-FR" altLang="fr-FR" dirty="0">
              <a:latin typeface="+mj-lt"/>
            </a:endParaRPr>
          </a:p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450 </a:t>
            </a:r>
            <a:r>
              <a:rPr lang="fr-FR" altLang="fr-FR" dirty="0" err="1">
                <a:latin typeface="+mj-lt"/>
              </a:rPr>
              <a:t>professors</a:t>
            </a:r>
            <a:endParaRPr lang="fr-FR" altLang="fr-FR" dirty="0">
              <a:latin typeface="+mj-lt"/>
            </a:endParaRPr>
          </a:p>
          <a:p>
            <a:pPr marL="1143000" lvl="3" indent="0" algn="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altLang="fr-FR" dirty="0">
                <a:latin typeface="+mj-lt"/>
              </a:rPr>
              <a:t>1800 </a:t>
            </a:r>
            <a:r>
              <a:rPr lang="fr-FR" altLang="fr-FR" dirty="0" err="1">
                <a:latin typeface="+mj-lt"/>
              </a:rPr>
              <a:t>researchers</a:t>
            </a:r>
            <a:endParaRPr lang="fr-FR" altLang="fr-FR" dirty="0">
              <a:latin typeface="+mj-lt"/>
            </a:endParaRPr>
          </a:p>
          <a:p>
            <a:pPr algn="r" eaLnBrk="1" hangingPunct="1"/>
            <a:endParaRPr lang="fr-FR" altLang="fr-FR" dirty="0">
              <a:latin typeface="+mj-lt"/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95536" y="260648"/>
          <a:ext cx="5335588" cy="337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19800" imgH="3810000" progId="Word.Document.8">
                  <p:embed/>
                </p:oleObj>
              </mc:Choice>
              <mc:Fallback>
                <p:oleObj name="Document" r:id="rId3" imgW="6019800" imgH="3810000" progId="Word.Document.8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60648"/>
                        <a:ext cx="5335588" cy="337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FF66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2123726" y="1752600"/>
            <a:ext cx="2295873" cy="23241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 anchor="ctr"/>
          <a:lstStyle/>
          <a:p>
            <a:endParaRPr lang="en-GB"/>
          </a:p>
        </p:txBody>
      </p:sp>
      <p:pic>
        <p:nvPicPr>
          <p:cNvPr id="5125" name="Picture 5" descr="bla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17875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938713" y="5586265"/>
            <a:ext cx="3810000" cy="463846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  <a:latin typeface="AmerType Md BT" pitchFamily="18" charset="0"/>
              </a:rPr>
              <a:t>http//www.uliege.be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123727" y="1788790"/>
            <a:ext cx="1326317" cy="228791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 anchor="ctr"/>
          <a:lstStyle/>
          <a:p>
            <a:endParaRPr lang="en-GB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2123728" y="3269354"/>
            <a:ext cx="2565163" cy="80734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4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Reliable </a:t>
            </a:r>
            <a:r>
              <a:rPr lang="fr-BE" dirty="0" err="1"/>
              <a:t>statistics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539487" cy="4525963"/>
          </a:xfrm>
        </p:spPr>
        <p:txBody>
          <a:bodyPr>
            <a:normAutofit/>
          </a:bodyPr>
          <a:lstStyle/>
          <a:p>
            <a:r>
              <a:rPr lang="fr-BE" dirty="0"/>
              <a:t>We </a:t>
            </a:r>
            <a:r>
              <a:rPr lang="fr-BE" dirty="0" err="1"/>
              <a:t>produce</a:t>
            </a:r>
            <a:r>
              <a:rPr lang="fr-BE" dirty="0"/>
              <a:t> </a:t>
            </a:r>
            <a:r>
              <a:rPr lang="fr-BE" dirty="0" err="1"/>
              <a:t>wastes</a:t>
            </a:r>
            <a:endParaRPr lang="fr-BE" dirty="0"/>
          </a:p>
          <a:p>
            <a:pPr lvl="1"/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b="1" dirty="0"/>
              <a:t>3.4 to 4 billions tons/</a:t>
            </a:r>
            <a:r>
              <a:rPr lang="fr-FR" b="1" dirty="0" err="1"/>
              <a:t>year</a:t>
            </a:r>
            <a:r>
              <a:rPr lang="fr-FR" b="1" dirty="0"/>
              <a:t> </a:t>
            </a:r>
            <a:r>
              <a:rPr lang="fr-FR" dirty="0"/>
              <a:t>or </a:t>
            </a:r>
            <a:r>
              <a:rPr lang="fr-FR" dirty="0" err="1"/>
              <a:t>from</a:t>
            </a:r>
            <a:r>
              <a:rPr lang="fr-FR" dirty="0"/>
              <a:t> 80 to 126 tons/second! </a:t>
            </a:r>
          </a:p>
          <a:p>
            <a:pPr lvl="1"/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day</a:t>
            </a:r>
            <a:r>
              <a:rPr lang="fr-FR" dirty="0"/>
              <a:t>,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contributing</a:t>
            </a:r>
            <a:r>
              <a:rPr lang="fr-FR" dirty="0"/>
              <a:t> for more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b="1" dirty="0"/>
              <a:t>10 billions kg </a:t>
            </a:r>
            <a:r>
              <a:rPr lang="fr-FR" dirty="0" err="1"/>
              <a:t>wastes</a:t>
            </a:r>
            <a:endParaRPr lang="fr-FR" dirty="0"/>
          </a:p>
          <a:p>
            <a:pPr lvl="1"/>
            <a:r>
              <a:rPr lang="en-US" dirty="0"/>
              <a:t>Annual production of </a:t>
            </a:r>
            <a:r>
              <a:rPr lang="en-US" b="1" dirty="0"/>
              <a:t>recycled aggregates</a:t>
            </a:r>
            <a:r>
              <a:rPr lang="en-US" dirty="0"/>
              <a:t> accounted for 278 million tons in 2019</a:t>
            </a:r>
          </a:p>
          <a:p>
            <a:pPr lvl="1"/>
            <a:r>
              <a:rPr lang="en-US" i="1" dirty="0"/>
              <a:t>Construction area is producing more or less than 40% of CO</a:t>
            </a:r>
            <a:r>
              <a:rPr lang="en-US" i="1" baseline="-25000" dirty="0"/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2363BA-B563-3077-0E67-AA85E39B6CD9}"/>
              </a:ext>
            </a:extLst>
          </p:cNvPr>
          <p:cNvSpPr txBox="1"/>
          <p:nvPr/>
        </p:nvSpPr>
        <p:spPr>
          <a:xfrm>
            <a:off x="531845" y="6383307"/>
            <a:ext cx="6531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UEPG, 2021. European Aggregates Association – Annual Review 2020-2021, Brussels, 30 p.</a:t>
            </a:r>
          </a:p>
        </p:txBody>
      </p:sp>
    </p:spTree>
    <p:extLst>
      <p:ext uri="{BB962C8B-B14F-4D97-AF65-F5344CB8AC3E}">
        <p14:creationId xmlns:p14="http://schemas.microsoft.com/office/powerpoint/2010/main" val="39978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44"/>
    </mc:Choice>
    <mc:Fallback xmlns="">
      <p:transition spd="slow" advTm="8344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4906E4-7628-05F2-ED7C-0B0E0D352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81" y="1114776"/>
            <a:ext cx="7098030" cy="45779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3013787" y="1385213"/>
            <a:ext cx="253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2020 </a:t>
            </a:r>
            <a:r>
              <a:rPr lang="fr-BE" dirty="0" err="1"/>
              <a:t>aggregates</a:t>
            </a:r>
            <a:r>
              <a:rPr lang="fr-BE" dirty="0"/>
              <a:t> production in Europe in millions of tonnes by country and type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76044" y="2751526"/>
            <a:ext cx="1207698" cy="4265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76044" y="1848674"/>
            <a:ext cx="1207698" cy="42651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89445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Reliable </a:t>
            </a:r>
            <a:r>
              <a:rPr lang="fr-BE" dirty="0" err="1"/>
              <a:t>statistics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9E09AB-6286-7D6C-7147-2246FB11DE1D}"/>
              </a:ext>
            </a:extLst>
          </p:cNvPr>
          <p:cNvSpPr txBox="1"/>
          <p:nvPr/>
        </p:nvSpPr>
        <p:spPr>
          <a:xfrm>
            <a:off x="531845" y="6383307"/>
            <a:ext cx="6531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UEPG, 2021. European Aggregates Association – Annual Review 2020-2021, Brussels, 30 p.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3EEE4B-E75A-B117-FBF2-7120F9498043}"/>
              </a:ext>
            </a:extLst>
          </p:cNvPr>
          <p:cNvSpPr/>
          <p:nvPr/>
        </p:nvSpPr>
        <p:spPr>
          <a:xfrm>
            <a:off x="3517641" y="3965510"/>
            <a:ext cx="167951" cy="120032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BE1B99-B96F-BD8C-512B-35F995E7F0E6}"/>
              </a:ext>
            </a:extLst>
          </p:cNvPr>
          <p:cNvSpPr/>
          <p:nvPr/>
        </p:nvSpPr>
        <p:spPr>
          <a:xfrm>
            <a:off x="3828661" y="3965510"/>
            <a:ext cx="167951" cy="120032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77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6"/>
    </mc:Choice>
    <mc:Fallback xmlns="">
      <p:transition spd="slow" advTm="5973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00000" cy="1143000"/>
          </a:xfrm>
        </p:spPr>
        <p:txBody>
          <a:bodyPr anchor="ctr">
            <a:normAutofit/>
          </a:bodyPr>
          <a:lstStyle/>
          <a:p>
            <a:r>
              <a:rPr lang="fr-BE" dirty="0"/>
              <a:t>Reliable </a:t>
            </a:r>
            <a:r>
              <a:rPr lang="fr-BE" dirty="0" err="1"/>
              <a:t>statistics</a:t>
            </a:r>
            <a:endParaRPr lang="fr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EB52AF-7879-AD7E-5500-124C5F62BCEC}"/>
              </a:ext>
            </a:extLst>
          </p:cNvPr>
          <p:cNvSpPr/>
          <p:nvPr/>
        </p:nvSpPr>
        <p:spPr>
          <a:xfrm>
            <a:off x="372511" y="3076704"/>
            <a:ext cx="3222251" cy="299909"/>
          </a:xfrm>
          <a:prstGeom prst="rect">
            <a:avLst/>
          </a:prstGeom>
          <a:solidFill>
            <a:srgbClr val="0E4194"/>
          </a:solidFill>
          <a:ln w="6350">
            <a:solidFill>
              <a:srgbClr val="0E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Virgin </a:t>
            </a:r>
            <a:r>
              <a:rPr lang="fr-FR" sz="135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Aggregates</a:t>
            </a:r>
            <a:endParaRPr lang="fr-FR" sz="135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531C3CC-84C0-A32D-CB76-BACDC694DD2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887" y="4054775"/>
            <a:ext cx="1120500" cy="112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88A5B6-05A8-7262-A425-4CFD40597BDD}"/>
              </a:ext>
            </a:extLst>
          </p:cNvPr>
          <p:cNvSpPr txBox="1"/>
          <p:nvPr/>
        </p:nvSpPr>
        <p:spPr>
          <a:xfrm>
            <a:off x="385993" y="3531978"/>
            <a:ext cx="15762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46.9%</a:t>
            </a:r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crushed rock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E4C0AD-2B99-5E10-4D61-C484EF5690E9}"/>
              </a:ext>
            </a:extLst>
          </p:cNvPr>
          <p:cNvSpPr txBox="1"/>
          <p:nvPr/>
        </p:nvSpPr>
        <p:spPr>
          <a:xfrm>
            <a:off x="1975763" y="3539630"/>
            <a:ext cx="16190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39.7%</a:t>
            </a:r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sand &amp; gravel</a:t>
            </a:r>
          </a:p>
        </p:txBody>
      </p:sp>
      <p:pic>
        <p:nvPicPr>
          <p:cNvPr id="8" name="Picture 8" descr="C:\Documents\SeRaMCo\Réunions\2019-02 - BAMB conference\Presentation\photo - sand and gravel.jpg">
            <a:extLst>
              <a:ext uri="{FF2B5EF4-FFF2-40B4-BE49-F238E27FC236}">
                <a16:creationId xmlns:a16="http://schemas.microsoft.com/office/drawing/2014/main" id="{272B41E8-2401-1069-4E99-72823B7EB23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6236" y="4054775"/>
            <a:ext cx="1120500" cy="112133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AA59FC-A954-E313-FA88-76E821512B8B}"/>
              </a:ext>
            </a:extLst>
          </p:cNvPr>
          <p:cNvSpPr/>
          <p:nvPr/>
        </p:nvSpPr>
        <p:spPr>
          <a:xfrm>
            <a:off x="372511" y="3370549"/>
            <a:ext cx="3222330" cy="2147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0B7F0-7044-FCF8-F65A-4D67C27A9B7B}"/>
              </a:ext>
            </a:extLst>
          </p:cNvPr>
          <p:cNvSpPr/>
          <p:nvPr/>
        </p:nvSpPr>
        <p:spPr>
          <a:xfrm>
            <a:off x="3836215" y="3075620"/>
            <a:ext cx="5054620" cy="299909"/>
          </a:xfrm>
          <a:prstGeom prst="rect">
            <a:avLst/>
          </a:prstGeom>
          <a:solidFill>
            <a:srgbClr val="0E4194"/>
          </a:solidFill>
          <a:ln w="6350">
            <a:solidFill>
              <a:srgbClr val="0E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Recycled</a:t>
            </a:r>
            <a:r>
              <a:rPr lang="fr-FR" sz="135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35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Aggregates</a:t>
            </a:r>
            <a:endParaRPr lang="fr-FR" sz="135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EC0E6-4DEE-F650-D934-E2C120801A4F}"/>
              </a:ext>
            </a:extLst>
          </p:cNvPr>
          <p:cNvSpPr/>
          <p:nvPr/>
        </p:nvSpPr>
        <p:spPr>
          <a:xfrm>
            <a:off x="3836216" y="3371632"/>
            <a:ext cx="5054660" cy="214654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3" name="Image 12" descr="Une image contenant ciel, extérieur, arbre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928CC916-70E7-75C8-AE53-440B814EED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2"/>
          <a:stretch/>
        </p:blipFill>
        <p:spPr>
          <a:xfrm>
            <a:off x="4217277" y="4024378"/>
            <a:ext cx="1777124" cy="1143539"/>
          </a:xfrm>
          <a:prstGeom prst="rect">
            <a:avLst/>
          </a:prstGeom>
        </p:spPr>
      </p:pic>
      <p:pic>
        <p:nvPicPr>
          <p:cNvPr id="14" name="Picture 9" descr="C:\Documents\SeRaMCo\Réunions\2019-02 - BAMB conference\Presentation\photo - recycled agg.jpg">
            <a:extLst>
              <a:ext uri="{FF2B5EF4-FFF2-40B4-BE49-F238E27FC236}">
                <a16:creationId xmlns:a16="http://schemas.microsoft.com/office/drawing/2014/main" id="{42E5DC39-0B49-7775-BE1E-3EB21AC3E37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0874" y="4050839"/>
            <a:ext cx="1120500" cy="1120500"/>
          </a:xfrm>
          <a:prstGeom prst="rect">
            <a:avLst/>
          </a:prstGeom>
          <a:noFill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DFC8D8C-C9B5-77E7-ADA1-EF23B05AB1D5}"/>
              </a:ext>
            </a:extLst>
          </p:cNvPr>
          <p:cNvSpPr txBox="1"/>
          <p:nvPr/>
        </p:nvSpPr>
        <p:spPr>
          <a:xfrm>
            <a:off x="6886462" y="3516259"/>
            <a:ext cx="19988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9.3%</a:t>
            </a:r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recycled (278 million tonnes)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419426E-908D-4350-7283-4E9CDC4AEAED}"/>
              </a:ext>
            </a:extLst>
          </p:cNvPr>
          <p:cNvSpPr txBox="1"/>
          <p:nvPr/>
        </p:nvSpPr>
        <p:spPr>
          <a:xfrm>
            <a:off x="7864671" y="4706934"/>
            <a:ext cx="725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Mixed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D6FD8CE-4323-D7C5-8216-911D8E308B67}"/>
              </a:ext>
            </a:extLst>
          </p:cNvPr>
          <p:cNvSpPr txBox="1"/>
          <p:nvPr/>
        </p:nvSpPr>
        <p:spPr>
          <a:xfrm>
            <a:off x="7864672" y="4174608"/>
            <a:ext cx="9420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Concrete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CCD8D6-2332-D887-282A-6F5C9024D5DE}"/>
              </a:ext>
            </a:extLst>
          </p:cNvPr>
          <p:cNvSpPr txBox="1"/>
          <p:nvPr/>
        </p:nvSpPr>
        <p:spPr>
          <a:xfrm>
            <a:off x="3741673" y="3532398"/>
            <a:ext cx="26809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Construction &amp; demolition wastes (CDW)</a:t>
            </a:r>
          </a:p>
        </p:txBody>
      </p:sp>
      <p:cxnSp>
        <p:nvCxnSpPr>
          <p:cNvPr id="19" name="Connector: Elbow 4">
            <a:extLst>
              <a:ext uri="{FF2B5EF4-FFF2-40B4-BE49-F238E27FC236}">
                <a16:creationId xmlns:a16="http://schemas.microsoft.com/office/drawing/2014/main" id="{BBAAACE1-128B-6F50-E5F2-E1CC0103D469}"/>
              </a:ext>
            </a:extLst>
          </p:cNvPr>
          <p:cNvCxnSpPr>
            <a:cxnSpLocks/>
          </p:cNvCxnSpPr>
          <p:nvPr/>
        </p:nvCxnSpPr>
        <p:spPr>
          <a:xfrm flipV="1">
            <a:off x="6024556" y="4611088"/>
            <a:ext cx="556319" cy="2936"/>
          </a:xfrm>
          <a:prstGeom prst="bentConnector3">
            <a:avLst>
              <a:gd name="adj1" fmla="val 50000"/>
            </a:avLst>
          </a:prstGeom>
          <a:ln w="63500">
            <a:solidFill>
              <a:srgbClr val="0E4194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EDEB888-C4C7-C32B-03DC-5654083CC3B3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428108" cy="1087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4500" indent="-4445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Franklin Gothic Book" panose="020B0503020102020204" pitchFamily="34" charset="0"/>
              <a:buChar char="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3 billion tons </a:t>
            </a:r>
            <a:r>
              <a:rPr lang="fr-BE" dirty="0" err="1"/>
              <a:t>produced</a:t>
            </a:r>
            <a:r>
              <a:rPr lang="fr-BE" dirty="0"/>
              <a:t> in EU27+UK+EFTA in 2019 (UEPG 2021)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1CD6C3-3EA0-DBD1-2037-31E8C7646906}"/>
              </a:ext>
            </a:extLst>
          </p:cNvPr>
          <p:cNvSpPr txBox="1"/>
          <p:nvPr/>
        </p:nvSpPr>
        <p:spPr>
          <a:xfrm>
            <a:off x="531845" y="6383307"/>
            <a:ext cx="6531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INTERREG NEW </a:t>
            </a:r>
            <a:r>
              <a:rPr lang="en-US" sz="1000" i="1" dirty="0" err="1"/>
              <a:t>CirMAP</a:t>
            </a:r>
            <a:r>
              <a:rPr lang="en-US" sz="1000" i="1" dirty="0"/>
              <a:t> - </a:t>
            </a:r>
            <a:r>
              <a:rPr lang="en-US" sz="1000" i="1" dirty="0" err="1"/>
              <a:t>Valorisation</a:t>
            </a:r>
            <a:r>
              <a:rPr lang="en-US" sz="1000" i="1" dirty="0"/>
              <a:t> of Recycled fine aggregates through 3D printing of customized shapes (WP1T1)</a:t>
            </a:r>
            <a:endParaRPr lang="fr-BE" sz="1000" i="1" dirty="0"/>
          </a:p>
        </p:txBody>
      </p:sp>
    </p:spTree>
    <p:extLst>
      <p:ext uri="{BB962C8B-B14F-4D97-AF65-F5344CB8AC3E}">
        <p14:creationId xmlns:p14="http://schemas.microsoft.com/office/powerpoint/2010/main" val="24983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5"/>
    </mc:Choice>
    <mc:Fallback xmlns="">
      <p:transition spd="slow" advTm="6502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00000" cy="1143000"/>
          </a:xfrm>
        </p:spPr>
        <p:txBody>
          <a:bodyPr anchor="ctr">
            <a:normAutofit/>
          </a:bodyPr>
          <a:lstStyle/>
          <a:p>
            <a:r>
              <a:rPr lang="fr-BE" dirty="0"/>
              <a:t>Reliable </a:t>
            </a:r>
            <a:r>
              <a:rPr lang="fr-BE" dirty="0" err="1"/>
              <a:t>statistics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028EA-51B5-57FC-F2A9-C1E76173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13" y="2229580"/>
            <a:ext cx="4712687" cy="2827612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5F90A13-9535-CCA0-078B-B4336EC7AD6C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3676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4500" indent="-4445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Franklin Gothic Book" panose="020B0503020102020204" pitchFamily="34" charset="0"/>
              <a:buChar char="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NWE countries (BE, DE, FR, NL, UK) are </a:t>
            </a:r>
            <a:r>
              <a:rPr lang="fr-BE" dirty="0" err="1"/>
              <a:t>responsible</a:t>
            </a:r>
            <a:r>
              <a:rPr lang="fr-BE" dirty="0"/>
              <a:t> for:</a:t>
            </a:r>
          </a:p>
          <a:p>
            <a:pPr lvl="1"/>
            <a:r>
              <a:rPr lang="fr-BE" dirty="0"/>
              <a:t>47% of the </a:t>
            </a:r>
            <a:r>
              <a:rPr lang="fr-BE" dirty="0" err="1"/>
              <a:t>virgin</a:t>
            </a:r>
            <a:r>
              <a:rPr lang="fr-BE" dirty="0"/>
              <a:t> </a:t>
            </a:r>
            <a:r>
              <a:rPr lang="fr-BE" dirty="0" err="1"/>
              <a:t>aggregates</a:t>
            </a:r>
            <a:r>
              <a:rPr lang="fr-BE" dirty="0"/>
              <a:t> production (1417 </a:t>
            </a:r>
            <a:r>
              <a:rPr lang="fr-BE" dirty="0" err="1"/>
              <a:t>Mtons</a:t>
            </a:r>
            <a:r>
              <a:rPr lang="fr-BE" dirty="0"/>
              <a:t>)</a:t>
            </a:r>
          </a:p>
          <a:p>
            <a:pPr lvl="1"/>
            <a:r>
              <a:rPr lang="fr-BE" dirty="0"/>
              <a:t>89% of the </a:t>
            </a:r>
            <a:r>
              <a:rPr lang="fr-BE" dirty="0" err="1"/>
              <a:t>recycled</a:t>
            </a:r>
            <a:r>
              <a:rPr lang="fr-BE" dirty="0"/>
              <a:t> </a:t>
            </a:r>
            <a:r>
              <a:rPr lang="fr-BE" dirty="0" err="1"/>
              <a:t>aggregates</a:t>
            </a:r>
            <a:r>
              <a:rPr lang="fr-BE" dirty="0"/>
              <a:t> production (248.4 </a:t>
            </a:r>
            <a:r>
              <a:rPr lang="fr-BE" dirty="0" err="1"/>
              <a:t>Mtons</a:t>
            </a:r>
            <a:r>
              <a:rPr lang="fr-BE" dirty="0"/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E62AF1-ACAC-515A-C7F2-AC6C69928130}"/>
              </a:ext>
            </a:extLst>
          </p:cNvPr>
          <p:cNvSpPr txBox="1"/>
          <p:nvPr/>
        </p:nvSpPr>
        <p:spPr>
          <a:xfrm>
            <a:off x="531845" y="6383307"/>
            <a:ext cx="6531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INTERREG NEW </a:t>
            </a:r>
            <a:r>
              <a:rPr lang="en-US" sz="1000" i="1" dirty="0" err="1"/>
              <a:t>CirMAP</a:t>
            </a:r>
            <a:r>
              <a:rPr lang="en-US" sz="1000" i="1" dirty="0"/>
              <a:t> - </a:t>
            </a:r>
            <a:r>
              <a:rPr lang="en-US" sz="1000" i="1" dirty="0" err="1"/>
              <a:t>Valorisation</a:t>
            </a:r>
            <a:r>
              <a:rPr lang="en-US" sz="1000" i="1" dirty="0"/>
              <a:t> of Recycled fine aggregates through 3D printing of customized shapes (WP1T1)</a:t>
            </a:r>
            <a:endParaRPr lang="fr-BE" sz="1000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542C8-2539-F93D-6DCE-BE266FE8E801}"/>
              </a:ext>
            </a:extLst>
          </p:cNvPr>
          <p:cNvSpPr txBox="1"/>
          <p:nvPr/>
        </p:nvSpPr>
        <p:spPr>
          <a:xfrm>
            <a:off x="4572000" y="1860248"/>
            <a:ext cx="42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err="1"/>
              <a:t>Recycled</a:t>
            </a:r>
            <a:r>
              <a:rPr lang="fr-BE" i="1" dirty="0"/>
              <a:t> </a:t>
            </a:r>
            <a:r>
              <a:rPr lang="fr-BE" i="1" dirty="0" err="1"/>
              <a:t>aggregates</a:t>
            </a:r>
            <a:r>
              <a:rPr lang="fr-BE" i="1" dirty="0"/>
              <a:t>/</a:t>
            </a:r>
            <a:r>
              <a:rPr lang="fr-BE" i="1" dirty="0" err="1"/>
              <a:t>natural</a:t>
            </a:r>
            <a:r>
              <a:rPr lang="fr-BE" i="1" dirty="0"/>
              <a:t> </a:t>
            </a:r>
            <a:r>
              <a:rPr lang="fr-BE" i="1" dirty="0" err="1"/>
              <a:t>aggregates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16877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5"/>
    </mc:Choice>
    <mc:Fallback xmlns="">
      <p:transition spd="slow" advTm="6502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Reliable </a:t>
            </a:r>
            <a:r>
              <a:rPr lang="fr-BE" dirty="0" err="1"/>
              <a:t>statistics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154955" cy="4525963"/>
          </a:xfrm>
        </p:spPr>
        <p:txBody>
          <a:bodyPr>
            <a:normAutofit/>
          </a:bodyPr>
          <a:lstStyle/>
          <a:p>
            <a:r>
              <a:rPr lang="en-US" sz="2600" dirty="0"/>
              <a:t>Generation of C&amp;DW and production of NA per capita</a:t>
            </a:r>
            <a:endParaRPr lang="fr-BE" sz="2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765434-B87D-03A3-7ECD-D0C00F9E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2220913"/>
            <a:ext cx="7381875" cy="39052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2845869-67D6-CFCB-926E-2FEAFB8C37B7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i="1" dirty="0"/>
              <a:t>Use of </a:t>
            </a:r>
            <a:r>
              <a:rPr lang="fr-BE" sz="1000" i="1" dirty="0" err="1"/>
              <a:t>recycled</a:t>
            </a:r>
            <a:r>
              <a:rPr lang="fr-BE" sz="1000" i="1" dirty="0"/>
              <a:t> </a:t>
            </a:r>
            <a:r>
              <a:rPr lang="fr-BE" sz="1000" i="1" dirty="0" err="1"/>
              <a:t>aggregates</a:t>
            </a:r>
            <a:r>
              <a:rPr lang="fr-BE" sz="1000" i="1" dirty="0"/>
              <a:t> in </a:t>
            </a:r>
            <a:r>
              <a:rPr lang="fr-BE" sz="1000" i="1" dirty="0" err="1"/>
              <a:t>concrete</a:t>
            </a:r>
            <a:r>
              <a:rPr lang="fr-BE" sz="1000" i="1" dirty="0"/>
              <a:t> – </a:t>
            </a:r>
            <a:r>
              <a:rPr lang="fr-BE" sz="1000" i="1" dirty="0" err="1"/>
              <a:t>opportunities</a:t>
            </a:r>
            <a:r>
              <a:rPr lang="fr-BE" sz="1000" i="1" dirty="0"/>
              <a:t> for </a:t>
            </a:r>
            <a:r>
              <a:rPr lang="fr-BE" sz="1000" i="1" dirty="0" err="1"/>
              <a:t>upscaling</a:t>
            </a:r>
            <a:r>
              <a:rPr lang="fr-BE" sz="1000" i="1" dirty="0"/>
              <a:t> in Europe. J. N. Pacheco, J. de Brito, M. L. </a:t>
            </a:r>
            <a:r>
              <a:rPr lang="fr-BE" sz="1000" i="1" dirty="0" err="1"/>
              <a:t>Tornaghi</a:t>
            </a:r>
            <a:r>
              <a:rPr lang="fr-BE" sz="1000" i="1" dirty="0"/>
              <a:t>, 2023 (JRC Science for </a:t>
            </a:r>
            <a:r>
              <a:rPr lang="fr-BE" sz="1000" i="1" dirty="0" err="1"/>
              <a:t>policy</a:t>
            </a:r>
            <a:r>
              <a:rPr lang="fr-BE" sz="1000" i="1" dirty="0"/>
              <a:t> report (ISSN 1831-9424)</a:t>
            </a:r>
          </a:p>
        </p:txBody>
      </p:sp>
    </p:spTree>
    <p:extLst>
      <p:ext uri="{BB962C8B-B14F-4D97-AF65-F5344CB8AC3E}">
        <p14:creationId xmlns:p14="http://schemas.microsoft.com/office/powerpoint/2010/main" val="33989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5"/>
    </mc:Choice>
    <mc:Fallback xmlns="">
      <p:transition spd="slow" advTm="6502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00000" cy="1143000"/>
          </a:xfrm>
        </p:spPr>
        <p:txBody>
          <a:bodyPr anchor="ctr">
            <a:normAutofit/>
          </a:bodyPr>
          <a:lstStyle/>
          <a:p>
            <a:r>
              <a:rPr lang="fr-BE" dirty="0"/>
              <a:t>Reliable </a:t>
            </a:r>
            <a:r>
              <a:rPr lang="fr-BE" dirty="0" err="1"/>
              <a:t>statistics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F7FFD9A-6CBE-2505-3F76-2944745DB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3616" cy="4525963"/>
          </a:xfrm>
        </p:spPr>
        <p:txBody>
          <a:bodyPr>
            <a:normAutofit lnSpcReduction="10000"/>
          </a:bodyPr>
          <a:lstStyle/>
          <a:p>
            <a:r>
              <a:rPr lang="fr-BE" b="1" dirty="0"/>
              <a:t>Non </a:t>
            </a:r>
            <a:r>
              <a:rPr lang="fr-BE" b="1" dirty="0" err="1"/>
              <a:t>metallic</a:t>
            </a:r>
            <a:r>
              <a:rPr lang="fr-BE" b="1" dirty="0"/>
              <a:t> </a:t>
            </a:r>
            <a:r>
              <a:rPr lang="fr-BE" b="1" dirty="0" err="1"/>
              <a:t>material</a:t>
            </a:r>
            <a:r>
              <a:rPr lang="fr-BE" b="1" dirty="0"/>
              <a:t> </a:t>
            </a:r>
            <a:r>
              <a:rPr lang="fr-BE" dirty="0"/>
              <a:t>extraction has </a:t>
            </a:r>
            <a:r>
              <a:rPr lang="fr-BE" dirty="0" err="1"/>
              <a:t>increased</a:t>
            </a:r>
            <a:r>
              <a:rPr lang="fr-BE" dirty="0"/>
              <a:t> </a:t>
            </a:r>
            <a:r>
              <a:rPr lang="fr-BE" dirty="0" err="1"/>
              <a:t>nearly</a:t>
            </a:r>
            <a:r>
              <a:rPr lang="fr-BE" dirty="0"/>
              <a:t> </a:t>
            </a:r>
            <a:r>
              <a:rPr lang="fr-BE" b="1" dirty="0"/>
              <a:t>5 times </a:t>
            </a:r>
            <a:r>
              <a:rPr lang="fr-BE" dirty="0"/>
              <a:t>over the </a:t>
            </a:r>
            <a:r>
              <a:rPr lang="fr-BE" b="1" dirty="0"/>
              <a:t>50 last </a:t>
            </a:r>
            <a:r>
              <a:rPr lang="fr-BE" b="1" dirty="0" err="1"/>
              <a:t>years</a:t>
            </a:r>
            <a:endParaRPr lang="fr-BE" b="1" dirty="0"/>
          </a:p>
          <a:p>
            <a:r>
              <a:rPr lang="fr-BE" dirty="0"/>
              <a:t>It </a:t>
            </a:r>
            <a:r>
              <a:rPr lang="fr-BE" dirty="0" err="1"/>
              <a:t>represents</a:t>
            </a:r>
            <a:r>
              <a:rPr lang="fr-BE" dirty="0"/>
              <a:t> </a:t>
            </a:r>
            <a:r>
              <a:rPr lang="fr-BE" dirty="0" err="1"/>
              <a:t>now</a:t>
            </a:r>
            <a:r>
              <a:rPr lang="fr-BE" dirty="0"/>
              <a:t> </a:t>
            </a:r>
            <a:r>
              <a:rPr lang="fr-BE" dirty="0" err="1"/>
              <a:t>almost</a:t>
            </a:r>
            <a:r>
              <a:rPr lang="fr-BE" dirty="0"/>
              <a:t> </a:t>
            </a:r>
            <a:r>
              <a:rPr lang="fr-BE" b="1" dirty="0" err="1"/>
              <a:t>half</a:t>
            </a:r>
            <a:r>
              <a:rPr lang="fr-BE" b="1" dirty="0"/>
              <a:t> of the total </a:t>
            </a:r>
            <a:r>
              <a:rPr lang="fr-BE" b="1" dirty="0" err="1"/>
              <a:t>material</a:t>
            </a:r>
            <a:r>
              <a:rPr lang="fr-BE" b="1" dirty="0"/>
              <a:t> extraction</a:t>
            </a:r>
            <a:r>
              <a:rPr lang="fr-BE" dirty="0"/>
              <a:t> (42,8 BT)</a:t>
            </a:r>
          </a:p>
          <a:p>
            <a:r>
              <a:rPr lang="fr-BE" dirty="0" err="1"/>
              <a:t>Build</a:t>
            </a:r>
            <a:r>
              <a:rPr lang="fr-BE" dirty="0"/>
              <a:t> stocks have </a:t>
            </a:r>
            <a:r>
              <a:rPr lang="fr-BE" dirty="0" err="1"/>
              <a:t>grown</a:t>
            </a:r>
            <a:r>
              <a:rPr lang="fr-BE" dirty="0"/>
              <a:t> 23-fold in the 21th century</a:t>
            </a:r>
          </a:p>
          <a:p>
            <a:r>
              <a:rPr lang="fr-BE" b="1" dirty="0"/>
              <a:t>In 2018</a:t>
            </a:r>
            <a:r>
              <a:rPr lang="fr-BE" dirty="0"/>
              <a:t>, 43,6 BT </a:t>
            </a:r>
            <a:r>
              <a:rPr lang="fr-BE" dirty="0" err="1"/>
              <a:t>materials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added</a:t>
            </a:r>
            <a:r>
              <a:rPr lang="fr-BE" dirty="0"/>
              <a:t> </a:t>
            </a:r>
            <a:r>
              <a:rPr lang="fr-BE" dirty="0" err="1"/>
              <a:t>while</a:t>
            </a:r>
            <a:r>
              <a:rPr lang="fr-BE" dirty="0"/>
              <a:t> 12BT </a:t>
            </a:r>
            <a:r>
              <a:rPr lang="fr-BE" dirty="0" err="1"/>
              <a:t>was</a:t>
            </a:r>
            <a:r>
              <a:rPr lang="fr-BE" dirty="0"/>
              <a:t> </a:t>
            </a:r>
            <a:r>
              <a:rPr lang="fr-BE" dirty="0" err="1"/>
              <a:t>depleted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stock</a:t>
            </a:r>
          </a:p>
          <a:p>
            <a:r>
              <a:rPr lang="fr-BE" dirty="0"/>
              <a:t>Net addition: </a:t>
            </a:r>
            <a:r>
              <a:rPr lang="fr-BE" b="1" dirty="0"/>
              <a:t>32,8 BT </a:t>
            </a:r>
            <a:r>
              <a:rPr lang="fr-BE" dirty="0"/>
              <a:t>(</a:t>
            </a:r>
            <a:r>
              <a:rPr lang="fr-BE" dirty="0" err="1"/>
              <a:t>two-third</a:t>
            </a:r>
            <a:r>
              <a:rPr lang="fr-BE" dirty="0"/>
              <a:t> of net stock addition in Growing Countries)</a:t>
            </a:r>
          </a:p>
        </p:txBody>
      </p:sp>
    </p:spTree>
    <p:extLst>
      <p:ext uri="{BB962C8B-B14F-4D97-AF65-F5344CB8AC3E}">
        <p14:creationId xmlns:p14="http://schemas.microsoft.com/office/powerpoint/2010/main" val="29912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5"/>
    </mc:Choice>
    <mc:Fallback xmlns="">
      <p:transition spd="slow" advTm="6502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00000" cy="1143000"/>
          </a:xfrm>
        </p:spPr>
        <p:txBody>
          <a:bodyPr anchor="ctr">
            <a:normAutofit/>
          </a:bodyPr>
          <a:lstStyle/>
          <a:p>
            <a:r>
              <a:rPr lang="fr-BE" dirty="0"/>
              <a:t>Reliable </a:t>
            </a:r>
            <a:r>
              <a:rPr lang="fr-BE" dirty="0" err="1"/>
              <a:t>statistics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05ACB1-B631-AAC8-1CD0-41B49B2ADFB4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Scientific Support Plan for a Sustainable Development Policy (SPSD II), (2006), Socio-technical factors influencing residential energy consumption (SEREC), Belgian Science Policy, Brussels</a:t>
            </a:r>
            <a:endParaRPr lang="fr-BE" sz="10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8223D-1325-AB6C-50C6-53A40AD9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71" y="2331769"/>
            <a:ext cx="7336658" cy="4003719"/>
          </a:xfrm>
          <a:prstGeom prst="rect">
            <a:avLst/>
          </a:prstGeom>
        </p:spPr>
      </p:pic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E0062A16-7A73-87FB-838C-AF05BE49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44215"/>
            <a:ext cx="8304246" cy="984380"/>
          </a:xfrm>
        </p:spPr>
        <p:txBody>
          <a:bodyPr>
            <a:normAutofit/>
          </a:bodyPr>
          <a:lstStyle/>
          <a:p>
            <a:r>
              <a:rPr lang="en-US" sz="2600" dirty="0"/>
              <a:t>Distribution of building age in different European countries (BE: 70% older than 1970)</a:t>
            </a:r>
          </a:p>
        </p:txBody>
      </p:sp>
    </p:spTree>
    <p:extLst>
      <p:ext uri="{BB962C8B-B14F-4D97-AF65-F5344CB8AC3E}">
        <p14:creationId xmlns:p14="http://schemas.microsoft.com/office/powerpoint/2010/main" val="1192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5"/>
    </mc:Choice>
    <mc:Fallback xmlns="">
      <p:transition spd="slow" advTm="6502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Geographical </a:t>
            </a:r>
            <a:r>
              <a:rPr lang="fr-BE" dirty="0" err="1"/>
              <a:t>coverage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 err="1"/>
              <a:t>Ensure</a:t>
            </a:r>
            <a:r>
              <a:rPr lang="fr-BE" dirty="0"/>
              <a:t> </a:t>
            </a:r>
            <a:r>
              <a:rPr lang="fr-BE" dirty="0" err="1"/>
              <a:t>broad</a:t>
            </a:r>
            <a:r>
              <a:rPr lang="fr-BE" dirty="0"/>
              <a:t> </a:t>
            </a:r>
            <a:r>
              <a:rPr lang="fr-BE" dirty="0" err="1"/>
              <a:t>geographical</a:t>
            </a:r>
            <a:r>
              <a:rPr lang="fr-BE" dirty="0"/>
              <a:t> </a:t>
            </a:r>
            <a:r>
              <a:rPr lang="fr-BE" dirty="0" err="1"/>
              <a:t>coverage</a:t>
            </a:r>
            <a:r>
              <a:rPr lang="fr-BE" dirty="0"/>
              <a:t> of C&amp;DW </a:t>
            </a:r>
            <a:r>
              <a:rPr lang="fr-BE" dirty="0" err="1"/>
              <a:t>recycling</a:t>
            </a:r>
            <a:r>
              <a:rPr lang="fr-BE" dirty="0"/>
              <a:t> </a:t>
            </a:r>
            <a:r>
              <a:rPr lang="fr-BE" dirty="0" err="1"/>
              <a:t>facilities</a:t>
            </a:r>
            <a:r>
              <a:rPr lang="fr-BE" dirty="0"/>
              <a:t> – </a:t>
            </a:r>
            <a:r>
              <a:rPr lang="fr-BE" dirty="0" err="1"/>
              <a:t>capacitate</a:t>
            </a:r>
            <a:r>
              <a:rPr lang="fr-BE" dirty="0"/>
              <a:t> </a:t>
            </a:r>
            <a:r>
              <a:rPr lang="fr-BE" dirty="0" err="1"/>
              <a:t>concrete</a:t>
            </a:r>
            <a:r>
              <a:rPr lang="fr-BE" dirty="0"/>
              <a:t> </a:t>
            </a:r>
            <a:r>
              <a:rPr lang="fr-BE" dirty="0" err="1"/>
              <a:t>producers</a:t>
            </a:r>
            <a:r>
              <a:rPr lang="fr-BE" dirty="0"/>
              <a:t> for RA use</a:t>
            </a:r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066DDF-C2F5-9D8E-0F9A-A3F8D76C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60" y="2590311"/>
            <a:ext cx="5764488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Geographical </a:t>
            </a:r>
            <a:r>
              <a:rPr lang="fr-BE" dirty="0" err="1"/>
              <a:t>coverage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Market</a:t>
            </a:r>
            <a:r>
              <a:rPr lang="fr-BE" dirty="0"/>
              <a:t> versus extraction site</a:t>
            </a:r>
          </a:p>
          <a:p>
            <a:pPr lvl="1"/>
            <a:r>
              <a:rPr lang="fr-BE" dirty="0"/>
              <a:t>Example </a:t>
            </a:r>
            <a:r>
              <a:rPr lang="fr-BE" dirty="0" err="1"/>
              <a:t>Antwerp</a:t>
            </a:r>
            <a:r>
              <a:rPr lang="fr-BE" dirty="0"/>
              <a:t>: large city – no </a:t>
            </a:r>
            <a:r>
              <a:rPr lang="fr-BE" dirty="0" err="1"/>
              <a:t>raw</a:t>
            </a:r>
            <a:r>
              <a:rPr lang="fr-BE" dirty="0"/>
              <a:t> </a:t>
            </a:r>
            <a:r>
              <a:rPr lang="fr-BE" dirty="0" err="1"/>
              <a:t>natural</a:t>
            </a:r>
            <a:r>
              <a:rPr lang="fr-BE" dirty="0"/>
              <a:t> </a:t>
            </a:r>
            <a:r>
              <a:rPr lang="fr-BE" dirty="0" err="1"/>
              <a:t>materials</a:t>
            </a:r>
            <a:endParaRPr lang="fr-BE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53C314B-7CFC-ED16-50FB-D8B2A18A3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912781"/>
              </p:ext>
            </p:extLst>
          </p:nvPr>
        </p:nvGraphicFramePr>
        <p:xfrm>
          <a:off x="1793884" y="2989520"/>
          <a:ext cx="4896165" cy="3136643"/>
        </p:xfrm>
        <a:graphic>
          <a:graphicData uri="http://schemas.openxmlformats.org/drawingml/2006/table">
            <a:tbl>
              <a:tblPr firstRow="1" firstCol="1" bandRow="1"/>
              <a:tblGrid>
                <a:gridCol w="1608607">
                  <a:extLst>
                    <a:ext uri="{9D8B030D-6E8A-4147-A177-3AD203B41FA5}">
                      <a16:colId xmlns:a16="http://schemas.microsoft.com/office/drawing/2014/main" val="470864026"/>
                    </a:ext>
                  </a:extLst>
                </a:gridCol>
                <a:gridCol w="1644165">
                  <a:extLst>
                    <a:ext uri="{9D8B030D-6E8A-4147-A177-3AD203B41FA5}">
                      <a16:colId xmlns:a16="http://schemas.microsoft.com/office/drawing/2014/main" val="2789793363"/>
                    </a:ext>
                  </a:extLst>
                </a:gridCol>
                <a:gridCol w="1643393">
                  <a:extLst>
                    <a:ext uri="{9D8B030D-6E8A-4147-A177-3AD203B41FA5}">
                      <a16:colId xmlns:a16="http://schemas.microsoft.com/office/drawing/2014/main" val="1740586433"/>
                    </a:ext>
                  </a:extLst>
                </a:gridCol>
              </a:tblGrid>
              <a:tr h="672137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 b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Provinces and Brussels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 b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Consumption (Million tonnes)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 b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distance from quarry (km)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519532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Antwerp</a:t>
                      </a:r>
                      <a:endParaRPr lang="fr-BE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13.78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532167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Flemish Brabant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8.51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355692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Walloon Brabant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9.16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037653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Brussels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522658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 Flanders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6.62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409391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East Flanders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27.64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628210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Hainaut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274815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10.35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143303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Liege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8.43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551458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Luxembourg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0.59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520631"/>
                  </a:ext>
                </a:extLst>
              </a:tr>
              <a:tr h="224046">
                <a:tc>
                  <a:txBody>
                    <a:bodyPr/>
                    <a:lstStyle/>
                    <a:p>
                      <a:pPr marL="71755" algn="l">
                        <a:spcBef>
                          <a:spcPts val="600"/>
                        </a:spcBef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Namur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/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fr-BE" sz="12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fr-BE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881619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55F3D33-63A3-48F0-4D4D-509F6F76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241" y="481214"/>
            <a:ext cx="2098876" cy="1682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7FA610-465A-37BD-5EDB-C5BCCA6E19F0}"/>
              </a:ext>
            </a:extLst>
          </p:cNvPr>
          <p:cNvSpPr/>
          <p:nvPr/>
        </p:nvSpPr>
        <p:spPr>
          <a:xfrm>
            <a:off x="5075852" y="3620585"/>
            <a:ext cx="559837" cy="242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96C7BE-25A7-FEA2-88CD-0A6F3511529D}"/>
              </a:ext>
            </a:extLst>
          </p:cNvPr>
          <p:cNvSpPr/>
          <p:nvPr/>
        </p:nvSpPr>
        <p:spPr>
          <a:xfrm>
            <a:off x="6907760" y="774081"/>
            <a:ext cx="559837" cy="242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6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6"/>
    </mc:Choice>
    <mc:Fallback xmlns="">
      <p:transition spd="slow" advTm="3653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Market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 err="1"/>
              <a:t>Create</a:t>
            </a:r>
            <a:r>
              <a:rPr lang="fr-BE" dirty="0"/>
              <a:t> a </a:t>
            </a:r>
            <a:r>
              <a:rPr lang="fr-BE" dirty="0" err="1"/>
              <a:t>demand</a:t>
            </a:r>
            <a:r>
              <a:rPr lang="fr-BE" dirty="0"/>
              <a:t>, </a:t>
            </a:r>
            <a:r>
              <a:rPr lang="fr-BE" dirty="0" err="1"/>
              <a:t>ensure</a:t>
            </a:r>
            <a:r>
              <a:rPr lang="fr-BE" dirty="0"/>
              <a:t> a </a:t>
            </a:r>
            <a:r>
              <a:rPr lang="fr-BE" dirty="0" err="1"/>
              <a:t>market</a:t>
            </a:r>
            <a:endParaRPr lang="fr-BE" dirty="0"/>
          </a:p>
          <a:p>
            <a:pPr lvl="1"/>
            <a:r>
              <a:rPr lang="en-GB" dirty="0"/>
              <a:t>Trend in total EU27 + UK + EFTA Tonnages (in billions of tonnes) for the production of aggregates (UEPG 2021) - </a:t>
            </a:r>
            <a:r>
              <a:rPr lang="en-US" dirty="0"/>
              <a:t>26,000 quarries and pits, operated by 15,000 companies</a:t>
            </a:r>
            <a:endParaRPr lang="en-GB" dirty="0"/>
          </a:p>
          <a:p>
            <a:pPr marL="0" lv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FCEFAA-8E4E-0DE5-A3A9-8468F4187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6" y="3262308"/>
            <a:ext cx="7096931" cy="332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graphisme, Police&#10;&#10;Description générée automatiquement">
            <a:extLst>
              <a:ext uri="{FF2B5EF4-FFF2-40B4-BE49-F238E27FC236}">
                <a16:creationId xmlns:a16="http://schemas.microsoft.com/office/drawing/2014/main" id="{5252275C-BCD5-C9E6-0F13-64C2A58FE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1079500"/>
            <a:ext cx="8147050" cy="4073525"/>
          </a:xfrm>
          <a:noFill/>
        </p:spPr>
      </p:pic>
    </p:spTree>
    <p:extLst>
      <p:ext uri="{BB962C8B-B14F-4D97-AF65-F5344CB8AC3E}">
        <p14:creationId xmlns:p14="http://schemas.microsoft.com/office/powerpoint/2010/main" val="238361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Legislation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 err="1"/>
              <a:t>Legislation</a:t>
            </a:r>
            <a:r>
              <a:rPr lang="fr-BE" dirty="0"/>
              <a:t> to enforce </a:t>
            </a:r>
            <a:r>
              <a:rPr lang="fr-BE" dirty="0" err="1"/>
              <a:t>policy</a:t>
            </a:r>
            <a:r>
              <a:rPr lang="fr-BE" dirty="0"/>
              <a:t>, inspection to enforce </a:t>
            </a:r>
            <a:r>
              <a:rPr lang="fr-BE" dirty="0" err="1"/>
              <a:t>legislation</a:t>
            </a:r>
            <a:endParaRPr lang="fr-BE" dirty="0"/>
          </a:p>
          <a:p>
            <a:pPr lvl="1"/>
            <a:r>
              <a:rPr lang="fr-BE" dirty="0"/>
              <a:t>End (out)-of-</a:t>
            </a:r>
            <a:r>
              <a:rPr lang="fr-BE" dirty="0" err="1"/>
              <a:t>waste</a:t>
            </a:r>
            <a:r>
              <a:rPr lang="fr-BE" dirty="0"/>
              <a:t> </a:t>
            </a:r>
            <a:r>
              <a:rPr lang="fr-BE" dirty="0" err="1"/>
              <a:t>status</a:t>
            </a:r>
            <a:endParaRPr lang="fr-BE" dirty="0"/>
          </a:p>
          <a:p>
            <a:pPr lvl="2"/>
            <a:r>
              <a:rPr lang="fr-BE" dirty="0"/>
              <a:t>Certification CE2+</a:t>
            </a:r>
          </a:p>
          <a:p>
            <a:pPr lvl="2"/>
            <a:r>
              <a:rPr lang="fr-BE" dirty="0" err="1"/>
              <a:t>Technical</a:t>
            </a:r>
            <a:r>
              <a:rPr lang="fr-BE" dirty="0"/>
              <a:t> </a:t>
            </a:r>
            <a:r>
              <a:rPr lang="fr-BE" dirty="0" err="1"/>
              <a:t>sheet</a:t>
            </a:r>
            <a:endParaRPr lang="fr-BE" dirty="0"/>
          </a:p>
          <a:p>
            <a:pPr lvl="2"/>
            <a:r>
              <a:rPr lang="fr-BE" dirty="0" err="1"/>
              <a:t>Declaration</a:t>
            </a:r>
            <a:r>
              <a:rPr lang="fr-BE" dirty="0"/>
              <a:t> of performance</a:t>
            </a:r>
          </a:p>
          <a:p>
            <a:pPr marL="457200" lvl="1" indent="0" algn="ctr">
              <a:buNone/>
            </a:pPr>
            <a:r>
              <a:rPr lang="fr-BE" dirty="0">
                <a:solidFill>
                  <a:srgbClr val="FF0000"/>
                </a:solidFill>
              </a:rPr>
              <a:t>→</a:t>
            </a:r>
            <a:r>
              <a:rPr lang="fr-BE" dirty="0"/>
              <a:t> </a:t>
            </a:r>
            <a:r>
              <a:rPr lang="fr-BE" b="1" i="1" dirty="0" err="1">
                <a:solidFill>
                  <a:srgbClr val="FF0000"/>
                </a:solidFill>
              </a:rPr>
              <a:t>recycled</a:t>
            </a:r>
            <a:r>
              <a:rPr lang="fr-BE" b="1" i="1" dirty="0">
                <a:solidFill>
                  <a:srgbClr val="FF0000"/>
                </a:solidFill>
              </a:rPr>
              <a:t> </a:t>
            </a:r>
            <a:r>
              <a:rPr lang="fr-BE" b="1" i="1" dirty="0" err="1">
                <a:solidFill>
                  <a:srgbClr val="FF0000"/>
                </a:solidFill>
              </a:rPr>
              <a:t>aggregate</a:t>
            </a:r>
            <a:r>
              <a:rPr lang="fr-BE" b="1" i="1" dirty="0">
                <a:solidFill>
                  <a:srgbClr val="FF0000"/>
                </a:solidFill>
              </a:rPr>
              <a:t> = </a:t>
            </a:r>
            <a:r>
              <a:rPr lang="fr-BE" b="1" i="1" dirty="0" err="1">
                <a:solidFill>
                  <a:srgbClr val="FF0000"/>
                </a:solidFill>
              </a:rPr>
              <a:t>aggregate</a:t>
            </a:r>
            <a:endParaRPr lang="fr-BE" b="1" i="1" dirty="0">
              <a:solidFill>
                <a:srgbClr val="FF0000"/>
              </a:solidFill>
            </a:endParaRP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539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C2B64C4-2E3F-6B5E-6D0C-56EBD7D9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964" y="2584387"/>
            <a:ext cx="6210008" cy="34787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Guidelines and standards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 err="1"/>
              <a:t>Provide</a:t>
            </a:r>
            <a:r>
              <a:rPr lang="fr-BE" dirty="0"/>
              <a:t> guidelines and standards and train the </a:t>
            </a:r>
            <a:r>
              <a:rPr lang="fr-BE" dirty="0" err="1"/>
              <a:t>supply</a:t>
            </a:r>
            <a:r>
              <a:rPr lang="fr-BE" dirty="0"/>
              <a:t> </a:t>
            </a:r>
            <a:r>
              <a:rPr lang="fr-BE" dirty="0" err="1"/>
              <a:t>chain</a:t>
            </a:r>
            <a:r>
              <a:rPr lang="fr-BE" dirty="0"/>
              <a:t> (</a:t>
            </a:r>
            <a:r>
              <a:rPr lang="fr-BE" b="1" dirty="0"/>
              <a:t>do not mix </a:t>
            </a:r>
            <a:r>
              <a:rPr lang="fr-BE" b="1" dirty="0" err="1"/>
              <a:t>organic</a:t>
            </a:r>
            <a:r>
              <a:rPr lang="fr-BE" b="1" dirty="0"/>
              <a:t> and </a:t>
            </a:r>
            <a:r>
              <a:rPr lang="fr-BE" b="1" dirty="0" err="1"/>
              <a:t>inorganic</a:t>
            </a:r>
            <a:r>
              <a:rPr lang="fr-BE" b="1" dirty="0"/>
              <a:t> </a:t>
            </a:r>
            <a:r>
              <a:rPr lang="fr-BE" b="1" dirty="0" err="1"/>
              <a:t>materials</a:t>
            </a:r>
            <a:r>
              <a:rPr lang="fr-BE" dirty="0"/>
              <a:t>)</a:t>
            </a:r>
          </a:p>
          <a:p>
            <a:pPr marL="0" lv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225E22-C2FB-DE11-48BC-C9AABD106545}"/>
              </a:ext>
            </a:extLst>
          </p:cNvPr>
          <p:cNvSpPr txBox="1"/>
          <p:nvPr/>
        </p:nvSpPr>
        <p:spPr>
          <a:xfrm>
            <a:off x="531845" y="6383307"/>
            <a:ext cx="6531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S. BECKERS (</a:t>
            </a:r>
            <a:r>
              <a:rPr lang="en-US" sz="1000" i="1" dirty="0" err="1"/>
              <a:t>d’après</a:t>
            </a:r>
            <a:r>
              <a:rPr lang="en-US" sz="1000" i="1" dirty="0"/>
              <a:t> M. BRAUNGART –EPEA, Cradle to Cradle)</a:t>
            </a:r>
            <a:endParaRPr lang="fr-BE" sz="1000" i="1" dirty="0"/>
          </a:p>
        </p:txBody>
      </p:sp>
    </p:spTree>
    <p:extLst>
      <p:ext uri="{BB962C8B-B14F-4D97-AF65-F5344CB8AC3E}">
        <p14:creationId xmlns:p14="http://schemas.microsoft.com/office/powerpoint/2010/main" val="25143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761A3-2FDF-4549-9C90-04002E37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Guidelines and standards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8AECCB-5223-43C1-9A7D-C4295B724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98CF0-1313-4EA9-AE9B-20407A72E374}" type="slidenum">
              <a:rPr lang="fr-BE" smtClean="0"/>
              <a:pPr>
                <a:defRPr/>
              </a:pPr>
              <a:t>32</a:t>
            </a:fld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BAE6F7-F717-4BA9-A6ED-C671A459EC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295" y="1412218"/>
            <a:ext cx="7411028" cy="5220000"/>
          </a:xfrm>
        </p:spPr>
        <p:txBody>
          <a:bodyPr/>
          <a:lstStyle/>
          <a:p>
            <a:pPr>
              <a:buNone/>
            </a:pPr>
            <a:r>
              <a:rPr lang="fr-BE" dirty="0"/>
              <a:t>Standards NBN EN 206 and NBN B 15-001</a:t>
            </a:r>
          </a:p>
          <a:p>
            <a:pPr lvl="1"/>
            <a:r>
              <a:rPr lang="fr-BE" dirty="0"/>
              <a:t>Annex E (NBN EN 206) </a:t>
            </a:r>
            <a:r>
              <a:rPr lang="fr-BE" dirty="0" err="1"/>
              <a:t>gives</a:t>
            </a:r>
            <a:r>
              <a:rPr lang="fr-BE" dirty="0"/>
              <a:t> </a:t>
            </a:r>
            <a:r>
              <a:rPr lang="fr-BE" dirty="0" err="1"/>
              <a:t>recommendations</a:t>
            </a:r>
            <a:r>
              <a:rPr lang="fr-BE" dirty="0"/>
              <a:t> for </a:t>
            </a:r>
            <a:r>
              <a:rPr lang="fr-BE" dirty="0" err="1"/>
              <a:t>using</a:t>
            </a:r>
            <a:r>
              <a:rPr lang="fr-BE" dirty="0"/>
              <a:t> </a:t>
            </a:r>
            <a:r>
              <a:rPr lang="fr-BE" dirty="0" err="1"/>
              <a:t>recycled</a:t>
            </a:r>
            <a:r>
              <a:rPr lang="fr-BE" dirty="0"/>
              <a:t> </a:t>
            </a:r>
            <a:r>
              <a:rPr lang="fr-BE" dirty="0" err="1"/>
              <a:t>aggregates</a:t>
            </a:r>
            <a:r>
              <a:rPr lang="fr-BE" dirty="0"/>
              <a:t> </a:t>
            </a:r>
          </a:p>
          <a:p>
            <a:pPr lvl="1"/>
            <a:r>
              <a:rPr lang="fr-BE" dirty="0" err="1"/>
              <a:t>Two</a:t>
            </a:r>
            <a:r>
              <a:rPr lang="fr-BE" dirty="0"/>
              <a:t> types of </a:t>
            </a:r>
            <a:r>
              <a:rPr lang="fr-BE" dirty="0" err="1"/>
              <a:t>aggregates</a:t>
            </a:r>
            <a:r>
              <a:rPr lang="fr-BE" dirty="0"/>
              <a:t> are </a:t>
            </a:r>
            <a:r>
              <a:rPr lang="fr-BE" dirty="0" err="1"/>
              <a:t>defined</a:t>
            </a:r>
            <a:r>
              <a:rPr lang="fr-BE" dirty="0"/>
              <a:t> (d &gt; 4mm) :</a:t>
            </a:r>
          </a:p>
          <a:p>
            <a:pPr lvl="1"/>
            <a:endParaRPr lang="fr-BE" dirty="0"/>
          </a:p>
          <a:p>
            <a:pPr lvl="2"/>
            <a:endParaRPr lang="fr-BE" dirty="0"/>
          </a:p>
          <a:p>
            <a:pPr lvl="2"/>
            <a:endParaRPr lang="fr-BE" dirty="0"/>
          </a:p>
          <a:p>
            <a:pPr lvl="2"/>
            <a:endParaRPr lang="fr-BE" dirty="0"/>
          </a:p>
          <a:p>
            <a:pPr lvl="2"/>
            <a:endParaRPr lang="fr-BE" dirty="0"/>
          </a:p>
          <a:p>
            <a:pPr lvl="2"/>
            <a:endParaRPr lang="fr-BE" dirty="0"/>
          </a:p>
          <a:p>
            <a:pPr lvl="2"/>
            <a:endParaRPr lang="fr-BE" dirty="0"/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9E88EC47-9542-4A97-B781-26EA56B55616}"/>
              </a:ext>
            </a:extLst>
          </p:cNvPr>
          <p:cNvGraphicFramePr>
            <a:graphicFrameLocks noGrp="1"/>
          </p:cNvGraphicFramePr>
          <p:nvPr/>
        </p:nvGraphicFramePr>
        <p:xfrm>
          <a:off x="1872000" y="3461455"/>
          <a:ext cx="5400000" cy="2348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4261049389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158271988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>
                          <a:solidFill>
                            <a:srgbClr val="62636A"/>
                          </a:solidFill>
                        </a:rPr>
                        <a:t>Type A : </a:t>
                      </a:r>
                      <a:r>
                        <a:rPr lang="fr-BE" sz="1200" b="0" dirty="0" err="1">
                          <a:solidFill>
                            <a:srgbClr val="62636A"/>
                          </a:solidFill>
                        </a:rPr>
                        <a:t>concrete</a:t>
                      </a:r>
                      <a:r>
                        <a:rPr lang="fr-BE" sz="1200" b="0" dirty="0">
                          <a:solidFill>
                            <a:srgbClr val="62636A"/>
                          </a:solidFill>
                        </a:rPr>
                        <a:t> </a:t>
                      </a:r>
                      <a:r>
                        <a:rPr lang="fr-BE" sz="1200" b="0" dirty="0" err="1">
                          <a:solidFill>
                            <a:srgbClr val="62636A"/>
                          </a:solidFill>
                        </a:rPr>
                        <a:t>aggregates</a:t>
                      </a:r>
                      <a:endParaRPr lang="fr-BE" sz="1200" b="0" dirty="0">
                        <a:solidFill>
                          <a:srgbClr val="62636A"/>
                        </a:solidFill>
                      </a:endParaRPr>
                    </a:p>
                    <a:p>
                      <a:pPr algn="ctr"/>
                      <a:endParaRPr lang="fr-BE" sz="1200" b="0" dirty="0">
                        <a:solidFill>
                          <a:srgbClr val="62636A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>
                          <a:solidFill>
                            <a:srgbClr val="62636A"/>
                          </a:solidFill>
                        </a:rPr>
                        <a:t>Type B : mix </a:t>
                      </a:r>
                      <a:r>
                        <a:rPr lang="fr-BE" sz="1200" b="0" dirty="0" err="1">
                          <a:solidFill>
                            <a:srgbClr val="62636A"/>
                          </a:solidFill>
                        </a:rPr>
                        <a:t>aggregates</a:t>
                      </a:r>
                      <a:endParaRPr lang="fr-BE" sz="1200" b="0" dirty="0">
                        <a:solidFill>
                          <a:srgbClr val="62636A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411802"/>
                  </a:ext>
                </a:extLst>
              </a:tr>
              <a:tr h="1913809">
                <a:tc>
                  <a:txBody>
                    <a:bodyPr/>
                    <a:lstStyle/>
                    <a:p>
                      <a:endParaRPr lang="fr-BE" sz="1400"/>
                    </a:p>
                  </a:txBody>
                  <a:tcPr marL="68580" marR="68580" marT="34290" marB="34290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400" dirty="0"/>
                    </a:p>
                  </a:txBody>
                  <a:tcPr marL="68580" marR="68580" marT="34290" marB="34290"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559253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AE758B03-2BE8-415C-ADAD-E531356C2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41" y="3904396"/>
            <a:ext cx="2619983" cy="1961558"/>
          </a:xfrm>
          <a:prstGeom prst="rect">
            <a:avLst/>
          </a:prstGeom>
        </p:spPr>
      </p:pic>
      <p:pic>
        <p:nvPicPr>
          <p:cNvPr id="20" name="Picture 2" descr="Bétons : vers un recyclage plus systématique">
            <a:extLst>
              <a:ext uri="{FF2B5EF4-FFF2-40B4-BE49-F238E27FC236}">
                <a16:creationId xmlns:a16="http://schemas.microsoft.com/office/drawing/2014/main" id="{7BDAC9D9-4C31-4B50-BAB6-04162ACD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24" y="3876221"/>
            <a:ext cx="2597976" cy="19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410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ED2D47-F3B7-478A-A16A-D7F9B16A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Guidelines and standards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11A13F-1607-4795-9E6B-755B611837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98CF0-1313-4EA9-AE9B-20407A72E374}" type="slidenum">
              <a:rPr lang="fr-BE" smtClean="0"/>
              <a:pPr>
                <a:defRPr/>
              </a:pPr>
              <a:t>33</a:t>
            </a:fld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CEC9E3A8-E7C3-43E0-ADE7-3D973A3E0F03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905691" y="1271451"/>
                <a:ext cx="7263722" cy="5084899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fr-BE" dirty="0" err="1"/>
                  <a:t>Belgian</a:t>
                </a:r>
                <a:r>
                  <a:rPr lang="fr-BE" dirty="0"/>
                  <a:t> </a:t>
                </a:r>
                <a:r>
                  <a:rPr lang="fr-BE" dirty="0" err="1"/>
                  <a:t>norm</a:t>
                </a:r>
                <a:r>
                  <a:rPr lang="fr-BE" dirty="0"/>
                  <a:t> NBN B 15-001 </a:t>
                </a:r>
                <a:r>
                  <a:rPr lang="fr-BE" dirty="0" err="1"/>
                  <a:t>defines</a:t>
                </a:r>
                <a:r>
                  <a:rPr lang="fr-BE" dirty="0"/>
                  <a:t> </a:t>
                </a:r>
                <a:r>
                  <a:rPr lang="fr-BE" dirty="0" err="1"/>
                  <a:t>criterions</a:t>
                </a:r>
                <a:r>
                  <a:rPr lang="fr-BE" dirty="0"/>
                  <a:t> </a:t>
                </a:r>
                <a:r>
                  <a:rPr lang="fr-BE" dirty="0">
                    <a:solidFill>
                      <a:srgbClr val="8DC03D"/>
                    </a:solidFill>
                  </a:rPr>
                  <a:t>A+ </a:t>
                </a:r>
                <a:r>
                  <a:rPr lang="fr-BE" dirty="0" err="1">
                    <a:solidFill>
                      <a:srgbClr val="8DC03D"/>
                    </a:solidFill>
                  </a:rPr>
                  <a:t>recycled</a:t>
                </a:r>
                <a:r>
                  <a:rPr lang="fr-BE" dirty="0">
                    <a:solidFill>
                      <a:srgbClr val="8DC03D"/>
                    </a:solidFill>
                  </a:rPr>
                  <a:t> </a:t>
                </a:r>
                <a:r>
                  <a:rPr lang="fr-BE" dirty="0" err="1">
                    <a:solidFill>
                      <a:srgbClr val="8DC03D"/>
                    </a:solidFill>
                  </a:rPr>
                  <a:t>aggregates</a:t>
                </a:r>
                <a:r>
                  <a:rPr lang="fr-BE" dirty="0">
                    <a:solidFill>
                      <a:srgbClr val="8DC03D"/>
                    </a:solidFill>
                  </a:rPr>
                  <a:t> </a:t>
                </a:r>
                <a:r>
                  <a:rPr lang="fr-BE" dirty="0"/>
                  <a:t>:</a:t>
                </a: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d </a:t>
                </a:r>
                <a14:m>
                  <m:oMath xmlns:m="http://schemas.openxmlformats.org/officeDocument/2006/math">
                    <m:r>
                      <a:rPr lang="fr-B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fr-BE" dirty="0">
                    <a:latin typeface="+mn-lt"/>
                  </a:rPr>
                  <a:t> 4 mm et D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fr-BE" dirty="0">
                    <a:latin typeface="+mn-lt"/>
                  </a:rPr>
                  <a:t> 10 mm;</a:t>
                </a: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Composition</a:t>
                </a:r>
              </a:p>
              <a:p>
                <a:pPr lvl="3">
                  <a:spcBef>
                    <a:spcPts val="0"/>
                  </a:spcBef>
                  <a:spcAft>
                    <a:spcPts val="45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Rc</m:t>
                        </m:r>
                      </m:e>
                      <m:sub>
                        <m: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sub>
                    </m:sSub>
                  </m:oMath>
                </a14:m>
                <a:r>
                  <a:rPr lang="fr-BE" b="0" dirty="0">
                    <a:solidFill>
                      <a:srgbClr val="8DC03D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b="0" i="1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b="0" i="0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Rcu</m:t>
                        </m:r>
                      </m:e>
                      <m:sub>
                        <m:r>
                          <a:rPr lang="fr-BE" b="0" i="0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95</m:t>
                        </m:r>
                      </m:sub>
                    </m:sSub>
                  </m:oMath>
                </a14:m>
                <a:r>
                  <a:rPr lang="fr-BE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Ra</m:t>
                        </m:r>
                      </m:e>
                      <m:sub>
                        <m: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</m:sub>
                    </m:sSub>
                  </m:oMath>
                </a14:m>
                <a:r>
                  <a:rPr lang="fr-BE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BE" b="0" i="0" smtClean="0">
                        <a:solidFill>
                          <a:srgbClr val="8DC03D"/>
                        </a:solidFill>
                        <a:latin typeface="Cambria Math" panose="02040503050406030204" pitchFamily="18" charset="0"/>
                      </a:rPr>
                      <m:t>X</m:t>
                    </m:r>
                    <m:sSub>
                      <m:sSubPr>
                        <m:ctrlP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Rg</m:t>
                        </m:r>
                      </m:e>
                      <m:sub>
                        <m: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0.5−</m:t>
                        </m:r>
                      </m:sub>
                    </m:sSub>
                  </m:oMath>
                </a14:m>
                <a:r>
                  <a:rPr lang="fr-BE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BE" b="0" i="0" smtClean="0">
                        <a:solidFill>
                          <a:srgbClr val="8DC03D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b>
                      <m:sSubPr>
                        <m:ctrlP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b>
                    </m:sSub>
                  </m:oMath>
                </a14:m>
                <a:endParaRPr lang="fr-BE" b="0" dirty="0">
                  <a:latin typeface="+mn-lt"/>
                </a:endParaRP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Physical and </a:t>
                </a:r>
                <a:r>
                  <a:rPr lang="fr-BE" dirty="0" err="1">
                    <a:latin typeface="+mn-lt"/>
                  </a:rPr>
                  <a:t>chemical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properties</a:t>
                </a:r>
                <a:endParaRPr lang="fr-BE" dirty="0">
                  <a:latin typeface="+mn-lt"/>
                </a:endParaRPr>
              </a:p>
              <a:p>
                <a:pPr lvl="3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𝐹𝐼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fr-BE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b="0" i="1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b="0" i="0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fr-BE" b="0" i="1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1.5</m:t>
                        </m:r>
                      </m:sub>
                    </m:sSub>
                  </m:oMath>
                </a14:m>
                <a:r>
                  <a:rPr lang="fr-BE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LA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sub>
                    </m:sSub>
                  </m:oMath>
                </a14:m>
                <a:r>
                  <a:rPr lang="fr-BE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fr-BE" b="0" i="1" dirty="0" smtClean="0">
                        <a:solidFill>
                          <a:srgbClr val="8DC03D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fr-BE" b="0" i="1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b="0" i="1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BE" b="0" i="1" dirty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</m:oMath>
                </a14:m>
                <a:r>
                  <a:rPr lang="fr-BE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BE" b="0" i="0" smtClean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sub>
                    </m:sSub>
                    <m:r>
                      <a:rPr lang="fr-BE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BE" b="0" dirty="0">
                  <a:latin typeface="+mn-lt"/>
                </a:endParaRP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Minimum </a:t>
                </a:r>
                <a:r>
                  <a:rPr lang="fr-BE" dirty="0" err="1">
                    <a:latin typeface="+mn-lt"/>
                  </a:rPr>
                  <a:t>density</a:t>
                </a:r>
                <a:r>
                  <a:rPr lang="fr-BE" dirty="0">
                    <a:latin typeface="+mn-lt"/>
                  </a:rPr>
                  <a:t> : </a:t>
                </a:r>
                <a:r>
                  <a:rPr lang="fr-BE" dirty="0">
                    <a:solidFill>
                      <a:srgbClr val="8DC03D"/>
                    </a:solidFill>
                    <a:latin typeface="+mn-lt"/>
                  </a:rPr>
                  <a:t>2200 kg/m³</a:t>
                </a:r>
                <a:r>
                  <a:rPr lang="fr-BE" dirty="0">
                    <a:latin typeface="+mn-lt"/>
                  </a:rPr>
                  <a:t>;</a:t>
                </a: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b="0" dirty="0">
                    <a:latin typeface="+mn-lt"/>
                  </a:rPr>
                  <a:t>Maximum water absorption :</a:t>
                </a:r>
                <a:r>
                  <a:rPr lang="fr-BE" b="0" dirty="0">
                    <a:solidFill>
                      <a:srgbClr val="8DC03D"/>
                    </a:solidFill>
                    <a:latin typeface="+mn-lt"/>
                  </a:rPr>
                  <a:t> 10%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fr-BE" b="0" dirty="0">
                    <a:latin typeface="+mn-lt"/>
                  </a:rPr>
                  <a:t> 2%.</a:t>
                </a:r>
                <a:endParaRPr lang="fr-BE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fr-BE" dirty="0" err="1">
                    <a:latin typeface="+mn-lt"/>
                  </a:rPr>
                  <a:t>Categories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based</a:t>
                </a:r>
                <a:r>
                  <a:rPr lang="fr-BE" dirty="0">
                    <a:latin typeface="+mn-lt"/>
                  </a:rPr>
                  <a:t> on NBN 12620 :</a:t>
                </a: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Can </a:t>
                </a:r>
                <a:r>
                  <a:rPr lang="fr-BE" dirty="0" err="1">
                    <a:latin typeface="+mn-lt"/>
                  </a:rPr>
                  <a:t>be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used</a:t>
                </a:r>
                <a:r>
                  <a:rPr lang="fr-BE" dirty="0">
                    <a:latin typeface="+mn-lt"/>
                  </a:rPr>
                  <a:t> in </a:t>
                </a:r>
                <a:r>
                  <a:rPr lang="fr-BE" dirty="0" err="1">
                    <a:latin typeface="+mn-lt"/>
                  </a:rPr>
                  <a:t>concrete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with</a:t>
                </a:r>
                <a:r>
                  <a:rPr lang="fr-BE" dirty="0">
                    <a:latin typeface="+mn-lt"/>
                  </a:rPr>
                  <a:t> a </a:t>
                </a:r>
                <a:r>
                  <a:rPr lang="fr-BE" dirty="0" err="1">
                    <a:latin typeface="+mn-lt"/>
                  </a:rPr>
                  <a:t>resistance</a:t>
                </a:r>
                <a:r>
                  <a:rPr lang="fr-BE" dirty="0">
                    <a:latin typeface="+mn-lt"/>
                  </a:rPr>
                  <a:t> class of up to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fr-BE" dirty="0">
                    <a:latin typeface="+mn-lt"/>
                  </a:rPr>
                  <a:t> </a:t>
                </a:r>
                <a:r>
                  <a:rPr lang="fr-BE" dirty="0">
                    <a:solidFill>
                      <a:srgbClr val="8DC03D"/>
                    </a:solidFill>
                    <a:latin typeface="+mn-lt"/>
                  </a:rPr>
                  <a:t>C30/37</a:t>
                </a:r>
                <a:endParaRPr lang="fr-BE" dirty="0">
                  <a:solidFill>
                    <a:srgbClr val="8DC03D"/>
                  </a:solidFill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/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/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dirty="0"/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dirty="0"/>
              </a:p>
            </p:txBody>
          </p:sp>
        </mc:Choice>
        <mc:Fallback xmlns="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CEC9E3A8-E7C3-43E0-ADE7-3D973A3E0F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905691" y="1271451"/>
                <a:ext cx="7263722" cy="5084899"/>
              </a:xfrm>
              <a:blipFill>
                <a:blip r:embed="rId2"/>
                <a:stretch>
                  <a:fillRect l="-924" t="-1799" b="-12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Bétons : vers un recyclage plus systématique">
            <a:extLst>
              <a:ext uri="{FF2B5EF4-FFF2-40B4-BE49-F238E27FC236}">
                <a16:creationId xmlns:a16="http://schemas.microsoft.com/office/drawing/2014/main" id="{613615B7-CBAE-4F89-AE89-3084097C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11" y="1990583"/>
            <a:ext cx="1905105" cy="143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079E5045-3E91-4F8E-A721-2E0BA574505F}"/>
              </a:ext>
            </a:extLst>
          </p:cNvPr>
          <p:cNvGraphicFramePr>
            <a:graphicFrameLocks noGrp="1"/>
          </p:cNvGraphicFramePr>
          <p:nvPr/>
        </p:nvGraphicFramePr>
        <p:xfrm>
          <a:off x="974586" y="3991332"/>
          <a:ext cx="6682614" cy="134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307">
                  <a:extLst>
                    <a:ext uri="{9D8B030D-6E8A-4147-A177-3AD203B41FA5}">
                      <a16:colId xmlns:a16="http://schemas.microsoft.com/office/drawing/2014/main" val="3530512908"/>
                    </a:ext>
                  </a:extLst>
                </a:gridCol>
                <a:gridCol w="3341307">
                  <a:extLst>
                    <a:ext uri="{9D8B030D-6E8A-4147-A177-3AD203B41FA5}">
                      <a16:colId xmlns:a16="http://schemas.microsoft.com/office/drawing/2014/main" val="1355700031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pPr lvl="1"/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Rc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concrete</a:t>
                      </a:r>
                      <a:endParaRPr lang="fr-BE" sz="1400" b="0" dirty="0">
                        <a:solidFill>
                          <a:srgbClr val="62636A"/>
                        </a:solidFill>
                        <a:latin typeface="+mn-lt"/>
                      </a:endParaRPr>
                    </a:p>
                    <a:p>
                      <a:pPr lvl="1"/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Ru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natural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stone</a:t>
                      </a:r>
                    </a:p>
                    <a:p>
                      <a:pPr lvl="1"/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Ra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bitumineous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material</a:t>
                      </a:r>
                      <a:endParaRPr lang="fr-BE" sz="1400" b="0" dirty="0">
                        <a:solidFill>
                          <a:srgbClr val="62636A"/>
                        </a:solidFill>
                        <a:latin typeface="+mn-lt"/>
                      </a:endParaRPr>
                    </a:p>
                    <a:p>
                      <a:pPr lvl="1"/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XRg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: glass</a:t>
                      </a:r>
                    </a:p>
                    <a:p>
                      <a:pPr lvl="1"/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FL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floating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materials</a:t>
                      </a:r>
                      <a:endParaRPr lang="fr-BE" sz="1400" b="0" dirty="0">
                        <a:solidFill>
                          <a:srgbClr val="62636A"/>
                        </a:solidFill>
                        <a:latin typeface="+mn-lt"/>
                      </a:endParaRPr>
                    </a:p>
                    <a:p>
                      <a:endParaRPr lang="fr-BE" sz="1400" b="0" dirty="0">
                        <a:solidFill>
                          <a:srgbClr val="62636A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FI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flakiness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index</a:t>
                      </a: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f : fine content</a:t>
                      </a: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LA : Los Angeles coefficient</a:t>
                      </a: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SS : soluble sulfate</a:t>
                      </a: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A : setting time modification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225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940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ED2D47-F3B7-478A-A16A-D7F9B16A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Guidelines and standards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11A13F-1607-4795-9E6B-755B611837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98CF0-1313-4EA9-AE9B-20407A72E374}" type="slidenum">
              <a:rPr lang="fr-BE" smtClean="0"/>
              <a:pPr>
                <a:defRPr/>
              </a:pPr>
              <a:t>34</a:t>
            </a:fld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CEC9E3A8-E7C3-43E0-ADE7-3D973A3E0F03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905691" y="1271451"/>
                <a:ext cx="7263722" cy="5084899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fr-BE" dirty="0" err="1"/>
                  <a:t>Belgian</a:t>
                </a:r>
                <a:r>
                  <a:rPr lang="fr-BE" dirty="0"/>
                  <a:t> </a:t>
                </a:r>
                <a:r>
                  <a:rPr lang="fr-BE" dirty="0" err="1"/>
                  <a:t>norm</a:t>
                </a:r>
                <a:r>
                  <a:rPr lang="fr-BE" dirty="0"/>
                  <a:t> NBN B 15-001 </a:t>
                </a:r>
                <a:r>
                  <a:rPr lang="fr-BE" dirty="0" err="1"/>
                  <a:t>defines</a:t>
                </a:r>
                <a:r>
                  <a:rPr lang="fr-BE" dirty="0"/>
                  <a:t> </a:t>
                </a:r>
                <a:r>
                  <a:rPr lang="fr-BE" dirty="0" err="1"/>
                  <a:t>criterions</a:t>
                </a:r>
                <a:r>
                  <a:rPr lang="fr-BE" dirty="0"/>
                  <a:t> </a:t>
                </a:r>
                <a:r>
                  <a:rPr lang="fr-BE" dirty="0">
                    <a:solidFill>
                      <a:srgbClr val="8DC03D"/>
                    </a:solidFill>
                  </a:rPr>
                  <a:t>B+ </a:t>
                </a:r>
                <a:r>
                  <a:rPr lang="fr-BE" dirty="0" err="1">
                    <a:solidFill>
                      <a:srgbClr val="8DC03D"/>
                    </a:solidFill>
                  </a:rPr>
                  <a:t>recycled</a:t>
                </a:r>
                <a:r>
                  <a:rPr lang="fr-BE" dirty="0">
                    <a:solidFill>
                      <a:srgbClr val="8DC03D"/>
                    </a:solidFill>
                  </a:rPr>
                  <a:t> </a:t>
                </a:r>
                <a:r>
                  <a:rPr lang="fr-BE" dirty="0" err="1">
                    <a:solidFill>
                      <a:srgbClr val="8DC03D"/>
                    </a:solidFill>
                  </a:rPr>
                  <a:t>aggregates</a:t>
                </a:r>
                <a:r>
                  <a:rPr lang="fr-BE" dirty="0">
                    <a:solidFill>
                      <a:srgbClr val="8DC03D"/>
                    </a:solidFill>
                  </a:rPr>
                  <a:t> </a:t>
                </a:r>
                <a:r>
                  <a:rPr lang="fr-BE" dirty="0"/>
                  <a:t>:</a:t>
                </a: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d </a:t>
                </a:r>
                <a14:m>
                  <m:oMath xmlns:m="http://schemas.openxmlformats.org/officeDocument/2006/math">
                    <m:r>
                      <a:rPr lang="fr-B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fr-BE" dirty="0">
                    <a:latin typeface="+mn-lt"/>
                  </a:rPr>
                  <a:t> 4 mm et D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fr-BE" dirty="0">
                    <a:latin typeface="+mn-lt"/>
                  </a:rPr>
                  <a:t> 10 mm;</a:t>
                </a: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Composition</a:t>
                </a:r>
              </a:p>
              <a:p>
                <a:pPr lvl="3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Rc</m:t>
                        </m:r>
                      </m:e>
                      <m:sub>
                        <m: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fr-BE" dirty="0">
                    <a:solidFill>
                      <a:srgbClr val="8DC03D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dirty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 dirty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Rcu</m:t>
                        </m:r>
                      </m:e>
                      <m:sub>
                        <m:r>
                          <a:rPr lang="fr-BE" dirty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</m:sub>
                    </m:sSub>
                  </m:oMath>
                </a14:m>
                <a:r>
                  <a:rPr lang="fr-B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Ra</m:t>
                        </m:r>
                      </m:e>
                      <m:sub>
                        <m: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fr-B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30−</m:t>
                        </m:r>
                      </m:sub>
                    </m:sSub>
                  </m:oMath>
                </a14:m>
                <a:r>
                  <a:rPr lang="fr-B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BE">
                        <a:solidFill>
                          <a:srgbClr val="8DC03D"/>
                        </a:solidFill>
                        <a:latin typeface="Cambria Math" panose="02040503050406030204" pitchFamily="18" charset="0"/>
                      </a:rPr>
                      <m:t>X</m:t>
                    </m:r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Rg</m:t>
                        </m:r>
                      </m:e>
                      <m:sub>
                        <m: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0.5−</m:t>
                        </m:r>
                      </m:sub>
                    </m:sSub>
                  </m:oMath>
                </a14:m>
                <a:r>
                  <a:rPr lang="fr-B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BE">
                        <a:solidFill>
                          <a:srgbClr val="8DC03D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b>
                    </m:sSub>
                  </m:oMath>
                </a14:m>
                <a:endParaRPr lang="fr-BE" b="0" dirty="0">
                  <a:latin typeface="+mn-lt"/>
                </a:endParaRP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Physical and </a:t>
                </a:r>
                <a:r>
                  <a:rPr lang="fr-BE" dirty="0" err="1">
                    <a:latin typeface="+mn-lt"/>
                  </a:rPr>
                  <a:t>chemical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properties</a:t>
                </a:r>
                <a:endParaRPr lang="fr-BE" dirty="0">
                  <a:latin typeface="+mn-lt"/>
                </a:endParaRPr>
              </a:p>
              <a:p>
                <a:pPr lvl="3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 </a:t>
                </a:r>
                <a:r>
                  <a:rPr lang="fr-B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𝐹𝐼</m:t>
                        </m:r>
                      </m:e>
                      <m:sub>
                        <m: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fr-B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LA</m:t>
                        </m:r>
                      </m:e>
                      <m:sub>
                        <m: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fr-BE" dirty="0"/>
                  <a:t>, </a:t>
                </a:r>
                <a14:m>
                  <m:oMath xmlns:m="http://schemas.openxmlformats.org/officeDocument/2006/math">
                    <m:r>
                      <a:rPr lang="fr-BE" i="1" dirty="0">
                        <a:solidFill>
                          <a:srgbClr val="8DC03D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fr-BE" i="1" dirty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i="1" dirty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BE" i="1" dirty="0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</m:oMath>
                </a14:m>
                <a:r>
                  <a:rPr lang="fr-B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i="1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BE">
                            <a:solidFill>
                              <a:srgbClr val="8DC03D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sub>
                    </m:sSub>
                    <m:r>
                      <a:rPr lang="fr-BE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BE" b="0" dirty="0">
                  <a:latin typeface="+mn-lt"/>
                </a:endParaRP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Minimum </a:t>
                </a:r>
                <a:r>
                  <a:rPr lang="fr-BE" dirty="0" err="1">
                    <a:latin typeface="+mn-lt"/>
                  </a:rPr>
                  <a:t>density</a:t>
                </a:r>
                <a:r>
                  <a:rPr lang="fr-BE" dirty="0">
                    <a:latin typeface="+mn-lt"/>
                  </a:rPr>
                  <a:t> : </a:t>
                </a:r>
                <a:r>
                  <a:rPr lang="fr-BE" dirty="0">
                    <a:solidFill>
                      <a:srgbClr val="8DC03D"/>
                    </a:solidFill>
                    <a:latin typeface="+mn-lt"/>
                  </a:rPr>
                  <a:t>1700 kg/m³</a:t>
                </a:r>
                <a:r>
                  <a:rPr lang="fr-BE" dirty="0">
                    <a:latin typeface="+mn-lt"/>
                  </a:rPr>
                  <a:t>;</a:t>
                </a: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fr-BE" b="0" dirty="0">
                    <a:latin typeface="+mn-lt"/>
                  </a:rPr>
                  <a:t>Maximum water absorption :</a:t>
                </a:r>
                <a:r>
                  <a:rPr lang="fr-BE" b="0" dirty="0">
                    <a:solidFill>
                      <a:srgbClr val="8DC03D"/>
                    </a:solidFill>
                    <a:latin typeface="+mn-lt"/>
                  </a:rPr>
                  <a:t> 15%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fr-BE" b="0" dirty="0">
                    <a:latin typeface="+mn-lt"/>
                  </a:rPr>
                  <a:t> 2%.</a:t>
                </a:r>
                <a:endParaRPr lang="fr-BE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fr-BE" dirty="0" err="1">
                    <a:latin typeface="+mn-lt"/>
                  </a:rPr>
                  <a:t>Categories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based</a:t>
                </a:r>
                <a:r>
                  <a:rPr lang="fr-BE" dirty="0">
                    <a:latin typeface="+mn-lt"/>
                  </a:rPr>
                  <a:t> on NBN 12620 :</a:t>
                </a: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fr-BE" dirty="0">
                    <a:latin typeface="+mn-lt"/>
                  </a:rPr>
                  <a:t>Can </a:t>
                </a:r>
                <a:r>
                  <a:rPr lang="fr-BE" dirty="0" err="1">
                    <a:latin typeface="+mn-lt"/>
                  </a:rPr>
                  <a:t>be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used</a:t>
                </a:r>
                <a:r>
                  <a:rPr lang="fr-BE" dirty="0">
                    <a:latin typeface="+mn-lt"/>
                  </a:rPr>
                  <a:t> in </a:t>
                </a:r>
                <a:r>
                  <a:rPr lang="fr-BE" dirty="0" err="1">
                    <a:latin typeface="+mn-lt"/>
                  </a:rPr>
                  <a:t>concrete</a:t>
                </a:r>
                <a:r>
                  <a:rPr lang="fr-BE" dirty="0">
                    <a:latin typeface="+mn-lt"/>
                  </a:rPr>
                  <a:t> </a:t>
                </a:r>
                <a:r>
                  <a:rPr lang="fr-BE" dirty="0" err="1">
                    <a:latin typeface="+mn-lt"/>
                  </a:rPr>
                  <a:t>with</a:t>
                </a:r>
                <a:r>
                  <a:rPr lang="fr-BE" dirty="0">
                    <a:latin typeface="+mn-lt"/>
                  </a:rPr>
                  <a:t> a </a:t>
                </a:r>
                <a:r>
                  <a:rPr lang="fr-BE" dirty="0" err="1">
                    <a:latin typeface="+mn-lt"/>
                  </a:rPr>
                  <a:t>resistance</a:t>
                </a:r>
                <a:r>
                  <a:rPr lang="fr-BE" dirty="0">
                    <a:latin typeface="+mn-lt"/>
                  </a:rPr>
                  <a:t> class of up to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fr-BE" dirty="0">
                    <a:latin typeface="+mn-lt"/>
                  </a:rPr>
                  <a:t> </a:t>
                </a:r>
                <a:r>
                  <a:rPr lang="fr-BE" dirty="0">
                    <a:solidFill>
                      <a:srgbClr val="8DC03D"/>
                    </a:solidFill>
                    <a:latin typeface="+mn-lt"/>
                  </a:rPr>
                  <a:t>C25/30</a:t>
                </a:r>
                <a:endParaRPr lang="fr-BE" dirty="0">
                  <a:solidFill>
                    <a:srgbClr val="8DC03D"/>
                  </a:solidFill>
                </a:endParaRPr>
              </a:p>
              <a:p>
                <a:pPr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>
                  <a:latin typeface="+mn-lt"/>
                </a:endParaRPr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/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b="0" dirty="0"/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dirty="0"/>
              </a:p>
              <a:p>
                <a:pPr lvl="1">
                  <a:spcBef>
                    <a:spcPts val="450"/>
                  </a:spcBef>
                  <a:spcAft>
                    <a:spcPts val="450"/>
                  </a:spcAft>
                </a:pPr>
                <a:endParaRPr lang="fr-BE" dirty="0"/>
              </a:p>
            </p:txBody>
          </p:sp>
        </mc:Choice>
        <mc:Fallback xmlns="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CEC9E3A8-E7C3-43E0-ADE7-3D973A3E0F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905691" y="1271451"/>
                <a:ext cx="7263722" cy="5084899"/>
              </a:xfrm>
              <a:blipFill>
                <a:blip r:embed="rId2"/>
                <a:stretch>
                  <a:fillRect l="-924" t="-1799" b="-12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079E5045-3E91-4F8E-A721-2E0BA574505F}"/>
              </a:ext>
            </a:extLst>
          </p:cNvPr>
          <p:cNvGraphicFramePr>
            <a:graphicFrameLocks noGrp="1"/>
          </p:cNvGraphicFramePr>
          <p:nvPr/>
        </p:nvGraphicFramePr>
        <p:xfrm>
          <a:off x="974586" y="3991332"/>
          <a:ext cx="6682614" cy="134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307">
                  <a:extLst>
                    <a:ext uri="{9D8B030D-6E8A-4147-A177-3AD203B41FA5}">
                      <a16:colId xmlns:a16="http://schemas.microsoft.com/office/drawing/2014/main" val="3530512908"/>
                    </a:ext>
                  </a:extLst>
                </a:gridCol>
                <a:gridCol w="3341307">
                  <a:extLst>
                    <a:ext uri="{9D8B030D-6E8A-4147-A177-3AD203B41FA5}">
                      <a16:colId xmlns:a16="http://schemas.microsoft.com/office/drawing/2014/main" val="1355700031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pPr lvl="1"/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Rc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concrete</a:t>
                      </a:r>
                      <a:endParaRPr lang="fr-BE" sz="1400" b="0" dirty="0">
                        <a:solidFill>
                          <a:srgbClr val="62636A"/>
                        </a:solidFill>
                        <a:latin typeface="+mn-lt"/>
                      </a:endParaRPr>
                    </a:p>
                    <a:p>
                      <a:pPr lvl="1"/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Ru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natural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stone</a:t>
                      </a:r>
                    </a:p>
                    <a:p>
                      <a:pPr lvl="1"/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Ra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bitumineous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material</a:t>
                      </a:r>
                      <a:endParaRPr lang="fr-BE" sz="1400" b="0" dirty="0">
                        <a:solidFill>
                          <a:srgbClr val="62636A"/>
                        </a:solidFill>
                        <a:latin typeface="+mn-lt"/>
                      </a:endParaRPr>
                    </a:p>
                    <a:p>
                      <a:pPr lvl="1"/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XRg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: glass</a:t>
                      </a:r>
                    </a:p>
                    <a:p>
                      <a:pPr lvl="1"/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FL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floating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materials</a:t>
                      </a:r>
                      <a:endParaRPr lang="fr-BE" sz="1400" b="0" dirty="0">
                        <a:solidFill>
                          <a:srgbClr val="62636A"/>
                        </a:solidFill>
                        <a:latin typeface="+mn-lt"/>
                      </a:endParaRPr>
                    </a:p>
                    <a:p>
                      <a:endParaRPr lang="fr-BE" sz="1400" b="0" dirty="0">
                        <a:solidFill>
                          <a:srgbClr val="62636A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FI :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  <a:latin typeface="+mn-lt"/>
                        </a:rPr>
                        <a:t>flakiness</a:t>
                      </a:r>
                      <a:r>
                        <a:rPr lang="fr-BE" sz="1400" b="0" dirty="0">
                          <a:solidFill>
                            <a:srgbClr val="62636A"/>
                          </a:solidFill>
                          <a:latin typeface="+mn-lt"/>
                        </a:rPr>
                        <a:t> index</a:t>
                      </a: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f : fine content</a:t>
                      </a: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LA : Los Angeles coefficient</a:t>
                      </a: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SS : soluble </a:t>
                      </a:r>
                      <a:r>
                        <a:rPr lang="fr-BE" sz="1400" b="0" dirty="0" err="1">
                          <a:solidFill>
                            <a:srgbClr val="62636A"/>
                          </a:solidFill>
                        </a:rPr>
                        <a:t>sulphate</a:t>
                      </a:r>
                      <a:endParaRPr lang="fr-BE" sz="1400" b="0" dirty="0">
                        <a:solidFill>
                          <a:srgbClr val="62636A"/>
                        </a:solidFill>
                      </a:endParaRPr>
                    </a:p>
                    <a:p>
                      <a:r>
                        <a:rPr lang="fr-BE" sz="1400" b="0" dirty="0">
                          <a:solidFill>
                            <a:srgbClr val="62636A"/>
                          </a:solidFill>
                        </a:rPr>
                        <a:t>A : setting time modification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225896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F1496C2B-31AD-A6CE-6973-47E405DE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54" y="1996624"/>
            <a:ext cx="1916657" cy="143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43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Knowledge</a:t>
            </a:r>
            <a:r>
              <a:rPr lang="fr-BE" dirty="0"/>
              <a:t> </a:t>
            </a:r>
            <a:r>
              <a:rPr lang="fr-BE" dirty="0" err="1"/>
              <a:t>transfer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 err="1"/>
              <a:t>Accelerate</a:t>
            </a:r>
            <a:r>
              <a:rPr lang="fr-BE" dirty="0"/>
              <a:t> innovation </a:t>
            </a:r>
            <a:r>
              <a:rPr lang="fr-BE" dirty="0" err="1"/>
              <a:t>through</a:t>
            </a:r>
            <a:r>
              <a:rPr lang="fr-BE" dirty="0"/>
              <a:t> </a:t>
            </a:r>
            <a:r>
              <a:rPr lang="fr-BE" dirty="0" err="1"/>
              <a:t>knowledge</a:t>
            </a:r>
            <a:r>
              <a:rPr lang="fr-BE" dirty="0"/>
              <a:t> </a:t>
            </a:r>
            <a:r>
              <a:rPr lang="fr-BE" dirty="0" err="1"/>
              <a:t>transfer</a:t>
            </a:r>
            <a:r>
              <a:rPr lang="fr-BE" dirty="0"/>
              <a:t> and synergies</a:t>
            </a:r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C0112F-B859-6EE4-00B5-1269C795F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2586195"/>
            <a:ext cx="5993461" cy="39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Knowledge</a:t>
            </a:r>
            <a:r>
              <a:rPr lang="fr-BE" dirty="0"/>
              <a:t> </a:t>
            </a:r>
            <a:r>
              <a:rPr lang="fr-BE" dirty="0" err="1"/>
              <a:t>transfer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>
                <a:latin typeface="+mj-lt"/>
              </a:rPr>
              <a:t>MOOC </a:t>
            </a:r>
            <a:r>
              <a:rPr lang="fr-BE" dirty="0" err="1">
                <a:latin typeface="+mj-lt"/>
              </a:rPr>
              <a:t>ConstruiREcycler</a:t>
            </a:r>
            <a:endParaRPr lang="fr-BE" dirty="0">
              <a:latin typeface="+mj-lt"/>
            </a:endParaRPr>
          </a:p>
          <a:p>
            <a:pPr lvl="1"/>
            <a:r>
              <a:rPr lang="fr-BE" altLang="fr-FR" dirty="0">
                <a:latin typeface="+mj-lt"/>
              </a:rPr>
              <a:t>MOOC (Massive Open Online Course)</a:t>
            </a:r>
          </a:p>
          <a:p>
            <a:pPr lvl="1" eaLnBrk="1" hangingPunct="1">
              <a:lnSpc>
                <a:spcPct val="90000"/>
              </a:lnSpc>
            </a:pPr>
            <a:r>
              <a:rPr lang="fr-BE" altLang="fr-FR" sz="2200" dirty="0">
                <a:latin typeface="+mj-lt"/>
              </a:rPr>
              <a:t>Objective: </a:t>
            </a:r>
            <a:r>
              <a:rPr lang="fr-BE" altLang="fr-FR" sz="2200" dirty="0" err="1">
                <a:latin typeface="+mj-lt"/>
              </a:rPr>
              <a:t>study</a:t>
            </a:r>
            <a:r>
              <a:rPr lang="fr-BE" altLang="fr-FR" sz="2200" dirty="0">
                <a:latin typeface="+mj-lt"/>
              </a:rPr>
              <a:t> </a:t>
            </a:r>
            <a:r>
              <a:rPr lang="fr-BE" altLang="fr-FR" sz="2200" dirty="0" err="1">
                <a:latin typeface="+mj-lt"/>
              </a:rPr>
              <a:t>opportunities</a:t>
            </a:r>
            <a:r>
              <a:rPr lang="fr-BE" altLang="fr-FR" sz="2200" dirty="0">
                <a:latin typeface="+mj-lt"/>
              </a:rPr>
              <a:t> for the </a:t>
            </a:r>
            <a:r>
              <a:rPr lang="fr-BE" altLang="fr-FR" sz="2200" dirty="0" err="1">
                <a:latin typeface="+mj-lt"/>
              </a:rPr>
              <a:t>valorization</a:t>
            </a:r>
            <a:r>
              <a:rPr lang="fr-BE" altLang="fr-FR" sz="2200" dirty="0">
                <a:latin typeface="+mj-lt"/>
              </a:rPr>
              <a:t> of </a:t>
            </a:r>
            <a:r>
              <a:rPr lang="fr-BE" altLang="fr-FR" sz="2200" dirty="0" err="1">
                <a:latin typeface="+mj-lt"/>
              </a:rPr>
              <a:t>secondary</a:t>
            </a:r>
            <a:r>
              <a:rPr lang="fr-BE" altLang="fr-FR" sz="2200" dirty="0">
                <a:latin typeface="+mj-lt"/>
              </a:rPr>
              <a:t> </a:t>
            </a:r>
            <a:r>
              <a:rPr lang="fr-BE" altLang="fr-FR" sz="2200" dirty="0" err="1">
                <a:latin typeface="+mj-lt"/>
              </a:rPr>
              <a:t>resources</a:t>
            </a:r>
            <a:r>
              <a:rPr lang="fr-BE" altLang="fr-FR" sz="2200" dirty="0">
                <a:latin typeface="+mj-lt"/>
              </a:rPr>
              <a:t> for buildings and civil engineering</a:t>
            </a:r>
          </a:p>
          <a:p>
            <a:r>
              <a:rPr lang="fr-BE" dirty="0" err="1">
                <a:latin typeface="+mj-lt"/>
              </a:rPr>
              <a:t>Organization</a:t>
            </a:r>
            <a:r>
              <a:rPr lang="fr-BE" dirty="0">
                <a:latin typeface="+mj-lt"/>
              </a:rPr>
              <a:t>: 4 </a:t>
            </a:r>
            <a:r>
              <a:rPr lang="fr-BE" dirty="0" err="1">
                <a:latin typeface="+mj-lt"/>
              </a:rPr>
              <a:t>weeks</a:t>
            </a:r>
            <a:endParaRPr lang="fr-BE" dirty="0">
              <a:latin typeface="+mj-lt"/>
            </a:endParaRPr>
          </a:p>
          <a:p>
            <a:pPr lvl="1"/>
            <a:r>
              <a:rPr lang="fr-FR" dirty="0">
                <a:latin typeface="+mj-lt"/>
              </a:rPr>
              <a:t>Introduction</a:t>
            </a:r>
          </a:p>
          <a:p>
            <a:pPr lvl="1"/>
            <a:r>
              <a:rPr lang="fr-FR" dirty="0" err="1">
                <a:latin typeface="+mj-lt"/>
              </a:rPr>
              <a:t>Aggregates</a:t>
            </a:r>
            <a:endParaRPr lang="fr-FR" dirty="0">
              <a:latin typeface="+mj-lt"/>
            </a:endParaRPr>
          </a:p>
          <a:p>
            <a:pPr lvl="1"/>
            <a:r>
              <a:rPr lang="fr-FR" dirty="0">
                <a:latin typeface="+mj-lt"/>
              </a:rPr>
              <a:t>Binders</a:t>
            </a:r>
          </a:p>
          <a:p>
            <a:pPr lvl="1"/>
            <a:r>
              <a:rPr lang="fr-FR" dirty="0" err="1">
                <a:latin typeface="+mj-lt"/>
              </a:rPr>
              <a:t>Insulating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products</a:t>
            </a:r>
            <a:endParaRPr lang="fr-FR" dirty="0">
              <a:latin typeface="+mj-lt"/>
            </a:endParaRPr>
          </a:p>
          <a:p>
            <a:pPr lvl="1"/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239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Industry-oriented </a:t>
            </a:r>
            <a:r>
              <a:rPr lang="fr-BE" dirty="0" err="1"/>
              <a:t>projects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/>
              <a:t>Large </a:t>
            </a:r>
            <a:r>
              <a:rPr lang="fr-BE" dirty="0" err="1"/>
              <a:t>scale</a:t>
            </a:r>
            <a:r>
              <a:rPr lang="fr-BE" dirty="0"/>
              <a:t>, nation-</a:t>
            </a:r>
            <a:r>
              <a:rPr lang="fr-BE" dirty="0" err="1"/>
              <a:t>wide</a:t>
            </a:r>
            <a:r>
              <a:rPr lang="fr-BE" dirty="0"/>
              <a:t> </a:t>
            </a:r>
            <a:r>
              <a:rPr lang="fr-BE" dirty="0" err="1"/>
              <a:t>holistic</a:t>
            </a:r>
            <a:r>
              <a:rPr lang="fr-BE" dirty="0"/>
              <a:t> </a:t>
            </a:r>
            <a:r>
              <a:rPr lang="fr-BE" dirty="0" err="1"/>
              <a:t>industry-oriented</a:t>
            </a:r>
            <a:r>
              <a:rPr lang="fr-BE" dirty="0"/>
              <a:t> program</a:t>
            </a:r>
          </a:p>
          <a:p>
            <a:pPr lvl="1"/>
            <a:r>
              <a:rPr lang="fr-BE" dirty="0"/>
              <a:t>PNR </a:t>
            </a:r>
            <a:r>
              <a:rPr lang="fr-BE" dirty="0" err="1"/>
              <a:t>Recybeton</a:t>
            </a:r>
            <a:r>
              <a:rPr lang="fr-BE" dirty="0"/>
              <a:t> (France): https://www.pnrecybeton.fr/rapports/rapports-recybeton/</a:t>
            </a:r>
          </a:p>
          <a:p>
            <a:pPr lvl="1"/>
            <a:r>
              <a:rPr lang="fr-BE" dirty="0"/>
              <a:t>INTERREG </a:t>
            </a:r>
            <a:r>
              <a:rPr lang="fr-BE" dirty="0" err="1"/>
              <a:t>SeRaMCo</a:t>
            </a:r>
            <a:r>
              <a:rPr lang="fr-BE" dirty="0"/>
              <a:t> (BE, FR, GE, LU, NL): https://vb.nweurope.eu/projects/project-search/seramco-secondary-raw-materials-for-concrete-precast-products</a:t>
            </a:r>
          </a:p>
          <a:p>
            <a:pPr lvl="1"/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252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0E4471-8AFA-4E07-9766-B0B9302B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Industry-oriented </a:t>
            </a:r>
            <a:r>
              <a:rPr lang="fr-BE" dirty="0" err="1"/>
              <a:t>projects</a:t>
            </a: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0500EF5-9474-4C82-A46D-098E2D3FC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98CF0-1313-4EA9-AE9B-20407A72E374}" type="slidenum">
              <a:rPr lang="fr-BE" smtClean="0"/>
              <a:pPr>
                <a:defRPr/>
              </a:pPr>
              <a:t>38</a:t>
            </a:fld>
            <a:endParaRPr lang="fr-B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F0FE40C-7902-4B89-8E47-6E2EA43638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76994"/>
            <a:ext cx="7411028" cy="5220000"/>
          </a:xfrm>
        </p:spPr>
        <p:txBody>
          <a:bodyPr/>
          <a:lstStyle/>
          <a:p>
            <a:r>
              <a:rPr lang="en-GB" dirty="0" err="1"/>
              <a:t>SeRaMCo</a:t>
            </a:r>
            <a:r>
              <a:rPr lang="en-GB" dirty="0"/>
              <a:t> recycling plant (</a:t>
            </a:r>
            <a:r>
              <a:rPr lang="en-GB" dirty="0" err="1"/>
              <a:t>Tradecowall</a:t>
            </a:r>
            <a:r>
              <a:rPr lang="en-GB" dirty="0"/>
              <a:t>)</a:t>
            </a:r>
            <a:endParaRPr lang="fr-BE" dirty="0"/>
          </a:p>
          <a:p>
            <a:endParaRPr lang="en-US" dirty="0"/>
          </a:p>
          <a:p>
            <a:pPr lvl="2"/>
            <a:endParaRPr lang="en-US" dirty="0"/>
          </a:p>
          <a:p>
            <a:pPr marL="270000" lvl="1" indent="0">
              <a:buNone/>
            </a:pPr>
            <a:endParaRPr lang="en-US" i="1" dirty="0"/>
          </a:p>
          <a:p>
            <a:endParaRPr lang="fr-BE" dirty="0"/>
          </a:p>
        </p:txBody>
      </p:sp>
      <p:pic>
        <p:nvPicPr>
          <p:cNvPr id="7" name="Image 5" descr="Une image contenant ciel, extérieur, terrain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09C9EB74-F85D-46D3-A78E-DB3800CEA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23557"/>
          <a:stretch/>
        </p:blipFill>
        <p:spPr>
          <a:xfrm>
            <a:off x="664803" y="1943354"/>
            <a:ext cx="4165032" cy="25726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E82453-6962-D934-EC68-B55998ED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47" y="2320872"/>
            <a:ext cx="5346655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3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Research</a:t>
            </a:r>
            <a:r>
              <a:rPr lang="fr-BE" dirty="0"/>
              <a:t> and innovation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37136"/>
            <a:ext cx="8160589" cy="4525963"/>
          </a:xfrm>
        </p:spPr>
        <p:txBody>
          <a:bodyPr>
            <a:normAutofit/>
          </a:bodyPr>
          <a:lstStyle/>
          <a:p>
            <a:r>
              <a:rPr lang="fr-BE" dirty="0" err="1"/>
              <a:t>Research</a:t>
            </a:r>
            <a:r>
              <a:rPr lang="fr-BE" dirty="0"/>
              <a:t> and innovation in </a:t>
            </a:r>
            <a:r>
              <a:rPr lang="fr-BE" dirty="0" err="1"/>
              <a:t>improved</a:t>
            </a:r>
            <a:r>
              <a:rPr lang="fr-BE" dirty="0"/>
              <a:t> </a:t>
            </a:r>
            <a:r>
              <a:rPr lang="fr-BE" dirty="0" err="1"/>
              <a:t>methods</a:t>
            </a:r>
            <a:r>
              <a:rPr lang="fr-BE" dirty="0"/>
              <a:t> for </a:t>
            </a:r>
            <a:r>
              <a:rPr lang="fr-BE" dirty="0" err="1"/>
              <a:t>reuse</a:t>
            </a:r>
            <a:r>
              <a:rPr lang="fr-BE" dirty="0"/>
              <a:t> and </a:t>
            </a:r>
            <a:r>
              <a:rPr lang="fr-BE" dirty="0" err="1"/>
              <a:t>recycling</a:t>
            </a:r>
            <a:endParaRPr lang="fr-BE" dirty="0"/>
          </a:p>
          <a:p>
            <a:pPr lvl="1"/>
            <a:r>
              <a:rPr lang="fr-BE" dirty="0" err="1"/>
              <a:t>Preparation</a:t>
            </a:r>
            <a:r>
              <a:rPr lang="fr-BE" dirty="0"/>
              <a:t> of </a:t>
            </a:r>
            <a:r>
              <a:rPr lang="fr-BE" dirty="0" err="1"/>
              <a:t>recycled</a:t>
            </a:r>
            <a:r>
              <a:rPr lang="fr-BE" dirty="0"/>
              <a:t> </a:t>
            </a:r>
            <a:r>
              <a:rPr lang="fr-BE" dirty="0" err="1"/>
              <a:t>concrete</a:t>
            </a:r>
            <a:r>
              <a:rPr lang="fr-BE" dirty="0"/>
              <a:t> </a:t>
            </a:r>
            <a:r>
              <a:rPr lang="fr-BE" dirty="0" err="1"/>
              <a:t>aggregates</a:t>
            </a:r>
            <a:r>
              <a:rPr lang="fr-BE" dirty="0"/>
              <a:t>: </a:t>
            </a:r>
            <a:r>
              <a:rPr lang="fr-BE" dirty="0" err="1"/>
              <a:t>materials</a:t>
            </a:r>
            <a:r>
              <a:rPr lang="fr-BE" dirty="0"/>
              <a:t> </a:t>
            </a:r>
            <a:r>
              <a:rPr lang="fr-BE" dirty="0" err="1"/>
              <a:t>processing</a:t>
            </a:r>
            <a:endParaRPr lang="fr-BE" dirty="0"/>
          </a:p>
          <a:p>
            <a:pPr lvl="1"/>
            <a:r>
              <a:rPr lang="fr-BE" dirty="0" err="1"/>
              <a:t>Recycling</a:t>
            </a:r>
            <a:r>
              <a:rPr lang="fr-BE" dirty="0"/>
              <a:t> production </a:t>
            </a:r>
            <a:r>
              <a:rPr lang="fr-BE" dirty="0" err="1"/>
              <a:t>waste</a:t>
            </a:r>
            <a:r>
              <a:rPr lang="fr-BE" dirty="0"/>
              <a:t> for </a:t>
            </a:r>
            <a:r>
              <a:rPr lang="fr-BE" dirty="0" err="1"/>
              <a:t>concrete</a:t>
            </a:r>
            <a:r>
              <a:rPr lang="fr-BE" dirty="0"/>
              <a:t> blocks</a:t>
            </a:r>
          </a:p>
          <a:p>
            <a:pPr lvl="1"/>
            <a:r>
              <a:rPr lang="fr-BE" dirty="0"/>
              <a:t>RA for </a:t>
            </a:r>
            <a:r>
              <a:rPr lang="fr-BE" dirty="0" err="1"/>
              <a:t>prefab</a:t>
            </a:r>
            <a:r>
              <a:rPr lang="fr-BE" dirty="0"/>
              <a:t> </a:t>
            </a:r>
            <a:r>
              <a:rPr lang="fr-BE" dirty="0" err="1"/>
              <a:t>elements</a:t>
            </a:r>
            <a:endParaRPr lang="fr-BE" dirty="0"/>
          </a:p>
          <a:p>
            <a:pPr lvl="1"/>
            <a:r>
              <a:rPr lang="fr-BE" dirty="0" err="1"/>
              <a:t>Valorization</a:t>
            </a:r>
            <a:r>
              <a:rPr lang="fr-BE" dirty="0"/>
              <a:t> of fine bricks</a:t>
            </a:r>
          </a:p>
          <a:p>
            <a:pPr lvl="1"/>
            <a:r>
              <a:rPr lang="fr-BE" dirty="0"/>
              <a:t>Use of </a:t>
            </a:r>
            <a:r>
              <a:rPr lang="fr-BE" dirty="0" err="1"/>
              <a:t>recycled</a:t>
            </a:r>
            <a:r>
              <a:rPr lang="fr-BE" dirty="0"/>
              <a:t> </a:t>
            </a:r>
            <a:r>
              <a:rPr lang="fr-BE" dirty="0" err="1"/>
              <a:t>sand</a:t>
            </a:r>
            <a:r>
              <a:rPr lang="fr-BE" dirty="0"/>
              <a:t> for 3D printing</a:t>
            </a:r>
          </a:p>
          <a:p>
            <a:pPr lvl="1"/>
            <a:r>
              <a:rPr lang="fr-BE" dirty="0"/>
              <a:t>CO</a:t>
            </a:r>
            <a:r>
              <a:rPr lang="fr-BE" baseline="-25000" dirty="0"/>
              <a:t>2</a:t>
            </a:r>
            <a:r>
              <a:rPr lang="fr-BE" dirty="0"/>
              <a:t> capture for </a:t>
            </a:r>
            <a:r>
              <a:rPr lang="fr-BE" dirty="0" err="1"/>
              <a:t>increasing</a:t>
            </a:r>
            <a:r>
              <a:rPr lang="fr-BE" dirty="0"/>
              <a:t> RCA </a:t>
            </a:r>
            <a:r>
              <a:rPr lang="fr-BE" dirty="0" err="1"/>
              <a:t>properties</a:t>
            </a:r>
            <a:endParaRPr lang="fr-BE" dirty="0"/>
          </a:p>
          <a:p>
            <a:pPr marL="514350" lvl="0" indent="-514350">
              <a:buFont typeface="+mj-lt"/>
              <a:buAutoNum type="arabicPeriod"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72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5"/>
    </mc:Choice>
    <mc:Fallback xmlns="">
      <p:transition spd="slow" advTm="10563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2781" y="1165394"/>
            <a:ext cx="8640960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2400" dirty="0">
                <a:solidFill>
                  <a:srgbClr val="EA610D"/>
                </a:solidFill>
              </a:rPr>
              <a:t>3 civil engineer master degrees</a:t>
            </a:r>
            <a:endParaRPr lang="fr-BE" sz="2400" dirty="0">
              <a:solidFill>
                <a:srgbClr val="EA610D"/>
              </a:solidFill>
            </a:endParaRPr>
          </a:p>
          <a:p>
            <a:pPr algn="l" rtl="0" latinLnBrk="1" hangingPunct="0"/>
            <a:r>
              <a:rPr lang="fr-BE" sz="2400" dirty="0" err="1">
                <a:solidFill>
                  <a:srgbClr val="000000"/>
                </a:solidFill>
              </a:rPr>
              <a:t>Geology</a:t>
            </a:r>
            <a:r>
              <a:rPr lang="fr-BE" sz="2400" dirty="0">
                <a:solidFill>
                  <a:srgbClr val="000000"/>
                </a:solidFill>
              </a:rPr>
              <a:t> and Mining Engineering </a:t>
            </a:r>
          </a:p>
          <a:p>
            <a:pPr algn="l" rtl="0" latinLnBrk="1" hangingPunct="0"/>
            <a:r>
              <a:rPr lang="fr-BE" sz="2400" dirty="0">
                <a:solidFill>
                  <a:srgbClr val="000000"/>
                </a:solidFill>
              </a:rPr>
              <a:t>Civil Engineering</a:t>
            </a:r>
          </a:p>
          <a:p>
            <a:pPr algn="l" rtl="0" latinLnBrk="1" hangingPunct="0"/>
            <a:r>
              <a:rPr lang="fr-BE" sz="2400" dirty="0">
                <a:solidFill>
                  <a:srgbClr val="000000"/>
                </a:solidFill>
              </a:rPr>
              <a:t>Architectural Engineering</a:t>
            </a:r>
          </a:p>
          <a:p>
            <a:pPr algn="l" rtl="0" latinLnBrk="1" hangingPunct="0"/>
            <a:endParaRPr lang="fr-BE" sz="2400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fr-BE" sz="2400" dirty="0">
                <a:solidFill>
                  <a:srgbClr val="EA610D"/>
                </a:solidFill>
              </a:rPr>
              <a:t>2 </a:t>
            </a:r>
            <a:r>
              <a:rPr lang="fr-BE" sz="2400" dirty="0" err="1">
                <a:solidFill>
                  <a:srgbClr val="EA610D"/>
                </a:solidFill>
              </a:rPr>
              <a:t>specialized</a:t>
            </a:r>
            <a:r>
              <a:rPr lang="fr-BE" sz="2400" dirty="0">
                <a:solidFill>
                  <a:srgbClr val="EA610D"/>
                </a:solidFill>
              </a:rPr>
              <a:t> </a:t>
            </a:r>
            <a:r>
              <a:rPr lang="fr-BE" sz="2400" dirty="0" err="1">
                <a:solidFill>
                  <a:srgbClr val="EA610D"/>
                </a:solidFill>
              </a:rPr>
              <a:t>master’s</a:t>
            </a:r>
            <a:r>
              <a:rPr lang="fr-BE" sz="2400" dirty="0">
                <a:solidFill>
                  <a:srgbClr val="EA610D"/>
                </a:solidFill>
              </a:rPr>
              <a:t> </a:t>
            </a:r>
            <a:r>
              <a:rPr lang="fr-BE" sz="2400" dirty="0" err="1">
                <a:solidFill>
                  <a:srgbClr val="EA610D"/>
                </a:solidFill>
              </a:rPr>
              <a:t>degrees</a:t>
            </a:r>
            <a:endParaRPr lang="fr-BE" sz="2400" dirty="0">
              <a:solidFill>
                <a:srgbClr val="EA610D"/>
              </a:solidFill>
            </a:endParaRP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</a:rPr>
              <a:t>Urban and regional planning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</a:rPr>
              <a:t>Transportation management</a:t>
            </a:r>
          </a:p>
          <a:p>
            <a:pPr algn="l" rtl="0" latinLnBrk="1" hangingPunct="0"/>
            <a:endParaRPr lang="en-US" sz="2400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fr-BE" sz="2400" dirty="0" err="1">
                <a:solidFill>
                  <a:srgbClr val="EA610D"/>
                </a:solidFill>
              </a:rPr>
              <a:t>Continuing</a:t>
            </a:r>
            <a:r>
              <a:rPr lang="fr-BE" sz="2400" dirty="0">
                <a:solidFill>
                  <a:srgbClr val="EA610D"/>
                </a:solidFill>
              </a:rPr>
              <a:t> </a:t>
            </a:r>
            <a:r>
              <a:rPr lang="fr-BE" sz="2400" dirty="0" err="1">
                <a:solidFill>
                  <a:srgbClr val="EA610D"/>
                </a:solidFill>
              </a:rPr>
              <a:t>education</a:t>
            </a:r>
            <a:r>
              <a:rPr lang="fr-BE" sz="2400" dirty="0">
                <a:solidFill>
                  <a:srgbClr val="EA610D"/>
                </a:solidFill>
              </a:rPr>
              <a:t> programs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</a:rPr>
              <a:t>Auscultation et </a:t>
            </a:r>
            <a:r>
              <a:rPr lang="en-US" sz="2400" dirty="0" err="1">
                <a:solidFill>
                  <a:schemeClr val="tx1"/>
                </a:solidFill>
              </a:rPr>
              <a:t>réparation</a:t>
            </a:r>
            <a:r>
              <a:rPr lang="en-US" sz="2400" dirty="0">
                <a:solidFill>
                  <a:schemeClr val="tx1"/>
                </a:solidFill>
              </a:rPr>
              <a:t> des </a:t>
            </a:r>
            <a:r>
              <a:rPr lang="en-US" sz="2400" dirty="0" err="1">
                <a:solidFill>
                  <a:schemeClr val="tx1"/>
                </a:solidFill>
              </a:rPr>
              <a:t>ouvrages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béton</a:t>
            </a:r>
            <a:endParaRPr lang="en-US" sz="2400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</a:rPr>
              <a:t>BIM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</a:rPr>
              <a:t>MOCC </a:t>
            </a:r>
            <a:r>
              <a:rPr lang="en-US" sz="2400" dirty="0" err="1">
                <a:solidFill>
                  <a:schemeClr val="tx1"/>
                </a:solidFill>
              </a:rPr>
              <a:t>ConstruiREcycler</a:t>
            </a:r>
            <a:endParaRPr lang="en-US" sz="2400" dirty="0">
              <a:solidFill>
                <a:schemeClr val="tx1"/>
              </a:solidFill>
            </a:endParaRPr>
          </a:p>
          <a:p>
            <a:pPr algn="l" rtl="0" latinLnBrk="1" hangingPunct="0"/>
            <a:endParaRPr lang="fr-BE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Master Programs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99299" y="2564904"/>
            <a:ext cx="314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39933"/>
              </a:buClr>
              <a:buSzPct val="75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9933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9933"/>
              </a:buClr>
              <a:buSzPct val="75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u="none" dirty="0">
                <a:latin typeface="Arial Narrow" panose="020B0606020202030204" pitchFamily="34" charset="0"/>
              </a:rPr>
              <a:t>Accredited at European level EUR-ACE Label &amp; CTI</a:t>
            </a:r>
            <a:endParaRPr lang="fr-BE" altLang="fr-FR" sz="1800" u="none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12" y="1116744"/>
            <a:ext cx="1908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73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3942272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Impact crusher</a:t>
            </a:r>
          </a:p>
          <a:p>
            <a:pPr lvl="1"/>
            <a:r>
              <a:rPr lang="en-US" dirty="0"/>
              <a:t>allows producing very fine fractions </a:t>
            </a:r>
          </a:p>
          <a:p>
            <a:pPr lvl="1"/>
            <a:r>
              <a:rPr lang="en-US" dirty="0"/>
              <a:t>induces the biggest wear</a:t>
            </a:r>
          </a:p>
          <a:p>
            <a:pPr lvl="1"/>
            <a:r>
              <a:rPr lang="en-US" dirty="0"/>
              <a:t>limited by the primary size of waste to be treated</a:t>
            </a:r>
            <a:endParaRPr lang="en-GB" dirty="0"/>
          </a:p>
          <a:p>
            <a:r>
              <a:rPr lang="en-GB" dirty="0"/>
              <a:t>Jaw crusher</a:t>
            </a:r>
          </a:p>
          <a:p>
            <a:pPr lvl="1"/>
            <a:r>
              <a:rPr lang="en-US" dirty="0"/>
              <a:t>to treat bulky waste like concrete slabs</a:t>
            </a:r>
          </a:p>
          <a:p>
            <a:pPr lvl="1"/>
            <a:r>
              <a:rPr lang="en-US" dirty="0"/>
              <a:t>does not allow to produce very fine particles</a:t>
            </a:r>
          </a:p>
          <a:p>
            <a:pPr lvl="1"/>
            <a:r>
              <a:rPr lang="en-US" dirty="0"/>
              <a:t>generally requires a secondary crushing</a:t>
            </a:r>
            <a:endParaRPr lang="en-GB" dirty="0"/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GB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7355-1065-4178-88C4-091C12214878}" type="slidenum">
              <a:rPr lang="fr-BE" smtClean="0"/>
              <a:pPr/>
              <a:t>40</a:t>
            </a:fld>
            <a:endParaRPr lang="fr-BE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Material processing</a:t>
            </a:r>
            <a:endParaRPr lang="en-GB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85" y="3617283"/>
            <a:ext cx="2736304" cy="24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987" y="1925151"/>
            <a:ext cx="3840813" cy="15119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A4EF79-9947-4BE0-600E-48BBD2FDE349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Effects of crushing method on the properties of produced recycled concrete aggregates. J. Hubert, Z. Zhao, F. Michel, L. Courard. Buildings 2023, 13, 2217 (https://doi.org//10.3390/buildings13092217)</a:t>
            </a:r>
            <a:endParaRPr lang="fr-BE" sz="1000" i="1" dirty="0"/>
          </a:p>
        </p:txBody>
      </p:sp>
    </p:spTree>
    <p:extLst>
      <p:ext uri="{BB962C8B-B14F-4D97-AF65-F5344CB8AC3E}">
        <p14:creationId xmlns:p14="http://schemas.microsoft.com/office/powerpoint/2010/main" val="32391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7"/>
    </mc:Choice>
    <mc:Fallback xmlns="">
      <p:transition spd="slow" advTm="6212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600200"/>
            <a:ext cx="7683623" cy="4525963"/>
          </a:xfrm>
        </p:spPr>
        <p:txBody>
          <a:bodyPr/>
          <a:lstStyle/>
          <a:p>
            <a:r>
              <a:rPr lang="en-US" dirty="0"/>
              <a:t>Experimental mixes</a:t>
            </a:r>
            <a:endParaRPr lang="fr-BE" dirty="0"/>
          </a:p>
        </p:txBody>
      </p:sp>
      <p:sp>
        <p:nvSpPr>
          <p:cNvPr id="9" name="Shape 69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00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dirty="0" err="1"/>
              <a:t>Material</a:t>
            </a:r>
            <a:r>
              <a:rPr lang="fr-BE" dirty="0"/>
              <a:t> </a:t>
            </a:r>
            <a:r>
              <a:rPr lang="fr-BE" dirty="0" err="1"/>
              <a:t>processing</a:t>
            </a:r>
            <a:endParaRPr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84115C5-8FBC-4D11-AB56-69C7A9498F44}"/>
              </a:ext>
            </a:extLst>
          </p:cNvPr>
          <p:cNvGraphicFramePr>
            <a:graphicFrameLocks noGrp="1"/>
          </p:cNvGraphicFramePr>
          <p:nvPr/>
        </p:nvGraphicFramePr>
        <p:xfrm>
          <a:off x="1629091" y="2150616"/>
          <a:ext cx="5600139" cy="4525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974">
                  <a:extLst>
                    <a:ext uri="{9D8B030D-6E8A-4147-A177-3AD203B41FA5}">
                      <a16:colId xmlns:a16="http://schemas.microsoft.com/office/drawing/2014/main" val="2989876628"/>
                    </a:ext>
                  </a:extLst>
                </a:gridCol>
                <a:gridCol w="670840">
                  <a:extLst>
                    <a:ext uri="{9D8B030D-6E8A-4147-A177-3AD203B41FA5}">
                      <a16:colId xmlns:a16="http://schemas.microsoft.com/office/drawing/2014/main" val="3046365833"/>
                    </a:ext>
                  </a:extLst>
                </a:gridCol>
                <a:gridCol w="788704">
                  <a:extLst>
                    <a:ext uri="{9D8B030D-6E8A-4147-A177-3AD203B41FA5}">
                      <a16:colId xmlns:a16="http://schemas.microsoft.com/office/drawing/2014/main" val="2704803316"/>
                    </a:ext>
                  </a:extLst>
                </a:gridCol>
                <a:gridCol w="788213">
                  <a:extLst>
                    <a:ext uri="{9D8B030D-6E8A-4147-A177-3AD203B41FA5}">
                      <a16:colId xmlns:a16="http://schemas.microsoft.com/office/drawing/2014/main" val="2323493131"/>
                    </a:ext>
                  </a:extLst>
                </a:gridCol>
                <a:gridCol w="788704">
                  <a:extLst>
                    <a:ext uri="{9D8B030D-6E8A-4147-A177-3AD203B41FA5}">
                      <a16:colId xmlns:a16="http://schemas.microsoft.com/office/drawing/2014/main" val="3778612958"/>
                    </a:ext>
                  </a:extLst>
                </a:gridCol>
                <a:gridCol w="788704">
                  <a:extLst>
                    <a:ext uri="{9D8B030D-6E8A-4147-A177-3AD203B41FA5}">
                      <a16:colId xmlns:a16="http://schemas.microsoft.com/office/drawing/2014/main" val="1747974199"/>
                    </a:ext>
                  </a:extLst>
                </a:gridCol>
              </a:tblGrid>
              <a:tr h="212155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Name 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Reference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CEM III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Sandstone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Low cement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Low W/C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1262018382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Aggregates nature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Limestone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Limestone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b="1" kern="100" dirty="0">
                          <a:effectLst/>
                        </a:rPr>
                        <a:t>Sandstone</a:t>
                      </a:r>
                      <a:endParaRPr lang="fr-BE" sz="9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Limestone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Limestone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1015984554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Aggregates 2/7 mm (kg/m³)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368.8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368.8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368.8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405.1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367.1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2964651744"/>
                  </a:ext>
                </a:extLst>
              </a:tr>
              <a:tr h="49502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Aggregates 7/14 mm (kg/m³)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345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345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345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379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343.4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788288458"/>
                  </a:ext>
                </a:extLst>
              </a:tr>
              <a:tr h="49502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Aggregates 14/20 mm (kg/m³)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433.5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433.5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433.5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476.2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431.5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3614273121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Sand 0/4 mm (kg/m³)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604.9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604.9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604.9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664.4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602.1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3315028022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Cement type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CEM I 52.5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b="1" kern="100" dirty="0">
                          <a:effectLst/>
                        </a:rPr>
                        <a:t>CEM III 52.5</a:t>
                      </a:r>
                      <a:endParaRPr lang="fr-BE" sz="9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CEM I 52.5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CEM I 52.5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CEM I 52.5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3294327493"/>
                  </a:ext>
                </a:extLst>
              </a:tr>
              <a:tr h="49502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Cement quantity (kg/m³)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400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400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400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b="1" kern="100" dirty="0">
                          <a:effectLst/>
                        </a:rPr>
                        <a:t>320</a:t>
                      </a:r>
                      <a:endParaRPr lang="fr-BE" sz="9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452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3428238475"/>
                  </a:ext>
                </a:extLst>
              </a:tr>
              <a:tr h="49502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fr-BE" sz="900" kern="100">
                          <a:effectLst/>
                        </a:rPr>
                        <a:t>Cement paste volume (dm³/m³) 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351 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358 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351 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282 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351 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3447814666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Efficient water (kg)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224.2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224.2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224.2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180.6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207.1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724434827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W/C ratio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0.56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0.56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0.56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0.56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b="1" kern="100" dirty="0">
                          <a:effectLst/>
                        </a:rPr>
                        <a:t>0.46</a:t>
                      </a:r>
                      <a:endParaRPr lang="fr-BE" sz="9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2741040029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Superplasticizer (g/kg cement)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0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0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0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>
                          <a:effectLst/>
                        </a:rPr>
                        <a:t>6.8</a:t>
                      </a:r>
                      <a:endParaRPr lang="fr-BE" sz="9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kern="100" dirty="0">
                          <a:effectLst/>
                        </a:rPr>
                        <a:t>3.3</a:t>
                      </a:r>
                      <a:endParaRPr lang="fr-BE" sz="9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4050312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2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8"/>
    </mc:Choice>
    <mc:Fallback xmlns="">
      <p:transition spd="slow" advTm="4196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357158" y="1142984"/>
            <a:ext cx="8229600" cy="12858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9388" lvl="3" indent="-179388" algn="l" defTabSz="914400" rtl="0">
              <a:spcBef>
                <a:spcPct val="20000"/>
              </a:spcBef>
              <a:spcAft>
                <a:spcPts val="1200"/>
              </a:spcAft>
            </a:pPr>
            <a:endParaRPr lang="fr-BE" sz="1800" kern="1200" dirty="0">
              <a:solidFill>
                <a:schemeClr val="tx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561BBA1-7B53-4FC9-B28A-7C7CFD5DA147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5087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 flakiness index decreases with increasing granular fraction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 jaw crusher produces flakier aggregates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No influence of the concrete composition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4C50EE7-BF6D-4957-8302-224F0D9D583D}"/>
              </a:ext>
            </a:extLst>
          </p:cNvPr>
          <p:cNvGraphicFramePr>
            <a:graphicFrameLocks noGrp="1"/>
          </p:cNvGraphicFramePr>
          <p:nvPr/>
        </p:nvGraphicFramePr>
        <p:xfrm>
          <a:off x="257451" y="2554940"/>
          <a:ext cx="8629097" cy="3917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re 1"/>
          <p:cNvSpPr txBox="1">
            <a:spLocks/>
          </p:cNvSpPr>
          <p:nvPr/>
        </p:nvSpPr>
        <p:spPr>
          <a:xfrm>
            <a:off x="457200" y="274638"/>
            <a:ext cx="7189445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Material processing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820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0"/>
    </mc:Choice>
    <mc:Fallback xmlns="">
      <p:transition spd="slow" advTm="6896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3544375"/>
            <a:ext cx="4286052" cy="257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257451" y="1484784"/>
            <a:ext cx="8429349" cy="5087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0/4 fraction comprises nearly 50% of the unwashed aggregates composition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0/4 fraction a bit higher in mixed aggregates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Washing significantly reduces the sand fraction of the aggregates</a:t>
            </a: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6E258-FAB5-4748-9EAB-C784A2F45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0" y="188640"/>
            <a:ext cx="7471818" cy="11430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fr-BE" altLang="fr-FR" sz="3600" i="0" dirty="0">
                <a:solidFill>
                  <a:schemeClr val="accent1"/>
                </a:solidFill>
                <a:latin typeface="+mj-lt"/>
              </a:rPr>
              <a:t>Materials </a:t>
            </a:r>
            <a:r>
              <a:rPr lang="fr-BE" altLang="fr-FR" sz="3600" i="0" dirty="0" err="1">
                <a:solidFill>
                  <a:schemeClr val="accent1"/>
                </a:solidFill>
                <a:latin typeface="+mj-lt"/>
              </a:rPr>
              <a:t>processing</a:t>
            </a:r>
            <a:r>
              <a:rPr lang="fr-BE" altLang="fr-FR" sz="3600" i="0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fr-BE" altLang="fr-FR" sz="3600" dirty="0" err="1">
                <a:solidFill>
                  <a:srgbClr val="00707F"/>
                </a:solidFill>
                <a:latin typeface="Source Sans Pro"/>
              </a:rPr>
              <a:t>washing</a:t>
            </a:r>
            <a:endParaRPr lang="fr-BE" altLang="fr-FR" sz="3600" dirty="0">
              <a:solidFill>
                <a:srgbClr val="00707F"/>
              </a:solidFill>
              <a:latin typeface="Source Sans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14" y="3393940"/>
            <a:ext cx="4786346" cy="287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2068BE46-9985-431D-817F-B977806DC663}"/>
              </a:ext>
            </a:extLst>
          </p:cNvPr>
          <p:cNvSpPr txBox="1"/>
          <p:nvPr/>
        </p:nvSpPr>
        <p:spPr>
          <a:xfrm>
            <a:off x="3707904" y="5147900"/>
            <a:ext cx="9412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Washed</a:t>
            </a:r>
          </a:p>
        </p:txBody>
      </p:sp>
      <p:sp>
        <p:nvSpPr>
          <p:cNvPr id="11" name="ZoneTexte 8">
            <a:extLst>
              <a:ext uri="{FF2B5EF4-FFF2-40B4-BE49-F238E27FC236}">
                <a16:creationId xmlns:a16="http://schemas.microsoft.com/office/drawing/2014/main" id="{4D1DD3D2-604C-4448-AC01-11019AA6C6F3}"/>
              </a:ext>
            </a:extLst>
          </p:cNvPr>
          <p:cNvSpPr txBox="1"/>
          <p:nvPr/>
        </p:nvSpPr>
        <p:spPr>
          <a:xfrm>
            <a:off x="1537563" y="4579476"/>
            <a:ext cx="11743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Unwashed</a:t>
            </a:r>
          </a:p>
        </p:txBody>
      </p:sp>
    </p:spTree>
    <p:extLst>
      <p:ext uri="{BB962C8B-B14F-4D97-AF65-F5344CB8AC3E}">
        <p14:creationId xmlns:p14="http://schemas.microsoft.com/office/powerpoint/2010/main" val="5647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3"/>
    </mc:Choice>
    <mc:Fallback xmlns="">
      <p:transition spd="slow" advTm="4966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257451" y="1484784"/>
            <a:ext cx="8429349" cy="5087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Fine content (&lt; 63µm) higher in mixed aggregates and significantly reduced by washing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Fine fraction higher in mixed aggregates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Washed aggregates respect regulations in all considered countries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  <a:p>
            <a:pPr marL="447675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BE" sz="2000" kern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D0ED571-9674-4ACB-85CB-F84E8CF69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773" y="3059468"/>
            <a:ext cx="6017342" cy="361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B4796D0-552E-489C-87DC-EE0D0E7DEB56}"/>
              </a:ext>
            </a:extLst>
          </p:cNvPr>
          <p:cNvSpPr txBox="1"/>
          <p:nvPr/>
        </p:nvSpPr>
        <p:spPr>
          <a:xfrm>
            <a:off x="7053824" y="5291627"/>
            <a:ext cx="16614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Max. allowed</a:t>
            </a:r>
          </a:p>
        </p:txBody>
      </p:sp>
      <p:cxnSp>
        <p:nvCxnSpPr>
          <p:cNvPr id="19" name="Connecteur droit 13">
            <a:extLst>
              <a:ext uri="{FF2B5EF4-FFF2-40B4-BE49-F238E27FC236}">
                <a16:creationId xmlns:a16="http://schemas.microsoft.com/office/drawing/2014/main" id="{EDE07648-915F-49D8-A868-6673D4397C78}"/>
              </a:ext>
            </a:extLst>
          </p:cNvPr>
          <p:cNvCxnSpPr>
            <a:cxnSpLocks/>
          </p:cNvCxnSpPr>
          <p:nvPr/>
        </p:nvCxnSpPr>
        <p:spPr>
          <a:xfrm>
            <a:off x="2340646" y="5476293"/>
            <a:ext cx="478536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F86E258-FAB5-4748-9EAB-C784A2F45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343" cy="11430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fr-BE" altLang="fr-FR" sz="3600" i="0" dirty="0">
                <a:solidFill>
                  <a:schemeClr val="accent1"/>
                </a:solidFill>
                <a:latin typeface="+mj-lt"/>
              </a:rPr>
              <a:t>Materials </a:t>
            </a:r>
            <a:r>
              <a:rPr lang="fr-BE" altLang="fr-FR" sz="3600" i="0" dirty="0" err="1">
                <a:solidFill>
                  <a:schemeClr val="accent1"/>
                </a:solidFill>
                <a:latin typeface="+mj-lt"/>
              </a:rPr>
              <a:t>processing</a:t>
            </a:r>
            <a:r>
              <a:rPr lang="fr-BE" altLang="fr-FR" sz="3600" i="0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fr-BE" altLang="fr-FR" sz="3600" dirty="0" err="1">
                <a:solidFill>
                  <a:srgbClr val="00707F"/>
                </a:solidFill>
                <a:latin typeface="Source Sans Pro"/>
              </a:rPr>
              <a:t>washing</a:t>
            </a:r>
            <a:endParaRPr lang="fr-BE" altLang="fr-FR" sz="3600" dirty="0">
              <a:solidFill>
                <a:srgbClr val="00707F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786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5"/>
    </mc:Choice>
    <mc:Fallback xmlns="">
      <p:transition spd="slow" advTm="3107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Production </a:t>
            </a:r>
            <a:r>
              <a:rPr lang="fr-BE" dirty="0" err="1"/>
              <a:t>wastes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117457" cy="4525963"/>
          </a:xfrm>
        </p:spPr>
        <p:txBody>
          <a:bodyPr>
            <a:normAutofit/>
          </a:bodyPr>
          <a:lstStyle/>
          <a:p>
            <a:r>
              <a:rPr lang="en-US" dirty="0"/>
              <a:t>RCA manufactured in laboratory</a:t>
            </a:r>
          </a:p>
          <a:p>
            <a:pPr lvl="1"/>
            <a:r>
              <a:rPr lang="en-US" dirty="0"/>
              <a:t>Old concrete from block wastes (C8/10 concrete)</a:t>
            </a:r>
          </a:p>
          <a:p>
            <a:pPr lvl="1"/>
            <a:r>
              <a:rPr lang="en-US" dirty="0"/>
              <a:t>Crushing (jaw crusher in laboratory, opening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US" dirty="0"/>
              <a:t>10mm) </a:t>
            </a:r>
          </a:p>
          <a:p>
            <a:pPr lvl="1"/>
            <a:r>
              <a:rPr lang="en-US" dirty="0"/>
              <a:t>Separation of RCA by sieving (0/20mm)</a:t>
            </a:r>
          </a:p>
          <a:p>
            <a:pPr lvl="2"/>
            <a:r>
              <a:rPr lang="en-US" dirty="0"/>
              <a:t>Four granular classes: 0/2 - 2/6.3 - 6.3/14 - 14/20</a:t>
            </a:r>
          </a:p>
          <a:p>
            <a:endParaRPr lang="en-US" dirty="0"/>
          </a:p>
          <a:p>
            <a:endParaRPr lang="en-US" dirty="0"/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32" y="4049906"/>
            <a:ext cx="5410492" cy="21255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1" y="274638"/>
            <a:ext cx="1929852" cy="16541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AFBFB24-8E5D-472C-BB8D-D75C93583775}"/>
              </a:ext>
            </a:extLst>
          </p:cNvPr>
          <p:cNvSpPr txBox="1"/>
          <p:nvPr/>
        </p:nvSpPr>
        <p:spPr>
          <a:xfrm>
            <a:off x="531845" y="6234011"/>
            <a:ext cx="6531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Use of RCA from precast blocks for the production of new concrete building blocks: an industrial scale study. Z. Zhao, L. Courard, S. </a:t>
            </a:r>
            <a:r>
              <a:rPr lang="en-US" sz="1000" i="1" dirty="0" err="1"/>
              <a:t>Groslambert</a:t>
            </a:r>
            <a:r>
              <a:rPr lang="en-US" sz="1000" i="1" dirty="0"/>
              <a:t>, Th. </a:t>
            </a:r>
            <a:r>
              <a:rPr lang="en-US" sz="1000" i="1" dirty="0" err="1"/>
              <a:t>Jehin</a:t>
            </a:r>
            <a:r>
              <a:rPr lang="en-US" sz="1000" i="1" dirty="0"/>
              <a:t>, A. Léonard, J. Xiao. Resources, Conservation &amp; Recycling 157 (2020) 1-13 (https://authors.elsevier.com/a/1ahbs3HVLKiAuJ)( http://hdl.handle.net/2268/246444)</a:t>
            </a:r>
            <a:endParaRPr lang="fr-BE" sz="1000" i="1" dirty="0"/>
          </a:p>
        </p:txBody>
      </p:sp>
    </p:spTree>
    <p:extLst>
      <p:ext uri="{BB962C8B-B14F-4D97-AF65-F5344CB8AC3E}">
        <p14:creationId xmlns:p14="http://schemas.microsoft.com/office/powerpoint/2010/main" val="26596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1"/>
    </mc:Choice>
    <mc:Fallback xmlns="">
      <p:transition spd="slow" advTm="2200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fr-BE" dirty="0"/>
              <a:t>Production </a:t>
            </a:r>
            <a:r>
              <a:rPr lang="fr-BE" dirty="0" err="1"/>
              <a:t>wastes</a:t>
            </a:r>
            <a:endParaRPr lang="fr-BE" altLang="fr-FR" sz="3600" dirty="0">
              <a:solidFill>
                <a:srgbClr val="00707F"/>
              </a:solidFill>
              <a:latin typeface="Source Sans Pro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082951" cy="4999008"/>
          </a:xfrm>
        </p:spPr>
        <p:txBody>
          <a:bodyPr>
            <a:normAutofit/>
          </a:bodyPr>
          <a:lstStyle/>
          <a:p>
            <a:r>
              <a:rPr lang="fr-BE" dirty="0"/>
              <a:t>Water absorption W</a:t>
            </a:r>
            <a:r>
              <a:rPr lang="fr-BE" baseline="-25000" dirty="0"/>
              <a:t>A</a:t>
            </a:r>
            <a:r>
              <a:rPr lang="fr-BE" dirty="0"/>
              <a:t> (EN 1097-6)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lvl="1"/>
            <a:endParaRPr lang="en-US" dirty="0"/>
          </a:p>
          <a:p>
            <a:pPr lvl="1"/>
            <a:r>
              <a:rPr lang="en-US" dirty="0"/>
              <a:t>Cement Paste Content and W</a:t>
            </a:r>
            <a:r>
              <a:rPr lang="en-US" baseline="-25000" dirty="0"/>
              <a:t>A</a:t>
            </a:r>
            <a:r>
              <a:rPr lang="en-US" dirty="0"/>
              <a:t> of 0/2mm fraction larger than three coarse fractions</a:t>
            </a:r>
            <a:endParaRPr lang="fr-BE" dirty="0"/>
          </a:p>
          <a:p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41" y="2231692"/>
            <a:ext cx="5819304" cy="2909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1826" y="2510287"/>
            <a:ext cx="862642" cy="25361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13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84"/>
    </mc:Choice>
    <mc:Fallback xmlns="">
      <p:transition spd="slow" advTm="41984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Production </a:t>
            </a:r>
            <a:r>
              <a:rPr lang="fr-BE" dirty="0" err="1"/>
              <a:t>wastes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894320" cy="4525963"/>
          </a:xfrm>
        </p:spPr>
        <p:txBody>
          <a:bodyPr>
            <a:normAutofit fontScale="85000" lnSpcReduction="20000"/>
          </a:bodyPr>
          <a:lstStyle/>
          <a:p>
            <a:r>
              <a:rPr lang="fr-BE" dirty="0"/>
              <a:t>Compressive </a:t>
            </a:r>
            <a:r>
              <a:rPr lang="fr-BE" dirty="0" err="1"/>
              <a:t>strength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Compressive strengths of concretes with RCA are slightly lower than those of concrete with natural aggregate</a:t>
            </a:r>
          </a:p>
          <a:p>
            <a:pPr lvl="1"/>
            <a:r>
              <a:rPr lang="en-US" dirty="0"/>
              <a:t>Compressive strength of concrete made with 100% RCA at 28 days is 8 MPa (14.4% decrease)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11" y="1965928"/>
            <a:ext cx="4672841" cy="27081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222547-034E-D828-3DC8-26E0F5DE1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67" y="718559"/>
            <a:ext cx="2338457" cy="311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1"/>
    </mc:Choice>
    <mc:Fallback xmlns="">
      <p:transition spd="slow" advTm="5275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421" y="1245308"/>
            <a:ext cx="2999171" cy="4073085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57158" y="1142984"/>
            <a:ext cx="8229600" cy="12858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9388" lvl="3" indent="-179388" algn="l" defTabSz="914400" rtl="0">
              <a:spcBef>
                <a:spcPct val="20000"/>
              </a:spcBef>
              <a:spcAft>
                <a:spcPts val="1200"/>
              </a:spcAft>
            </a:pPr>
            <a:endParaRPr lang="fr-BE" sz="1800" kern="1200" dirty="0">
              <a:solidFill>
                <a:schemeClr val="tx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57451" y="1590660"/>
            <a:ext cx="8629097" cy="4700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Hollow Core Floor Slab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Urban </a:t>
            </a:r>
            <a:r>
              <a:rPr lang="en-GB" b="1" dirty="0" err="1"/>
              <a:t>SeRaMCo</a:t>
            </a:r>
            <a:r>
              <a:rPr lang="en-GB" b="1" dirty="0"/>
              <a:t> Elements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Sound Absorbing L-Wall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Façade Cladding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Salty Concrete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Rammed Concrete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Energy Sound Barrier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Foam Concrete Insulated Wall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Cooling Wall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Energy Bench </a:t>
            </a:r>
            <a:endParaRPr lang="fr-BE" sz="1800" kern="12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46" y="714145"/>
            <a:ext cx="3434884" cy="21917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11" y="0"/>
            <a:ext cx="925183" cy="927574"/>
          </a:xfrm>
          <a:prstGeom prst="rect">
            <a:avLst/>
          </a:prstGeom>
        </p:spPr>
      </p:pic>
      <p:sp>
        <p:nvSpPr>
          <p:cNvPr id="11" name="Titre 3">
            <a:extLst>
              <a:ext uri="{FF2B5EF4-FFF2-40B4-BE49-F238E27FC236}">
                <a16:creationId xmlns:a16="http://schemas.microsoft.com/office/drawing/2014/main" id="{79B84920-B9DB-427A-9C2D-08D574998B81}"/>
              </a:ext>
            </a:extLst>
          </p:cNvPr>
          <p:cNvSpPr txBox="1">
            <a:spLocks/>
          </p:cNvSpPr>
          <p:nvPr/>
        </p:nvSpPr>
        <p:spPr>
          <a:xfrm>
            <a:off x="257451" y="188640"/>
            <a:ext cx="5610693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Prefab products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23" y="3164948"/>
            <a:ext cx="1820680" cy="289232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13349" r="16764" b="20179"/>
          <a:stretch/>
        </p:blipFill>
        <p:spPr>
          <a:xfrm>
            <a:off x="5640529" y="5353944"/>
            <a:ext cx="1382166" cy="1384174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1" b="19549"/>
          <a:stretch/>
        </p:blipFill>
        <p:spPr>
          <a:xfrm>
            <a:off x="3863209" y="1150248"/>
            <a:ext cx="1666720" cy="246237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119" y="5006704"/>
            <a:ext cx="162167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3"/>
    </mc:Choice>
    <mc:Fallback xmlns="">
      <p:transition spd="slow" advTm="3710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738" y="5283861"/>
            <a:ext cx="2965900" cy="1334117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57158" y="1142984"/>
            <a:ext cx="8229600" cy="12858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9388" lvl="3" indent="-179388" algn="l" defTabSz="914400" rtl="0">
              <a:spcBef>
                <a:spcPct val="20000"/>
              </a:spcBef>
              <a:spcAft>
                <a:spcPts val="1200"/>
              </a:spcAft>
            </a:pPr>
            <a:endParaRPr lang="fr-BE" sz="1800" kern="1200" dirty="0">
              <a:solidFill>
                <a:schemeClr val="tx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57451" y="1590660"/>
            <a:ext cx="8629097" cy="4700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Hollow Core Floor Slab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Urban </a:t>
            </a:r>
            <a:r>
              <a:rPr lang="en-GB" dirty="0" err="1"/>
              <a:t>SeRaMCo</a:t>
            </a:r>
            <a:r>
              <a:rPr lang="en-GB" dirty="0"/>
              <a:t> Elements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Sound Absorbing L-Wall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Façade Cladding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dirty="0"/>
              <a:t>Salty Concrete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Rammed Concrete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Energy Sound Barrier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Foam Concrete Insulated Wall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Cooling Wall </a:t>
            </a:r>
          </a:p>
          <a:p>
            <a:pPr marL="342900" lvl="3" indent="-342900">
              <a:spcBef>
                <a:spcPct val="20000"/>
              </a:spcBef>
              <a:spcAft>
                <a:spcPts val="1200"/>
              </a:spcAft>
              <a:buAutoNum type="arabicPeriod"/>
            </a:pPr>
            <a:r>
              <a:rPr lang="en-GB" b="1" dirty="0"/>
              <a:t>Energy Bench </a:t>
            </a:r>
            <a:endParaRPr lang="fr-BE" sz="1800" b="1" kern="12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80" y="3354352"/>
            <a:ext cx="4116821" cy="29067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11" y="0"/>
            <a:ext cx="925183" cy="9275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838" y="760140"/>
            <a:ext cx="1566963" cy="12676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621" y="1197418"/>
            <a:ext cx="1594007" cy="2191633"/>
          </a:xfrm>
          <a:prstGeom prst="rect">
            <a:avLst/>
          </a:prstGeom>
        </p:spPr>
      </p:pic>
      <p:sp>
        <p:nvSpPr>
          <p:cNvPr id="11" name="Titre 3">
            <a:extLst>
              <a:ext uri="{FF2B5EF4-FFF2-40B4-BE49-F238E27FC236}">
                <a16:creationId xmlns:a16="http://schemas.microsoft.com/office/drawing/2014/main" id="{79B84920-B9DB-427A-9C2D-08D574998B81}"/>
              </a:ext>
            </a:extLst>
          </p:cNvPr>
          <p:cNvSpPr txBox="1">
            <a:spLocks/>
          </p:cNvSpPr>
          <p:nvPr/>
        </p:nvSpPr>
        <p:spPr>
          <a:xfrm>
            <a:off x="257451" y="188640"/>
            <a:ext cx="5610693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Prefab products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3011" y="760140"/>
            <a:ext cx="1246381" cy="28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6"/>
    </mc:Choice>
    <mc:Fallback xmlns="">
      <p:transition spd="slow" advTm="290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63171-A2AD-E564-41C3-A6D36AD7A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CFC0D-B99B-0C99-895D-6C1DE2E3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91" y="3607331"/>
            <a:ext cx="7428922" cy="1016427"/>
          </a:xfrm>
        </p:spPr>
        <p:txBody>
          <a:bodyPr>
            <a:normAutofit/>
          </a:bodyPr>
          <a:lstStyle/>
          <a:p>
            <a:r>
              <a:rPr lang="en-US" dirty="0"/>
              <a:t>Societal context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003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"/>
    </mc:Choice>
    <mc:Fallback>
      <p:transition spd="slow" advTm="3329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357158" y="1142984"/>
            <a:ext cx="8229600" cy="12858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9388" lvl="3" indent="-179388" algn="l" defTabSz="914400" rtl="0">
              <a:spcBef>
                <a:spcPct val="20000"/>
              </a:spcBef>
              <a:spcAft>
                <a:spcPts val="1200"/>
              </a:spcAft>
            </a:pPr>
            <a:endParaRPr lang="fr-BE" sz="1800" kern="12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87" y="154948"/>
            <a:ext cx="1402202" cy="7071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8640"/>
            <a:ext cx="1060770" cy="673505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79B84920-B9DB-427A-9C2D-08D574998B81}"/>
              </a:ext>
            </a:extLst>
          </p:cNvPr>
          <p:cNvSpPr txBox="1">
            <a:spLocks/>
          </p:cNvSpPr>
          <p:nvPr/>
        </p:nvSpPr>
        <p:spPr>
          <a:xfrm>
            <a:off x="257451" y="188640"/>
            <a:ext cx="5610693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Prefab products: Parkour Park</a:t>
            </a:r>
          </a:p>
        </p:txBody>
      </p:sp>
      <p:pic>
        <p:nvPicPr>
          <p:cNvPr id="4" name="Image 3" descr="Une image contenant plein air, orange&#10;&#10;Description générée automatiquement">
            <a:extLst>
              <a:ext uri="{FF2B5EF4-FFF2-40B4-BE49-F238E27FC236}">
                <a16:creationId xmlns:a16="http://schemas.microsoft.com/office/drawing/2014/main" id="{11379417-F84E-F1D6-4907-0672DA05A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b="380"/>
          <a:stretch/>
        </p:blipFill>
        <p:spPr>
          <a:xfrm>
            <a:off x="4391896" y="3248295"/>
            <a:ext cx="4395744" cy="2992537"/>
          </a:xfrm>
          <a:prstGeom prst="rect">
            <a:avLst/>
          </a:prstGeom>
        </p:spPr>
      </p:pic>
      <p:pic>
        <p:nvPicPr>
          <p:cNvPr id="11" name="Image 10" descr="Une image contenant plein air, ciel, arbre&#10;&#10;Description générée automatiquement">
            <a:extLst>
              <a:ext uri="{FF2B5EF4-FFF2-40B4-BE49-F238E27FC236}">
                <a16:creationId xmlns:a16="http://schemas.microsoft.com/office/drawing/2014/main" id="{60C20C2D-1CF9-F0AE-0C2E-16AA0646BE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3"/>
          <a:stretch/>
        </p:blipFill>
        <p:spPr>
          <a:xfrm>
            <a:off x="356360" y="1503523"/>
            <a:ext cx="4947498" cy="28911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7EDCF7-BB28-7F52-54E2-E8AC6514FE06}"/>
              </a:ext>
            </a:extLst>
          </p:cNvPr>
          <p:cNvSpPr txBox="1">
            <a:spLocks/>
          </p:cNvSpPr>
          <p:nvPr/>
        </p:nvSpPr>
        <p:spPr>
          <a:xfrm>
            <a:off x="5645020" y="1385378"/>
            <a:ext cx="3241528" cy="4700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3">
              <a:spcBef>
                <a:spcPct val="20000"/>
              </a:spcBef>
              <a:spcAft>
                <a:spcPts val="1200"/>
              </a:spcAft>
            </a:pPr>
            <a:r>
              <a:rPr lang="en-GB" dirty="0"/>
              <a:t>Cement produced with recycled fines</a:t>
            </a:r>
          </a:p>
          <a:p>
            <a:pPr marL="0" lvl="3">
              <a:spcBef>
                <a:spcPct val="20000"/>
              </a:spcBef>
              <a:spcAft>
                <a:spcPts val="1200"/>
              </a:spcAft>
            </a:pPr>
            <a:r>
              <a:rPr lang="en-GB" dirty="0"/>
              <a:t>Recycled concrete aggregates</a:t>
            </a:r>
          </a:p>
          <a:p>
            <a:pPr marL="0" lvl="3">
              <a:spcBef>
                <a:spcPct val="20000"/>
              </a:spcBef>
              <a:spcAft>
                <a:spcPts val="1200"/>
              </a:spcAft>
            </a:pPr>
            <a:r>
              <a:rPr lang="en-GB" dirty="0"/>
              <a:t>Natural sand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9BAC1C-B5D8-B2C3-D324-8BC45C838AF7}"/>
              </a:ext>
            </a:extLst>
          </p:cNvPr>
          <p:cNvSpPr txBox="1"/>
          <p:nvPr/>
        </p:nvSpPr>
        <p:spPr>
          <a:xfrm>
            <a:off x="306500" y="4717611"/>
            <a:ext cx="3071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𝑅𝑐 : 50-55 MPa</a:t>
            </a:r>
          </a:p>
          <a:p>
            <a:r>
              <a:rPr lang="fr-BE" dirty="0"/>
              <a:t>W/C &lt;= 0.45</a:t>
            </a:r>
          </a:p>
          <a:p>
            <a:r>
              <a:rPr lang="fr-BE" dirty="0"/>
              <a:t>Ciment &gt;= 340 kg/m³</a:t>
            </a:r>
          </a:p>
          <a:p>
            <a:r>
              <a:rPr lang="fr-BE" dirty="0"/>
              <a:t>Absorption d’eau &lt;= 6.5% </a:t>
            </a:r>
          </a:p>
        </p:txBody>
      </p:sp>
    </p:spTree>
    <p:extLst>
      <p:ext uri="{BB962C8B-B14F-4D97-AF65-F5344CB8AC3E}">
        <p14:creationId xmlns:p14="http://schemas.microsoft.com/office/powerpoint/2010/main" val="28878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2"/>
    </mc:Choice>
    <mc:Fallback xmlns="">
      <p:transition spd="slow" advTm="24462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664" cy="4525963"/>
          </a:xfrm>
        </p:spPr>
        <p:txBody>
          <a:bodyPr>
            <a:normAutofit/>
          </a:bodyPr>
          <a:lstStyle/>
          <a:p>
            <a:r>
              <a:rPr lang="en-GB" dirty="0"/>
              <a:t>Flow of brick waste: 1-2% of C&amp;DW in BE/North of France</a:t>
            </a:r>
          </a:p>
          <a:p>
            <a:r>
              <a:rPr lang="en-GB" dirty="0" err="1"/>
              <a:t>Valorization</a:t>
            </a:r>
            <a:endParaRPr lang="en-GB" dirty="0"/>
          </a:p>
          <a:p>
            <a:pPr lvl="1"/>
            <a:r>
              <a:rPr lang="en-US" dirty="0"/>
              <a:t>Reuse of bricks</a:t>
            </a:r>
          </a:p>
          <a:p>
            <a:pPr lvl="1"/>
            <a:r>
              <a:rPr lang="fr-FR" dirty="0" err="1"/>
              <a:t>Aggregates</a:t>
            </a:r>
            <a:r>
              <a:rPr lang="fr-FR" dirty="0"/>
              <a:t>: </a:t>
            </a:r>
            <a:r>
              <a:rPr lang="fr-FR" dirty="0" err="1"/>
              <a:t>landfilling</a:t>
            </a:r>
            <a:r>
              <a:rPr lang="fr-FR" dirty="0"/>
              <a:t>/</a:t>
            </a:r>
            <a:r>
              <a:rPr lang="fr-FR" dirty="0" err="1"/>
              <a:t>recycling</a:t>
            </a:r>
            <a:r>
              <a:rPr lang="fr-FR" dirty="0"/>
              <a:t> for </a:t>
            </a:r>
            <a:r>
              <a:rPr lang="fr-FR" dirty="0" err="1"/>
              <a:t>backfilling</a:t>
            </a:r>
            <a:endParaRPr lang="fr-FR" dirty="0"/>
          </a:p>
          <a:p>
            <a:pPr lvl="1"/>
            <a:r>
              <a:rPr lang="en-US" dirty="0"/>
              <a:t>Brick fine particles</a:t>
            </a:r>
            <a:endParaRPr lang="en-GB" dirty="0"/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GB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B7355-1065-4178-88C4-091C122148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Fine bricks</a:t>
            </a:r>
            <a:endParaRPr lang="en-GB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687278-AEA9-5FBB-0A86-93DBD1356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29" y="4528133"/>
            <a:ext cx="7797460" cy="17131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37B4498-CB6A-1DC2-D348-24953F684712}"/>
              </a:ext>
            </a:extLst>
          </p:cNvPr>
          <p:cNvSpPr txBox="1"/>
          <p:nvPr/>
        </p:nvSpPr>
        <p:spPr>
          <a:xfrm>
            <a:off x="531845" y="6383307"/>
            <a:ext cx="653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Recycled brick fines for new alkali activated binder. A. </a:t>
            </a:r>
            <a:r>
              <a:rPr lang="en-US" sz="1000" i="1" dirty="0" err="1"/>
              <a:t>Grellier</a:t>
            </a:r>
            <a:r>
              <a:rPr lang="en-US" sz="1000" i="1" dirty="0"/>
              <a:t>, D. </a:t>
            </a:r>
            <a:r>
              <a:rPr lang="en-US" sz="1000" i="1" dirty="0" err="1"/>
              <a:t>Bulteel</a:t>
            </a:r>
            <a:r>
              <a:rPr lang="en-US" sz="1000" i="1" dirty="0"/>
              <a:t>, L. Courard. 17th International Congress on Polymers in Concrete ICPIC 2023, Sept. 17-20th, Warsaw. </a:t>
            </a:r>
            <a:endParaRPr lang="fr-BE" sz="1000" i="1" dirty="0"/>
          </a:p>
        </p:txBody>
      </p:sp>
    </p:spTree>
    <p:extLst>
      <p:ext uri="{BB962C8B-B14F-4D97-AF65-F5344CB8AC3E}">
        <p14:creationId xmlns:p14="http://schemas.microsoft.com/office/powerpoint/2010/main" val="30453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7"/>
    </mc:Choice>
    <mc:Fallback xmlns="">
      <p:transition spd="slow" advTm="6212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664" cy="4525963"/>
          </a:xfrm>
        </p:spPr>
        <p:txBody>
          <a:bodyPr>
            <a:normAutofit/>
          </a:bodyPr>
          <a:lstStyle/>
          <a:p>
            <a:r>
              <a:rPr lang="en-GB" dirty="0"/>
              <a:t>Brick fine particles</a:t>
            </a:r>
          </a:p>
          <a:p>
            <a:pPr lvl="1"/>
            <a:r>
              <a:rPr lang="en-GB" dirty="0"/>
              <a:t>3 types of granulometry</a:t>
            </a:r>
          </a:p>
          <a:p>
            <a:pPr lvl="2"/>
            <a:r>
              <a:rPr lang="en-GB" dirty="0"/>
              <a:t>B1: </a:t>
            </a:r>
            <a:r>
              <a:rPr lang="fr-FR" dirty="0"/>
              <a:t>d</a:t>
            </a:r>
            <a:r>
              <a:rPr lang="fr-FR" baseline="-25000" dirty="0"/>
              <a:t>50</a:t>
            </a:r>
            <a:r>
              <a:rPr lang="fr-FR" dirty="0"/>
              <a:t> = 3.3 µm (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supplementary</a:t>
            </a:r>
            <a:r>
              <a:rPr lang="fr-FR" dirty="0"/>
              <a:t> </a:t>
            </a:r>
            <a:r>
              <a:rPr lang="fr-FR" dirty="0" err="1"/>
              <a:t>cyclogrinding</a:t>
            </a:r>
            <a:r>
              <a:rPr lang="fr-FR" dirty="0"/>
              <a:t>)</a:t>
            </a:r>
            <a:endParaRPr lang="en-GB" dirty="0"/>
          </a:p>
          <a:p>
            <a:pPr lvl="2"/>
            <a:r>
              <a:rPr lang="en-GB" dirty="0"/>
              <a:t>B2: 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d</a:t>
            </a:r>
            <a:r>
              <a:rPr lang="fr-FR" baseline="-25000" dirty="0">
                <a:solidFill>
                  <a:prstClr val="black"/>
                </a:solidFill>
                <a:latin typeface="Calibri"/>
              </a:rPr>
              <a:t>50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= 20 µm</a:t>
            </a:r>
            <a:endParaRPr lang="en-GB" dirty="0"/>
          </a:p>
          <a:p>
            <a:pPr lvl="2"/>
            <a:r>
              <a:rPr lang="en-GB" dirty="0"/>
              <a:t>B3: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d</a:t>
            </a:r>
            <a:r>
              <a:rPr lang="fr-FR" baseline="-25000" dirty="0">
                <a:solidFill>
                  <a:prstClr val="black"/>
                </a:solidFill>
                <a:latin typeface="Calibri"/>
              </a:rPr>
              <a:t>50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= 190 µm</a:t>
            </a:r>
            <a:endParaRPr lang="en-GB" dirty="0"/>
          </a:p>
          <a:p>
            <a:r>
              <a:rPr lang="en-GB" dirty="0"/>
              <a:t>Mineralogy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B7355-1065-4178-88C4-091C122148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Fine bricks</a:t>
            </a:r>
            <a:endParaRPr lang="en-GB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603DE6-A669-9C92-C1DF-D2647CAB59CF}"/>
              </a:ext>
            </a:extLst>
          </p:cNvPr>
          <p:cNvSpPr/>
          <p:nvPr/>
        </p:nvSpPr>
        <p:spPr>
          <a:xfrm>
            <a:off x="1642188" y="2920482"/>
            <a:ext cx="1754155" cy="33590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94B338-CDE0-F1D2-B34C-1FA0C8D6F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99" y="4483126"/>
            <a:ext cx="7478268" cy="1120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C0CBF9-A260-10E6-71A7-931209E30D85}"/>
              </a:ext>
            </a:extLst>
          </p:cNvPr>
          <p:cNvSpPr/>
          <p:nvPr/>
        </p:nvSpPr>
        <p:spPr>
          <a:xfrm>
            <a:off x="2733869" y="4739950"/>
            <a:ext cx="1838131" cy="39188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02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7"/>
    </mc:Choice>
    <mc:Fallback xmlns="">
      <p:transition spd="slow" advTm="62127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664" cy="4525963"/>
          </a:xfrm>
        </p:spPr>
        <p:txBody>
          <a:bodyPr>
            <a:normAutofit/>
          </a:bodyPr>
          <a:lstStyle/>
          <a:p>
            <a:r>
              <a:rPr lang="en-GB" dirty="0" err="1"/>
              <a:t>Alcali</a:t>
            </a:r>
            <a:r>
              <a:rPr lang="en-GB" dirty="0"/>
              <a:t> Activated Material production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B7355-1065-4178-88C4-091C122148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Fine bricks</a:t>
            </a:r>
            <a:endParaRPr lang="en-GB" i="1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BE3F61D-2519-4F18-1575-B732D964726F}"/>
              </a:ext>
            </a:extLst>
          </p:cNvPr>
          <p:cNvGrpSpPr/>
          <p:nvPr/>
        </p:nvGrpSpPr>
        <p:grpSpPr>
          <a:xfrm>
            <a:off x="999860" y="2252059"/>
            <a:ext cx="7463005" cy="4056666"/>
            <a:chOff x="908941" y="1651057"/>
            <a:chExt cx="7463005" cy="405666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3D1A347-3E53-A397-E255-7E04E3570AF1}"/>
                </a:ext>
              </a:extLst>
            </p:cNvPr>
            <p:cNvGrpSpPr/>
            <p:nvPr/>
          </p:nvGrpSpPr>
          <p:grpSpPr>
            <a:xfrm>
              <a:off x="908941" y="1651057"/>
              <a:ext cx="3001920" cy="653372"/>
              <a:chOff x="1115616" y="2329813"/>
              <a:chExt cx="3001920" cy="653372"/>
            </a:xfrm>
          </p:grpSpPr>
          <p:sp>
            <p:nvSpPr>
              <p:cNvPr id="25" name="Rectangle à coins arrondis 31">
                <a:extLst>
                  <a:ext uri="{FF2B5EF4-FFF2-40B4-BE49-F238E27FC236}">
                    <a16:creationId xmlns:a16="http://schemas.microsoft.com/office/drawing/2014/main" id="{9D23B3EC-8537-6353-4F8F-E4CA228413AE}"/>
                  </a:ext>
                </a:extLst>
              </p:cNvPr>
              <p:cNvSpPr/>
              <p:nvPr/>
            </p:nvSpPr>
            <p:spPr>
              <a:xfrm>
                <a:off x="1115616" y="2359014"/>
                <a:ext cx="2968885" cy="624171"/>
              </a:xfrm>
              <a:prstGeom prst="roundRect">
                <a:avLst/>
              </a:prstGeom>
              <a:solidFill>
                <a:srgbClr val="F79646">
                  <a:lumMod val="40000"/>
                  <a:lumOff val="60000"/>
                </a:srgbClr>
              </a:solidFill>
              <a:ln w="127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E3655C7-E28E-2AC1-132A-A9E19A47C112}"/>
                  </a:ext>
                </a:extLst>
              </p:cNvPr>
              <p:cNvSpPr txBox="1"/>
              <p:nvPr/>
            </p:nvSpPr>
            <p:spPr>
              <a:xfrm>
                <a:off x="1123240" y="2329813"/>
                <a:ext cx="2994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Brick fine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particles</a:t>
                </a: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B2</a:t>
                </a: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16E3594-00FB-57F8-E796-E4812F1FD9B0}"/>
                </a:ext>
              </a:extLst>
            </p:cNvPr>
            <p:cNvGrpSpPr/>
            <p:nvPr/>
          </p:nvGrpSpPr>
          <p:grpSpPr>
            <a:xfrm>
              <a:off x="5220072" y="1658437"/>
              <a:ext cx="3151874" cy="624171"/>
              <a:chOff x="5469132" y="2342200"/>
              <a:chExt cx="3151874" cy="624171"/>
            </a:xfrm>
          </p:grpSpPr>
          <p:sp>
            <p:nvSpPr>
              <p:cNvPr id="21" name="Rectangle à coins arrondis 26">
                <a:extLst>
                  <a:ext uri="{FF2B5EF4-FFF2-40B4-BE49-F238E27FC236}">
                    <a16:creationId xmlns:a16="http://schemas.microsoft.com/office/drawing/2014/main" id="{8AA8D7E1-C7F5-770E-5934-48DBDA897A85}"/>
                  </a:ext>
                </a:extLst>
              </p:cNvPr>
              <p:cNvSpPr/>
              <p:nvPr/>
            </p:nvSpPr>
            <p:spPr>
              <a:xfrm>
                <a:off x="5469132" y="2342200"/>
                <a:ext cx="3151873" cy="624171"/>
              </a:xfrm>
              <a:prstGeom prst="roundRect">
                <a:avLst/>
              </a:prstGeom>
              <a:solidFill>
                <a:srgbClr val="F79646">
                  <a:lumMod val="40000"/>
                  <a:lumOff val="60000"/>
                </a:srgbClr>
              </a:solidFill>
              <a:ln w="127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5DC7B66-DAFE-5DA8-123C-17C51F76FBB4}"/>
                  </a:ext>
                </a:extLst>
              </p:cNvPr>
              <p:cNvSpPr txBox="1"/>
              <p:nvPr/>
            </p:nvSpPr>
            <p:spPr>
              <a:xfrm>
                <a:off x="5469132" y="2363680"/>
                <a:ext cx="3151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GGBFS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9FAA0AC-17A8-3A1B-E90C-5BA833B70E05}"/>
                </a:ext>
              </a:extLst>
            </p:cNvPr>
            <p:cNvGrpSpPr/>
            <p:nvPr/>
          </p:nvGrpSpPr>
          <p:grpSpPr>
            <a:xfrm>
              <a:off x="3089300" y="2575350"/>
              <a:ext cx="3028418" cy="3132373"/>
              <a:chOff x="3367927" y="2581549"/>
              <a:chExt cx="3028418" cy="3132373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8F7C779B-2BC4-656F-A9B6-AFA5A603AD3A}"/>
                  </a:ext>
                </a:extLst>
              </p:cNvPr>
              <p:cNvGrpSpPr/>
              <p:nvPr/>
            </p:nvGrpSpPr>
            <p:grpSpPr>
              <a:xfrm>
                <a:off x="3367927" y="4068849"/>
                <a:ext cx="2960089" cy="1645073"/>
                <a:chOff x="3367929" y="4472338"/>
                <a:chExt cx="2419151" cy="1645073"/>
              </a:xfrm>
            </p:grpSpPr>
            <p:sp>
              <p:nvSpPr>
                <p:cNvPr id="19" name="Rectangle à coins arrondis 24">
                  <a:extLst>
                    <a:ext uri="{FF2B5EF4-FFF2-40B4-BE49-F238E27FC236}">
                      <a16:creationId xmlns:a16="http://schemas.microsoft.com/office/drawing/2014/main" id="{58A8008F-C335-29BD-953F-C8B0D33A8A4F}"/>
                    </a:ext>
                  </a:extLst>
                </p:cNvPr>
                <p:cNvSpPr/>
                <p:nvPr/>
              </p:nvSpPr>
              <p:spPr>
                <a:xfrm>
                  <a:off x="3367929" y="4472338"/>
                  <a:ext cx="2419151" cy="1645073"/>
                </a:xfrm>
                <a:prstGeom prst="round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2384A8DD-DC2A-D0FA-1D89-A75875BB4D30}"/>
                    </a:ext>
                  </a:extLst>
                </p:cNvPr>
                <p:cNvSpPr txBox="1"/>
                <p:nvPr/>
              </p:nvSpPr>
              <p:spPr>
                <a:xfrm>
                  <a:off x="3380704" y="4529513"/>
                  <a:ext cx="2406376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Substitution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10, 20, 30 and 50 %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Characterization</a:t>
                  </a: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at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7 and 90 </a:t>
                  </a:r>
                  <a:r>
                    <a:rPr kumimoji="0" lang="fr-FR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days</a:t>
                  </a: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A4A92032-BAC3-14B4-F7F8-0117B9E8E1F6}"/>
                  </a:ext>
                </a:extLst>
              </p:cNvPr>
              <p:cNvGrpSpPr/>
              <p:nvPr/>
            </p:nvGrpSpPr>
            <p:grpSpPr>
              <a:xfrm>
                <a:off x="3367927" y="2581549"/>
                <a:ext cx="2960089" cy="380155"/>
                <a:chOff x="3349200" y="3158924"/>
                <a:chExt cx="2432375" cy="380155"/>
              </a:xfrm>
            </p:grpSpPr>
            <p:sp>
              <p:nvSpPr>
                <p:cNvPr id="17" name="Rectangle à coins arrondis 22">
                  <a:extLst>
                    <a:ext uri="{FF2B5EF4-FFF2-40B4-BE49-F238E27FC236}">
                      <a16:creationId xmlns:a16="http://schemas.microsoft.com/office/drawing/2014/main" id="{7B3846CD-EE59-5EC8-C875-4655436534E2}"/>
                    </a:ext>
                  </a:extLst>
                </p:cNvPr>
                <p:cNvSpPr/>
                <p:nvPr/>
              </p:nvSpPr>
              <p:spPr>
                <a:xfrm>
                  <a:off x="3362425" y="3161983"/>
                  <a:ext cx="2419150" cy="377096"/>
                </a:xfrm>
                <a:prstGeom prst="round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62F2099C-C67E-981C-D0DE-8B3B9BF526AA}"/>
                    </a:ext>
                  </a:extLst>
                </p:cNvPr>
                <p:cNvSpPr txBox="1"/>
                <p:nvPr/>
              </p:nvSpPr>
              <p:spPr>
                <a:xfrm>
                  <a:off x="3349200" y="3158924"/>
                  <a:ext cx="24323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Alcali-</a:t>
                  </a:r>
                  <a:r>
                    <a:rPr kumimoji="0" lang="fr-FR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Activating</a:t>
                  </a: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Solution</a:t>
                  </a:r>
                </a:p>
              </p:txBody>
            </p:sp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DABA912D-DF1D-A3D8-DEE8-797E9EBAFCC1}"/>
                  </a:ext>
                </a:extLst>
              </p:cNvPr>
              <p:cNvGrpSpPr/>
              <p:nvPr/>
            </p:nvGrpSpPr>
            <p:grpSpPr>
              <a:xfrm>
                <a:off x="3367928" y="3015317"/>
                <a:ext cx="3028417" cy="981540"/>
                <a:chOff x="3450368" y="3557008"/>
                <a:chExt cx="2326628" cy="981540"/>
              </a:xfrm>
            </p:grpSpPr>
            <p:sp>
              <p:nvSpPr>
                <p:cNvPr id="15" name="Rectangle à coins arrondis 18">
                  <a:extLst>
                    <a:ext uri="{FF2B5EF4-FFF2-40B4-BE49-F238E27FC236}">
                      <a16:creationId xmlns:a16="http://schemas.microsoft.com/office/drawing/2014/main" id="{71489E22-8A30-994F-F4A5-69DBFF335093}"/>
                    </a:ext>
                  </a:extLst>
                </p:cNvPr>
                <p:cNvSpPr/>
                <p:nvPr/>
              </p:nvSpPr>
              <p:spPr>
                <a:xfrm>
                  <a:off x="3450368" y="3576124"/>
                  <a:ext cx="2274135" cy="962424"/>
                </a:xfrm>
                <a:prstGeom prst="round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56C449BC-849B-A4DA-D31E-8BC9B334BB84}"/>
                    </a:ext>
                  </a:extLst>
                </p:cNvPr>
                <p:cNvSpPr txBox="1"/>
                <p:nvPr/>
              </p:nvSpPr>
              <p:spPr>
                <a:xfrm>
                  <a:off x="3508824" y="3557008"/>
                  <a:ext cx="22681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Soda (</a:t>
                  </a:r>
                  <a:r>
                    <a:rPr kumimoji="0" lang="fr-FR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NaOH</a:t>
                  </a: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)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Sodium Silicates (Na</a:t>
                  </a:r>
                  <a:r>
                    <a:rPr kumimoji="0" lang="fr-FR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2</a:t>
                  </a: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SiO</a:t>
                  </a:r>
                  <a:r>
                    <a:rPr kumimoji="0" lang="fr-FR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3</a:t>
                  </a:r>
                  <a:r>
                    <a: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)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kern="0" dirty="0">
                      <a:solidFill>
                        <a:prstClr val="black"/>
                      </a:solidFill>
                      <a:latin typeface="Calibri"/>
                    </a:rPr>
                    <a:t>(SiO</a:t>
                  </a:r>
                  <a:r>
                    <a:rPr lang="fr-FR" kern="0" baseline="-25000" dirty="0">
                      <a:solidFill>
                        <a:prstClr val="black"/>
                      </a:solidFill>
                      <a:latin typeface="Calibri"/>
                    </a:rPr>
                    <a:t>2</a:t>
                  </a:r>
                  <a:r>
                    <a:rPr lang="fr-FR" kern="0" dirty="0">
                      <a:solidFill>
                        <a:prstClr val="black"/>
                      </a:solidFill>
                      <a:latin typeface="Calibri"/>
                    </a:rPr>
                    <a:t>/Na</a:t>
                  </a:r>
                  <a:r>
                    <a:rPr lang="fr-FR" kern="0" baseline="-25000" dirty="0">
                      <a:solidFill>
                        <a:prstClr val="black"/>
                      </a:solidFill>
                      <a:latin typeface="Calibri"/>
                    </a:rPr>
                    <a:t>2</a:t>
                  </a:r>
                  <a:r>
                    <a:rPr lang="fr-FR" kern="0" dirty="0">
                      <a:solidFill>
                        <a:prstClr val="black"/>
                      </a:solidFill>
                      <a:latin typeface="Calibri"/>
                    </a:rPr>
                    <a:t>O: 1.45)</a:t>
                  </a: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76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7"/>
    </mc:Choice>
    <mc:Fallback xmlns="">
      <p:transition spd="slow" advTm="62127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664" cy="4983162"/>
          </a:xfrm>
        </p:spPr>
        <p:txBody>
          <a:bodyPr>
            <a:normAutofit/>
          </a:bodyPr>
          <a:lstStyle/>
          <a:p>
            <a:r>
              <a:rPr lang="en-GB" dirty="0"/>
              <a:t>Poral distribution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Finer porosity with time for all the mixes</a:t>
            </a:r>
          </a:p>
          <a:p>
            <a:pPr lvl="1"/>
            <a:r>
              <a:rPr lang="en-GB" dirty="0"/>
              <a:t>Finer porosity with BLM 50% than BL 50%</a:t>
            </a:r>
          </a:p>
          <a:p>
            <a:pPr lvl="1"/>
            <a:endParaRPr lang="fr-FR" dirty="0"/>
          </a:p>
          <a:p>
            <a:pPr lvl="1"/>
            <a:endParaRPr lang="en-GB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B7355-1065-4178-88C4-091C122148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Fine bricks</a:t>
            </a:r>
            <a:endParaRPr lang="en-GB" i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11B797-3BE7-6D31-515B-B6C12BF8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44" y="2162553"/>
            <a:ext cx="6427651" cy="3429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1C3256-F53B-E63C-3D9D-39AEC131F59D}"/>
              </a:ext>
            </a:extLst>
          </p:cNvPr>
          <p:cNvSpPr/>
          <p:nvPr/>
        </p:nvSpPr>
        <p:spPr>
          <a:xfrm rot="5400000">
            <a:off x="3901146" y="3238681"/>
            <a:ext cx="2237448" cy="29858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4A7479-8C5E-8633-C70E-CD455D75D2EF}"/>
              </a:ext>
            </a:extLst>
          </p:cNvPr>
          <p:cNvSpPr/>
          <p:nvPr/>
        </p:nvSpPr>
        <p:spPr>
          <a:xfrm rot="5400000">
            <a:off x="4702058" y="3238681"/>
            <a:ext cx="2237448" cy="29858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15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7"/>
    </mc:Choice>
    <mc:Fallback xmlns="">
      <p:transition spd="slow" advTm="62127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BA3CC8F-9242-B4DA-839C-587FD7DE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57" y="2097430"/>
            <a:ext cx="7377977" cy="331432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664" cy="4983162"/>
          </a:xfrm>
        </p:spPr>
        <p:txBody>
          <a:bodyPr>
            <a:normAutofit/>
          </a:bodyPr>
          <a:lstStyle/>
          <a:p>
            <a:r>
              <a:rPr lang="en-GB" dirty="0"/>
              <a:t>Mechanical strength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BL: slower kinetics – Rc ↓ when [brick fines] ↑</a:t>
            </a:r>
          </a:p>
          <a:p>
            <a:pPr lvl="1"/>
            <a:r>
              <a:rPr lang="en-US" dirty="0"/>
              <a:t>BLM: quicklier kinetics - </a:t>
            </a:r>
            <a:r>
              <a:rPr lang="en-GB" dirty="0"/>
              <a:t>Rc </a:t>
            </a:r>
            <a:r>
              <a:rPr lang="fr-FR" dirty="0"/>
              <a:t>≥ GGBFS </a:t>
            </a:r>
            <a:r>
              <a:rPr lang="fr-BE" dirty="0" err="1"/>
              <a:t>from</a:t>
            </a:r>
            <a:r>
              <a:rPr lang="fr-BE" dirty="0"/>
              <a:t> 90 </a:t>
            </a:r>
            <a:r>
              <a:rPr lang="fr-BE" dirty="0" err="1"/>
              <a:t>days</a:t>
            </a:r>
            <a:endParaRPr lang="fr-BE" dirty="0"/>
          </a:p>
          <a:p>
            <a:pPr lvl="1"/>
            <a:r>
              <a:rPr lang="fr-BE" dirty="0"/>
              <a:t>Brick fines can </a:t>
            </a:r>
            <a:r>
              <a:rPr lang="fr-BE" dirty="0" err="1"/>
              <a:t>act</a:t>
            </a:r>
            <a:r>
              <a:rPr lang="fr-BE" dirty="0"/>
              <a:t> as a </a:t>
            </a:r>
            <a:r>
              <a:rPr lang="fr-BE" i="1" dirty="0" err="1"/>
              <a:t>precursor</a:t>
            </a:r>
            <a:endParaRPr lang="en-GB" i="1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B7355-1065-4178-88C4-091C122148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Fine bricks</a:t>
            </a:r>
            <a:endParaRPr lang="en-GB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1D2222-8557-B1DF-13B8-9E7CAF35E006}"/>
              </a:ext>
            </a:extLst>
          </p:cNvPr>
          <p:cNvSpPr/>
          <p:nvPr/>
        </p:nvSpPr>
        <p:spPr>
          <a:xfrm>
            <a:off x="5896946" y="2248678"/>
            <a:ext cx="1129005" cy="38414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30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7"/>
    </mc:Choice>
    <mc:Fallback xmlns="">
      <p:transition spd="slow" advTm="62127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2879375" cy="4287416"/>
          </a:xfrm>
        </p:spPr>
        <p:txBody>
          <a:bodyPr>
            <a:normAutofit/>
          </a:bodyPr>
          <a:lstStyle/>
          <a:p>
            <a:r>
              <a:rPr lang="en-GB" dirty="0"/>
              <a:t>Expansion (%)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Laboratory manufactured RCA from boosted concrete stored at 38°C (+ carbonation 20%)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B7355-1065-4178-88C4-091C122148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Carbonation of RCA affected by AAR</a:t>
            </a:r>
            <a:endParaRPr lang="en-GB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5E84BA-1B82-B2CF-317E-B5847B30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082" y="3565669"/>
            <a:ext cx="2685868" cy="31558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87A0F1-C430-9FA9-9022-C50DA1620A40}"/>
              </a:ext>
            </a:extLst>
          </p:cNvPr>
          <p:cNvSpPr txBox="1"/>
          <p:nvPr/>
        </p:nvSpPr>
        <p:spPr>
          <a:xfrm>
            <a:off x="482082" y="5257800"/>
            <a:ext cx="28047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Effect of carbonation on recycled concrete aggregates affected by alkali-silica reaction. S. </a:t>
            </a:r>
            <a:r>
              <a:rPr lang="en-US" sz="1000" i="1" dirty="0" err="1"/>
              <a:t>Grigoletto</a:t>
            </a:r>
            <a:r>
              <a:rPr lang="en-US" sz="1000" i="1" dirty="0"/>
              <a:t>, J. Hubert, J. Duchesne, B. Bissonnette, F. Michel, L. Courard. 17th International Conference on Alkali Aggregate Reaction in Concrete ICCAR 2024, 18-24 </a:t>
            </a:r>
            <a:r>
              <a:rPr lang="en-US" sz="1000" i="1" dirty="0" err="1"/>
              <a:t>mai</a:t>
            </a:r>
            <a:r>
              <a:rPr lang="en-US" sz="1000" i="1" dirty="0"/>
              <a:t> 2024, Ottawa (Canada)</a:t>
            </a:r>
            <a:endParaRPr lang="fr-BE" sz="1000" i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DB7615-09B8-79C7-9292-1ECD68AD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94" y="1110933"/>
            <a:ext cx="5195495" cy="23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7"/>
    </mc:Choice>
    <mc:Fallback xmlns="">
      <p:transition spd="slow" advTm="62127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FE48D-ABED-4C5D-9E87-4D510349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316"/>
            <a:ext cx="8229600" cy="1143000"/>
          </a:xfrm>
        </p:spPr>
        <p:txBody>
          <a:bodyPr/>
          <a:lstStyle/>
          <a:p>
            <a:r>
              <a:rPr lang="fr-BE" dirty="0" err="1"/>
              <a:t>Recycled</a:t>
            </a:r>
            <a:r>
              <a:rPr lang="fr-BE" dirty="0"/>
              <a:t> </a:t>
            </a:r>
            <a:r>
              <a:rPr lang="fr-BE" dirty="0" err="1"/>
              <a:t>sand</a:t>
            </a:r>
            <a:r>
              <a:rPr lang="fr-BE" dirty="0"/>
              <a:t> for 3D printing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22D01D-2D2D-4CCA-A9B8-704B75FF2F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98CF0-1313-4EA9-AE9B-20407A72E374}" type="slidenum">
              <a:rPr lang="fr-BE" smtClean="0"/>
              <a:pPr>
                <a:defRPr/>
              </a:pPr>
              <a:t>57</a:t>
            </a:fld>
            <a:endParaRPr lang="fr-BE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01954027-3A62-4641-8111-16BF37570670}"/>
              </a:ext>
            </a:extLst>
          </p:cNvPr>
          <p:cNvSpPr txBox="1">
            <a:spLocks/>
          </p:cNvSpPr>
          <p:nvPr/>
        </p:nvSpPr>
        <p:spPr>
          <a:xfrm>
            <a:off x="900000" y="1690615"/>
            <a:ext cx="7314360" cy="3792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F90"/>
              </a:buClr>
              <a:buFont typeface="Arial" pitchFamily="34" charset="0"/>
              <a:buNone/>
              <a:tabLst/>
              <a:defRPr sz="1600" b="1" kern="1200" baseline="0">
                <a:solidFill>
                  <a:srgbClr val="006F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18000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DB63C"/>
              </a:buClr>
              <a:buFont typeface="Symap" pitchFamily="2" charset="0"/>
              <a:buChar char="N"/>
              <a:defRPr sz="1600" b="0" kern="1200" baseline="0">
                <a:solidFill>
                  <a:srgbClr val="6263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18000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F90"/>
              </a:buClr>
              <a:buFont typeface="Arial" pitchFamily="34" charset="0"/>
              <a:buChar char="•"/>
              <a:defRPr sz="1600" kern="1200" baseline="0">
                <a:solidFill>
                  <a:srgbClr val="6263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68000" indent="0" algn="just" rtl="0" eaLnBrk="1" fontAlgn="base" hangingPunct="1">
              <a:spcBef>
                <a:spcPts val="1200"/>
              </a:spcBef>
              <a:spcAft>
                <a:spcPts val="1200"/>
              </a:spcAft>
              <a:buClr>
                <a:srgbClr val="949499"/>
              </a:buClr>
              <a:buFont typeface="Tw Cen MT" pitchFamily="34" charset="0"/>
              <a:buChar char=" "/>
              <a:defRPr sz="1600" i="0" kern="1200" baseline="0">
                <a:solidFill>
                  <a:srgbClr val="9494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68000" indent="-288000" algn="just" rtl="0" eaLnBrk="1" fontAlgn="base" hangingPunct="1">
              <a:spcBef>
                <a:spcPts val="1200"/>
              </a:spcBef>
              <a:spcAft>
                <a:spcPts val="1200"/>
              </a:spcAft>
              <a:buClr>
                <a:srgbClr val="8DB63C"/>
              </a:buClr>
              <a:buFont typeface="Wingdings" pitchFamily="2" charset="2"/>
              <a:buChar char="ð"/>
              <a:defRPr sz="1600" b="1" i="0" kern="1200" baseline="0">
                <a:solidFill>
                  <a:srgbClr val="8DB6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350" dirty="0"/>
              <a:t>3D printing: </a:t>
            </a:r>
          </a:p>
          <a:p>
            <a:r>
              <a:rPr lang="fr-BE" sz="1350" dirty="0"/>
              <a:t>			</a:t>
            </a:r>
          </a:p>
          <a:p>
            <a:pPr lvl="2"/>
            <a:endParaRPr lang="fr-BE" sz="1200" dirty="0"/>
          </a:p>
          <a:p>
            <a:pPr lvl="2"/>
            <a:endParaRPr lang="fr-BE" sz="1200" dirty="0"/>
          </a:p>
          <a:p>
            <a:pPr lvl="2"/>
            <a:endParaRPr lang="fr-BE" sz="1200" dirty="0"/>
          </a:p>
          <a:p>
            <a:pPr lvl="2"/>
            <a:endParaRPr lang="fr-BE" sz="1200" dirty="0"/>
          </a:p>
        </p:txBody>
      </p:sp>
      <p:pic>
        <p:nvPicPr>
          <p:cNvPr id="8" name="Picture 2" descr="Plus icon vector. Add illustration symbol or sign. addition logo.">
            <a:extLst>
              <a:ext uri="{FF2B5EF4-FFF2-40B4-BE49-F238E27FC236}">
                <a16:creationId xmlns:a16="http://schemas.microsoft.com/office/drawing/2014/main" id="{C0265CA2-FDAE-6E5A-DFD2-D0EE62538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1" t="32333" b="37667"/>
          <a:stretch/>
        </p:blipFill>
        <p:spPr bwMode="auto">
          <a:xfrm>
            <a:off x="2515020" y="1593389"/>
            <a:ext cx="28646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A2BB13B-3AA1-0205-F735-5FF29C04F946}"/>
              </a:ext>
            </a:extLst>
          </p:cNvPr>
          <p:cNvSpPr txBox="1"/>
          <p:nvPr/>
        </p:nvSpPr>
        <p:spPr>
          <a:xfrm>
            <a:off x="2801485" y="1585628"/>
            <a:ext cx="2382206" cy="300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kumimoji="0" lang="fr-BE" sz="13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</a:t>
            </a:r>
            <a:r>
              <a:rPr kumimoji="0" lang="fr-BE" sz="135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opportunities</a:t>
            </a:r>
            <a:endParaRPr lang="fr-BE" sz="675" dirty="0">
              <a:solidFill>
                <a:schemeClr val="tx2"/>
              </a:solidFill>
              <a:latin typeface="Tw Cen MT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B7CF5B-2A2D-0DB2-EBE2-2B9E585D7F16}"/>
              </a:ext>
            </a:extLst>
          </p:cNvPr>
          <p:cNvSpPr txBox="1"/>
          <p:nvPr/>
        </p:nvSpPr>
        <p:spPr>
          <a:xfrm>
            <a:off x="2525718" y="1885350"/>
            <a:ext cx="3014287" cy="300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kumimoji="0" lang="fr-BE" sz="13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Environmental impact</a:t>
            </a:r>
            <a:endParaRPr lang="fr-BE" sz="675" dirty="0">
              <a:solidFill>
                <a:schemeClr val="tx2"/>
              </a:solidFill>
              <a:latin typeface="Tw Cen MT" pitchFamily="34" charset="0"/>
            </a:endParaRPr>
          </a:p>
        </p:txBody>
      </p:sp>
      <p:grpSp>
        <p:nvGrpSpPr>
          <p:cNvPr id="13" name="Group 34">
            <a:extLst>
              <a:ext uri="{FF2B5EF4-FFF2-40B4-BE49-F238E27FC236}">
                <a16:creationId xmlns:a16="http://schemas.microsoft.com/office/drawing/2014/main" id="{A8197B0C-F774-9A4A-D54E-FEE050A02EF4}"/>
              </a:ext>
            </a:extLst>
          </p:cNvPr>
          <p:cNvGrpSpPr/>
          <p:nvPr/>
        </p:nvGrpSpPr>
        <p:grpSpPr>
          <a:xfrm>
            <a:off x="2519351" y="1917281"/>
            <a:ext cx="282134" cy="280035"/>
            <a:chOff x="6329421" y="5768340"/>
            <a:chExt cx="376179" cy="373380"/>
          </a:xfrm>
        </p:grpSpPr>
        <p:pic>
          <p:nvPicPr>
            <p:cNvPr id="14" name="Picture 2" descr="Plus icon vector. Add illustration symbol or sign. addition logo.">
              <a:extLst>
                <a:ext uri="{FF2B5EF4-FFF2-40B4-BE49-F238E27FC236}">
                  <a16:creationId xmlns:a16="http://schemas.microsoft.com/office/drawing/2014/main" id="{A180958A-A024-4C76-3833-82541E80FD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21" t="61781" r="533" b="5551"/>
            <a:stretch/>
          </p:blipFill>
          <p:spPr bwMode="auto">
            <a:xfrm>
              <a:off x="6329421" y="5768340"/>
              <a:ext cx="376179" cy="373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F3CF6F-EF20-85E9-2A32-EAB2BC7F473A}"/>
                </a:ext>
              </a:extLst>
            </p:cNvPr>
            <p:cNvSpPr/>
            <p:nvPr/>
          </p:nvSpPr>
          <p:spPr>
            <a:xfrm>
              <a:off x="6448425" y="5848350"/>
              <a:ext cx="140970" cy="8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43D714-FF8A-B927-B544-4F729D1EEF5E}"/>
                </a:ext>
              </a:extLst>
            </p:cNvPr>
            <p:cNvSpPr/>
            <p:nvPr/>
          </p:nvSpPr>
          <p:spPr>
            <a:xfrm>
              <a:off x="6448425" y="5962650"/>
              <a:ext cx="140970" cy="8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</p:grp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4E38040-590E-4BA5-ED11-6349D9DAA28F}"/>
              </a:ext>
            </a:extLst>
          </p:cNvPr>
          <p:cNvCxnSpPr>
            <a:cxnSpLocks/>
          </p:cNvCxnSpPr>
          <p:nvPr/>
        </p:nvCxnSpPr>
        <p:spPr>
          <a:xfrm flipV="1">
            <a:off x="5792285" y="2049400"/>
            <a:ext cx="632081" cy="4678"/>
          </a:xfrm>
          <a:prstGeom prst="straightConnector1">
            <a:avLst/>
          </a:prstGeom>
          <a:ln w="50800">
            <a:solidFill>
              <a:schemeClr val="accent2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E7001-FCB8-0540-7C57-37ED1703A074}"/>
              </a:ext>
            </a:extLst>
          </p:cNvPr>
          <p:cNvSpPr txBox="1"/>
          <p:nvPr/>
        </p:nvSpPr>
        <p:spPr>
          <a:xfrm>
            <a:off x="6650546" y="1728473"/>
            <a:ext cx="878874" cy="300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0" lang="fr-BE" sz="13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Binder</a:t>
            </a:r>
            <a:endParaRPr lang="fr-BE" sz="675" dirty="0">
              <a:solidFill>
                <a:schemeClr val="tx2"/>
              </a:solidFill>
              <a:latin typeface="Tw Cen MT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BF8ED4-11E5-F41A-EC44-D615A0CD75DF}"/>
              </a:ext>
            </a:extLst>
          </p:cNvPr>
          <p:cNvSpPr txBox="1"/>
          <p:nvPr/>
        </p:nvSpPr>
        <p:spPr>
          <a:xfrm>
            <a:off x="6650546" y="2055377"/>
            <a:ext cx="1953295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0" lang="fr-B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6F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Granular</a:t>
            </a:r>
            <a:r>
              <a:rPr kumimoji="0" lang="fr-BE" sz="1350" b="1" i="0" u="none" strike="noStrike" kern="1200" cap="none" spc="0" normalizeH="0" baseline="0" noProof="0" dirty="0">
                <a:ln>
                  <a:noFill/>
                </a:ln>
                <a:solidFill>
                  <a:srgbClr val="006F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skeleton (100% </a:t>
            </a:r>
            <a:r>
              <a:rPr kumimoji="0" lang="fr-B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6F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recycled</a:t>
            </a:r>
            <a:r>
              <a:rPr kumimoji="0" lang="fr-BE" sz="1350" b="1" i="0" u="none" strike="noStrike" kern="1200" cap="none" spc="0" normalizeH="0" baseline="0" noProof="0" dirty="0">
                <a:ln>
                  <a:noFill/>
                </a:ln>
                <a:solidFill>
                  <a:srgbClr val="006F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B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6F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</a:t>
            </a:r>
            <a:r>
              <a:rPr kumimoji="0" lang="fr-BE" sz="1350" b="1" i="0" u="none" strike="noStrike" kern="1200" cap="none" spc="0" normalizeH="0" baseline="0" noProof="0" dirty="0">
                <a:ln>
                  <a:noFill/>
                </a:ln>
                <a:solidFill>
                  <a:srgbClr val="006F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lang="fr-BE" sz="675" b="1" dirty="0">
              <a:solidFill>
                <a:srgbClr val="006F90"/>
              </a:solidFill>
              <a:latin typeface="Tw Cen MT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07892A7-37DD-744F-C156-76D1D46D1206}"/>
              </a:ext>
            </a:extLst>
          </p:cNvPr>
          <p:cNvSpPr txBox="1"/>
          <p:nvPr/>
        </p:nvSpPr>
        <p:spPr>
          <a:xfrm>
            <a:off x="5651500" y="5620253"/>
            <a:ext cx="310959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b="1" i="0" dirty="0">
                <a:solidFill>
                  <a:srgbClr val="525252"/>
                </a:solidFill>
                <a:effectLst/>
                <a:latin typeface="Poppins" panose="020B0502040204020203" pitchFamily="2" charset="0"/>
              </a:rPr>
              <a:t>Siam Research and Innovation Company - Triple S (2017) </a:t>
            </a:r>
            <a:endParaRPr lang="fr-BE" sz="750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15ED990-359A-9F1E-F135-B35A16DCB377}"/>
              </a:ext>
            </a:extLst>
          </p:cNvPr>
          <p:cNvGrpSpPr/>
          <p:nvPr/>
        </p:nvGrpSpPr>
        <p:grpSpPr>
          <a:xfrm>
            <a:off x="684582" y="2663939"/>
            <a:ext cx="7782058" cy="2864117"/>
            <a:chOff x="3139873" y="1591300"/>
            <a:chExt cx="12018349" cy="4423245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28DF5E0-B073-DFC8-BF31-DA1C685FC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3480" y="1591300"/>
              <a:ext cx="6194742" cy="442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13FB9D37-F9F6-0393-355F-AD99913F5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873" y="1593592"/>
              <a:ext cx="5823607" cy="441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Accolade ouvrante 34">
            <a:extLst>
              <a:ext uri="{FF2B5EF4-FFF2-40B4-BE49-F238E27FC236}">
                <a16:creationId xmlns:a16="http://schemas.microsoft.com/office/drawing/2014/main" id="{A4F27869-4F45-FBC6-7A3F-13D6F9603B93}"/>
              </a:ext>
            </a:extLst>
          </p:cNvPr>
          <p:cNvSpPr/>
          <p:nvPr/>
        </p:nvSpPr>
        <p:spPr>
          <a:xfrm>
            <a:off x="6523006" y="1708839"/>
            <a:ext cx="116586" cy="685800"/>
          </a:xfrm>
          <a:prstGeom prst="leftBrac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8E7EA2-ECCA-29DB-E219-22AD4BB2D48A}"/>
              </a:ext>
            </a:extLst>
          </p:cNvPr>
          <p:cNvSpPr/>
          <p:nvPr/>
        </p:nvSpPr>
        <p:spPr>
          <a:xfrm>
            <a:off x="6676646" y="2082045"/>
            <a:ext cx="1875385" cy="489697"/>
          </a:xfrm>
          <a:prstGeom prst="rect">
            <a:avLst/>
          </a:prstGeom>
          <a:noFill/>
          <a:ln>
            <a:solidFill>
              <a:srgbClr val="006F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A54D0E-1463-E8FE-9738-96739F77D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82" y="5943281"/>
            <a:ext cx="1109293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75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8EC7759-7F9A-4A6C-BEB7-9B2741AB5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Mortar characterization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4D2759-233A-4689-8130-A1182170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0BA946-02C4-3B3F-40AA-4280557703B3}"/>
              </a:ext>
            </a:extLst>
          </p:cNvPr>
          <p:cNvSpPr txBox="1"/>
          <p:nvPr/>
        </p:nvSpPr>
        <p:spPr>
          <a:xfrm>
            <a:off x="450669" y="3548176"/>
            <a:ext cx="3057641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en-US" sz="1200" b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Three points bending and compressive strength :</a:t>
            </a:r>
          </a:p>
          <a:p>
            <a:pPr marL="214313" indent="-214313" algn="just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Influence of the </a:t>
            </a:r>
            <a:r>
              <a:rPr lang="en-US" sz="1200" b="1" i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type of sand </a:t>
            </a: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(natural crushed limestone sand vs concrete RFA)</a:t>
            </a:r>
            <a:endParaRPr lang="en-US" sz="1200" b="1" i="1" dirty="0">
              <a:latin typeface="Arial" panose="020B060402020202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Compressive strength</a:t>
            </a:r>
          </a:p>
          <a:p>
            <a:pPr marL="214313" indent="-214313" algn="just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Water curing (</a:t>
            </a:r>
            <a:r>
              <a:rPr lang="en-US" sz="1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20°C and 95±5% relative humidity)</a:t>
            </a:r>
            <a:endParaRPr lang="en-US" sz="1200" dirty="0">
              <a:latin typeface="Arial" panose="020B060402020202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5">
            <a:extLst>
              <a:ext uri="{FF2B5EF4-FFF2-40B4-BE49-F238E27FC236}">
                <a16:creationId xmlns:a16="http://schemas.microsoft.com/office/drawing/2014/main" id="{C17E2213-C79B-4B71-86CE-5C6E8EF28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747315"/>
              </p:ext>
            </p:extLst>
          </p:nvPr>
        </p:nvGraphicFramePr>
        <p:xfrm>
          <a:off x="3663962" y="3372994"/>
          <a:ext cx="5240324" cy="3006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 3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7C7B9632-FAA0-18B8-4E1D-24A997836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64" r="13378" b="17955"/>
          <a:stretch/>
        </p:blipFill>
        <p:spPr>
          <a:xfrm>
            <a:off x="1111482" y="886011"/>
            <a:ext cx="2184875" cy="12762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985087-7138-6733-4FDD-469FF129B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849" y="867346"/>
            <a:ext cx="4035902" cy="12741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9EF380-6F37-ED89-4E22-BDE0CC95BB84}"/>
              </a:ext>
            </a:extLst>
          </p:cNvPr>
          <p:cNvSpPr txBox="1"/>
          <p:nvPr/>
        </p:nvSpPr>
        <p:spPr>
          <a:xfrm>
            <a:off x="571187" y="2656913"/>
            <a:ext cx="326546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fr-BE" sz="120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Casted </a:t>
            </a:r>
            <a:r>
              <a:rPr lang="fr-BE" sz="1200" dirty="0" err="1">
                <a:solidFill>
                  <a:schemeClr val="tx1">
                    <a:lumMod val="75000"/>
                  </a:schemeClr>
                </a:solidFill>
                <a:latin typeface="Arial"/>
              </a:rPr>
              <a:t>samples</a:t>
            </a:r>
            <a:r>
              <a:rPr lang="fr-BE" sz="120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(4x4x16 cm </a:t>
            </a:r>
            <a:r>
              <a:rPr lang="fr-BE" sz="1200" dirty="0" err="1">
                <a:solidFill>
                  <a:schemeClr val="tx1">
                    <a:lumMod val="75000"/>
                  </a:schemeClr>
                </a:solidFill>
                <a:latin typeface="Arial"/>
              </a:rPr>
              <a:t>prismatic</a:t>
            </a:r>
            <a:r>
              <a:rPr lang="fr-BE" sz="120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</a:t>
            </a:r>
            <a:r>
              <a:rPr lang="fr-BE" sz="1200" dirty="0" err="1">
                <a:solidFill>
                  <a:schemeClr val="tx1">
                    <a:lumMod val="75000"/>
                  </a:schemeClr>
                </a:solidFill>
                <a:latin typeface="Arial"/>
              </a:rPr>
              <a:t>samples</a:t>
            </a:r>
            <a:r>
              <a:rPr lang="fr-BE" sz="120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are casted) </a:t>
            </a:r>
            <a:endParaRPr lang="fr-BE" sz="600" dirty="0">
              <a:solidFill>
                <a:schemeClr val="tx1">
                  <a:lumMod val="75000"/>
                </a:schemeClr>
              </a:solidFill>
              <a:latin typeface="Tw Cen MT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6D709C-F592-6595-0CA2-68FC51E3D726}"/>
              </a:ext>
            </a:extLst>
          </p:cNvPr>
          <p:cNvSpPr txBox="1"/>
          <p:nvPr/>
        </p:nvSpPr>
        <p:spPr>
          <a:xfrm>
            <a:off x="4301258" y="2706715"/>
            <a:ext cx="362057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Printed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samples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(4x4x16 cm </a:t>
            </a:r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prismatic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samples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</a:t>
            </a:r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extracted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 </a:t>
            </a:r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shaped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BE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printed</a:t>
            </a:r>
            <a:r>
              <a:rPr kumimoji="0" lang="fr-BE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éléments)</a:t>
            </a:r>
            <a:endParaRPr lang="fr-BE" sz="600" dirty="0">
              <a:solidFill>
                <a:schemeClr val="tx1">
                  <a:lumMod val="75000"/>
                </a:schemeClr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404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8EC7759-7F9A-4A6C-BEB7-9B2741AB5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Mortar characterization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4D2759-233A-4689-8130-A1182170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0BA946-02C4-3B3F-40AA-4280557703B3}"/>
              </a:ext>
            </a:extLst>
          </p:cNvPr>
          <p:cNvSpPr txBox="1"/>
          <p:nvPr/>
        </p:nvSpPr>
        <p:spPr>
          <a:xfrm>
            <a:off x="765518" y="1504770"/>
            <a:ext cx="3900904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en-US" sz="1200" b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Capillary absorption tests NBN EN13057</a:t>
            </a:r>
          </a:p>
          <a:p>
            <a:pPr marL="214313" indent="-214313" algn="just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Influence of the </a:t>
            </a:r>
            <a:r>
              <a:rPr lang="en-US" sz="1200" b="1" i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printing process</a:t>
            </a:r>
            <a:r>
              <a:rPr lang="en-US" sz="1200" i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(casted samples vs printed samples)</a:t>
            </a:r>
          </a:p>
          <a:p>
            <a:pPr marL="214313" indent="-214313" algn="just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Water absorption [kg/m</a:t>
            </a:r>
            <a:r>
              <a:rPr lang="en-US" sz="1200" baseline="300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] and absorption coefficient [mm/h</a:t>
            </a:r>
            <a:r>
              <a:rPr lang="en-US" sz="1200" baseline="300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0,5</a:t>
            </a: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]</a:t>
            </a:r>
          </a:p>
        </p:txBody>
      </p:sp>
      <p:graphicFrame>
        <p:nvGraphicFramePr>
          <p:cNvPr id="5" name="Chart 57">
            <a:extLst>
              <a:ext uri="{FF2B5EF4-FFF2-40B4-BE49-F238E27FC236}">
                <a16:creationId xmlns:a16="http://schemas.microsoft.com/office/drawing/2014/main" id="{72FF790F-96B5-43E6-9866-A48580E2DBFD}"/>
              </a:ext>
            </a:extLst>
          </p:cNvPr>
          <p:cNvGraphicFramePr>
            <a:graphicFrameLocks/>
          </p:cNvGraphicFramePr>
          <p:nvPr/>
        </p:nvGraphicFramePr>
        <p:xfrm>
          <a:off x="547540" y="2621583"/>
          <a:ext cx="4118882" cy="254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C1A053D-5BF7-6A1A-4E66-E8C396EFAE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96739"/>
              </p:ext>
            </p:extLst>
          </p:nvPr>
        </p:nvGraphicFramePr>
        <p:xfrm>
          <a:off x="4749559" y="2621583"/>
          <a:ext cx="3584243" cy="240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96C1AEF-B578-C9EA-51DD-A90EBA81DBDF}"/>
              </a:ext>
            </a:extLst>
          </p:cNvPr>
          <p:cNvSpPr txBox="1"/>
          <p:nvPr/>
        </p:nvSpPr>
        <p:spPr>
          <a:xfrm>
            <a:off x="4801018" y="1464670"/>
            <a:ext cx="3900904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en-US" sz="1200" b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Porosity</a:t>
            </a:r>
          </a:p>
          <a:p>
            <a:pPr marL="214313" indent="-214313" algn="just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Influence of the </a:t>
            </a:r>
            <a:r>
              <a:rPr lang="en-US" sz="1200" b="1" i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printing process</a:t>
            </a:r>
            <a:r>
              <a:rPr lang="en-US" sz="1200" i="1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(casted samples vs printed samples)]</a:t>
            </a:r>
          </a:p>
        </p:txBody>
      </p:sp>
    </p:spTree>
    <p:extLst>
      <p:ext uri="{BB962C8B-B14F-4D97-AF65-F5344CB8AC3E}">
        <p14:creationId xmlns:p14="http://schemas.microsoft.com/office/powerpoint/2010/main" val="127737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30" y="3001991"/>
            <a:ext cx="2736058" cy="36451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Global </a:t>
            </a:r>
            <a:r>
              <a:rPr lang="fr-BE" dirty="0" err="1"/>
              <a:t>context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34" y="1191781"/>
            <a:ext cx="4172849" cy="27947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270" y="3309629"/>
            <a:ext cx="4039771" cy="30298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278" y="287437"/>
            <a:ext cx="4592763" cy="32190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62991" y="3390180"/>
            <a:ext cx="24871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dirty="0" err="1">
                <a:solidFill>
                  <a:schemeClr val="accent1"/>
                </a:solidFill>
              </a:rPr>
              <a:t>What</a:t>
            </a:r>
            <a:r>
              <a:rPr lang="fr-BE" sz="2800" dirty="0">
                <a:solidFill>
                  <a:schemeClr val="accent1"/>
                </a:solidFill>
              </a:rPr>
              <a:t> to do?</a:t>
            </a:r>
          </a:p>
        </p:txBody>
      </p:sp>
    </p:spTree>
    <p:extLst>
      <p:ext uri="{BB962C8B-B14F-4D97-AF65-F5344CB8AC3E}">
        <p14:creationId xmlns:p14="http://schemas.microsoft.com/office/powerpoint/2010/main" val="9869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5"/>
    </mc:Choice>
    <mc:Fallback xmlns="">
      <p:transition spd="slow" advTm="25005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8EC7759-7F9A-4A6C-BEB7-9B2741AB5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4D2759-233A-4689-8130-A1182170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fr-FR" smtClean="0"/>
              <a:pPr/>
              <a:t>60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912DF8-A380-7FE9-1DA5-37B435D6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5" y="2148729"/>
            <a:ext cx="8657070" cy="2560542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FC22200-E90A-FB77-A99D-B22889E42531}"/>
              </a:ext>
            </a:extLst>
          </p:cNvPr>
          <p:cNvSpPr txBox="1">
            <a:spLocks/>
          </p:cNvSpPr>
          <p:nvPr/>
        </p:nvSpPr>
        <p:spPr>
          <a:xfrm>
            <a:off x="900000" y="1672442"/>
            <a:ext cx="7801597" cy="39150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F90"/>
              </a:buClr>
              <a:buFont typeface="Arial" pitchFamily="34" charset="0"/>
              <a:buChar char=" "/>
              <a:defRPr sz="1600" b="1" kern="1200" baseline="0">
                <a:solidFill>
                  <a:srgbClr val="006F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18000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DB63C"/>
              </a:buClr>
              <a:buFont typeface="Symap" pitchFamily="2" charset="0"/>
              <a:buChar char="N"/>
              <a:defRPr sz="1600" b="0" kern="1200" baseline="0">
                <a:solidFill>
                  <a:srgbClr val="6263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18000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F90"/>
              </a:buClr>
              <a:buFont typeface="Arial" pitchFamily="34" charset="0"/>
              <a:buChar char="•"/>
              <a:defRPr sz="1600" kern="1200" baseline="0">
                <a:solidFill>
                  <a:srgbClr val="6263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68000" indent="0" algn="just" rtl="0" eaLnBrk="1" fontAlgn="base" hangingPunct="1">
              <a:spcBef>
                <a:spcPts val="1200"/>
              </a:spcBef>
              <a:spcAft>
                <a:spcPts val="1200"/>
              </a:spcAft>
              <a:buClr>
                <a:srgbClr val="949499"/>
              </a:buClr>
              <a:buFont typeface="Tw Cen MT" pitchFamily="34" charset="0"/>
              <a:buChar char=" "/>
              <a:defRPr sz="1600" i="0" kern="1200" baseline="0">
                <a:solidFill>
                  <a:srgbClr val="9494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68000" indent="-288000" algn="just" rtl="0" eaLnBrk="1" fontAlgn="base" hangingPunct="1">
              <a:spcBef>
                <a:spcPts val="1200"/>
              </a:spcBef>
              <a:spcAft>
                <a:spcPts val="1200"/>
              </a:spcAft>
              <a:buClr>
                <a:srgbClr val="8DB63C"/>
              </a:buClr>
              <a:buFont typeface="Wingdings" pitchFamily="2" charset="2"/>
              <a:buChar char="ð"/>
              <a:defRPr sz="1600" b="1" i="0" kern="1200" baseline="0">
                <a:solidFill>
                  <a:srgbClr val="8DB6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BE" sz="1200" dirty="0"/>
              <a:t>Urban </a:t>
            </a:r>
            <a:r>
              <a:rPr lang="fr-BE" sz="1200" dirty="0" err="1"/>
              <a:t>furniture</a:t>
            </a:r>
            <a:endParaRPr lang="fr-BE" sz="1200" dirty="0"/>
          </a:p>
          <a:p>
            <a:pPr>
              <a:buNone/>
            </a:pPr>
            <a:r>
              <a:rPr lang="fr-BE" sz="1200" dirty="0"/>
              <a:t>Bernard Serin </a:t>
            </a:r>
            <a:r>
              <a:rPr lang="fr-BE" sz="1200" dirty="0" err="1"/>
              <a:t>park</a:t>
            </a:r>
            <a:r>
              <a:rPr lang="fr-BE" sz="1200" dirty="0"/>
              <a:t> in Seraing</a:t>
            </a:r>
          </a:p>
          <a:p>
            <a:pPr lvl="1"/>
            <a:endParaRPr lang="fr-BE" sz="1200" dirty="0"/>
          </a:p>
          <a:p>
            <a:pPr lvl="2"/>
            <a:endParaRPr lang="fr-BE" sz="1200" dirty="0"/>
          </a:p>
          <a:p>
            <a:pPr lvl="2"/>
            <a:endParaRPr lang="fr-BE" sz="1200" dirty="0"/>
          </a:p>
          <a:p>
            <a:pPr lvl="2"/>
            <a:endParaRPr lang="fr-BE" sz="1200" dirty="0"/>
          </a:p>
          <a:p>
            <a:pPr lvl="2"/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2980541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Final </a:t>
            </a:r>
            <a:r>
              <a:rPr lang="fr-BE" dirty="0" err="1"/>
              <a:t>recommendations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4314D2-0693-905F-3207-5254EB59F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20" y="1417638"/>
            <a:ext cx="6368757" cy="443265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7BAF36-F3AF-958B-7729-7E2B0E453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05" y="2134295"/>
            <a:ext cx="8160589" cy="4525963"/>
          </a:xfrm>
        </p:spPr>
        <p:txBody>
          <a:bodyPr>
            <a:normAutofit fontScale="85000" lnSpcReduction="20000"/>
          </a:bodyPr>
          <a:lstStyle/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i="1" dirty="0"/>
              <a:t>Challenges: </a:t>
            </a:r>
            <a:r>
              <a:rPr lang="fr-BE" i="1" dirty="0" err="1"/>
              <a:t>supply</a:t>
            </a:r>
            <a:r>
              <a:rPr lang="fr-BE" i="1" dirty="0"/>
              <a:t> </a:t>
            </a:r>
            <a:r>
              <a:rPr lang="fr-BE" i="1" dirty="0" err="1"/>
              <a:t>chain</a:t>
            </a:r>
            <a:r>
              <a:rPr lang="fr-BE" i="1" dirty="0"/>
              <a:t>, </a:t>
            </a:r>
            <a:r>
              <a:rPr lang="fr-BE" i="1" dirty="0" err="1"/>
              <a:t>circular</a:t>
            </a:r>
            <a:r>
              <a:rPr lang="fr-BE" i="1" dirty="0"/>
              <a:t> </a:t>
            </a:r>
            <a:r>
              <a:rPr lang="fr-BE" i="1" dirty="0" err="1"/>
              <a:t>economy</a:t>
            </a:r>
            <a:r>
              <a:rPr lang="fr-BE" i="1" dirty="0"/>
              <a:t>, </a:t>
            </a:r>
            <a:r>
              <a:rPr lang="fr-BE" i="1" dirty="0" err="1"/>
              <a:t>acceptability</a:t>
            </a:r>
            <a:endParaRPr lang="fr-BE" i="1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6892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6"/>
    </mc:Choice>
    <mc:Fallback xmlns="">
      <p:transition spd="slow" advTm="36536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Acknowledgment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16212" cy="39679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VALDEM INTERREG FWVL</a:t>
            </a:r>
          </a:p>
          <a:p>
            <a:pPr lvl="1"/>
            <a:r>
              <a:rPr lang="fr-FR" dirty="0"/>
              <a:t>Integrated solutions for </a:t>
            </a:r>
            <a:r>
              <a:rPr lang="fr-FR" dirty="0" err="1"/>
              <a:t>valorizing</a:t>
            </a:r>
            <a:r>
              <a:rPr lang="fr-FR" dirty="0"/>
              <a:t> </a:t>
            </a:r>
            <a:r>
              <a:rPr lang="fr-FR" dirty="0" err="1"/>
              <a:t>waste</a:t>
            </a:r>
            <a:r>
              <a:rPr lang="fr-FR" dirty="0"/>
              <a:t> flows </a:t>
            </a:r>
            <a:r>
              <a:rPr lang="fr-FR" dirty="0" err="1"/>
              <a:t>from</a:t>
            </a:r>
            <a:r>
              <a:rPr lang="fr-FR" dirty="0"/>
              <a:t> building </a:t>
            </a:r>
            <a:r>
              <a:rPr lang="fr-FR" dirty="0" err="1"/>
              <a:t>demolition</a:t>
            </a:r>
            <a:r>
              <a:rPr lang="fr-FR" dirty="0"/>
              <a:t>: : a </a:t>
            </a:r>
            <a:r>
              <a:rPr lang="fr-FR" dirty="0" err="1"/>
              <a:t>cricular</a:t>
            </a:r>
            <a:r>
              <a:rPr lang="fr-FR" dirty="0"/>
              <a:t> </a:t>
            </a:r>
            <a:r>
              <a:rPr lang="fr-FR" dirty="0" err="1"/>
              <a:t>economy</a:t>
            </a:r>
            <a:r>
              <a:rPr lang="fr-FR" dirty="0"/>
              <a:t> over </a:t>
            </a:r>
            <a:r>
              <a:rPr lang="fr-FR" dirty="0" err="1"/>
              <a:t>borders</a:t>
            </a:r>
            <a:endParaRPr lang="en-US" dirty="0"/>
          </a:p>
          <a:p>
            <a:r>
              <a:rPr lang="en-US" dirty="0" err="1"/>
              <a:t>CiRMAP</a:t>
            </a:r>
            <a:r>
              <a:rPr lang="en-US" dirty="0"/>
              <a:t> INTERREG NWE project</a:t>
            </a:r>
          </a:p>
          <a:p>
            <a:pPr lvl="1"/>
            <a:r>
              <a:rPr lang="en-US" dirty="0"/>
              <a:t>Circular economy via </a:t>
            </a:r>
            <a:r>
              <a:rPr lang="en-US" dirty="0" err="1"/>
              <a:t>customisable</a:t>
            </a:r>
            <a:r>
              <a:rPr lang="en-US" dirty="0"/>
              <a:t> furniture with Recycled </a:t>
            </a:r>
            <a:r>
              <a:rPr lang="en-US" dirty="0" err="1"/>
              <a:t>MAterials</a:t>
            </a:r>
            <a:r>
              <a:rPr lang="en-US" dirty="0"/>
              <a:t> for public Places - </a:t>
            </a:r>
            <a:r>
              <a:rPr lang="en-US" i="1" dirty="0"/>
              <a:t>https://www.uee.uliege.be/cms/c_4843025/fr/cirmap</a:t>
            </a:r>
          </a:p>
          <a:p>
            <a:r>
              <a:rPr lang="en-US" dirty="0" err="1"/>
              <a:t>SeRaMCo</a:t>
            </a:r>
            <a:r>
              <a:rPr lang="en-US" dirty="0"/>
              <a:t> INTERREG NWE project </a:t>
            </a:r>
          </a:p>
          <a:p>
            <a:pPr lvl="1"/>
            <a:r>
              <a:rPr lang="en-US" dirty="0"/>
              <a:t>Secondary Raw Materials for Concrete Precast Products (introducing new products, applying the circular economy) - </a:t>
            </a:r>
            <a:r>
              <a:rPr lang="en-US" i="1" dirty="0"/>
              <a:t>http://www.nweurope.eu/seramco</a:t>
            </a:r>
          </a:p>
          <a:p>
            <a:pPr lvl="1"/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922" y="5575025"/>
            <a:ext cx="2418297" cy="1008337"/>
          </a:xfrm>
          <a:prstGeom prst="rect">
            <a:avLst/>
          </a:prstGeom>
        </p:spPr>
      </p:pic>
      <p:pic>
        <p:nvPicPr>
          <p:cNvPr id="7" name="Image 9">
            <a:extLst>
              <a:ext uri="{FF2B5EF4-FFF2-40B4-BE49-F238E27FC236}">
                <a16:creationId xmlns:a16="http://schemas.microsoft.com/office/drawing/2014/main" id="{92152216-E5C2-A1A7-2A03-FAD665366E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99269" y="5568143"/>
            <a:ext cx="2248977" cy="111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98967B-B679-D502-BC6D-C41885540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465" y="648797"/>
            <a:ext cx="2824916" cy="114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6"/>
    </mc:Choice>
    <mc:Fallback xmlns="">
      <p:transition spd="slow" advTm="32496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319C-A721-B8BB-E674-E59BF27EB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B6A45-1694-B921-B518-6DCF71AC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Acknowledgment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7EDBBD-29AC-AC48-777C-9A8B91B1D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72732" cy="3967943"/>
          </a:xfrm>
        </p:spPr>
        <p:txBody>
          <a:bodyPr>
            <a:normAutofit/>
          </a:bodyPr>
          <a:lstStyle/>
          <a:p>
            <a:r>
              <a:rPr lang="en-US" dirty="0"/>
              <a:t>Wallonia Brussels International</a:t>
            </a:r>
          </a:p>
          <a:p>
            <a:pPr lvl="1"/>
            <a:r>
              <a:rPr lang="fr-FR" dirty="0"/>
              <a:t>WalRoCarb – Carbonatation accélérée de bétons produits avec matériaux recyclés et cendres de biomasse (</a:t>
            </a:r>
            <a:r>
              <a:rPr lang="fr-FR" i="1" dirty="0" err="1"/>
              <a:t>Accelerated</a:t>
            </a:r>
            <a:r>
              <a:rPr lang="fr-FR" i="1" dirty="0"/>
              <a:t> </a:t>
            </a:r>
            <a:r>
              <a:rPr lang="fr-FR" i="1" dirty="0" err="1"/>
              <a:t>Carbonation</a:t>
            </a:r>
            <a:r>
              <a:rPr lang="fr-FR" i="1" dirty="0"/>
              <a:t> of </a:t>
            </a:r>
            <a:r>
              <a:rPr lang="fr-FR" i="1" dirty="0" err="1"/>
              <a:t>Concrete</a:t>
            </a:r>
            <a:r>
              <a:rPr lang="fr-FR" i="1" dirty="0"/>
              <a:t> </a:t>
            </a:r>
            <a:r>
              <a:rPr lang="fr-FR" i="1" dirty="0" err="1"/>
              <a:t>produced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Recycled</a:t>
            </a:r>
            <a:r>
              <a:rPr lang="fr-FR" i="1" dirty="0"/>
              <a:t> Materials and </a:t>
            </a:r>
            <a:r>
              <a:rPr lang="fr-FR" i="1" dirty="0" err="1"/>
              <a:t>Biomass</a:t>
            </a:r>
            <a:r>
              <a:rPr lang="fr-FR" i="1" dirty="0"/>
              <a:t> Ash</a:t>
            </a:r>
            <a:r>
              <a:rPr lang="fr-FR" dirty="0"/>
              <a:t>)</a:t>
            </a:r>
            <a:endParaRPr lang="en-US" dirty="0"/>
          </a:p>
          <a:p>
            <a:pPr lvl="1"/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268E9C-B3EB-6F75-002E-7EB2AB5C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805" y="4151219"/>
            <a:ext cx="2528390" cy="14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6"/>
    </mc:Choice>
    <mc:Fallback xmlns="">
      <p:transition spd="slow" advTm="324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roche, terrain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0867833D-2D22-48FD-A73F-3A88AD6CC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90998"/>
            <a:ext cx="3818077" cy="2863558"/>
          </a:xfrm>
          <a:prstGeom prst="rect">
            <a:avLst/>
          </a:prstGeom>
        </p:spPr>
      </p:pic>
      <p:pic>
        <p:nvPicPr>
          <p:cNvPr id="6" name="Espace réservé du contenu 5" descr="Une image contenant roche, terrain, natur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4B885EAE-EA97-44F7-88C6-52DBB7FCF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74" y="2490998"/>
            <a:ext cx="3818077" cy="2863558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3600" i="0" dirty="0">
                <a:solidFill>
                  <a:schemeClr val="accent1"/>
                </a:solidFill>
                <a:latin typeface="+mj-lt"/>
              </a:rPr>
              <a:t>Global </a:t>
            </a:r>
            <a:r>
              <a:rPr lang="fr-BE" altLang="fr-FR" sz="3600" i="0" dirty="0" err="1">
                <a:solidFill>
                  <a:schemeClr val="accent1"/>
                </a:solidFill>
                <a:latin typeface="+mj-lt"/>
              </a:rPr>
              <a:t>context</a:t>
            </a:r>
            <a:endParaRPr lang="fr-BE" altLang="fr-FR" sz="3600" i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7136"/>
            <a:ext cx="4650828" cy="645347"/>
          </a:xfrm>
        </p:spPr>
        <p:txBody>
          <a:bodyPr>
            <a:normAutofit/>
          </a:bodyPr>
          <a:lstStyle/>
          <a:p>
            <a:r>
              <a:rPr lang="en-US" dirty="0"/>
              <a:t>Transforming wastes …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293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"/>
    </mc:Choice>
    <mc:Fallback xmlns="">
      <p:transition spd="slow" advTm="70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iel, extérieur, terrain, nature&#10;&#10;Description générée avec un niveau de confiance très élevé">
            <a:extLst>
              <a:ext uri="{FF2B5EF4-FFF2-40B4-BE49-F238E27FC236}">
                <a16:creationId xmlns:a16="http://schemas.microsoft.com/office/drawing/2014/main" id="{D4C69E80-B6E5-4139-A33C-BCFD076BC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2468041"/>
            <a:ext cx="3877442" cy="29080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F6340D9-44BA-45BC-8333-514435FC1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02" y="2468042"/>
            <a:ext cx="4289637" cy="290517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3600" i="0" dirty="0">
                <a:solidFill>
                  <a:schemeClr val="accent1"/>
                </a:solidFill>
                <a:latin typeface="+mj-lt"/>
              </a:rPr>
              <a:t>Global </a:t>
            </a:r>
            <a:r>
              <a:rPr lang="fr-BE" altLang="fr-FR" sz="3600" i="0" dirty="0" err="1">
                <a:solidFill>
                  <a:schemeClr val="accent1"/>
                </a:solidFill>
                <a:latin typeface="+mj-lt"/>
              </a:rPr>
              <a:t>context</a:t>
            </a:r>
            <a:endParaRPr lang="fr-BE" altLang="fr-FR" sz="3600" i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7136"/>
            <a:ext cx="5477774" cy="645347"/>
          </a:xfrm>
        </p:spPr>
        <p:txBody>
          <a:bodyPr>
            <a:normAutofit/>
          </a:bodyPr>
          <a:lstStyle/>
          <a:p>
            <a:r>
              <a:rPr lang="en-US" dirty="0"/>
              <a:t>… into secondary </a:t>
            </a:r>
            <a:r>
              <a:rPr lang="en-US" dirty="0" err="1"/>
              <a:t>ressources</a:t>
            </a:r>
            <a:endParaRPr lang="en-US" dirty="0"/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8157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"/>
    </mc:Choice>
    <mc:Fallback xmlns="">
      <p:transition spd="slow" advTm="103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B08D0-0774-4B57-ACDD-D6C9EE43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Global </a:t>
            </a:r>
            <a:r>
              <a:rPr lang="fr-BE" dirty="0" err="1"/>
              <a:t>context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64BA5-6D39-4E01-93FF-EF14BE7D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79434" cy="4525963"/>
          </a:xfrm>
        </p:spPr>
        <p:txBody>
          <a:bodyPr>
            <a:normAutofit/>
          </a:bodyPr>
          <a:lstStyle/>
          <a:p>
            <a:r>
              <a:rPr lang="en-US" dirty="0"/>
              <a:t>3R: Reduce, Reuse and </a:t>
            </a:r>
            <a:r>
              <a:rPr lang="en-US" dirty="0">
                <a:solidFill>
                  <a:srgbClr val="FF0000"/>
                </a:solidFill>
              </a:rPr>
              <a:t>Recycle</a:t>
            </a:r>
          </a:p>
          <a:p>
            <a:r>
              <a:rPr lang="en-US" dirty="0"/>
              <a:t>Meeting Sustainable Development Goals: recovery targets to </a:t>
            </a:r>
            <a:r>
              <a:rPr lang="en-US" dirty="0">
                <a:solidFill>
                  <a:srgbClr val="FF0000"/>
                </a:solidFill>
              </a:rPr>
              <a:t>70%</a:t>
            </a:r>
            <a:r>
              <a:rPr lang="en-US" dirty="0"/>
              <a:t> of construction and demolition wastes (CD&amp;W) by </a:t>
            </a:r>
            <a:r>
              <a:rPr lang="en-US" dirty="0">
                <a:solidFill>
                  <a:srgbClr val="FF0000"/>
                </a:solidFill>
              </a:rPr>
              <a:t>2020</a:t>
            </a:r>
            <a:r>
              <a:rPr lang="en-US" dirty="0"/>
              <a:t> in European Union (</a:t>
            </a:r>
            <a:r>
              <a:rPr lang="en-US" b="1" u="sng" dirty="0"/>
              <a:t>Directive 2008/98/EC</a:t>
            </a:r>
            <a:r>
              <a:rPr lang="en-US" dirty="0"/>
              <a:t>)</a:t>
            </a:r>
          </a:p>
          <a:p>
            <a:r>
              <a:rPr lang="en-US" dirty="0"/>
              <a:t>Reducing use of natural aggregates (preservation of natural resources)</a:t>
            </a:r>
          </a:p>
          <a:p>
            <a:endParaRPr lang="en-US" dirty="0"/>
          </a:p>
          <a:p>
            <a:endParaRPr lang="en-US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754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65"/>
    </mc:Choice>
    <mc:Fallback xmlns="">
      <p:transition spd="slow" advTm="104865"/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theme/theme1.xml><?xml version="1.0" encoding="utf-8"?>
<a:theme xmlns:a="http://schemas.openxmlformats.org/drawingml/2006/main" name="ULiège_Droit CG">
  <a:themeElements>
    <a:clrScheme name="ULiège_Droit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00707F"/>
      </a:accent1>
      <a:accent2>
        <a:srgbClr val="5FA4B0"/>
      </a:accent2>
      <a:accent3>
        <a:srgbClr val="5B257D"/>
      </a:accent3>
      <a:accent4>
        <a:srgbClr val="A8589E"/>
      </a:accent4>
      <a:accent5>
        <a:srgbClr val="E62D31"/>
      </a:accent5>
      <a:accent6>
        <a:srgbClr val="FFD000"/>
      </a:accent6>
      <a:hlink>
        <a:srgbClr val="005CA9"/>
      </a:hlink>
      <a:folHlink>
        <a:srgbClr val="7DB928"/>
      </a:folHlink>
    </a:clrScheme>
    <a:fontScheme name="Droit_ULièg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Liège_Droit CG" id="{BEB2A208-D4BE-4D13-AE83-21D98275568F}" vid="{5261F897-011A-4FA9-ACD4-11F2CEFF49A3}"/>
    </a:ext>
  </a:extLst>
</a:theme>
</file>

<file path=ppt/theme/theme2.xml><?xml version="1.0" encoding="utf-8"?>
<a:theme xmlns:a="http://schemas.openxmlformats.org/drawingml/2006/main" name="ULiège_Droit CG">
  <a:themeElements>
    <a:clrScheme name="ULiège_Droit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00707F"/>
      </a:accent1>
      <a:accent2>
        <a:srgbClr val="5FA4B0"/>
      </a:accent2>
      <a:accent3>
        <a:srgbClr val="5B257D"/>
      </a:accent3>
      <a:accent4>
        <a:srgbClr val="A8589E"/>
      </a:accent4>
      <a:accent5>
        <a:srgbClr val="E62D31"/>
      </a:accent5>
      <a:accent6>
        <a:srgbClr val="FFD000"/>
      </a:accent6>
      <a:hlink>
        <a:srgbClr val="005CA9"/>
      </a:hlink>
      <a:folHlink>
        <a:srgbClr val="7DB928"/>
      </a:folHlink>
    </a:clrScheme>
    <a:fontScheme name="Droit_ULièg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Liège_Droit CG" id="{BEB2A208-D4BE-4D13-AE83-21D98275568F}" vid="{5261F897-011A-4FA9-ACD4-11F2CEFF49A3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ULiège_Droit CG</Template>
  <TotalTime>4957</TotalTime>
  <Words>3083</Words>
  <Application>Microsoft Office PowerPoint</Application>
  <PresentationFormat>Affichage à l'écran (4:3)</PresentationFormat>
  <Paragraphs>669</Paragraphs>
  <Slides>63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86" baseType="lpstr">
      <vt:lpstr>AmerType Md BT</vt:lpstr>
      <vt:lpstr>Arial</vt:lpstr>
      <vt:lpstr>Arial Narrow</vt:lpstr>
      <vt:lpstr>Calibri</vt:lpstr>
      <vt:lpstr>Cambria</vt:lpstr>
      <vt:lpstr>Cambria Math</vt:lpstr>
      <vt:lpstr>Courier New</vt:lpstr>
      <vt:lpstr>Franklin Gothic Book</vt:lpstr>
      <vt:lpstr>Gill Sans</vt:lpstr>
      <vt:lpstr>Lucida Grande</vt:lpstr>
      <vt:lpstr>Open Sans</vt:lpstr>
      <vt:lpstr>Open Sans Semibold</vt:lpstr>
      <vt:lpstr>Poppins</vt:lpstr>
      <vt:lpstr>Source Sans Pro</vt:lpstr>
      <vt:lpstr>Tahoma</vt:lpstr>
      <vt:lpstr>Times New Roman</vt:lpstr>
      <vt:lpstr>Tw Cen MT</vt:lpstr>
      <vt:lpstr>Wingdings</vt:lpstr>
      <vt:lpstr>ULiège_Droit CG</vt:lpstr>
      <vt:lpstr>ULiège_Droit CG</vt:lpstr>
      <vt:lpstr>White</vt:lpstr>
      <vt:lpstr>White</vt:lpstr>
      <vt:lpstr>Document</vt:lpstr>
      <vt:lpstr>Recycling in the built environment: challenges and techniques for engineers</vt:lpstr>
      <vt:lpstr>Présentation PowerPoint</vt:lpstr>
      <vt:lpstr>Présentation PowerPoint</vt:lpstr>
      <vt:lpstr>Master Programs</vt:lpstr>
      <vt:lpstr>Societal context</vt:lpstr>
      <vt:lpstr>Global context</vt:lpstr>
      <vt:lpstr>Présentation PowerPoint</vt:lpstr>
      <vt:lpstr>Présentation PowerPoint</vt:lpstr>
      <vt:lpstr>Global context</vt:lpstr>
      <vt:lpstr>Global context</vt:lpstr>
      <vt:lpstr>Conditions for recycling: requirements, barriers, applications</vt:lpstr>
      <vt:lpstr>Conditions for recycling</vt:lpstr>
      <vt:lpstr>Conditions for recycling</vt:lpstr>
      <vt:lpstr>Conditions for recycling</vt:lpstr>
      <vt:lpstr>Barriers and challenges</vt:lpstr>
      <vt:lpstr>Recommendations (JRC-2023)</vt:lpstr>
      <vt:lpstr>Recommendations (JRC-2023))</vt:lpstr>
      <vt:lpstr>Recommendations: examples and applications</vt:lpstr>
      <vt:lpstr>Recommendations</vt:lpstr>
      <vt:lpstr>Reliable statistics</vt:lpstr>
      <vt:lpstr>Présentation PowerPoint</vt:lpstr>
      <vt:lpstr>Reliable statistics</vt:lpstr>
      <vt:lpstr>Reliable statistics</vt:lpstr>
      <vt:lpstr>Reliable statistics</vt:lpstr>
      <vt:lpstr>Reliable statistics</vt:lpstr>
      <vt:lpstr>Reliable statistics</vt:lpstr>
      <vt:lpstr>Geographical coverage</vt:lpstr>
      <vt:lpstr>Geographical coverage</vt:lpstr>
      <vt:lpstr>Market</vt:lpstr>
      <vt:lpstr>Legislation</vt:lpstr>
      <vt:lpstr>Guidelines and standards</vt:lpstr>
      <vt:lpstr>Guidelines and standards</vt:lpstr>
      <vt:lpstr>Guidelines and standards</vt:lpstr>
      <vt:lpstr>Guidelines and standards</vt:lpstr>
      <vt:lpstr>Knowledge transfer</vt:lpstr>
      <vt:lpstr>Knowledge transfer</vt:lpstr>
      <vt:lpstr>Industry-oriented projects</vt:lpstr>
      <vt:lpstr>Industry-oriented projects</vt:lpstr>
      <vt:lpstr>Research and innovation</vt:lpstr>
      <vt:lpstr>Material processing</vt:lpstr>
      <vt:lpstr>Material processing</vt:lpstr>
      <vt:lpstr>Présentation PowerPoint</vt:lpstr>
      <vt:lpstr>Materials processing: washing</vt:lpstr>
      <vt:lpstr>Materials processing: washing</vt:lpstr>
      <vt:lpstr>Production wastes</vt:lpstr>
      <vt:lpstr>Production wastes</vt:lpstr>
      <vt:lpstr>Production wastes</vt:lpstr>
      <vt:lpstr>Présentation PowerPoint</vt:lpstr>
      <vt:lpstr>Présentation PowerPoint</vt:lpstr>
      <vt:lpstr>Présentation PowerPoint</vt:lpstr>
      <vt:lpstr>Fine bricks</vt:lpstr>
      <vt:lpstr>Fine bricks</vt:lpstr>
      <vt:lpstr>Fine bricks</vt:lpstr>
      <vt:lpstr>Fine bricks</vt:lpstr>
      <vt:lpstr>Fine bricks</vt:lpstr>
      <vt:lpstr>Carbonation of RCA affected by AAR</vt:lpstr>
      <vt:lpstr>Recycled sand for 3D printing</vt:lpstr>
      <vt:lpstr>Présentation PowerPoint</vt:lpstr>
      <vt:lpstr>Présentation PowerPoint</vt:lpstr>
      <vt:lpstr>Présentation PowerPoint</vt:lpstr>
      <vt:lpstr>Final recommendations</vt:lpstr>
      <vt:lpstr>Acknowledgment</vt:lpstr>
      <vt:lpstr>Acknowledgment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Cordier</dc:creator>
  <cp:lastModifiedBy>Courard Luc</cp:lastModifiedBy>
  <cp:revision>164</cp:revision>
  <cp:lastPrinted>2023-04-06T06:50:57Z</cp:lastPrinted>
  <dcterms:created xsi:type="dcterms:W3CDTF">2017-12-06T19:38:45Z</dcterms:created>
  <dcterms:modified xsi:type="dcterms:W3CDTF">2025-02-26T14:42:28Z</dcterms:modified>
</cp:coreProperties>
</file>