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5" d="100"/>
          <a:sy n="25" d="100"/>
        </p:scale>
        <p:origin x="126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D0643-2B4C-4FCC-BFEE-F9F6FC84A931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0F548-7859-4823-A570-A1B3AD03E70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0843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70F548-7859-4823-A570-A1B3AD03E700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3143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1162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2690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6052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8171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82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3919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515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230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567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2114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696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80878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FFBC9-144E-4BEC-9011-03E7791087A0}" type="datetimeFigureOut">
              <a:rPr lang="fr-BE" smtClean="0"/>
              <a:t>21-01-25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1038AE-8298-455F-9F5B-679FBA130D3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7065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18" Type="http://schemas.openxmlformats.org/officeDocument/2006/relationships/image" Target="../media/image15.png"/><Relationship Id="rId3" Type="http://schemas.openxmlformats.org/officeDocument/2006/relationships/hyperlink" Target="mailto:vincent.natalis@uliege.be" TargetMode="External"/><Relationship Id="rId21" Type="http://schemas.openxmlformats.org/officeDocument/2006/relationships/image" Target="../media/image18.svg"/><Relationship Id="rId7" Type="http://schemas.openxmlformats.org/officeDocument/2006/relationships/image" Target="../media/image4.jpg"/><Relationship Id="rId12" Type="http://schemas.openxmlformats.org/officeDocument/2006/relationships/image" Target="../media/image9.png"/><Relationship Id="rId17" Type="http://schemas.openxmlformats.org/officeDocument/2006/relationships/image" Target="../media/image14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svg"/><Relationship Id="rId10" Type="http://schemas.openxmlformats.org/officeDocument/2006/relationships/image" Target="../media/image7.svg"/><Relationship Id="rId19" Type="http://schemas.openxmlformats.org/officeDocument/2006/relationships/image" Target="../media/image16.svg"/><Relationship Id="rId4" Type="http://schemas.openxmlformats.org/officeDocument/2006/relationships/image" Target="../media/image1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D4478F-7051-87E5-8A43-6CB6C9D4E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309" y="3504216"/>
            <a:ext cx="7782232" cy="1061884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fr-BE"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Problématique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730B9ED1-2984-A526-893C-6FC580476C83}"/>
              </a:ext>
            </a:extLst>
          </p:cNvPr>
          <p:cNvSpPr txBox="1">
            <a:spLocks/>
          </p:cNvSpPr>
          <p:nvPr/>
        </p:nvSpPr>
        <p:spPr>
          <a:xfrm>
            <a:off x="685309" y="588952"/>
            <a:ext cx="31650038" cy="2384324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2926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8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Enseigner l’entropie et le second principe de la thermodynamique à l’université dans la perspective du changement conceptuel 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7E5514E2-F734-C7A2-AD86-038C2DB4E1FE}"/>
              </a:ext>
            </a:extLst>
          </p:cNvPr>
          <p:cNvSpPr txBox="1">
            <a:spLocks/>
          </p:cNvSpPr>
          <p:nvPr/>
        </p:nvSpPr>
        <p:spPr>
          <a:xfrm>
            <a:off x="685309" y="14195099"/>
            <a:ext cx="7782232" cy="1061884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2926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L’entropie, késaco?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0789B538-DA07-03AB-FA27-BFE7E314AFDE}"/>
              </a:ext>
            </a:extLst>
          </p:cNvPr>
          <p:cNvSpPr txBox="1">
            <a:spLocks/>
          </p:cNvSpPr>
          <p:nvPr/>
        </p:nvSpPr>
        <p:spPr>
          <a:xfrm>
            <a:off x="9480263" y="3504216"/>
            <a:ext cx="8603225" cy="1061884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2926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Méthodologies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306C8544-4BA6-5B92-64A2-3A90FBB0CA5F}"/>
              </a:ext>
            </a:extLst>
          </p:cNvPr>
          <p:cNvSpPr txBox="1">
            <a:spLocks/>
          </p:cNvSpPr>
          <p:nvPr/>
        </p:nvSpPr>
        <p:spPr>
          <a:xfrm>
            <a:off x="18865154" y="3504216"/>
            <a:ext cx="13489857" cy="1061884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2926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1740004-6F21-3101-302C-35120DB2EDA7}"/>
              </a:ext>
            </a:extLst>
          </p:cNvPr>
          <p:cNvSpPr txBox="1"/>
          <p:nvPr/>
        </p:nvSpPr>
        <p:spPr>
          <a:xfrm>
            <a:off x="454255" y="4765852"/>
            <a:ext cx="801328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/>
              <a:t>Entropie &amp; second principe peu compris conceptuellement</a:t>
            </a:r>
          </a:p>
          <a:p>
            <a:pPr algn="ctr"/>
            <a:endParaRPr lang="fr-BE" sz="3600"/>
          </a:p>
          <a:p>
            <a:pPr algn="ctr"/>
            <a:r>
              <a:rPr lang="fr-BE" sz="3600"/>
              <a:t>Outil limité </a:t>
            </a:r>
            <a:r>
              <a:rPr lang="fr-BE" sz="3600">
                <a:sym typeface="Wingdings" panose="05000000000000000000" pitchFamily="2" charset="2"/>
              </a:rPr>
              <a:t>: métaphore du désordre</a:t>
            </a:r>
          </a:p>
          <a:p>
            <a:pPr algn="ctr"/>
            <a:endParaRPr lang="fr-BE" sz="3600"/>
          </a:p>
          <a:p>
            <a:pPr algn="ctr"/>
            <a:r>
              <a:rPr lang="fr-BE" sz="3600" b="1">
                <a:solidFill>
                  <a:srgbClr val="0070C0"/>
                </a:solidFill>
              </a:rPr>
              <a:t>Quelles sont les conceptions des étudiants ? </a:t>
            </a:r>
          </a:p>
          <a:p>
            <a:pPr algn="ctr"/>
            <a:r>
              <a:rPr lang="fr-BE" sz="3600" b="1">
                <a:solidFill>
                  <a:srgbClr val="0070C0"/>
                </a:solidFill>
              </a:rPr>
              <a:t>Comment les influencer ? </a:t>
            </a:r>
            <a:endParaRPr lang="fr-BE" sz="3600">
              <a:solidFill>
                <a:srgbClr val="0070C0"/>
              </a:solidFill>
            </a:endParaRPr>
          </a:p>
          <a:p>
            <a:endParaRPr lang="fr-BE" sz="3600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9BC067C9-15D8-29F3-902E-7B8A06D30DEB}"/>
              </a:ext>
            </a:extLst>
          </p:cNvPr>
          <p:cNvSpPr txBox="1">
            <a:spLocks/>
          </p:cNvSpPr>
          <p:nvPr/>
        </p:nvSpPr>
        <p:spPr>
          <a:xfrm>
            <a:off x="685309" y="9624672"/>
            <a:ext cx="7782232" cy="1061884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2926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Cadre théorique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87123FE-B1F0-6D8C-95E2-AEF6852BE8A2}"/>
              </a:ext>
            </a:extLst>
          </p:cNvPr>
          <p:cNvSpPr txBox="1"/>
          <p:nvPr/>
        </p:nvSpPr>
        <p:spPr>
          <a:xfrm>
            <a:off x="685309" y="10930749"/>
            <a:ext cx="7782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/>
              <a:t>Changement conceptuel</a:t>
            </a:r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500B7738-6762-494C-226C-75FDE795322A}"/>
              </a:ext>
            </a:extLst>
          </p:cNvPr>
          <p:cNvSpPr txBox="1">
            <a:spLocks/>
          </p:cNvSpPr>
          <p:nvPr/>
        </p:nvSpPr>
        <p:spPr>
          <a:xfrm>
            <a:off x="9480261" y="15706053"/>
            <a:ext cx="8603225" cy="106188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2926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6000">
                <a:latin typeface="Arial" panose="020B0604020202020204" pitchFamily="34" charset="0"/>
                <a:cs typeface="Arial" panose="020B0604020202020204" pitchFamily="34" charset="0"/>
              </a:rPr>
              <a:t>Références et contact</a:t>
            </a: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77A99F62-03DC-EEEF-E103-E2A6421E0F75}"/>
              </a:ext>
            </a:extLst>
          </p:cNvPr>
          <p:cNvSpPr txBox="1">
            <a:spLocks/>
          </p:cNvSpPr>
          <p:nvPr/>
        </p:nvSpPr>
        <p:spPr>
          <a:xfrm>
            <a:off x="18865154" y="15721644"/>
            <a:ext cx="13489857" cy="1061884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2926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Synthèse et perspectives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BD7C846-8319-5374-66B0-B0FF1ABF9C8C}"/>
              </a:ext>
            </a:extLst>
          </p:cNvPr>
          <p:cNvSpPr txBox="1"/>
          <p:nvPr/>
        </p:nvSpPr>
        <p:spPr>
          <a:xfrm>
            <a:off x="9480261" y="17013724"/>
            <a:ext cx="8566354" cy="296350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400" b="1"/>
              <a:t>Venez discuter ! </a:t>
            </a:r>
            <a:r>
              <a:rPr lang="fr-BE" sz="2400" b="1" u="sng">
                <a:hlinkClick r:id="rId3"/>
              </a:rPr>
              <a:t>v</a:t>
            </a:r>
            <a:r>
              <a:rPr lang="fr-BE" sz="2400" b="1">
                <a:hlinkClick r:id="rId3"/>
              </a:rPr>
              <a:t>incent.natalis@uliege.be</a:t>
            </a:r>
            <a:r>
              <a:rPr lang="fr-BE" sz="2400" b="1"/>
              <a:t> </a:t>
            </a:r>
          </a:p>
          <a:p>
            <a:pPr algn="ctr"/>
            <a:r>
              <a:rPr lang="fr-BE" sz="2400" b="1"/>
              <a:t>Local N3225, 3</a:t>
            </a:r>
            <a:r>
              <a:rPr lang="fr-BE" sz="2400" b="1" baseline="30000"/>
              <a:t>ème</a:t>
            </a:r>
            <a:r>
              <a:rPr lang="fr-BE" sz="2400" b="1"/>
              <a:t> étage, batiment Paul-Guérin-Lajoie</a:t>
            </a:r>
          </a:p>
          <a:p>
            <a:endParaRPr lang="fr-BE"/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BE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Bennett, J. M., &amp; Sözbilir, M. (2007). </a:t>
            </a: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 Study of Turkish Chemistry Undergraduates’ Understanding of Entropy. </a:t>
            </a:r>
            <a:r>
              <a:rPr lang="en-US" sz="1100" i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Journal of Chemical Education</a:t>
            </a: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i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84</a:t>
            </a: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(7), 1204–1208. https://doi.org/10.1021/ed084p1204</a:t>
            </a:r>
            <a:endParaRPr lang="fr-BE" sz="110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Natalis, V., &amp; Leyh, B. (2025). Improving the teaching of entropy and the second law of thermodynamics: A systematic review with meta-analysis. </a:t>
            </a:r>
            <a:r>
              <a:rPr lang="en-US" sz="1100" i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Chemistry Education Research and Practice</a:t>
            </a: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i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26</a:t>
            </a: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9–33. https://doi.org/10.1039/D4RP00158C</a:t>
            </a:r>
            <a:endParaRPr lang="fr-BE" sz="110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Potvin, P., Sauriol, É., &amp; Riopel, M. (2015). Experimental evidence of the superiority of the prevalence model of conceptual change over the classical models and repetition. </a:t>
            </a:r>
            <a:r>
              <a:rPr lang="en-US" sz="1100" i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Journal of Research in Science Teaching</a:t>
            </a: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100" i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52</a:t>
            </a: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(8), 1082–1108. https://doi.org/10.1002/tea.21235</a:t>
            </a:r>
            <a:endParaRPr lang="fr-BE" sz="110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Vosniadou, S. (1994). Capturing and modeling the process of conceptual change. </a:t>
            </a:r>
            <a:r>
              <a:rPr lang="fr-BE" sz="1100" i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Learning and Instruction</a:t>
            </a:r>
            <a:r>
              <a:rPr lang="fr-BE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fr-BE" sz="1100" i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4</a:t>
            </a:r>
            <a:r>
              <a:rPr lang="fr-BE" sz="110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(1), 45–69. https://doi.org/10.1016/0959-4752(94)90018-3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0C7FE82-8F83-5338-2C7A-1943AA67C1B8}"/>
              </a:ext>
            </a:extLst>
          </p:cNvPr>
          <p:cNvSpPr txBox="1"/>
          <p:nvPr/>
        </p:nvSpPr>
        <p:spPr>
          <a:xfrm>
            <a:off x="18865154" y="17030325"/>
            <a:ext cx="13499690" cy="2893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BE" sz="2600"/>
              <a:t>Métaphore du désordre </a:t>
            </a:r>
            <a:r>
              <a:rPr lang="fr-BE" sz="2600">
                <a:sym typeface="Wingdings" panose="05000000000000000000" pitchFamily="2" charset="2"/>
              </a:rPr>
              <a:t>nombreuses conceptions alternatives</a:t>
            </a:r>
            <a:endParaRPr lang="fr-BE" sz="2600"/>
          </a:p>
          <a:p>
            <a:pPr marL="342900" indent="-342900">
              <a:buAutoNum type="arabicPeriod"/>
            </a:pPr>
            <a:r>
              <a:rPr lang="fr-BE" sz="2600"/>
              <a:t>L’utilisation de l’approche microscopique fait prévaloir certaines conceptions scientifiques</a:t>
            </a:r>
          </a:p>
          <a:p>
            <a:pPr marL="342900" indent="-342900">
              <a:buAutoNum type="arabicPeriod"/>
            </a:pPr>
            <a:r>
              <a:rPr lang="fr-BE" sz="2600"/>
              <a:t>Certaines conceptions (abstraites, « non-chimiques ») persistent</a:t>
            </a:r>
          </a:p>
          <a:p>
            <a:endParaRPr lang="fr-BE" sz="2600">
              <a:sym typeface="Wingdings" panose="05000000000000000000" pitchFamily="2" charset="2"/>
            </a:endParaRPr>
          </a:p>
          <a:p>
            <a:r>
              <a:rPr lang="fr-BE" sz="2600">
                <a:sym typeface="Wingdings" panose="05000000000000000000" pitchFamily="2" charset="2"/>
              </a:rPr>
              <a:t>P1  Pratiques diversifiées (dont visualisation) </a:t>
            </a:r>
          </a:p>
          <a:p>
            <a:r>
              <a:rPr lang="fr-BE" sz="2600">
                <a:sym typeface="Wingdings" panose="05000000000000000000" pitchFamily="2" charset="2"/>
              </a:rPr>
              <a:t>P2  Mesure de la prévalence des conceptions</a:t>
            </a:r>
          </a:p>
          <a:p>
            <a:r>
              <a:rPr lang="fr-BE" sz="2600">
                <a:sym typeface="Wingdings" panose="05000000000000000000" pitchFamily="2" charset="2"/>
              </a:rPr>
              <a:t>P3  Pluralisme</a:t>
            </a:r>
            <a:endParaRPr lang="fr-BE" sz="260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7999CD8-0F20-A2F2-79FB-A4BA1D82963C}"/>
              </a:ext>
            </a:extLst>
          </p:cNvPr>
          <p:cNvSpPr txBox="1"/>
          <p:nvPr/>
        </p:nvSpPr>
        <p:spPr>
          <a:xfrm>
            <a:off x="4967636" y="15986778"/>
            <a:ext cx="3362166" cy="13849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Dispersion</a:t>
            </a:r>
            <a:r>
              <a:rPr kumimoji="0" lang="fr-BE" sz="2800" b="0" i="0" u="none" strike="noStrike" kern="1200" cap="none" spc="0" normalizeH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la plus probable de l’énergie</a:t>
            </a:r>
            <a:endParaRPr kumimoji="0" lang="fr-BE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6B1A158-ECBC-4B39-27CF-FB25CDB32230}"/>
              </a:ext>
            </a:extLst>
          </p:cNvPr>
          <p:cNvSpPr/>
          <p:nvPr/>
        </p:nvSpPr>
        <p:spPr>
          <a:xfrm>
            <a:off x="5091466" y="17790308"/>
            <a:ext cx="1059203" cy="49953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860D0B-E504-D1FF-7C20-286F21F34BD9}"/>
              </a:ext>
            </a:extLst>
          </p:cNvPr>
          <p:cNvSpPr/>
          <p:nvPr/>
        </p:nvSpPr>
        <p:spPr>
          <a:xfrm>
            <a:off x="5092443" y="18675616"/>
            <a:ext cx="1053420" cy="460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24592CA-75F4-B171-3538-2B92B2982DBC}"/>
              </a:ext>
            </a:extLst>
          </p:cNvPr>
          <p:cNvSpPr txBox="1"/>
          <p:nvPr/>
        </p:nvSpPr>
        <p:spPr>
          <a:xfrm>
            <a:off x="5381196" y="18289657"/>
            <a:ext cx="35780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69DF7CE-5553-61B8-3763-9DA75909A8F8}"/>
              </a:ext>
            </a:extLst>
          </p:cNvPr>
          <p:cNvSpPr/>
          <p:nvPr/>
        </p:nvSpPr>
        <p:spPr>
          <a:xfrm>
            <a:off x="7175649" y="17780564"/>
            <a:ext cx="1059204" cy="499536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40B2DF3-B80F-4D2A-EB11-63DDB45AFB6C}"/>
              </a:ext>
            </a:extLst>
          </p:cNvPr>
          <p:cNvSpPr txBox="1"/>
          <p:nvPr/>
        </p:nvSpPr>
        <p:spPr>
          <a:xfrm>
            <a:off x="7481858" y="18281344"/>
            <a:ext cx="35780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</a:t>
            </a:r>
          </a:p>
        </p:txBody>
      </p:sp>
      <p:sp>
        <p:nvSpPr>
          <p:cNvPr id="31" name="Flèche : droite 30">
            <a:extLst>
              <a:ext uri="{FF2B5EF4-FFF2-40B4-BE49-F238E27FC236}">
                <a16:creationId xmlns:a16="http://schemas.microsoft.com/office/drawing/2014/main" id="{7F84796C-FA22-645A-5076-6C8EDCA1A0E6}"/>
              </a:ext>
            </a:extLst>
          </p:cNvPr>
          <p:cNvSpPr/>
          <p:nvPr/>
        </p:nvSpPr>
        <p:spPr>
          <a:xfrm>
            <a:off x="6396933" y="18184906"/>
            <a:ext cx="596506" cy="28142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C2F2AA8D-2996-EC9C-4E33-76ECB56DED99}"/>
              </a:ext>
            </a:extLst>
          </p:cNvPr>
          <p:cNvCxnSpPr>
            <a:cxnSpLocks/>
          </p:cNvCxnSpPr>
          <p:nvPr/>
        </p:nvCxnSpPr>
        <p:spPr>
          <a:xfrm>
            <a:off x="5435578" y="18083357"/>
            <a:ext cx="0" cy="93835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42029DBA-A190-A27C-5B70-4B68818580AB}"/>
              </a:ext>
            </a:extLst>
          </p:cNvPr>
          <p:cNvSpPr/>
          <p:nvPr/>
        </p:nvSpPr>
        <p:spPr>
          <a:xfrm>
            <a:off x="7178414" y="18649755"/>
            <a:ext cx="1059204" cy="499536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lèche : droite 33">
            <a:extLst>
              <a:ext uri="{FF2B5EF4-FFF2-40B4-BE49-F238E27FC236}">
                <a16:creationId xmlns:a16="http://schemas.microsoft.com/office/drawing/2014/main" id="{C2B26671-1128-4772-F7AF-C45A5BAB823F}"/>
              </a:ext>
            </a:extLst>
          </p:cNvPr>
          <p:cNvSpPr/>
          <p:nvPr/>
        </p:nvSpPr>
        <p:spPr>
          <a:xfrm rot="10800000">
            <a:off x="6350466" y="18529060"/>
            <a:ext cx="596506" cy="28142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Signe de multiplication 34">
            <a:extLst>
              <a:ext uri="{FF2B5EF4-FFF2-40B4-BE49-F238E27FC236}">
                <a16:creationId xmlns:a16="http://schemas.microsoft.com/office/drawing/2014/main" id="{46CE2920-04BA-7093-EF52-A76EB63A3421}"/>
              </a:ext>
            </a:extLst>
          </p:cNvPr>
          <p:cNvSpPr/>
          <p:nvPr/>
        </p:nvSpPr>
        <p:spPr>
          <a:xfrm>
            <a:off x="6451357" y="18391193"/>
            <a:ext cx="494382" cy="545912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pic>
        <p:nvPicPr>
          <p:cNvPr id="36" name="Image 35" descr="Leaders and the Law of Entropy">
            <a:extLst>
              <a:ext uri="{FF2B5EF4-FFF2-40B4-BE49-F238E27FC236}">
                <a16:creationId xmlns:a16="http://schemas.microsoft.com/office/drawing/2014/main" id="{EA2D3544-D7D2-4873-D58B-4A0B24184B1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03" y="15964745"/>
            <a:ext cx="3757188" cy="30890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0;p13">
            <a:extLst>
              <a:ext uri="{FF2B5EF4-FFF2-40B4-BE49-F238E27FC236}">
                <a16:creationId xmlns:a16="http://schemas.microsoft.com/office/drawing/2014/main" id="{10A2429F-B237-7E75-06A3-A27482E7192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660836" y="20335972"/>
            <a:ext cx="3435573" cy="9540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91;p13" descr="lg Faculte-sciences-education-interne-COUL.jpg">
            <a:extLst>
              <a:ext uri="{FF2B5EF4-FFF2-40B4-BE49-F238E27FC236}">
                <a16:creationId xmlns:a16="http://schemas.microsoft.com/office/drawing/2014/main" id="{ABF44FCD-05AC-D2AB-3D0C-FC4FAB7C6ED8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0052663" y="20208774"/>
            <a:ext cx="4593243" cy="107592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93;p13">
            <a:extLst>
              <a:ext uri="{FF2B5EF4-FFF2-40B4-BE49-F238E27FC236}">
                <a16:creationId xmlns:a16="http://schemas.microsoft.com/office/drawing/2014/main" id="{FF89B1BE-B4C6-E40C-085D-2DFB8EDB2D99}"/>
              </a:ext>
            </a:extLst>
          </p:cNvPr>
          <p:cNvSpPr txBox="1"/>
          <p:nvPr/>
        </p:nvSpPr>
        <p:spPr>
          <a:xfrm>
            <a:off x="381130" y="19839793"/>
            <a:ext cx="8013285" cy="156966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BE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Vincent Natalis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BE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Post-doctorat en didactique des sciences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BE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 : Patrice Potvin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" name="Google Shape;103;p13" descr="repro-uqam_h.jpg">
            <a:extLst>
              <a:ext uri="{FF2B5EF4-FFF2-40B4-BE49-F238E27FC236}">
                <a16:creationId xmlns:a16="http://schemas.microsoft.com/office/drawing/2014/main" id="{D5BA6D45-9DA6-7931-E252-766B5625BD7C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8814348" y="20127523"/>
            <a:ext cx="3550496" cy="1157179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104;p13" descr="Capture d’écran 2018-11-11 à 10.32.06.png">
            <a:extLst>
              <a:ext uri="{FF2B5EF4-FFF2-40B4-BE49-F238E27FC236}">
                <a16:creationId xmlns:a16="http://schemas.microsoft.com/office/drawing/2014/main" id="{C4111535-98C1-29BD-1A66-6403D9A4D8A0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4623570" y="20004071"/>
            <a:ext cx="4190778" cy="140408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raphic 10">
            <a:extLst>
              <a:ext uri="{FF2B5EF4-FFF2-40B4-BE49-F238E27FC236}">
                <a16:creationId xmlns:a16="http://schemas.microsoft.com/office/drawing/2014/main" id="{B86F024B-67D6-CDA6-E170-1054D830AB3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3062252" y="20335972"/>
            <a:ext cx="3362166" cy="1008650"/>
          </a:xfrm>
          <a:prstGeom prst="rect">
            <a:avLst/>
          </a:prstGeom>
        </p:spPr>
      </p:pic>
      <p:pic>
        <p:nvPicPr>
          <p:cNvPr id="41" name="Image 40" descr="Une image contenant capture d’écran, noir, obscurité, nature&#10;&#10;Description générée automatiquement">
            <a:extLst>
              <a:ext uri="{FF2B5EF4-FFF2-40B4-BE49-F238E27FC236}">
                <a16:creationId xmlns:a16="http://schemas.microsoft.com/office/drawing/2014/main" id="{5C13033A-B10A-CAD8-8699-9A8F99DEEF2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794" y="20476698"/>
            <a:ext cx="4004187" cy="756846"/>
          </a:xfrm>
          <a:prstGeom prst="rect">
            <a:avLst/>
          </a:prstGeom>
        </p:spPr>
      </p:pic>
      <p:sp>
        <p:nvSpPr>
          <p:cNvPr id="42" name="ZoneTexte 41">
            <a:extLst>
              <a:ext uri="{FF2B5EF4-FFF2-40B4-BE49-F238E27FC236}">
                <a16:creationId xmlns:a16="http://schemas.microsoft.com/office/drawing/2014/main" id="{7AA04889-7A70-8B8E-BF99-E7271157E7E5}"/>
              </a:ext>
            </a:extLst>
          </p:cNvPr>
          <p:cNvSpPr txBox="1"/>
          <p:nvPr/>
        </p:nvSpPr>
        <p:spPr>
          <a:xfrm>
            <a:off x="763503" y="12075211"/>
            <a:ext cx="321501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3600"/>
              <a:t>Conceptions alternatives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CE8EB0D2-30AB-9264-81BB-252DF39D2EB8}"/>
              </a:ext>
            </a:extLst>
          </p:cNvPr>
          <p:cNvSpPr txBox="1"/>
          <p:nvPr/>
        </p:nvSpPr>
        <p:spPr>
          <a:xfrm>
            <a:off x="5121882" y="12104246"/>
            <a:ext cx="321501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3600"/>
              <a:t>Conceptions scientifiques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54B6379B-7FA2-E7F9-A514-F319BBAAFC5A}"/>
              </a:ext>
            </a:extLst>
          </p:cNvPr>
          <p:cNvSpPr txBox="1"/>
          <p:nvPr/>
        </p:nvSpPr>
        <p:spPr>
          <a:xfrm>
            <a:off x="4250865" y="12414684"/>
            <a:ext cx="716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/>
              <a:t>Vs</a:t>
            </a:r>
          </a:p>
        </p:txBody>
      </p: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76C1C01F-3376-13FB-D381-A121CB4D0243}"/>
              </a:ext>
            </a:extLst>
          </p:cNvPr>
          <p:cNvCxnSpPr>
            <a:cxnSpLocks/>
          </p:cNvCxnSpPr>
          <p:nvPr/>
        </p:nvCxnSpPr>
        <p:spPr>
          <a:xfrm>
            <a:off x="10948049" y="6359143"/>
            <a:ext cx="6960272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7" name="Graphique 46" descr="Utilisateurs avec un remplissage uni">
            <a:extLst>
              <a:ext uri="{FF2B5EF4-FFF2-40B4-BE49-F238E27FC236}">
                <a16:creationId xmlns:a16="http://schemas.microsoft.com/office/drawing/2014/main" id="{F51DD496-DFA1-A11F-1E2A-345F932984B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774190" y="5952875"/>
            <a:ext cx="914400" cy="914400"/>
          </a:xfrm>
          <a:prstGeom prst="rect">
            <a:avLst/>
          </a:prstGeom>
        </p:spPr>
      </p:pic>
      <p:pic>
        <p:nvPicPr>
          <p:cNvPr id="48" name="Graphique 47" descr="Presse-papiers partiellement barré avec un remplissage uni">
            <a:extLst>
              <a:ext uri="{FF2B5EF4-FFF2-40B4-BE49-F238E27FC236}">
                <a16:creationId xmlns:a16="http://schemas.microsoft.com/office/drawing/2014/main" id="{C81B3933-CFAF-CFC8-ADF9-C3061C9A078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775134" y="6617208"/>
            <a:ext cx="1111496" cy="1111496"/>
          </a:xfrm>
          <a:prstGeom prst="rect">
            <a:avLst/>
          </a:prstGeom>
        </p:spPr>
      </p:pic>
      <p:sp>
        <p:nvSpPr>
          <p:cNvPr id="49" name="Cercle : creux 48">
            <a:extLst>
              <a:ext uri="{FF2B5EF4-FFF2-40B4-BE49-F238E27FC236}">
                <a16:creationId xmlns:a16="http://schemas.microsoft.com/office/drawing/2014/main" id="{C00FCF89-F02A-6EE0-C7B4-503D4F69BCEE}"/>
              </a:ext>
            </a:extLst>
          </p:cNvPr>
          <p:cNvSpPr/>
          <p:nvPr/>
        </p:nvSpPr>
        <p:spPr>
          <a:xfrm>
            <a:off x="11163229" y="6198373"/>
            <a:ext cx="322284" cy="291347"/>
          </a:xfrm>
          <a:prstGeom prst="donut">
            <a:avLst>
              <a:gd name="adj" fmla="val 4469"/>
            </a:avLst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50" name="Graphique 49" descr="Presse-papiers partiellement barré avec un remplissage uni">
            <a:extLst>
              <a:ext uri="{FF2B5EF4-FFF2-40B4-BE49-F238E27FC236}">
                <a16:creationId xmlns:a16="http://schemas.microsoft.com/office/drawing/2014/main" id="{649CE8B9-681D-AABB-A835-34141B5B595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6101341" y="6617208"/>
            <a:ext cx="1111496" cy="1111496"/>
          </a:xfrm>
          <a:prstGeom prst="rect">
            <a:avLst/>
          </a:prstGeom>
        </p:spPr>
      </p:pic>
      <p:sp>
        <p:nvSpPr>
          <p:cNvPr id="51" name="Cercle : creux 50">
            <a:extLst>
              <a:ext uri="{FF2B5EF4-FFF2-40B4-BE49-F238E27FC236}">
                <a16:creationId xmlns:a16="http://schemas.microsoft.com/office/drawing/2014/main" id="{09FB27E4-7133-B870-B76E-9B3681A7856B}"/>
              </a:ext>
            </a:extLst>
          </p:cNvPr>
          <p:cNvSpPr/>
          <p:nvPr/>
        </p:nvSpPr>
        <p:spPr>
          <a:xfrm>
            <a:off x="16489436" y="6198373"/>
            <a:ext cx="322284" cy="291347"/>
          </a:xfrm>
          <a:prstGeom prst="donut">
            <a:avLst>
              <a:gd name="adj" fmla="val 4469"/>
            </a:avLst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41803927-6862-B055-4019-76BB15FC9DDA}"/>
              </a:ext>
            </a:extLst>
          </p:cNvPr>
          <p:cNvSpPr txBox="1"/>
          <p:nvPr/>
        </p:nvSpPr>
        <p:spPr>
          <a:xfrm>
            <a:off x="10855498" y="5503538"/>
            <a:ext cx="1031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/>
              <a:t>Premiercours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0CECEF8D-C858-4F26-1DDB-CE800A514CFB}"/>
              </a:ext>
            </a:extLst>
          </p:cNvPr>
          <p:cNvSpPr txBox="1"/>
          <p:nvPr/>
        </p:nvSpPr>
        <p:spPr>
          <a:xfrm>
            <a:off x="16214131" y="5549976"/>
            <a:ext cx="1031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Dernier</a:t>
            </a:r>
            <a:r>
              <a:rPr lang="fr-BE" baseline="-25000"/>
              <a:t> </a:t>
            </a:r>
            <a:r>
              <a:rPr lang="fr-BE"/>
              <a:t>cours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697B38CE-72E6-E771-7C95-36620118E726}"/>
              </a:ext>
            </a:extLst>
          </p:cNvPr>
          <p:cNvSpPr txBox="1"/>
          <p:nvPr/>
        </p:nvSpPr>
        <p:spPr>
          <a:xfrm>
            <a:off x="11648560" y="7876643"/>
            <a:ext cx="2412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/>
              <a:t>Conceptions alternatives ? 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5A08B36-E308-6B54-6DD9-F59D15716CFD}"/>
              </a:ext>
            </a:extLst>
          </p:cNvPr>
          <p:cNvSpPr txBox="1"/>
          <p:nvPr/>
        </p:nvSpPr>
        <p:spPr>
          <a:xfrm>
            <a:off x="14863279" y="7876642"/>
            <a:ext cx="2412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/>
              <a:t>Conceptions alternatives ? </a:t>
            </a:r>
          </a:p>
        </p:txBody>
      </p: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289385D3-7684-4C52-5167-2F7981091C0E}"/>
              </a:ext>
            </a:extLst>
          </p:cNvPr>
          <p:cNvCxnSpPr>
            <a:cxnSpLocks/>
          </p:cNvCxnSpPr>
          <p:nvPr/>
        </p:nvCxnSpPr>
        <p:spPr>
          <a:xfrm>
            <a:off x="11789354" y="7471000"/>
            <a:ext cx="496110" cy="40075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377CF6E4-4750-B909-037F-CBB7AD2D69F5}"/>
              </a:ext>
            </a:extLst>
          </p:cNvPr>
          <p:cNvCxnSpPr>
            <a:cxnSpLocks/>
          </p:cNvCxnSpPr>
          <p:nvPr/>
        </p:nvCxnSpPr>
        <p:spPr>
          <a:xfrm flipH="1">
            <a:off x="15702507" y="7471000"/>
            <a:ext cx="511624" cy="40075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Flèche : courbe vers la droite 58">
            <a:extLst>
              <a:ext uri="{FF2B5EF4-FFF2-40B4-BE49-F238E27FC236}">
                <a16:creationId xmlns:a16="http://schemas.microsoft.com/office/drawing/2014/main" id="{B2820364-6A5A-0EE3-DCFD-7E009458712C}"/>
              </a:ext>
            </a:extLst>
          </p:cNvPr>
          <p:cNvSpPr/>
          <p:nvPr/>
        </p:nvSpPr>
        <p:spPr>
          <a:xfrm rot="5400000" flipV="1">
            <a:off x="13764011" y="6855032"/>
            <a:ext cx="443956" cy="1786255"/>
          </a:xfrm>
          <a:prstGeom prst="curved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01CEFAF8-676E-7AD4-4145-23B745E4F47C}"/>
              </a:ext>
            </a:extLst>
          </p:cNvPr>
          <p:cNvSpPr txBox="1"/>
          <p:nvPr/>
        </p:nvSpPr>
        <p:spPr>
          <a:xfrm>
            <a:off x="13434669" y="7104157"/>
            <a:ext cx="2412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/>
              <a:t>Evolution ? 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99904C58-4E6D-2D68-A759-63F7E95ED6A0}"/>
              </a:ext>
            </a:extLst>
          </p:cNvPr>
          <p:cNvSpPr txBox="1"/>
          <p:nvPr/>
        </p:nvSpPr>
        <p:spPr>
          <a:xfrm>
            <a:off x="9757314" y="5693255"/>
            <a:ext cx="115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N = 581</a:t>
            </a:r>
          </a:p>
        </p:txBody>
      </p:sp>
      <p:cxnSp>
        <p:nvCxnSpPr>
          <p:cNvPr id="64" name="Connecteur droit avec flèche 63">
            <a:extLst>
              <a:ext uri="{FF2B5EF4-FFF2-40B4-BE49-F238E27FC236}">
                <a16:creationId xmlns:a16="http://schemas.microsoft.com/office/drawing/2014/main" id="{55D8C28F-1633-16D7-32E0-57EA2F594DF6}"/>
              </a:ext>
            </a:extLst>
          </p:cNvPr>
          <p:cNvCxnSpPr>
            <a:cxnSpLocks/>
          </p:cNvCxnSpPr>
          <p:nvPr/>
        </p:nvCxnSpPr>
        <p:spPr>
          <a:xfrm flipV="1">
            <a:off x="11522351" y="10944034"/>
            <a:ext cx="6294530" cy="3898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5" name="Graphique 64" descr="Classe contour">
            <a:extLst>
              <a:ext uri="{FF2B5EF4-FFF2-40B4-BE49-F238E27FC236}">
                <a16:creationId xmlns:a16="http://schemas.microsoft.com/office/drawing/2014/main" id="{067C66C7-E4A6-91B5-C58B-287AB78B69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2862500" y="9747872"/>
            <a:ext cx="1196162" cy="1196162"/>
          </a:xfrm>
          <a:prstGeom prst="rect">
            <a:avLst/>
          </a:prstGeom>
        </p:spPr>
      </p:pic>
      <p:pic>
        <p:nvPicPr>
          <p:cNvPr id="66" name="Graphique 65" descr="Utilisateurs avec un remplissage uni">
            <a:extLst>
              <a:ext uri="{FF2B5EF4-FFF2-40B4-BE49-F238E27FC236}">
                <a16:creationId xmlns:a16="http://schemas.microsoft.com/office/drawing/2014/main" id="{16A38B85-ED1C-94CC-D397-91BA5B69DEA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439338" y="10562252"/>
            <a:ext cx="914400" cy="914400"/>
          </a:xfrm>
          <a:prstGeom prst="rect">
            <a:avLst/>
          </a:prstGeom>
        </p:spPr>
      </p:pic>
      <p:pic>
        <p:nvPicPr>
          <p:cNvPr id="67" name="Graphique 66" descr="Presse-papiers partiellement barré avec un remplissage uni">
            <a:extLst>
              <a:ext uri="{FF2B5EF4-FFF2-40B4-BE49-F238E27FC236}">
                <a16:creationId xmlns:a16="http://schemas.microsoft.com/office/drawing/2014/main" id="{BB2136FB-89FB-78F1-A347-718C8F822CA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850548" y="11241085"/>
            <a:ext cx="1111496" cy="1111496"/>
          </a:xfrm>
          <a:prstGeom prst="rect">
            <a:avLst/>
          </a:prstGeom>
        </p:spPr>
      </p:pic>
      <p:sp>
        <p:nvSpPr>
          <p:cNvPr id="68" name="Cercle : creux 67">
            <a:extLst>
              <a:ext uri="{FF2B5EF4-FFF2-40B4-BE49-F238E27FC236}">
                <a16:creationId xmlns:a16="http://schemas.microsoft.com/office/drawing/2014/main" id="{5F6C5FBF-22C2-ABB9-F52B-2FC78C6EA088}"/>
              </a:ext>
            </a:extLst>
          </p:cNvPr>
          <p:cNvSpPr/>
          <p:nvPr/>
        </p:nvSpPr>
        <p:spPr>
          <a:xfrm>
            <a:off x="12238643" y="10852730"/>
            <a:ext cx="322284" cy="291347"/>
          </a:xfrm>
          <a:prstGeom prst="donut">
            <a:avLst>
              <a:gd name="adj" fmla="val 4469"/>
            </a:avLst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69" name="Graphique 68" descr="Presse-papiers partiellement barré avec un remplissage uni">
            <a:extLst>
              <a:ext uri="{FF2B5EF4-FFF2-40B4-BE49-F238E27FC236}">
                <a16:creationId xmlns:a16="http://schemas.microsoft.com/office/drawing/2014/main" id="{4A94CF1A-C878-4DDE-2130-9C01DC49F32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5136619" y="11205537"/>
            <a:ext cx="1111496" cy="1111496"/>
          </a:xfrm>
          <a:prstGeom prst="rect">
            <a:avLst/>
          </a:prstGeom>
        </p:spPr>
      </p:pic>
      <p:sp>
        <p:nvSpPr>
          <p:cNvPr id="70" name="Cercle : creux 69">
            <a:extLst>
              <a:ext uri="{FF2B5EF4-FFF2-40B4-BE49-F238E27FC236}">
                <a16:creationId xmlns:a16="http://schemas.microsoft.com/office/drawing/2014/main" id="{0FE39F94-0094-5A14-6F3A-74DAC7BD1A2A}"/>
              </a:ext>
            </a:extLst>
          </p:cNvPr>
          <p:cNvSpPr/>
          <p:nvPr/>
        </p:nvSpPr>
        <p:spPr>
          <a:xfrm>
            <a:off x="15531225" y="10852758"/>
            <a:ext cx="322284" cy="291347"/>
          </a:xfrm>
          <a:prstGeom prst="donut">
            <a:avLst>
              <a:gd name="adj" fmla="val 4469"/>
            </a:avLst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EEC15BDE-1B50-0B1C-B05B-B96B374B3273}"/>
              </a:ext>
            </a:extLst>
          </p:cNvPr>
          <p:cNvSpPr txBox="1"/>
          <p:nvPr/>
        </p:nvSpPr>
        <p:spPr>
          <a:xfrm>
            <a:off x="11655311" y="10111123"/>
            <a:ext cx="1031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Premiercours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51A43B27-26CE-21DE-5071-4A7D0BABBE4F}"/>
              </a:ext>
            </a:extLst>
          </p:cNvPr>
          <p:cNvSpPr txBox="1"/>
          <p:nvPr/>
        </p:nvSpPr>
        <p:spPr>
          <a:xfrm>
            <a:off x="15274618" y="10225431"/>
            <a:ext cx="1031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Dernier</a:t>
            </a:r>
            <a:r>
              <a:rPr lang="fr-BE" baseline="-25000"/>
              <a:t> </a:t>
            </a:r>
            <a:r>
              <a:rPr lang="fr-BE"/>
              <a:t>cours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F89C8E49-249C-5B47-6971-E481BCD12ABE}"/>
              </a:ext>
            </a:extLst>
          </p:cNvPr>
          <p:cNvSpPr txBox="1"/>
          <p:nvPr/>
        </p:nvSpPr>
        <p:spPr>
          <a:xfrm>
            <a:off x="10706853" y="10387851"/>
            <a:ext cx="115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87</a:t>
            </a:r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35AEBD5E-71D3-0B97-3A88-DCCCDF8171D3}"/>
              </a:ext>
            </a:extLst>
          </p:cNvPr>
          <p:cNvCxnSpPr>
            <a:cxnSpLocks/>
          </p:cNvCxnSpPr>
          <p:nvPr/>
        </p:nvCxnSpPr>
        <p:spPr>
          <a:xfrm flipV="1">
            <a:off x="11543387" y="13724964"/>
            <a:ext cx="6273494" cy="3178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5" name="Graphique 74" descr="Classe contour">
            <a:extLst>
              <a:ext uri="{FF2B5EF4-FFF2-40B4-BE49-F238E27FC236}">
                <a16:creationId xmlns:a16="http://schemas.microsoft.com/office/drawing/2014/main" id="{D547E694-9092-DDF9-06C7-A3967C4D153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2863506" y="12531980"/>
            <a:ext cx="1196162" cy="1196162"/>
          </a:xfrm>
          <a:prstGeom prst="rect">
            <a:avLst/>
          </a:prstGeom>
        </p:spPr>
      </p:pic>
      <p:pic>
        <p:nvPicPr>
          <p:cNvPr id="76" name="Graphique 75" descr="Utilisateurs avec un remplissage uni">
            <a:extLst>
              <a:ext uri="{FF2B5EF4-FFF2-40B4-BE49-F238E27FC236}">
                <a16:creationId xmlns:a16="http://schemas.microsoft.com/office/drawing/2014/main" id="{9AFF40B4-4F32-C558-9C4F-F93D00937F3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439338" y="13286325"/>
            <a:ext cx="914400" cy="914400"/>
          </a:xfrm>
          <a:prstGeom prst="rect">
            <a:avLst/>
          </a:prstGeom>
        </p:spPr>
      </p:pic>
      <p:pic>
        <p:nvPicPr>
          <p:cNvPr id="77" name="Graphique 76" descr="Presse-papiers partiellement barré avec un remplissage uni">
            <a:extLst>
              <a:ext uri="{FF2B5EF4-FFF2-40B4-BE49-F238E27FC236}">
                <a16:creationId xmlns:a16="http://schemas.microsoft.com/office/drawing/2014/main" id="{DA74065C-2643-AFC3-2AF4-ABE0ECF7FF9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871584" y="13986207"/>
            <a:ext cx="1111496" cy="1111496"/>
          </a:xfrm>
          <a:prstGeom prst="rect">
            <a:avLst/>
          </a:prstGeom>
        </p:spPr>
      </p:pic>
      <p:sp>
        <p:nvSpPr>
          <p:cNvPr id="78" name="Cercle : creux 77">
            <a:extLst>
              <a:ext uri="{FF2B5EF4-FFF2-40B4-BE49-F238E27FC236}">
                <a16:creationId xmlns:a16="http://schemas.microsoft.com/office/drawing/2014/main" id="{9C0F3488-010E-CD79-8197-9419785A341D}"/>
              </a:ext>
            </a:extLst>
          </p:cNvPr>
          <p:cNvSpPr/>
          <p:nvPr/>
        </p:nvSpPr>
        <p:spPr>
          <a:xfrm>
            <a:off x="12259679" y="13597852"/>
            <a:ext cx="322284" cy="291347"/>
          </a:xfrm>
          <a:prstGeom prst="donut">
            <a:avLst>
              <a:gd name="adj" fmla="val 4469"/>
            </a:avLst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pic>
        <p:nvPicPr>
          <p:cNvPr id="79" name="Graphique 78" descr="Presse-papiers partiellement barré avec un remplissage uni">
            <a:extLst>
              <a:ext uri="{FF2B5EF4-FFF2-40B4-BE49-F238E27FC236}">
                <a16:creationId xmlns:a16="http://schemas.microsoft.com/office/drawing/2014/main" id="{2CAEF757-0D45-1BDE-A582-9FFF3DF34B6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5157655" y="13950659"/>
            <a:ext cx="1111496" cy="1111496"/>
          </a:xfrm>
          <a:prstGeom prst="rect">
            <a:avLst/>
          </a:prstGeom>
        </p:spPr>
      </p:pic>
      <p:sp>
        <p:nvSpPr>
          <p:cNvPr id="80" name="Cercle : creux 79">
            <a:extLst>
              <a:ext uri="{FF2B5EF4-FFF2-40B4-BE49-F238E27FC236}">
                <a16:creationId xmlns:a16="http://schemas.microsoft.com/office/drawing/2014/main" id="{D3E59AE9-ABDF-FCBE-E4F1-E071B5028683}"/>
              </a:ext>
            </a:extLst>
          </p:cNvPr>
          <p:cNvSpPr/>
          <p:nvPr/>
        </p:nvSpPr>
        <p:spPr>
          <a:xfrm>
            <a:off x="15552261" y="13597880"/>
            <a:ext cx="322284" cy="291347"/>
          </a:xfrm>
          <a:prstGeom prst="donut">
            <a:avLst>
              <a:gd name="adj" fmla="val 4469"/>
            </a:avLst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C06EBF0F-5FED-377C-7999-05DAAAD7B335}"/>
              </a:ext>
            </a:extLst>
          </p:cNvPr>
          <p:cNvSpPr txBox="1"/>
          <p:nvPr/>
        </p:nvSpPr>
        <p:spPr>
          <a:xfrm>
            <a:off x="10679101" y="13168913"/>
            <a:ext cx="115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98</a:t>
            </a:r>
          </a:p>
        </p:txBody>
      </p:sp>
      <p:pic>
        <p:nvPicPr>
          <p:cNvPr id="83" name="Graphique 82" descr="Classe contour">
            <a:extLst>
              <a:ext uri="{FF2B5EF4-FFF2-40B4-BE49-F238E27FC236}">
                <a16:creationId xmlns:a16="http://schemas.microsoft.com/office/drawing/2014/main" id="{D2875BD2-791B-0CAC-7D52-32DEEF54A0F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4069372" y="12583024"/>
            <a:ext cx="607506" cy="607506"/>
          </a:xfrm>
          <a:prstGeom prst="rect">
            <a:avLst/>
          </a:prstGeom>
        </p:spPr>
      </p:pic>
      <p:pic>
        <p:nvPicPr>
          <p:cNvPr id="84" name="Graphique 83" descr="Classe contour">
            <a:extLst>
              <a:ext uri="{FF2B5EF4-FFF2-40B4-BE49-F238E27FC236}">
                <a16:creationId xmlns:a16="http://schemas.microsoft.com/office/drawing/2014/main" id="{883CBC34-9A51-435C-2072-FFF25BC6F76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4725930" y="12579778"/>
            <a:ext cx="607506" cy="607506"/>
          </a:xfrm>
          <a:prstGeom prst="rect">
            <a:avLst/>
          </a:prstGeom>
        </p:spPr>
      </p:pic>
      <p:pic>
        <p:nvPicPr>
          <p:cNvPr id="85" name="Graphique 84" descr="Tubes à essai contour">
            <a:extLst>
              <a:ext uri="{FF2B5EF4-FFF2-40B4-BE49-F238E27FC236}">
                <a16:creationId xmlns:a16="http://schemas.microsoft.com/office/drawing/2014/main" id="{5E26CA5D-D9E6-3010-6835-659637684319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4452637" y="13228218"/>
            <a:ext cx="496746" cy="496746"/>
          </a:xfrm>
          <a:prstGeom prst="rect">
            <a:avLst/>
          </a:prstGeom>
        </p:spPr>
      </p:pic>
      <p:pic>
        <p:nvPicPr>
          <p:cNvPr id="90" name="Graphique 89" descr="Classe contour">
            <a:extLst>
              <a:ext uri="{FF2B5EF4-FFF2-40B4-BE49-F238E27FC236}">
                <a16:creationId xmlns:a16="http://schemas.microsoft.com/office/drawing/2014/main" id="{376C52CA-82BA-AB84-375D-17B4DB3AF7F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6292883" y="9693622"/>
            <a:ext cx="607506" cy="607506"/>
          </a:xfrm>
          <a:prstGeom prst="rect">
            <a:avLst/>
          </a:prstGeom>
        </p:spPr>
      </p:pic>
      <p:pic>
        <p:nvPicPr>
          <p:cNvPr id="91" name="Graphique 90" descr="Classe contour">
            <a:extLst>
              <a:ext uri="{FF2B5EF4-FFF2-40B4-BE49-F238E27FC236}">
                <a16:creationId xmlns:a16="http://schemas.microsoft.com/office/drawing/2014/main" id="{D7781ECC-A1C5-5ACF-A950-9DED911CBD5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6948653" y="9686081"/>
            <a:ext cx="607506" cy="607506"/>
          </a:xfrm>
          <a:prstGeom prst="rect">
            <a:avLst/>
          </a:prstGeom>
        </p:spPr>
      </p:pic>
      <p:pic>
        <p:nvPicPr>
          <p:cNvPr id="92" name="Graphique 91" descr="Tubes à essai contour">
            <a:extLst>
              <a:ext uri="{FF2B5EF4-FFF2-40B4-BE49-F238E27FC236}">
                <a16:creationId xmlns:a16="http://schemas.microsoft.com/office/drawing/2014/main" id="{8928861C-405A-5234-C7C6-7803927759EA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6676148" y="10338816"/>
            <a:ext cx="496746" cy="496746"/>
          </a:xfrm>
          <a:prstGeom prst="rect">
            <a:avLst/>
          </a:prstGeom>
        </p:spPr>
      </p:pic>
      <p:sp>
        <p:nvSpPr>
          <p:cNvPr id="93" name="ZoneTexte 92">
            <a:extLst>
              <a:ext uri="{FF2B5EF4-FFF2-40B4-BE49-F238E27FC236}">
                <a16:creationId xmlns:a16="http://schemas.microsoft.com/office/drawing/2014/main" id="{C33D9C27-029C-0A36-9122-C32A83B1D67C}"/>
              </a:ext>
            </a:extLst>
          </p:cNvPr>
          <p:cNvSpPr txBox="1"/>
          <p:nvPr/>
        </p:nvSpPr>
        <p:spPr>
          <a:xfrm>
            <a:off x="9774190" y="13873593"/>
            <a:ext cx="145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/>
              <a:t>Test</a:t>
            </a:r>
            <a:endParaRPr lang="fr-BE" sz="1200"/>
          </a:p>
        </p:txBody>
      </p:sp>
      <p:pic>
        <p:nvPicPr>
          <p:cNvPr id="94" name="Graphique 93" descr="Utilisateurs avec un remplissage uni">
            <a:extLst>
              <a:ext uri="{FF2B5EF4-FFF2-40B4-BE49-F238E27FC236}">
                <a16:creationId xmlns:a16="http://schemas.microsoft.com/office/drawing/2014/main" id="{239C8BB0-7DEB-D82E-C1D9-0F0DD780022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402615" y="11744083"/>
            <a:ext cx="914400" cy="914400"/>
          </a:xfrm>
          <a:prstGeom prst="rect">
            <a:avLst/>
          </a:prstGeom>
        </p:spPr>
      </p:pic>
      <p:pic>
        <p:nvPicPr>
          <p:cNvPr id="95" name="Graphique 94" descr="Utilisateurs avec un remplissage uni">
            <a:extLst>
              <a:ext uri="{FF2B5EF4-FFF2-40B4-BE49-F238E27FC236}">
                <a16:creationId xmlns:a16="http://schemas.microsoft.com/office/drawing/2014/main" id="{F9E6BA35-A49B-E7C6-61B1-79332F8F55C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589782" y="12204219"/>
            <a:ext cx="914400" cy="914400"/>
          </a:xfrm>
          <a:prstGeom prst="rect">
            <a:avLst/>
          </a:prstGeom>
        </p:spPr>
      </p:pic>
      <p:pic>
        <p:nvPicPr>
          <p:cNvPr id="96" name="Graphique 95" descr="Utilisateurs avec un remplissage uni">
            <a:extLst>
              <a:ext uri="{FF2B5EF4-FFF2-40B4-BE49-F238E27FC236}">
                <a16:creationId xmlns:a16="http://schemas.microsoft.com/office/drawing/2014/main" id="{114B218E-7BA3-E101-D0C0-036EC1DAB70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083530" y="12267902"/>
            <a:ext cx="914400" cy="914400"/>
          </a:xfrm>
          <a:prstGeom prst="rect">
            <a:avLst/>
          </a:prstGeom>
        </p:spPr>
      </p:pic>
      <p:sp>
        <p:nvSpPr>
          <p:cNvPr id="97" name="Flèche : droite 96">
            <a:extLst>
              <a:ext uri="{FF2B5EF4-FFF2-40B4-BE49-F238E27FC236}">
                <a16:creationId xmlns:a16="http://schemas.microsoft.com/office/drawing/2014/main" id="{F351AA0F-6FCE-E3F0-A500-0C7B170D18C8}"/>
              </a:ext>
            </a:extLst>
          </p:cNvPr>
          <p:cNvSpPr/>
          <p:nvPr/>
        </p:nvSpPr>
        <p:spPr>
          <a:xfrm rot="18523343">
            <a:off x="10173472" y="11468820"/>
            <a:ext cx="514680" cy="42427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8" name="Flèche : droite 97">
            <a:extLst>
              <a:ext uri="{FF2B5EF4-FFF2-40B4-BE49-F238E27FC236}">
                <a16:creationId xmlns:a16="http://schemas.microsoft.com/office/drawing/2014/main" id="{AB307822-FAEB-963B-7CD6-0BBFA9EB7EE7}"/>
              </a:ext>
            </a:extLst>
          </p:cNvPr>
          <p:cNvSpPr/>
          <p:nvPr/>
        </p:nvSpPr>
        <p:spPr>
          <a:xfrm rot="2562166">
            <a:off x="10094442" y="13023893"/>
            <a:ext cx="514680" cy="42427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FC6A6F75-D7B9-6CD0-7D53-B0E3BE4C57A0}"/>
              </a:ext>
            </a:extLst>
          </p:cNvPr>
          <p:cNvSpPr txBox="1"/>
          <p:nvPr/>
        </p:nvSpPr>
        <p:spPr>
          <a:xfrm>
            <a:off x="13857559" y="9988171"/>
            <a:ext cx="1031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accent2">
                    <a:lumMod val="60000"/>
                    <a:lumOff val="40000"/>
                  </a:schemeClr>
                </a:solidFill>
              </a:rPr>
              <a:t>Macro</a:t>
            </a:r>
          </a:p>
        </p:txBody>
      </p:sp>
      <p:sp>
        <p:nvSpPr>
          <p:cNvPr id="101" name="ZoneTexte 100">
            <a:extLst>
              <a:ext uri="{FF2B5EF4-FFF2-40B4-BE49-F238E27FC236}">
                <a16:creationId xmlns:a16="http://schemas.microsoft.com/office/drawing/2014/main" id="{413B1ABC-161C-9BE4-4FAC-5D560F25A5BD}"/>
              </a:ext>
            </a:extLst>
          </p:cNvPr>
          <p:cNvSpPr txBox="1"/>
          <p:nvPr/>
        </p:nvSpPr>
        <p:spPr>
          <a:xfrm>
            <a:off x="14287063" y="12229648"/>
            <a:ext cx="1031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rgbClr val="0070C0"/>
                </a:solidFill>
              </a:rPr>
              <a:t>Micro</a:t>
            </a:r>
          </a:p>
        </p:txBody>
      </p:sp>
      <p:cxnSp>
        <p:nvCxnSpPr>
          <p:cNvPr id="104" name="Connecteur droit avec flèche 103">
            <a:extLst>
              <a:ext uri="{FF2B5EF4-FFF2-40B4-BE49-F238E27FC236}">
                <a16:creationId xmlns:a16="http://schemas.microsoft.com/office/drawing/2014/main" id="{CD5FE28E-3A93-6403-091D-B3CB35282950}"/>
              </a:ext>
            </a:extLst>
          </p:cNvPr>
          <p:cNvCxnSpPr>
            <a:cxnSpLocks/>
          </p:cNvCxnSpPr>
          <p:nvPr/>
        </p:nvCxnSpPr>
        <p:spPr>
          <a:xfrm>
            <a:off x="22316282" y="10484338"/>
            <a:ext cx="7830765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5" name="Graphique 104" descr="Utilisateurs avec un remplissage uni">
            <a:extLst>
              <a:ext uri="{FF2B5EF4-FFF2-40B4-BE49-F238E27FC236}">
                <a16:creationId xmlns:a16="http://schemas.microsoft.com/office/drawing/2014/main" id="{09850694-F8AA-F9FB-EC8F-D70723A0972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1233269" y="10063570"/>
            <a:ext cx="914400" cy="914400"/>
          </a:xfrm>
          <a:prstGeom prst="rect">
            <a:avLst/>
          </a:prstGeom>
        </p:spPr>
      </p:pic>
      <p:sp>
        <p:nvSpPr>
          <p:cNvPr id="106" name="Cercle : creux 105">
            <a:extLst>
              <a:ext uri="{FF2B5EF4-FFF2-40B4-BE49-F238E27FC236}">
                <a16:creationId xmlns:a16="http://schemas.microsoft.com/office/drawing/2014/main" id="{F1CC48C5-BD2D-6E36-900C-79C65B4E9FC3}"/>
              </a:ext>
            </a:extLst>
          </p:cNvPr>
          <p:cNvSpPr/>
          <p:nvPr/>
        </p:nvSpPr>
        <p:spPr>
          <a:xfrm>
            <a:off x="23902970" y="10354076"/>
            <a:ext cx="322284" cy="291347"/>
          </a:xfrm>
          <a:prstGeom prst="donut">
            <a:avLst>
              <a:gd name="adj" fmla="val 4469"/>
            </a:avLst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107" name="Cercle : creux 106">
            <a:extLst>
              <a:ext uri="{FF2B5EF4-FFF2-40B4-BE49-F238E27FC236}">
                <a16:creationId xmlns:a16="http://schemas.microsoft.com/office/drawing/2014/main" id="{0045ACEB-7BE1-9DB0-56ED-15CF7A7AA682}"/>
              </a:ext>
            </a:extLst>
          </p:cNvPr>
          <p:cNvSpPr/>
          <p:nvPr/>
        </p:nvSpPr>
        <p:spPr>
          <a:xfrm>
            <a:off x="27869335" y="10354075"/>
            <a:ext cx="322284" cy="291347"/>
          </a:xfrm>
          <a:prstGeom prst="donut">
            <a:avLst>
              <a:gd name="adj" fmla="val 4469"/>
            </a:avLst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108" name="ZoneTexte 107">
            <a:extLst>
              <a:ext uri="{FF2B5EF4-FFF2-40B4-BE49-F238E27FC236}">
                <a16:creationId xmlns:a16="http://schemas.microsoft.com/office/drawing/2014/main" id="{FD3520EB-DB79-18C5-D176-533BB815A7F2}"/>
              </a:ext>
            </a:extLst>
          </p:cNvPr>
          <p:cNvSpPr txBox="1"/>
          <p:nvPr/>
        </p:nvSpPr>
        <p:spPr>
          <a:xfrm>
            <a:off x="23528551" y="9628228"/>
            <a:ext cx="1031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/>
              <a:t>Premiercours</a:t>
            </a:r>
          </a:p>
        </p:txBody>
      </p:sp>
      <p:sp>
        <p:nvSpPr>
          <p:cNvPr id="109" name="ZoneTexte 108">
            <a:extLst>
              <a:ext uri="{FF2B5EF4-FFF2-40B4-BE49-F238E27FC236}">
                <a16:creationId xmlns:a16="http://schemas.microsoft.com/office/drawing/2014/main" id="{2226BA6A-ED4E-1CCC-B25C-FB67ACABB30C}"/>
              </a:ext>
            </a:extLst>
          </p:cNvPr>
          <p:cNvSpPr txBox="1"/>
          <p:nvPr/>
        </p:nvSpPr>
        <p:spPr>
          <a:xfrm>
            <a:off x="27492141" y="9649434"/>
            <a:ext cx="1031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/>
              <a:t>Dernier</a:t>
            </a:r>
            <a:r>
              <a:rPr lang="fr-BE" baseline="-25000"/>
              <a:t> </a:t>
            </a:r>
            <a:r>
              <a:rPr lang="fr-BE"/>
              <a:t>cours</a:t>
            </a:r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2B4B0850-BD73-0B9B-5504-3C6D992DFCB6}"/>
              </a:ext>
            </a:extLst>
          </p:cNvPr>
          <p:cNvSpPr txBox="1"/>
          <p:nvPr/>
        </p:nvSpPr>
        <p:spPr>
          <a:xfrm>
            <a:off x="19871508" y="13167014"/>
            <a:ext cx="1569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/>
              <a:t>Contrôle</a:t>
            </a:r>
            <a:endParaRPr lang="fr-BE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7C3A38A-6D55-81E0-18FF-3A34BF8DFA4F}"/>
              </a:ext>
            </a:extLst>
          </p:cNvPr>
          <p:cNvSpPr/>
          <p:nvPr/>
        </p:nvSpPr>
        <p:spPr>
          <a:xfrm>
            <a:off x="22382663" y="13005852"/>
            <a:ext cx="2880000" cy="23254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F02E377D-3083-2C6E-7102-6F01A156A2A5}"/>
              </a:ext>
            </a:extLst>
          </p:cNvPr>
          <p:cNvSpPr/>
          <p:nvPr/>
        </p:nvSpPr>
        <p:spPr>
          <a:xfrm>
            <a:off x="22382661" y="13448179"/>
            <a:ext cx="1216800" cy="23254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  <a:p>
            <a:pPr algn="ctr"/>
            <a:endParaRPr lang="fr-BE"/>
          </a:p>
          <a:p>
            <a:pPr algn="ctr"/>
            <a:endParaRPr lang="fr-BE"/>
          </a:p>
        </p:txBody>
      </p:sp>
      <p:sp>
        <p:nvSpPr>
          <p:cNvPr id="113" name="ZoneTexte 112">
            <a:extLst>
              <a:ext uri="{FF2B5EF4-FFF2-40B4-BE49-F238E27FC236}">
                <a16:creationId xmlns:a16="http://schemas.microsoft.com/office/drawing/2014/main" id="{C93AB926-76DD-8EB4-C9BA-2D6E2D62B9E5}"/>
              </a:ext>
            </a:extLst>
          </p:cNvPr>
          <p:cNvSpPr txBox="1"/>
          <p:nvPr/>
        </p:nvSpPr>
        <p:spPr>
          <a:xfrm>
            <a:off x="25281760" y="12945193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64%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3B2700B0-86D8-F570-6356-FDA8EFCF2E94}"/>
              </a:ext>
            </a:extLst>
          </p:cNvPr>
          <p:cNvSpPr txBox="1"/>
          <p:nvPr/>
        </p:nvSpPr>
        <p:spPr>
          <a:xfrm>
            <a:off x="23586560" y="13384425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27%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AA3C249-356C-53E0-8411-1FEE5240B1EF}"/>
              </a:ext>
            </a:extLst>
          </p:cNvPr>
          <p:cNvSpPr/>
          <p:nvPr/>
        </p:nvSpPr>
        <p:spPr>
          <a:xfrm>
            <a:off x="26792080" y="12972879"/>
            <a:ext cx="1710000" cy="23254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091D3A18-CADF-5BF9-D3E4-88CB24E2CED8}"/>
              </a:ext>
            </a:extLst>
          </p:cNvPr>
          <p:cNvSpPr/>
          <p:nvPr/>
        </p:nvSpPr>
        <p:spPr>
          <a:xfrm>
            <a:off x="26792077" y="13415206"/>
            <a:ext cx="2476800" cy="23254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7" name="ZoneTexte 116">
            <a:extLst>
              <a:ext uri="{FF2B5EF4-FFF2-40B4-BE49-F238E27FC236}">
                <a16:creationId xmlns:a16="http://schemas.microsoft.com/office/drawing/2014/main" id="{33C58835-5DDC-7E26-4C8D-C57C37BDDC88}"/>
              </a:ext>
            </a:extLst>
          </p:cNvPr>
          <p:cNvSpPr txBox="1"/>
          <p:nvPr/>
        </p:nvSpPr>
        <p:spPr>
          <a:xfrm>
            <a:off x="28502080" y="12892380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38%</a:t>
            </a:r>
          </a:p>
        </p:txBody>
      </p:sp>
      <p:sp>
        <p:nvSpPr>
          <p:cNvPr id="118" name="ZoneTexte 117">
            <a:extLst>
              <a:ext uri="{FF2B5EF4-FFF2-40B4-BE49-F238E27FC236}">
                <a16:creationId xmlns:a16="http://schemas.microsoft.com/office/drawing/2014/main" id="{702471EA-F6BF-A9EE-313C-2BC3431B4C6E}"/>
              </a:ext>
            </a:extLst>
          </p:cNvPr>
          <p:cNvSpPr txBox="1"/>
          <p:nvPr/>
        </p:nvSpPr>
        <p:spPr>
          <a:xfrm>
            <a:off x="29279742" y="13391974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55%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0FCBF474-0728-3538-1BCC-E60911B054E7}"/>
              </a:ext>
            </a:extLst>
          </p:cNvPr>
          <p:cNvSpPr/>
          <p:nvPr/>
        </p:nvSpPr>
        <p:spPr>
          <a:xfrm>
            <a:off x="22392810" y="14097798"/>
            <a:ext cx="2790000" cy="23254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3C81F5A-C543-8E6B-B84C-11265E6C11DE}"/>
              </a:ext>
            </a:extLst>
          </p:cNvPr>
          <p:cNvSpPr/>
          <p:nvPr/>
        </p:nvSpPr>
        <p:spPr>
          <a:xfrm>
            <a:off x="22392807" y="14540125"/>
            <a:ext cx="1224000" cy="23254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1" name="ZoneTexte 120">
            <a:extLst>
              <a:ext uri="{FF2B5EF4-FFF2-40B4-BE49-F238E27FC236}">
                <a16:creationId xmlns:a16="http://schemas.microsoft.com/office/drawing/2014/main" id="{6531A705-A759-28C4-7266-6A3F34E53B44}"/>
              </a:ext>
            </a:extLst>
          </p:cNvPr>
          <p:cNvSpPr txBox="1"/>
          <p:nvPr/>
        </p:nvSpPr>
        <p:spPr>
          <a:xfrm>
            <a:off x="25210627" y="14047299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62%</a:t>
            </a:r>
          </a:p>
        </p:txBody>
      </p:sp>
      <p:sp>
        <p:nvSpPr>
          <p:cNvPr id="122" name="ZoneTexte 121">
            <a:extLst>
              <a:ext uri="{FF2B5EF4-FFF2-40B4-BE49-F238E27FC236}">
                <a16:creationId xmlns:a16="http://schemas.microsoft.com/office/drawing/2014/main" id="{86EC0798-82AA-D59E-528B-3F22A20FA5B0}"/>
              </a:ext>
            </a:extLst>
          </p:cNvPr>
          <p:cNvSpPr txBox="1"/>
          <p:nvPr/>
        </p:nvSpPr>
        <p:spPr>
          <a:xfrm>
            <a:off x="23657667" y="14476371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28%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9634DEF-1858-1834-FD9D-63D131E24745}"/>
              </a:ext>
            </a:extLst>
          </p:cNvPr>
          <p:cNvSpPr/>
          <p:nvPr/>
        </p:nvSpPr>
        <p:spPr>
          <a:xfrm>
            <a:off x="26768909" y="14095050"/>
            <a:ext cx="1306800" cy="23254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2D366FE9-BF6D-B232-7C7B-89A3B1207F40}"/>
              </a:ext>
            </a:extLst>
          </p:cNvPr>
          <p:cNvSpPr/>
          <p:nvPr/>
        </p:nvSpPr>
        <p:spPr>
          <a:xfrm>
            <a:off x="26768906" y="14537377"/>
            <a:ext cx="2656800" cy="23254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5" name="ZoneTexte 124">
            <a:extLst>
              <a:ext uri="{FF2B5EF4-FFF2-40B4-BE49-F238E27FC236}">
                <a16:creationId xmlns:a16="http://schemas.microsoft.com/office/drawing/2014/main" id="{8074F8BA-F49C-2DF1-0395-F61913087D47}"/>
              </a:ext>
            </a:extLst>
          </p:cNvPr>
          <p:cNvSpPr txBox="1"/>
          <p:nvPr/>
        </p:nvSpPr>
        <p:spPr>
          <a:xfrm>
            <a:off x="28044523" y="14005401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29%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111D9235-EF95-FD1D-7D34-901AEABD2D94}"/>
              </a:ext>
            </a:extLst>
          </p:cNvPr>
          <p:cNvSpPr txBox="1"/>
          <p:nvPr/>
        </p:nvSpPr>
        <p:spPr>
          <a:xfrm>
            <a:off x="21448450" y="12881103"/>
            <a:ext cx="9151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BE" sz="2400">
                <a:solidFill>
                  <a:srgbClr val="FF0000"/>
                </a:solidFill>
              </a:rPr>
              <a:t>Subs</a:t>
            </a:r>
            <a:endParaRPr lang="fr-BE">
              <a:solidFill>
                <a:srgbClr val="FF0000"/>
              </a:solidFill>
            </a:endParaRPr>
          </a:p>
          <a:p>
            <a:pPr algn="ctr"/>
            <a:r>
              <a:rPr lang="fr-BE" sz="3200">
                <a:solidFill>
                  <a:srgbClr val="00B050"/>
                </a:solidFill>
              </a:rPr>
              <a:t>☑</a:t>
            </a:r>
          </a:p>
        </p:txBody>
      </p:sp>
      <p:sp>
        <p:nvSpPr>
          <p:cNvPr id="127" name="ZoneTexte 126">
            <a:extLst>
              <a:ext uri="{FF2B5EF4-FFF2-40B4-BE49-F238E27FC236}">
                <a16:creationId xmlns:a16="http://schemas.microsoft.com/office/drawing/2014/main" id="{8D1011FA-0EF4-CA62-E215-2BB9C7583E18}"/>
              </a:ext>
            </a:extLst>
          </p:cNvPr>
          <p:cNvSpPr txBox="1"/>
          <p:nvPr/>
        </p:nvSpPr>
        <p:spPr>
          <a:xfrm>
            <a:off x="21477480" y="13970769"/>
            <a:ext cx="9151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BE" sz="2400">
                <a:solidFill>
                  <a:srgbClr val="FF0000"/>
                </a:solidFill>
              </a:rPr>
              <a:t>Subs</a:t>
            </a:r>
            <a:endParaRPr lang="fr-BE">
              <a:solidFill>
                <a:srgbClr val="FF0000"/>
              </a:solidFill>
            </a:endParaRPr>
          </a:p>
          <a:p>
            <a:pPr algn="ctr"/>
            <a:r>
              <a:rPr lang="fr-BE" sz="3200">
                <a:solidFill>
                  <a:srgbClr val="00B050"/>
                </a:solidFill>
              </a:rPr>
              <a:t>☑</a:t>
            </a:r>
          </a:p>
        </p:txBody>
      </p:sp>
      <p:sp>
        <p:nvSpPr>
          <p:cNvPr id="128" name="ZoneTexte 127">
            <a:extLst>
              <a:ext uri="{FF2B5EF4-FFF2-40B4-BE49-F238E27FC236}">
                <a16:creationId xmlns:a16="http://schemas.microsoft.com/office/drawing/2014/main" id="{70611333-5F61-4FFA-ED44-2D6F279E1A41}"/>
              </a:ext>
            </a:extLst>
          </p:cNvPr>
          <p:cNvSpPr txBox="1"/>
          <p:nvPr/>
        </p:nvSpPr>
        <p:spPr>
          <a:xfrm>
            <a:off x="25887586" y="12882220"/>
            <a:ext cx="9151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BE" sz="2400">
                <a:solidFill>
                  <a:srgbClr val="FF0000"/>
                </a:solidFill>
              </a:rPr>
              <a:t>Subs</a:t>
            </a:r>
            <a:endParaRPr lang="fr-BE">
              <a:solidFill>
                <a:srgbClr val="FF0000"/>
              </a:solidFill>
            </a:endParaRPr>
          </a:p>
          <a:p>
            <a:pPr algn="ctr"/>
            <a:r>
              <a:rPr lang="fr-BE" sz="3200">
                <a:solidFill>
                  <a:srgbClr val="00B050"/>
                </a:solidFill>
              </a:rPr>
              <a:t>☑</a:t>
            </a:r>
          </a:p>
        </p:txBody>
      </p:sp>
      <p:sp>
        <p:nvSpPr>
          <p:cNvPr id="129" name="ZoneTexte 128">
            <a:extLst>
              <a:ext uri="{FF2B5EF4-FFF2-40B4-BE49-F238E27FC236}">
                <a16:creationId xmlns:a16="http://schemas.microsoft.com/office/drawing/2014/main" id="{04366CEE-89F4-EFC3-08C0-D6221C248F9F}"/>
              </a:ext>
            </a:extLst>
          </p:cNvPr>
          <p:cNvSpPr txBox="1"/>
          <p:nvPr/>
        </p:nvSpPr>
        <p:spPr>
          <a:xfrm>
            <a:off x="25887586" y="13963730"/>
            <a:ext cx="9151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BE" sz="2400">
                <a:solidFill>
                  <a:srgbClr val="FF0000"/>
                </a:solidFill>
              </a:rPr>
              <a:t>Subs</a:t>
            </a:r>
            <a:endParaRPr lang="fr-BE">
              <a:solidFill>
                <a:srgbClr val="FF0000"/>
              </a:solidFill>
            </a:endParaRPr>
          </a:p>
          <a:p>
            <a:pPr algn="ctr"/>
            <a:r>
              <a:rPr lang="fr-BE" sz="3200">
                <a:solidFill>
                  <a:srgbClr val="00B050"/>
                </a:solidFill>
              </a:rPr>
              <a:t>☑</a:t>
            </a:r>
          </a:p>
        </p:txBody>
      </p:sp>
      <p:sp>
        <p:nvSpPr>
          <p:cNvPr id="130" name="ZoneTexte 129">
            <a:extLst>
              <a:ext uri="{FF2B5EF4-FFF2-40B4-BE49-F238E27FC236}">
                <a16:creationId xmlns:a16="http://schemas.microsoft.com/office/drawing/2014/main" id="{52FFADE6-9286-D44B-C2AE-B7503180BD85}"/>
              </a:ext>
            </a:extLst>
          </p:cNvPr>
          <p:cNvSpPr txBox="1"/>
          <p:nvPr/>
        </p:nvSpPr>
        <p:spPr>
          <a:xfrm>
            <a:off x="19830288" y="14190067"/>
            <a:ext cx="1569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/>
              <a:t>Test</a:t>
            </a:r>
            <a:endParaRPr lang="fr-BE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57026E09-6F07-C153-EE23-33FB80037414}"/>
              </a:ext>
            </a:extLst>
          </p:cNvPr>
          <p:cNvSpPr/>
          <p:nvPr/>
        </p:nvSpPr>
        <p:spPr>
          <a:xfrm>
            <a:off x="22397375" y="10927854"/>
            <a:ext cx="2808000" cy="232548"/>
          </a:xfrm>
          <a:prstGeom prst="rect">
            <a:avLst/>
          </a:prstGeom>
          <a:solidFill>
            <a:srgbClr val="FF7C8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4EA7B2CB-5CFE-B2A7-5622-89FB98D7D17D}"/>
              </a:ext>
            </a:extLst>
          </p:cNvPr>
          <p:cNvSpPr/>
          <p:nvPr/>
        </p:nvSpPr>
        <p:spPr>
          <a:xfrm>
            <a:off x="22397373" y="11370181"/>
            <a:ext cx="1036800" cy="2325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  <a:p>
            <a:pPr algn="ctr"/>
            <a:endParaRPr lang="fr-BE"/>
          </a:p>
          <a:p>
            <a:pPr algn="ctr"/>
            <a:endParaRPr lang="fr-BE"/>
          </a:p>
        </p:txBody>
      </p:sp>
      <p:sp>
        <p:nvSpPr>
          <p:cNvPr id="133" name="ZoneTexte 132">
            <a:extLst>
              <a:ext uri="{FF2B5EF4-FFF2-40B4-BE49-F238E27FC236}">
                <a16:creationId xmlns:a16="http://schemas.microsoft.com/office/drawing/2014/main" id="{C33BA0B1-2F6C-A4F0-1631-A7EE9AE0E5D9}"/>
              </a:ext>
            </a:extLst>
          </p:cNvPr>
          <p:cNvSpPr txBox="1"/>
          <p:nvPr/>
        </p:nvSpPr>
        <p:spPr>
          <a:xfrm>
            <a:off x="25296472" y="10867195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62%</a:t>
            </a:r>
          </a:p>
        </p:txBody>
      </p:sp>
      <p:sp>
        <p:nvSpPr>
          <p:cNvPr id="134" name="ZoneTexte 133">
            <a:extLst>
              <a:ext uri="{FF2B5EF4-FFF2-40B4-BE49-F238E27FC236}">
                <a16:creationId xmlns:a16="http://schemas.microsoft.com/office/drawing/2014/main" id="{0EDEFA2D-EAFB-64F8-BB81-05918E24763F}"/>
              </a:ext>
            </a:extLst>
          </p:cNvPr>
          <p:cNvSpPr txBox="1"/>
          <p:nvPr/>
        </p:nvSpPr>
        <p:spPr>
          <a:xfrm>
            <a:off x="23601272" y="11306427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23%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1252918-F737-44D0-6443-F8C851BCA4EA}"/>
              </a:ext>
            </a:extLst>
          </p:cNvPr>
          <p:cNvSpPr/>
          <p:nvPr/>
        </p:nvSpPr>
        <p:spPr>
          <a:xfrm>
            <a:off x="26792080" y="10894881"/>
            <a:ext cx="2790000" cy="232548"/>
          </a:xfrm>
          <a:prstGeom prst="rect">
            <a:avLst/>
          </a:prstGeom>
          <a:solidFill>
            <a:srgbClr val="FF7C8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6E68B70-CFEE-EF42-0812-564A165DD41C}"/>
              </a:ext>
            </a:extLst>
          </p:cNvPr>
          <p:cNvSpPr/>
          <p:nvPr/>
        </p:nvSpPr>
        <p:spPr>
          <a:xfrm>
            <a:off x="26783618" y="11370181"/>
            <a:ext cx="1440000" cy="2325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7" name="ZoneTexte 136">
            <a:extLst>
              <a:ext uri="{FF2B5EF4-FFF2-40B4-BE49-F238E27FC236}">
                <a16:creationId xmlns:a16="http://schemas.microsoft.com/office/drawing/2014/main" id="{C4393A0E-042D-CE2B-88D8-320176217A58}"/>
              </a:ext>
            </a:extLst>
          </p:cNvPr>
          <p:cNvSpPr txBox="1"/>
          <p:nvPr/>
        </p:nvSpPr>
        <p:spPr>
          <a:xfrm>
            <a:off x="28268095" y="11300385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32%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A6034E41-044F-2E7C-471B-48FF294C929C}"/>
              </a:ext>
            </a:extLst>
          </p:cNvPr>
          <p:cNvSpPr/>
          <p:nvPr/>
        </p:nvSpPr>
        <p:spPr>
          <a:xfrm>
            <a:off x="22407522" y="12019800"/>
            <a:ext cx="2790000" cy="232548"/>
          </a:xfrm>
          <a:prstGeom prst="rect">
            <a:avLst/>
          </a:prstGeom>
          <a:solidFill>
            <a:srgbClr val="FF7C8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66CB18FD-DB24-1491-F60A-C113AA784C85}"/>
              </a:ext>
            </a:extLst>
          </p:cNvPr>
          <p:cNvSpPr/>
          <p:nvPr/>
        </p:nvSpPr>
        <p:spPr>
          <a:xfrm>
            <a:off x="22407519" y="12462127"/>
            <a:ext cx="1224000" cy="2325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0" name="ZoneTexte 139">
            <a:extLst>
              <a:ext uri="{FF2B5EF4-FFF2-40B4-BE49-F238E27FC236}">
                <a16:creationId xmlns:a16="http://schemas.microsoft.com/office/drawing/2014/main" id="{E1723551-78DC-14EA-161C-6673D5296CAE}"/>
              </a:ext>
            </a:extLst>
          </p:cNvPr>
          <p:cNvSpPr txBox="1"/>
          <p:nvPr/>
        </p:nvSpPr>
        <p:spPr>
          <a:xfrm>
            <a:off x="25225339" y="11969301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61%</a:t>
            </a:r>
          </a:p>
        </p:txBody>
      </p:sp>
      <p:sp>
        <p:nvSpPr>
          <p:cNvPr id="141" name="ZoneTexte 140">
            <a:extLst>
              <a:ext uri="{FF2B5EF4-FFF2-40B4-BE49-F238E27FC236}">
                <a16:creationId xmlns:a16="http://schemas.microsoft.com/office/drawing/2014/main" id="{C4C12E73-F295-A6ED-4589-9F73EB7CA591}"/>
              </a:ext>
            </a:extLst>
          </p:cNvPr>
          <p:cNvSpPr txBox="1"/>
          <p:nvPr/>
        </p:nvSpPr>
        <p:spPr>
          <a:xfrm>
            <a:off x="23672379" y="12398373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31%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A61C9F87-FD42-97E8-5F95-48EE3A1C9AED}"/>
              </a:ext>
            </a:extLst>
          </p:cNvPr>
          <p:cNvSpPr/>
          <p:nvPr/>
        </p:nvSpPr>
        <p:spPr>
          <a:xfrm>
            <a:off x="26783621" y="12017052"/>
            <a:ext cx="1846800" cy="232548"/>
          </a:xfrm>
          <a:prstGeom prst="rect">
            <a:avLst/>
          </a:prstGeom>
          <a:solidFill>
            <a:srgbClr val="FF7C8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DE24DCA7-58C3-BC89-5BF4-78DB905594A0}"/>
              </a:ext>
            </a:extLst>
          </p:cNvPr>
          <p:cNvSpPr/>
          <p:nvPr/>
        </p:nvSpPr>
        <p:spPr>
          <a:xfrm>
            <a:off x="26783618" y="12459379"/>
            <a:ext cx="2430000" cy="2325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4" name="ZoneTexte 143">
            <a:extLst>
              <a:ext uri="{FF2B5EF4-FFF2-40B4-BE49-F238E27FC236}">
                <a16:creationId xmlns:a16="http://schemas.microsoft.com/office/drawing/2014/main" id="{EAB4B306-18CE-A46E-8A04-F636A34FE1E6}"/>
              </a:ext>
            </a:extLst>
          </p:cNvPr>
          <p:cNvSpPr txBox="1"/>
          <p:nvPr/>
        </p:nvSpPr>
        <p:spPr>
          <a:xfrm>
            <a:off x="28655815" y="11939857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41%</a:t>
            </a:r>
          </a:p>
        </p:txBody>
      </p:sp>
      <p:sp>
        <p:nvSpPr>
          <p:cNvPr id="145" name="ZoneTexte 144">
            <a:extLst>
              <a:ext uri="{FF2B5EF4-FFF2-40B4-BE49-F238E27FC236}">
                <a16:creationId xmlns:a16="http://schemas.microsoft.com/office/drawing/2014/main" id="{BF1201B5-0A54-11B9-6A27-5CD219765815}"/>
              </a:ext>
            </a:extLst>
          </p:cNvPr>
          <p:cNvSpPr txBox="1"/>
          <p:nvPr/>
        </p:nvSpPr>
        <p:spPr>
          <a:xfrm>
            <a:off x="29231188" y="12395759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54%</a:t>
            </a:r>
          </a:p>
        </p:txBody>
      </p:sp>
      <p:sp>
        <p:nvSpPr>
          <p:cNvPr id="146" name="ZoneTexte 145">
            <a:extLst>
              <a:ext uri="{FF2B5EF4-FFF2-40B4-BE49-F238E27FC236}">
                <a16:creationId xmlns:a16="http://schemas.microsoft.com/office/drawing/2014/main" id="{5A76E133-4562-AD35-7730-91990799F268}"/>
              </a:ext>
            </a:extLst>
          </p:cNvPr>
          <p:cNvSpPr txBox="1"/>
          <p:nvPr/>
        </p:nvSpPr>
        <p:spPr>
          <a:xfrm>
            <a:off x="25902298" y="10804222"/>
            <a:ext cx="9151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BE" sz="2400">
                <a:solidFill>
                  <a:srgbClr val="FF0000"/>
                </a:solidFill>
              </a:rPr>
              <a:t>Subs</a:t>
            </a:r>
            <a:endParaRPr lang="fr-BE">
              <a:solidFill>
                <a:srgbClr val="FF0000"/>
              </a:solidFill>
            </a:endParaRPr>
          </a:p>
          <a:p>
            <a:pPr algn="ctr"/>
            <a:r>
              <a:rPr lang="fr-BE" sz="3200">
                <a:solidFill>
                  <a:srgbClr val="00B050"/>
                </a:solidFill>
              </a:rPr>
              <a:t>☑</a:t>
            </a:r>
          </a:p>
        </p:txBody>
      </p:sp>
      <p:sp>
        <p:nvSpPr>
          <p:cNvPr id="147" name="ZoneTexte 146">
            <a:extLst>
              <a:ext uri="{FF2B5EF4-FFF2-40B4-BE49-F238E27FC236}">
                <a16:creationId xmlns:a16="http://schemas.microsoft.com/office/drawing/2014/main" id="{E3EB1489-D556-33E0-5496-C2C6FCACA7A8}"/>
              </a:ext>
            </a:extLst>
          </p:cNvPr>
          <p:cNvSpPr txBox="1"/>
          <p:nvPr/>
        </p:nvSpPr>
        <p:spPr>
          <a:xfrm>
            <a:off x="25902298" y="11885732"/>
            <a:ext cx="9151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BE" sz="2400">
                <a:solidFill>
                  <a:srgbClr val="FF0000"/>
                </a:solidFill>
              </a:rPr>
              <a:t>Subs</a:t>
            </a:r>
            <a:endParaRPr lang="fr-BE">
              <a:solidFill>
                <a:srgbClr val="FF0000"/>
              </a:solidFill>
            </a:endParaRPr>
          </a:p>
          <a:p>
            <a:pPr algn="ctr"/>
            <a:r>
              <a:rPr lang="fr-BE" sz="3200">
                <a:solidFill>
                  <a:srgbClr val="00B050"/>
                </a:solidFill>
              </a:rPr>
              <a:t>☑</a:t>
            </a:r>
          </a:p>
        </p:txBody>
      </p:sp>
      <p:sp>
        <p:nvSpPr>
          <p:cNvPr id="148" name="ZoneTexte 147">
            <a:extLst>
              <a:ext uri="{FF2B5EF4-FFF2-40B4-BE49-F238E27FC236}">
                <a16:creationId xmlns:a16="http://schemas.microsoft.com/office/drawing/2014/main" id="{8ACC0AF1-5120-CFF7-DCC0-E631FA565A02}"/>
              </a:ext>
            </a:extLst>
          </p:cNvPr>
          <p:cNvSpPr txBox="1"/>
          <p:nvPr/>
        </p:nvSpPr>
        <p:spPr>
          <a:xfrm>
            <a:off x="21449799" y="10858197"/>
            <a:ext cx="9151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BE" sz="2400">
                <a:solidFill>
                  <a:srgbClr val="FF0000"/>
                </a:solidFill>
              </a:rPr>
              <a:t>Subs</a:t>
            </a:r>
            <a:endParaRPr lang="fr-BE">
              <a:solidFill>
                <a:srgbClr val="FF0000"/>
              </a:solidFill>
            </a:endParaRPr>
          </a:p>
          <a:p>
            <a:pPr algn="ctr"/>
            <a:r>
              <a:rPr lang="fr-BE" sz="3200">
                <a:solidFill>
                  <a:srgbClr val="00B050"/>
                </a:solidFill>
              </a:rPr>
              <a:t>☑</a:t>
            </a:r>
          </a:p>
        </p:txBody>
      </p:sp>
      <p:sp>
        <p:nvSpPr>
          <p:cNvPr id="149" name="ZoneTexte 148">
            <a:extLst>
              <a:ext uri="{FF2B5EF4-FFF2-40B4-BE49-F238E27FC236}">
                <a16:creationId xmlns:a16="http://schemas.microsoft.com/office/drawing/2014/main" id="{7DA208AE-1277-4136-E99D-EED0D69B9118}"/>
              </a:ext>
            </a:extLst>
          </p:cNvPr>
          <p:cNvSpPr txBox="1"/>
          <p:nvPr/>
        </p:nvSpPr>
        <p:spPr>
          <a:xfrm>
            <a:off x="21449799" y="11939707"/>
            <a:ext cx="9151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BE" sz="2400">
                <a:solidFill>
                  <a:srgbClr val="FF0000"/>
                </a:solidFill>
              </a:rPr>
              <a:t>Subs</a:t>
            </a:r>
            <a:endParaRPr lang="fr-BE">
              <a:solidFill>
                <a:srgbClr val="FF0000"/>
              </a:solidFill>
            </a:endParaRPr>
          </a:p>
          <a:p>
            <a:pPr algn="ctr"/>
            <a:r>
              <a:rPr lang="fr-BE" sz="3200">
                <a:solidFill>
                  <a:srgbClr val="00B050"/>
                </a:solidFill>
              </a:rPr>
              <a:t>☑</a:t>
            </a:r>
          </a:p>
        </p:txBody>
      </p:sp>
      <p:sp>
        <p:nvSpPr>
          <p:cNvPr id="150" name="ZoneTexte 149">
            <a:extLst>
              <a:ext uri="{FF2B5EF4-FFF2-40B4-BE49-F238E27FC236}">
                <a16:creationId xmlns:a16="http://schemas.microsoft.com/office/drawing/2014/main" id="{2D76B1E2-EB7B-012B-C4D5-DE838FB39260}"/>
              </a:ext>
            </a:extLst>
          </p:cNvPr>
          <p:cNvSpPr txBox="1"/>
          <p:nvPr/>
        </p:nvSpPr>
        <p:spPr>
          <a:xfrm>
            <a:off x="19891153" y="11121284"/>
            <a:ext cx="1569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>
                <a:solidFill>
                  <a:schemeClr val="tx1">
                    <a:lumMod val="50000"/>
                    <a:lumOff val="50000"/>
                  </a:schemeClr>
                </a:solidFill>
              </a:rPr>
              <a:t>Ingénieurs</a:t>
            </a:r>
            <a:endParaRPr lang="fr-BE" sz="14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1" name="ZoneTexte 150">
            <a:extLst>
              <a:ext uri="{FF2B5EF4-FFF2-40B4-BE49-F238E27FC236}">
                <a16:creationId xmlns:a16="http://schemas.microsoft.com/office/drawing/2014/main" id="{B3D069FE-A48C-B9B0-98CF-71C9BFDFEA46}"/>
              </a:ext>
            </a:extLst>
          </p:cNvPr>
          <p:cNvSpPr txBox="1"/>
          <p:nvPr/>
        </p:nvSpPr>
        <p:spPr>
          <a:xfrm>
            <a:off x="19763188" y="12244448"/>
            <a:ext cx="1729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>
                <a:solidFill>
                  <a:schemeClr val="tx1">
                    <a:lumMod val="50000"/>
                    <a:lumOff val="50000"/>
                  </a:schemeClr>
                </a:solidFill>
              </a:rPr>
              <a:t>Scientifiques</a:t>
            </a:r>
            <a:endParaRPr lang="fr-BE" sz="14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CF5B72EC-891E-63A3-0427-ACCEF8D06781}"/>
              </a:ext>
            </a:extLst>
          </p:cNvPr>
          <p:cNvCxnSpPr>
            <a:cxnSpLocks/>
          </p:cNvCxnSpPr>
          <p:nvPr/>
        </p:nvCxnSpPr>
        <p:spPr>
          <a:xfrm>
            <a:off x="25887586" y="10484338"/>
            <a:ext cx="0" cy="45089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3" name="Connecteur droit 152">
            <a:extLst>
              <a:ext uri="{FF2B5EF4-FFF2-40B4-BE49-F238E27FC236}">
                <a16:creationId xmlns:a16="http://schemas.microsoft.com/office/drawing/2014/main" id="{C753AC26-AFD7-6E44-0C5F-5EA66F946CD0}"/>
              </a:ext>
            </a:extLst>
          </p:cNvPr>
          <p:cNvCxnSpPr>
            <a:cxnSpLocks/>
          </p:cNvCxnSpPr>
          <p:nvPr/>
        </p:nvCxnSpPr>
        <p:spPr>
          <a:xfrm flipH="1">
            <a:off x="19830288" y="12813453"/>
            <a:ext cx="10364568" cy="2322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5" name="ZoneTexte 154">
            <a:extLst>
              <a:ext uri="{FF2B5EF4-FFF2-40B4-BE49-F238E27FC236}">
                <a16:creationId xmlns:a16="http://schemas.microsoft.com/office/drawing/2014/main" id="{E83FAA57-F4E0-B81B-5441-9B9FD46CC98E}"/>
              </a:ext>
            </a:extLst>
          </p:cNvPr>
          <p:cNvSpPr txBox="1"/>
          <p:nvPr/>
        </p:nvSpPr>
        <p:spPr>
          <a:xfrm>
            <a:off x="20664956" y="5377540"/>
            <a:ext cx="68018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/>
              <a:t>Comparez l’entropie d’une mole de CO</a:t>
            </a:r>
            <a:r>
              <a:rPr lang="fr-BE" sz="2800" baseline="-25000"/>
              <a:t>2</a:t>
            </a:r>
            <a:r>
              <a:rPr lang="fr-BE" sz="2800"/>
              <a:t> </a:t>
            </a:r>
            <a:r>
              <a:rPr lang="fr-BE" sz="2800" baseline="-25000"/>
              <a:t>(g)</a:t>
            </a:r>
            <a:r>
              <a:rPr lang="fr-BE" sz="2800"/>
              <a:t> et de C</a:t>
            </a:r>
            <a:r>
              <a:rPr lang="fr-BE" sz="2800" baseline="-25000"/>
              <a:t>3</a:t>
            </a:r>
            <a:r>
              <a:rPr lang="fr-BE" sz="2800"/>
              <a:t>H</a:t>
            </a:r>
            <a:r>
              <a:rPr lang="fr-BE" sz="2800" baseline="-25000"/>
              <a:t>8 (g) </a:t>
            </a:r>
            <a:r>
              <a:rPr lang="fr-BE" sz="2800"/>
              <a:t>et justifiez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BE" sz="2800">
                <a:solidFill>
                  <a:srgbClr val="FF0000"/>
                </a:solidFill>
              </a:rPr>
              <a:t>S (CO</a:t>
            </a:r>
            <a:r>
              <a:rPr lang="fr-BE" sz="2800" baseline="-25000">
                <a:solidFill>
                  <a:srgbClr val="FF0000"/>
                </a:solidFill>
              </a:rPr>
              <a:t>2</a:t>
            </a:r>
            <a:r>
              <a:rPr lang="fr-BE" sz="2800">
                <a:solidFill>
                  <a:srgbClr val="FF0000"/>
                </a:solidFill>
              </a:rPr>
              <a:t>) &gt; S (C</a:t>
            </a:r>
            <a:r>
              <a:rPr lang="fr-BE" sz="2800" baseline="-25000">
                <a:solidFill>
                  <a:srgbClr val="FF0000"/>
                </a:solidFill>
              </a:rPr>
              <a:t>3</a:t>
            </a:r>
            <a:r>
              <a:rPr lang="fr-BE" sz="2800">
                <a:solidFill>
                  <a:srgbClr val="FF0000"/>
                </a:solidFill>
              </a:rPr>
              <a:t>H</a:t>
            </a:r>
            <a:r>
              <a:rPr lang="fr-BE" sz="2800" baseline="-25000">
                <a:solidFill>
                  <a:srgbClr val="FF0000"/>
                </a:solidFill>
              </a:rPr>
              <a:t>8</a:t>
            </a:r>
            <a:r>
              <a:rPr lang="fr-BE" sz="2800">
                <a:solidFill>
                  <a:srgbClr val="FF0000"/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BE" sz="2800">
                <a:solidFill>
                  <a:srgbClr val="FF0000"/>
                </a:solidFill>
              </a:rPr>
              <a:t>S (CO</a:t>
            </a:r>
            <a:r>
              <a:rPr lang="fr-BE" sz="2800" baseline="-25000">
                <a:solidFill>
                  <a:srgbClr val="FF0000"/>
                </a:solidFill>
              </a:rPr>
              <a:t>2</a:t>
            </a:r>
            <a:r>
              <a:rPr lang="fr-BE" sz="2800">
                <a:solidFill>
                  <a:srgbClr val="FF0000"/>
                </a:solidFill>
              </a:rPr>
              <a:t>) = S (C</a:t>
            </a:r>
            <a:r>
              <a:rPr lang="fr-BE" sz="2800" baseline="-25000">
                <a:solidFill>
                  <a:srgbClr val="FF0000"/>
                </a:solidFill>
              </a:rPr>
              <a:t>3</a:t>
            </a:r>
            <a:r>
              <a:rPr lang="fr-BE" sz="2800">
                <a:solidFill>
                  <a:srgbClr val="FF0000"/>
                </a:solidFill>
              </a:rPr>
              <a:t>H</a:t>
            </a:r>
            <a:r>
              <a:rPr lang="fr-BE" sz="2800" baseline="-25000">
                <a:solidFill>
                  <a:srgbClr val="FF0000"/>
                </a:solidFill>
              </a:rPr>
              <a:t>8</a:t>
            </a:r>
            <a:r>
              <a:rPr lang="fr-BE" sz="2800">
                <a:solidFill>
                  <a:srgbClr val="FF0000"/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BE" sz="2800">
                <a:solidFill>
                  <a:srgbClr val="00B050"/>
                </a:solidFill>
              </a:rPr>
              <a:t>S (CO</a:t>
            </a:r>
            <a:r>
              <a:rPr lang="fr-BE" sz="2800" baseline="-25000">
                <a:solidFill>
                  <a:srgbClr val="00B050"/>
                </a:solidFill>
              </a:rPr>
              <a:t>2</a:t>
            </a:r>
            <a:r>
              <a:rPr lang="fr-BE" sz="2800">
                <a:solidFill>
                  <a:srgbClr val="00B050"/>
                </a:solidFill>
              </a:rPr>
              <a:t>) &lt; S (C</a:t>
            </a:r>
            <a:r>
              <a:rPr lang="fr-BE" sz="2800" baseline="-25000">
                <a:solidFill>
                  <a:srgbClr val="00B050"/>
                </a:solidFill>
              </a:rPr>
              <a:t>3</a:t>
            </a:r>
            <a:r>
              <a:rPr lang="fr-BE" sz="2800">
                <a:solidFill>
                  <a:srgbClr val="00B050"/>
                </a:solidFill>
              </a:rPr>
              <a:t>H</a:t>
            </a:r>
            <a:r>
              <a:rPr lang="fr-BE" sz="2800" baseline="-25000">
                <a:solidFill>
                  <a:srgbClr val="00B050"/>
                </a:solidFill>
              </a:rPr>
              <a:t>8</a:t>
            </a:r>
            <a:r>
              <a:rPr lang="fr-BE" sz="2800">
                <a:solidFill>
                  <a:srgbClr val="00B050"/>
                </a:solidFill>
              </a:rPr>
              <a:t>)</a:t>
            </a:r>
          </a:p>
          <a:p>
            <a:endParaRPr lang="fr-BE" sz="2800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DD64F1B-50B1-9AFB-5539-5E253FD92176}"/>
              </a:ext>
            </a:extLst>
          </p:cNvPr>
          <p:cNvSpPr/>
          <p:nvPr/>
        </p:nvSpPr>
        <p:spPr>
          <a:xfrm>
            <a:off x="24290114" y="6844667"/>
            <a:ext cx="2900857" cy="23254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624D2A5D-A556-0763-EDEE-548B528AB39C}"/>
              </a:ext>
            </a:extLst>
          </p:cNvPr>
          <p:cNvSpPr/>
          <p:nvPr/>
        </p:nvSpPr>
        <p:spPr>
          <a:xfrm>
            <a:off x="24290114" y="6402340"/>
            <a:ext cx="725218" cy="2325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28E7261B-2A0F-F865-468C-6E275C6BC63F}"/>
              </a:ext>
            </a:extLst>
          </p:cNvPr>
          <p:cNvSpPr/>
          <p:nvPr/>
        </p:nvSpPr>
        <p:spPr>
          <a:xfrm>
            <a:off x="24290112" y="7286994"/>
            <a:ext cx="998487" cy="23254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9" name="ZoneTexte 158">
            <a:extLst>
              <a:ext uri="{FF2B5EF4-FFF2-40B4-BE49-F238E27FC236}">
                <a16:creationId xmlns:a16="http://schemas.microsoft.com/office/drawing/2014/main" id="{5901FEB8-B465-2559-0009-F214241A1912}"/>
              </a:ext>
            </a:extLst>
          </p:cNvPr>
          <p:cNvSpPr txBox="1"/>
          <p:nvPr/>
        </p:nvSpPr>
        <p:spPr>
          <a:xfrm>
            <a:off x="24993596" y="6309013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15%</a:t>
            </a:r>
          </a:p>
        </p:txBody>
      </p:sp>
      <p:sp>
        <p:nvSpPr>
          <p:cNvPr id="160" name="ZoneTexte 159">
            <a:extLst>
              <a:ext uri="{FF2B5EF4-FFF2-40B4-BE49-F238E27FC236}">
                <a16:creationId xmlns:a16="http://schemas.microsoft.com/office/drawing/2014/main" id="{6DCC9BAF-1C8D-4267-5D1E-F52C824ABF1A}"/>
              </a:ext>
            </a:extLst>
          </p:cNvPr>
          <p:cNvSpPr txBox="1"/>
          <p:nvPr/>
        </p:nvSpPr>
        <p:spPr>
          <a:xfrm>
            <a:off x="27189211" y="6784008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62%</a:t>
            </a:r>
          </a:p>
        </p:txBody>
      </p:sp>
      <p:sp>
        <p:nvSpPr>
          <p:cNvPr id="161" name="ZoneTexte 160">
            <a:extLst>
              <a:ext uri="{FF2B5EF4-FFF2-40B4-BE49-F238E27FC236}">
                <a16:creationId xmlns:a16="http://schemas.microsoft.com/office/drawing/2014/main" id="{AF034FCE-10B8-53E6-2D8C-41CF14DEE34B}"/>
              </a:ext>
            </a:extLst>
          </p:cNvPr>
          <p:cNvSpPr txBox="1"/>
          <p:nvPr/>
        </p:nvSpPr>
        <p:spPr>
          <a:xfrm>
            <a:off x="25290811" y="7223240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23%</a:t>
            </a:r>
          </a:p>
        </p:txBody>
      </p:sp>
      <p:pic>
        <p:nvPicPr>
          <p:cNvPr id="162" name="Graphique 161" descr="Presse-papiers partiellement barré avec un remplissage uni">
            <a:extLst>
              <a:ext uri="{FF2B5EF4-FFF2-40B4-BE49-F238E27FC236}">
                <a16:creationId xmlns:a16="http://schemas.microsoft.com/office/drawing/2014/main" id="{0F4D7344-F36C-D84B-ABBD-032EA6F70DD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679820" y="5311878"/>
            <a:ext cx="1830058" cy="1830058"/>
          </a:xfrm>
          <a:prstGeom prst="rect">
            <a:avLst/>
          </a:prstGeom>
        </p:spPr>
      </p:pic>
      <p:grpSp>
        <p:nvGrpSpPr>
          <p:cNvPr id="163" name="Groupe 162">
            <a:extLst>
              <a:ext uri="{FF2B5EF4-FFF2-40B4-BE49-F238E27FC236}">
                <a16:creationId xmlns:a16="http://schemas.microsoft.com/office/drawing/2014/main" id="{566C8C6B-560D-03E0-73CC-7776CB6669B1}"/>
              </a:ext>
            </a:extLst>
          </p:cNvPr>
          <p:cNvGrpSpPr/>
          <p:nvPr/>
        </p:nvGrpSpPr>
        <p:grpSpPr>
          <a:xfrm>
            <a:off x="21227873" y="8519996"/>
            <a:ext cx="4113894" cy="584775"/>
            <a:chOff x="4419792" y="4748266"/>
            <a:chExt cx="4113894" cy="584775"/>
          </a:xfrm>
        </p:grpSpPr>
        <p:sp>
          <p:nvSpPr>
            <p:cNvPr id="164" name="ZoneTexte 163">
              <a:extLst>
                <a:ext uri="{FF2B5EF4-FFF2-40B4-BE49-F238E27FC236}">
                  <a16:creationId xmlns:a16="http://schemas.microsoft.com/office/drawing/2014/main" id="{91424582-9472-0084-B906-3FAF3E3B3CEB}"/>
                </a:ext>
              </a:extLst>
            </p:cNvPr>
            <p:cNvSpPr txBox="1"/>
            <p:nvPr/>
          </p:nvSpPr>
          <p:spPr>
            <a:xfrm>
              <a:off x="4419792" y="4748266"/>
              <a:ext cx="4113894" cy="58477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3200"/>
                <a:t>Entropie </a:t>
              </a:r>
              <a:r>
                <a:rPr lang="fr-BE" sz="3200">
                  <a:sym typeface="Wingdings" panose="05000000000000000000" pitchFamily="2" charset="2"/>
                </a:rPr>
                <a:t> </a:t>
              </a:r>
              <a:r>
                <a:rPr lang="fr-BE" sz="3200"/>
                <a:t>substance</a:t>
              </a:r>
            </a:p>
          </p:txBody>
        </p:sp>
        <p:cxnSp>
          <p:nvCxnSpPr>
            <p:cNvPr id="165" name="Connecteur droit 164">
              <a:extLst>
                <a:ext uri="{FF2B5EF4-FFF2-40B4-BE49-F238E27FC236}">
                  <a16:creationId xmlns:a16="http://schemas.microsoft.com/office/drawing/2014/main" id="{BAC98106-2B7E-E953-99F3-F1449DC002CA}"/>
                </a:ext>
              </a:extLst>
            </p:cNvPr>
            <p:cNvCxnSpPr/>
            <p:nvPr/>
          </p:nvCxnSpPr>
          <p:spPr>
            <a:xfrm flipH="1">
              <a:off x="6216252" y="4803576"/>
              <a:ext cx="189187" cy="45210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6" name="Flèche : courbe vers la gauche 165">
            <a:extLst>
              <a:ext uri="{FF2B5EF4-FFF2-40B4-BE49-F238E27FC236}">
                <a16:creationId xmlns:a16="http://schemas.microsoft.com/office/drawing/2014/main" id="{F8D23444-DB86-3DC2-5237-343F23A92035}"/>
              </a:ext>
            </a:extLst>
          </p:cNvPr>
          <p:cNvSpPr/>
          <p:nvPr/>
        </p:nvSpPr>
        <p:spPr>
          <a:xfrm rot="1311134">
            <a:off x="25760851" y="7077215"/>
            <a:ext cx="915114" cy="2141167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graphicFrame>
        <p:nvGraphicFramePr>
          <p:cNvPr id="177" name="Tableau 176">
            <a:extLst>
              <a:ext uri="{FF2B5EF4-FFF2-40B4-BE49-F238E27FC236}">
                <a16:creationId xmlns:a16="http://schemas.microsoft.com/office/drawing/2014/main" id="{477CC227-59E7-BB34-2DBA-0C8569D845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710865"/>
              </p:ext>
            </p:extLst>
          </p:nvPr>
        </p:nvGraphicFramePr>
        <p:xfrm>
          <a:off x="28207053" y="5172476"/>
          <a:ext cx="4128294" cy="3656584"/>
        </p:xfrm>
        <a:graphic>
          <a:graphicData uri="http://schemas.openxmlformats.org/drawingml/2006/table">
            <a:tbl>
              <a:tblPr firstRow="1" firstCol="1" bandRow="1"/>
              <a:tblGrid>
                <a:gridCol w="1038866">
                  <a:extLst>
                    <a:ext uri="{9D8B030D-6E8A-4147-A177-3AD203B41FA5}">
                      <a16:colId xmlns:a16="http://schemas.microsoft.com/office/drawing/2014/main" val="4188411233"/>
                    </a:ext>
                  </a:extLst>
                </a:gridCol>
                <a:gridCol w="3089428">
                  <a:extLst>
                    <a:ext uri="{9D8B030D-6E8A-4147-A177-3AD203B41FA5}">
                      <a16:colId xmlns:a16="http://schemas.microsoft.com/office/drawing/2014/main" val="809490656"/>
                    </a:ext>
                  </a:extLst>
                </a:gridCol>
              </a:tblGrid>
              <a:tr h="297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 b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Nom </a:t>
                      </a:r>
                      <a:endParaRPr lang="fr-BE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 b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Définition de la conception</a:t>
                      </a:r>
                      <a:endParaRPr lang="fr-BE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379917"/>
                  </a:ext>
                </a:extLst>
              </a:tr>
              <a:tr h="2038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Stabilité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Les molécules chimiquement plus stables ont une entropie plus faible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4353549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Rangement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La cristallisation nécessite un apport d'énergie pour organiser les molécules liquides en un solide ordonné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4966955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Liberté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L'entropie est proportionnelle à la liberté de mouvement des particules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212919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Mélange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L'entropie augmente lorsque deux substances sont mélangées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1526690"/>
                  </a:ext>
                </a:extLst>
              </a:tr>
              <a:tr h="94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Collisions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Si les molécules ont plus de chances d'entrer en collision, leur entropie est plus élevée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178518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Isolé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L'entropie ne change pas dans un système isolé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2784667"/>
                  </a:ext>
                </a:extLst>
              </a:tr>
              <a:tr h="94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Similitude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L'entropie est la même chose que l'enthalpie car les mots sont similaires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055464"/>
                  </a:ext>
                </a:extLst>
              </a:tr>
            </a:tbl>
          </a:graphicData>
        </a:graphic>
      </p:graphicFrame>
      <p:sp>
        <p:nvSpPr>
          <p:cNvPr id="7" name="Flèche : courbe vers le haut 6">
            <a:extLst>
              <a:ext uri="{FF2B5EF4-FFF2-40B4-BE49-F238E27FC236}">
                <a16:creationId xmlns:a16="http://schemas.microsoft.com/office/drawing/2014/main" id="{1E411B1C-AC72-1B77-6AE4-0761CFF3C6BB}"/>
              </a:ext>
            </a:extLst>
          </p:cNvPr>
          <p:cNvSpPr/>
          <p:nvPr/>
        </p:nvSpPr>
        <p:spPr>
          <a:xfrm rot="19597037">
            <a:off x="7957371" y="7519269"/>
            <a:ext cx="2061724" cy="553571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8" name="Flèche : courbe vers le haut 7">
            <a:extLst>
              <a:ext uri="{FF2B5EF4-FFF2-40B4-BE49-F238E27FC236}">
                <a16:creationId xmlns:a16="http://schemas.microsoft.com/office/drawing/2014/main" id="{4535E006-D676-FFDD-2762-3CEE77EEEA95}"/>
              </a:ext>
            </a:extLst>
          </p:cNvPr>
          <p:cNvSpPr/>
          <p:nvPr/>
        </p:nvSpPr>
        <p:spPr>
          <a:xfrm rot="12840000" flipH="1">
            <a:off x="7945131" y="8958512"/>
            <a:ext cx="2133443" cy="553571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A062D69-C09B-C88A-B410-0D9D66D5943E}"/>
              </a:ext>
            </a:extLst>
          </p:cNvPr>
          <p:cNvSpPr txBox="1"/>
          <p:nvPr/>
        </p:nvSpPr>
        <p:spPr>
          <a:xfrm>
            <a:off x="29454563" y="14471840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/>
              <a:t>59%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C06DD4-B6B6-F4B5-8F14-9A846A79424D}"/>
              </a:ext>
            </a:extLst>
          </p:cNvPr>
          <p:cNvSpPr/>
          <p:nvPr/>
        </p:nvSpPr>
        <p:spPr>
          <a:xfrm>
            <a:off x="685309" y="7471000"/>
            <a:ext cx="7782232" cy="17679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FCDE566-8717-5E48-0C59-45AF36EFC27B}"/>
              </a:ext>
            </a:extLst>
          </p:cNvPr>
          <p:cNvSpPr txBox="1"/>
          <p:nvPr/>
        </p:nvSpPr>
        <p:spPr>
          <a:xfrm>
            <a:off x="9215744" y="10424946"/>
            <a:ext cx="145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/>
              <a:t>Control</a:t>
            </a:r>
            <a:endParaRPr lang="fr-BE" sz="1200"/>
          </a:p>
        </p:txBody>
      </p:sp>
      <p:pic>
        <p:nvPicPr>
          <p:cNvPr id="19" name="Graphique 18" descr="Classe contour">
            <a:extLst>
              <a:ext uri="{FF2B5EF4-FFF2-40B4-BE49-F238E27FC236}">
                <a16:creationId xmlns:a16="http://schemas.microsoft.com/office/drawing/2014/main" id="{48EB67F0-1714-305A-3EA1-BB2FFB3B72A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2871464" y="5020059"/>
            <a:ext cx="1196162" cy="1196162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67C1B194-B9B9-4A1A-685E-91C928B0EC49}"/>
              </a:ext>
            </a:extLst>
          </p:cNvPr>
          <p:cNvSpPr txBox="1"/>
          <p:nvPr/>
        </p:nvSpPr>
        <p:spPr>
          <a:xfrm>
            <a:off x="13866523" y="5260358"/>
            <a:ext cx="1031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accent2">
                    <a:lumMod val="60000"/>
                    <a:lumOff val="40000"/>
                  </a:schemeClr>
                </a:solidFill>
              </a:rPr>
              <a:t>Macro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A1C9F14-8B41-79FB-A248-0C3C66CFD145}"/>
              </a:ext>
            </a:extLst>
          </p:cNvPr>
          <p:cNvSpPr txBox="1"/>
          <p:nvPr/>
        </p:nvSpPr>
        <p:spPr>
          <a:xfrm>
            <a:off x="29656353" y="10828900"/>
            <a:ext cx="91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61%</a:t>
            </a:r>
          </a:p>
        </p:txBody>
      </p:sp>
    </p:spTree>
    <p:extLst>
      <p:ext uri="{BB962C8B-B14F-4D97-AF65-F5344CB8AC3E}">
        <p14:creationId xmlns:p14="http://schemas.microsoft.com/office/powerpoint/2010/main" val="171024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49" grpId="0" animBg="1"/>
      <p:bldP spid="51" grpId="0" animBg="1"/>
      <p:bldP spid="53" grpId="0"/>
      <p:bldP spid="54" grpId="0"/>
      <p:bldP spid="55" grpId="0"/>
      <p:bldP spid="56" grpId="0"/>
      <p:bldP spid="59" grpId="0" animBg="1"/>
      <p:bldP spid="60" grpId="0"/>
      <p:bldP spid="61" grpId="0"/>
      <p:bldP spid="68" grpId="0" animBg="1"/>
      <p:bldP spid="70" grpId="0" animBg="1"/>
      <p:bldP spid="71" grpId="0"/>
      <p:bldP spid="72" grpId="0"/>
      <p:bldP spid="73" grpId="0"/>
      <p:bldP spid="78" grpId="0" animBg="1"/>
      <p:bldP spid="80" grpId="0" animBg="1"/>
      <p:bldP spid="81" grpId="0"/>
      <p:bldP spid="93" grpId="0"/>
      <p:bldP spid="97" grpId="0" animBg="1"/>
      <p:bldP spid="98" grpId="0" animBg="1"/>
      <p:bldP spid="100" grpId="0"/>
      <p:bldP spid="101" grpId="0"/>
      <p:bldP spid="110" grpId="0"/>
      <p:bldP spid="111" grpId="0" animBg="1"/>
      <p:bldP spid="112" grpId="0" animBg="1"/>
      <p:bldP spid="113" grpId="0"/>
      <p:bldP spid="114" grpId="0"/>
      <p:bldP spid="115" grpId="0" animBg="1"/>
      <p:bldP spid="116" grpId="0" animBg="1"/>
      <p:bldP spid="117" grpId="0"/>
      <p:bldP spid="118" grpId="0"/>
      <p:bldP spid="119" grpId="0" animBg="1"/>
      <p:bldP spid="120" grpId="0" animBg="1"/>
      <p:bldP spid="121" grpId="0"/>
      <p:bldP spid="122" grpId="0"/>
      <p:bldP spid="123" grpId="0" animBg="1"/>
      <p:bldP spid="124" grpId="0" animBg="1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 animBg="1"/>
      <p:bldP spid="133" grpId="0"/>
      <p:bldP spid="134" grpId="0"/>
      <p:bldP spid="135" grpId="0" animBg="1"/>
      <p:bldP spid="136" grpId="0" animBg="1"/>
      <p:bldP spid="137" grpId="0"/>
      <p:bldP spid="138" grpId="0" animBg="1"/>
      <p:bldP spid="139" grpId="0" animBg="1"/>
      <p:bldP spid="140" grpId="0"/>
      <p:bldP spid="141" grpId="0"/>
      <p:bldP spid="142" grpId="0" animBg="1"/>
      <p:bldP spid="143" grpId="0" animBg="1"/>
      <p:bldP spid="144" grpId="0"/>
      <p:bldP spid="145" grpId="0"/>
      <p:bldP spid="146" grpId="0"/>
      <p:bldP spid="147" grpId="0"/>
      <p:bldP spid="148" grpId="0"/>
      <p:bldP spid="149" grpId="0"/>
      <p:bldP spid="150" grpId="0"/>
      <p:bldP spid="151" grpId="0"/>
      <p:bldP spid="155" grpId="0"/>
      <p:bldP spid="156" grpId="0" animBg="1"/>
      <p:bldP spid="157" grpId="0" animBg="1"/>
      <p:bldP spid="158" grpId="0" animBg="1"/>
      <p:bldP spid="159" grpId="0"/>
      <p:bldP spid="160" grpId="0"/>
      <p:bldP spid="161" grpId="0"/>
      <p:bldP spid="166" grpId="0" animBg="1"/>
      <p:bldP spid="18" grpId="0"/>
      <p:bldP spid="20" grpId="0"/>
    </p:bld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547</Words>
  <Application>Microsoft Office PowerPoint</Application>
  <PresentationFormat>Personnalisé</PresentationFormat>
  <Paragraphs>118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Thème Office</vt:lpstr>
      <vt:lpstr>Problématique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Natalis Vincent</dc:creator>
  <cp:lastModifiedBy>Natalis Vincent</cp:lastModifiedBy>
  <cp:revision>9</cp:revision>
  <dcterms:created xsi:type="dcterms:W3CDTF">2025-01-16T21:00:17Z</dcterms:created>
  <dcterms:modified xsi:type="dcterms:W3CDTF">2025-01-21T18:06:21Z</dcterms:modified>
</cp:coreProperties>
</file>