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23"/>
  </p:notesMasterIdLst>
  <p:sldIdLst>
    <p:sldId id="585" r:id="rId2"/>
    <p:sldId id="1637" r:id="rId3"/>
    <p:sldId id="454" r:id="rId4"/>
    <p:sldId id="1627" r:id="rId5"/>
    <p:sldId id="742" r:id="rId6"/>
    <p:sldId id="1641" r:id="rId7"/>
    <p:sldId id="1642" r:id="rId8"/>
    <p:sldId id="444" r:id="rId9"/>
    <p:sldId id="1620" r:id="rId10"/>
    <p:sldId id="1728" r:id="rId11"/>
    <p:sldId id="1630" r:id="rId12"/>
    <p:sldId id="1061" r:id="rId13"/>
    <p:sldId id="1062" r:id="rId14"/>
    <p:sldId id="960" r:id="rId15"/>
    <p:sldId id="961" r:id="rId16"/>
    <p:sldId id="1646" r:id="rId17"/>
    <p:sldId id="467" r:id="rId18"/>
    <p:sldId id="1634" r:id="rId19"/>
    <p:sldId id="1034" r:id="rId20"/>
    <p:sldId id="463" r:id="rId21"/>
    <p:sldId id="1030" r:id="rId22"/>
    <p:sldId id="1019" r:id="rId23"/>
    <p:sldId id="1014" r:id="rId24"/>
    <p:sldId id="466" r:id="rId25"/>
    <p:sldId id="489" r:id="rId26"/>
    <p:sldId id="468" r:id="rId27"/>
    <p:sldId id="482" r:id="rId28"/>
    <p:sldId id="469" r:id="rId29"/>
    <p:sldId id="470" r:id="rId30"/>
    <p:sldId id="949" r:id="rId31"/>
    <p:sldId id="471" r:id="rId32"/>
    <p:sldId id="472" r:id="rId33"/>
    <p:sldId id="1690" r:id="rId34"/>
    <p:sldId id="473" r:id="rId35"/>
    <p:sldId id="1692" r:id="rId36"/>
    <p:sldId id="1652" r:id="rId37"/>
    <p:sldId id="1653" r:id="rId38"/>
    <p:sldId id="260" r:id="rId39"/>
    <p:sldId id="1655" r:id="rId40"/>
    <p:sldId id="1015" r:id="rId41"/>
    <p:sldId id="474" r:id="rId42"/>
    <p:sldId id="1647" r:id="rId43"/>
    <p:sldId id="1657" r:id="rId44"/>
    <p:sldId id="1691" r:id="rId45"/>
    <p:sldId id="1676" r:id="rId46"/>
    <p:sldId id="488" r:id="rId47"/>
    <p:sldId id="476" r:id="rId48"/>
    <p:sldId id="478" r:id="rId49"/>
    <p:sldId id="480" r:id="rId50"/>
    <p:sldId id="1574" r:id="rId51"/>
    <p:sldId id="1701" r:id="rId52"/>
    <p:sldId id="1121" r:id="rId53"/>
    <p:sldId id="1324" r:id="rId54"/>
    <p:sldId id="1158" r:id="rId55"/>
    <p:sldId id="1331" r:id="rId56"/>
    <p:sldId id="1140" r:id="rId57"/>
    <p:sldId id="1706" r:id="rId58"/>
    <p:sldId id="1702" r:id="rId59"/>
    <p:sldId id="1220" r:id="rId60"/>
    <p:sldId id="1703" r:id="rId61"/>
    <p:sldId id="1704" r:id="rId62"/>
    <p:sldId id="1705" r:id="rId63"/>
    <p:sldId id="1221" r:id="rId64"/>
    <p:sldId id="479" r:id="rId65"/>
    <p:sldId id="1712" r:id="rId66"/>
    <p:sldId id="485" r:id="rId67"/>
    <p:sldId id="1711" r:id="rId68"/>
    <p:sldId id="481" r:id="rId69"/>
    <p:sldId id="484" r:id="rId70"/>
    <p:sldId id="1713" r:id="rId71"/>
    <p:sldId id="1714" r:id="rId72"/>
    <p:sldId id="1727" r:id="rId73"/>
    <p:sldId id="1715" r:id="rId74"/>
    <p:sldId id="1716" r:id="rId75"/>
    <p:sldId id="1677" r:id="rId76"/>
    <p:sldId id="1678" r:id="rId77"/>
    <p:sldId id="1719" r:id="rId78"/>
    <p:sldId id="1717" r:id="rId79"/>
    <p:sldId id="1720" r:id="rId80"/>
    <p:sldId id="1721" r:id="rId81"/>
    <p:sldId id="1722" r:id="rId82"/>
    <p:sldId id="486" r:id="rId83"/>
    <p:sldId id="1723" r:id="rId84"/>
    <p:sldId id="487" r:id="rId85"/>
    <p:sldId id="1725" r:id="rId86"/>
    <p:sldId id="1726" r:id="rId87"/>
    <p:sldId id="1724" r:id="rId88"/>
    <p:sldId id="1654" r:id="rId89"/>
    <p:sldId id="1675" r:id="rId90"/>
    <p:sldId id="1688" r:id="rId91"/>
    <p:sldId id="1696" r:id="rId92"/>
    <p:sldId id="1697" r:id="rId93"/>
    <p:sldId id="1694" r:id="rId94"/>
    <p:sldId id="1674" r:id="rId95"/>
    <p:sldId id="1659" r:id="rId96"/>
    <p:sldId id="1689" r:id="rId97"/>
    <p:sldId id="1683" r:id="rId98"/>
    <p:sldId id="1699" r:id="rId99"/>
    <p:sldId id="1698" r:id="rId100"/>
    <p:sldId id="1658" r:id="rId101"/>
    <p:sldId id="1681" r:id="rId102"/>
    <p:sldId id="1682" r:id="rId103"/>
    <p:sldId id="1680" r:id="rId104"/>
    <p:sldId id="1684" r:id="rId105"/>
    <p:sldId id="1685" r:id="rId106"/>
    <p:sldId id="1686" r:id="rId107"/>
    <p:sldId id="1687" r:id="rId108"/>
    <p:sldId id="1670" r:id="rId109"/>
    <p:sldId id="1672" r:id="rId110"/>
    <p:sldId id="1671" r:id="rId111"/>
    <p:sldId id="1673" r:id="rId112"/>
    <p:sldId id="1666" r:id="rId113"/>
    <p:sldId id="1667" r:id="rId114"/>
    <p:sldId id="1731" r:id="rId115"/>
    <p:sldId id="1707" r:id="rId116"/>
    <p:sldId id="1708" r:id="rId117"/>
    <p:sldId id="1679" r:id="rId118"/>
    <p:sldId id="1709" r:id="rId119"/>
    <p:sldId id="1710" r:id="rId120"/>
    <p:sldId id="483" r:id="rId121"/>
    <p:sldId id="1602" r:id="rId122"/>
  </p:sldIdLst>
  <p:sldSz cx="24482425" cy="13681075"/>
  <p:notesSz cx="6858000" cy="9144000"/>
  <p:defaultTextStyle>
    <a:defPPr>
      <a:defRPr lang="fr-FR"/>
    </a:defPPr>
    <a:lvl1pPr marL="0" algn="l" defTabSz="2180301" rtl="0" eaLnBrk="1" latinLnBrk="0" hangingPunct="1">
      <a:defRPr sz="4400" kern="1200">
        <a:solidFill>
          <a:schemeClr val="tx1"/>
        </a:solidFill>
        <a:latin typeface="+mn-lt"/>
        <a:ea typeface="+mn-ea"/>
        <a:cs typeface="+mn-cs"/>
      </a:defRPr>
    </a:lvl1pPr>
    <a:lvl2pPr marL="1090149" algn="l" defTabSz="2180301" rtl="0" eaLnBrk="1" latinLnBrk="0" hangingPunct="1">
      <a:defRPr sz="4400" kern="1200">
        <a:solidFill>
          <a:schemeClr val="tx1"/>
        </a:solidFill>
        <a:latin typeface="+mn-lt"/>
        <a:ea typeface="+mn-ea"/>
        <a:cs typeface="+mn-cs"/>
      </a:defRPr>
    </a:lvl2pPr>
    <a:lvl3pPr marL="2180301" algn="l" defTabSz="2180301" rtl="0" eaLnBrk="1" latinLnBrk="0" hangingPunct="1">
      <a:defRPr sz="4400" kern="1200">
        <a:solidFill>
          <a:schemeClr val="tx1"/>
        </a:solidFill>
        <a:latin typeface="+mn-lt"/>
        <a:ea typeface="+mn-ea"/>
        <a:cs typeface="+mn-cs"/>
      </a:defRPr>
    </a:lvl3pPr>
    <a:lvl4pPr marL="3270450" algn="l" defTabSz="2180301" rtl="0" eaLnBrk="1" latinLnBrk="0" hangingPunct="1">
      <a:defRPr sz="4400" kern="1200">
        <a:solidFill>
          <a:schemeClr val="tx1"/>
        </a:solidFill>
        <a:latin typeface="+mn-lt"/>
        <a:ea typeface="+mn-ea"/>
        <a:cs typeface="+mn-cs"/>
      </a:defRPr>
    </a:lvl4pPr>
    <a:lvl5pPr marL="4360599" algn="l" defTabSz="2180301" rtl="0" eaLnBrk="1" latinLnBrk="0" hangingPunct="1">
      <a:defRPr sz="4400" kern="1200">
        <a:solidFill>
          <a:schemeClr val="tx1"/>
        </a:solidFill>
        <a:latin typeface="+mn-lt"/>
        <a:ea typeface="+mn-ea"/>
        <a:cs typeface="+mn-cs"/>
      </a:defRPr>
    </a:lvl5pPr>
    <a:lvl6pPr marL="5450749" algn="l" defTabSz="2180301" rtl="0" eaLnBrk="1" latinLnBrk="0" hangingPunct="1">
      <a:defRPr sz="4400" kern="1200">
        <a:solidFill>
          <a:schemeClr val="tx1"/>
        </a:solidFill>
        <a:latin typeface="+mn-lt"/>
        <a:ea typeface="+mn-ea"/>
        <a:cs typeface="+mn-cs"/>
      </a:defRPr>
    </a:lvl6pPr>
    <a:lvl7pPr marL="6540900" algn="l" defTabSz="2180301" rtl="0" eaLnBrk="1" latinLnBrk="0" hangingPunct="1">
      <a:defRPr sz="4400" kern="1200">
        <a:solidFill>
          <a:schemeClr val="tx1"/>
        </a:solidFill>
        <a:latin typeface="+mn-lt"/>
        <a:ea typeface="+mn-ea"/>
        <a:cs typeface="+mn-cs"/>
      </a:defRPr>
    </a:lvl7pPr>
    <a:lvl8pPr marL="7631050" algn="l" defTabSz="2180301" rtl="0" eaLnBrk="1" latinLnBrk="0" hangingPunct="1">
      <a:defRPr sz="4400" kern="1200">
        <a:solidFill>
          <a:schemeClr val="tx1"/>
        </a:solidFill>
        <a:latin typeface="+mn-lt"/>
        <a:ea typeface="+mn-ea"/>
        <a:cs typeface="+mn-cs"/>
      </a:defRPr>
    </a:lvl8pPr>
    <a:lvl9pPr marL="8721199" algn="l" defTabSz="2180301" rtl="0" eaLnBrk="1" latinLnBrk="0" hangingPunct="1">
      <a:defRPr sz="4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309">
          <p15:clr>
            <a:srgbClr val="A4A3A4"/>
          </p15:clr>
        </p15:guide>
        <p15:guide id="4" pos="77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FF00FF"/>
    <a:srgbClr val="66FF33"/>
    <a:srgbClr val="000066"/>
    <a:srgbClr val="FFFF99"/>
    <a:srgbClr val="FF7C80"/>
    <a:srgbClr val="006600"/>
    <a:srgbClr val="008000"/>
    <a:srgbClr val="FFFFC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0" autoAdjust="0"/>
    <p:restoredTop sz="94216" autoAdjust="0"/>
  </p:normalViewPr>
  <p:slideViewPr>
    <p:cSldViewPr>
      <p:cViewPr varScale="1">
        <p:scale>
          <a:sx n="36" d="100"/>
          <a:sy n="36" d="100"/>
        </p:scale>
        <p:origin x="306" y="84"/>
      </p:cViewPr>
      <p:guideLst>
        <p:guide orient="horz" pos="2160"/>
        <p:guide pos="2880"/>
        <p:guide orient="horz" pos="4309"/>
        <p:guide pos="7712"/>
      </p:guideLst>
    </p:cSldViewPr>
  </p:slideViewPr>
  <p:notesTextViewPr>
    <p:cViewPr>
      <p:scale>
        <a:sx n="1" d="1"/>
        <a:sy n="1" d="1"/>
      </p:scale>
      <p:origin x="0" y="0"/>
    </p:cViewPr>
  </p:notesTextViewPr>
  <p:sorterViewPr>
    <p:cViewPr>
      <p:scale>
        <a:sx n="40" d="100"/>
        <a:sy n="40" d="100"/>
      </p:scale>
      <p:origin x="0" y="-160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61388B-571B-4936-99A2-DDAAC8009B7C}" type="datetimeFigureOut">
              <a:rPr lang="fr-BE" smtClean="0"/>
              <a:t>23-02-25</a:t>
            </a:fld>
            <a:endParaRPr lang="fr-BE"/>
          </a:p>
        </p:txBody>
      </p:sp>
      <p:sp>
        <p:nvSpPr>
          <p:cNvPr id="4" name="Espace réservé de l'image des diapositives 3"/>
          <p:cNvSpPr>
            <a:spLocks noGrp="1" noRot="1" noChangeAspect="1"/>
          </p:cNvSpPr>
          <p:nvPr>
            <p:ph type="sldImg" idx="2"/>
          </p:nvPr>
        </p:nvSpPr>
        <p:spPr>
          <a:xfrm>
            <a:off x="361950" y="685800"/>
            <a:ext cx="61341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0E4BD9-74B1-4558-B0AC-A77247F4B0A4}" type="slidenum">
              <a:rPr lang="fr-BE" smtClean="0"/>
              <a:t>‹N°›</a:t>
            </a:fld>
            <a:endParaRPr lang="fr-BE"/>
          </a:p>
        </p:txBody>
      </p:sp>
    </p:spTree>
    <p:extLst>
      <p:ext uri="{BB962C8B-B14F-4D97-AF65-F5344CB8AC3E}">
        <p14:creationId xmlns:p14="http://schemas.microsoft.com/office/powerpoint/2010/main" val="2838000265"/>
      </p:ext>
    </p:extLst>
  </p:cSld>
  <p:clrMap bg1="lt1" tx1="dk1" bg2="lt2" tx2="dk2" accent1="accent1" accent2="accent2" accent3="accent3" accent4="accent4" accent5="accent5" accent6="accent6" hlink="hlink" folHlink="folHlink"/>
  <p:notesStyle>
    <a:lvl1pPr marL="0" algn="l" defTabSz="2180301" rtl="0" eaLnBrk="1" latinLnBrk="0" hangingPunct="1">
      <a:defRPr sz="3000" kern="1200">
        <a:solidFill>
          <a:schemeClr val="tx1"/>
        </a:solidFill>
        <a:latin typeface="+mn-lt"/>
        <a:ea typeface="+mn-ea"/>
        <a:cs typeface="+mn-cs"/>
      </a:defRPr>
    </a:lvl1pPr>
    <a:lvl2pPr marL="1090149" algn="l" defTabSz="2180301" rtl="0" eaLnBrk="1" latinLnBrk="0" hangingPunct="1">
      <a:defRPr sz="3000" kern="1200">
        <a:solidFill>
          <a:schemeClr val="tx1"/>
        </a:solidFill>
        <a:latin typeface="+mn-lt"/>
        <a:ea typeface="+mn-ea"/>
        <a:cs typeface="+mn-cs"/>
      </a:defRPr>
    </a:lvl2pPr>
    <a:lvl3pPr marL="2180301" algn="l" defTabSz="2180301" rtl="0" eaLnBrk="1" latinLnBrk="0" hangingPunct="1">
      <a:defRPr sz="3000" kern="1200">
        <a:solidFill>
          <a:schemeClr val="tx1"/>
        </a:solidFill>
        <a:latin typeface="+mn-lt"/>
        <a:ea typeface="+mn-ea"/>
        <a:cs typeface="+mn-cs"/>
      </a:defRPr>
    </a:lvl3pPr>
    <a:lvl4pPr marL="3270450" algn="l" defTabSz="2180301" rtl="0" eaLnBrk="1" latinLnBrk="0" hangingPunct="1">
      <a:defRPr sz="3000" kern="1200">
        <a:solidFill>
          <a:schemeClr val="tx1"/>
        </a:solidFill>
        <a:latin typeface="+mn-lt"/>
        <a:ea typeface="+mn-ea"/>
        <a:cs typeface="+mn-cs"/>
      </a:defRPr>
    </a:lvl4pPr>
    <a:lvl5pPr marL="4360599" algn="l" defTabSz="2180301" rtl="0" eaLnBrk="1" latinLnBrk="0" hangingPunct="1">
      <a:defRPr sz="3000" kern="1200">
        <a:solidFill>
          <a:schemeClr val="tx1"/>
        </a:solidFill>
        <a:latin typeface="+mn-lt"/>
        <a:ea typeface="+mn-ea"/>
        <a:cs typeface="+mn-cs"/>
      </a:defRPr>
    </a:lvl5pPr>
    <a:lvl6pPr marL="5450749" algn="l" defTabSz="2180301" rtl="0" eaLnBrk="1" latinLnBrk="0" hangingPunct="1">
      <a:defRPr sz="3000" kern="1200">
        <a:solidFill>
          <a:schemeClr val="tx1"/>
        </a:solidFill>
        <a:latin typeface="+mn-lt"/>
        <a:ea typeface="+mn-ea"/>
        <a:cs typeface="+mn-cs"/>
      </a:defRPr>
    </a:lvl6pPr>
    <a:lvl7pPr marL="6540900" algn="l" defTabSz="2180301" rtl="0" eaLnBrk="1" latinLnBrk="0" hangingPunct="1">
      <a:defRPr sz="3000" kern="1200">
        <a:solidFill>
          <a:schemeClr val="tx1"/>
        </a:solidFill>
        <a:latin typeface="+mn-lt"/>
        <a:ea typeface="+mn-ea"/>
        <a:cs typeface="+mn-cs"/>
      </a:defRPr>
    </a:lvl7pPr>
    <a:lvl8pPr marL="7631050" algn="l" defTabSz="2180301" rtl="0" eaLnBrk="1" latinLnBrk="0" hangingPunct="1">
      <a:defRPr sz="3000" kern="1200">
        <a:solidFill>
          <a:schemeClr val="tx1"/>
        </a:solidFill>
        <a:latin typeface="+mn-lt"/>
        <a:ea typeface="+mn-ea"/>
        <a:cs typeface="+mn-cs"/>
      </a:defRPr>
    </a:lvl8pPr>
    <a:lvl9pPr marL="8721199" algn="l" defTabSz="2180301" rtl="0" eaLnBrk="1" latinLnBrk="0" hangingPunct="1">
      <a:defRPr sz="3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a:ln/>
        </p:spPr>
      </p:sp>
      <p:sp>
        <p:nvSpPr>
          <p:cNvPr id="6451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dirty="0"/>
          </a:p>
        </p:txBody>
      </p:sp>
      <p:sp>
        <p:nvSpPr>
          <p:cNvPr id="6451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87A55BC-C722-4C9D-BC64-5F86661BF30C}" type="slidenum">
              <a:rPr lang="fr-BE" altLang="fr-FR" sz="1200" smtClean="0"/>
              <a:pPr/>
              <a:t>1</a:t>
            </a:fld>
            <a:endParaRPr lang="fr-BE" altLang="fr-FR" sz="1200"/>
          </a:p>
        </p:txBody>
      </p:sp>
    </p:spTree>
    <p:extLst>
      <p:ext uri="{BB962C8B-B14F-4D97-AF65-F5344CB8AC3E}">
        <p14:creationId xmlns:p14="http://schemas.microsoft.com/office/powerpoint/2010/main" val="3892806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9DB5C184-63D3-F194-6022-311C9A8661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47F553-FDFD-49AE-A012-3F669A8B1E57}" type="slidenum">
              <a:rPr lang="fr-FR" altLang="fr-FR"/>
              <a:pPr>
                <a:spcBef>
                  <a:spcPct val="0"/>
                </a:spcBef>
              </a:pPr>
              <a:t>22</a:t>
            </a:fld>
            <a:endParaRPr lang="fr-FR" altLang="fr-FR"/>
          </a:p>
        </p:txBody>
      </p:sp>
      <p:sp>
        <p:nvSpPr>
          <p:cNvPr id="60419" name="Rectangle 2">
            <a:extLst>
              <a:ext uri="{FF2B5EF4-FFF2-40B4-BE49-F238E27FC236}">
                <a16:creationId xmlns:a16="http://schemas.microsoft.com/office/drawing/2014/main" id="{E104A114-F69F-588A-A0EC-1805B344C3E7}"/>
              </a:ext>
            </a:extLst>
          </p:cNvPr>
          <p:cNvSpPr>
            <a:spLocks noGrp="1" noRot="1" noChangeAspect="1" noChangeArrowheads="1" noTextEdit="1"/>
          </p:cNvSpPr>
          <p:nvPr>
            <p:ph type="sldImg"/>
          </p:nvPr>
        </p:nvSpPr>
        <p:spPr>
          <a:xfrm>
            <a:off x="657225" y="850900"/>
            <a:ext cx="5543550" cy="3098800"/>
          </a:xfrm>
          <a:ln w="12700" cap="flat">
            <a:solidFill>
              <a:schemeClr val="tx1"/>
            </a:solidFill>
          </a:ln>
        </p:spPr>
      </p:sp>
      <p:sp>
        <p:nvSpPr>
          <p:cNvPr id="60420" name="Rectangle 3">
            <a:extLst>
              <a:ext uri="{FF2B5EF4-FFF2-40B4-BE49-F238E27FC236}">
                <a16:creationId xmlns:a16="http://schemas.microsoft.com/office/drawing/2014/main" id="{05552AFA-515D-0D21-A1BC-35B6DC1D091E}"/>
              </a:ext>
            </a:extLst>
          </p:cNvPr>
          <p:cNvSpPr>
            <a:spLocks noGrp="1" noChangeArrowheads="1"/>
          </p:cNvSpPr>
          <p:nvPr>
            <p:ph type="body" idx="1"/>
          </p:nvPr>
        </p:nvSpPr>
        <p:spPr>
          <a:xfrm>
            <a:off x="914400" y="4351338"/>
            <a:ext cx="5029200" cy="3367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9" tIns="44445" rIns="90479" bIns="44445"/>
          <a:lstStyle/>
          <a:p>
            <a:endParaRPr lang="fr-FR" altLang="fr-FR"/>
          </a:p>
        </p:txBody>
      </p:sp>
    </p:spTree>
    <p:extLst>
      <p:ext uri="{BB962C8B-B14F-4D97-AF65-F5344CB8AC3E}">
        <p14:creationId xmlns:p14="http://schemas.microsoft.com/office/powerpoint/2010/main" val="2976746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717253C9-14C0-EF2A-E792-428D787CAA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F32D48-7177-41B1-894C-915E043B0532}" type="slidenum">
              <a:rPr lang="fr-FR" altLang="fr-FR"/>
              <a:pPr>
                <a:spcBef>
                  <a:spcPct val="0"/>
                </a:spcBef>
              </a:pPr>
              <a:t>23</a:t>
            </a:fld>
            <a:endParaRPr lang="fr-FR" altLang="fr-FR"/>
          </a:p>
        </p:txBody>
      </p:sp>
      <p:sp>
        <p:nvSpPr>
          <p:cNvPr id="48131" name="Rectangle 2">
            <a:extLst>
              <a:ext uri="{FF2B5EF4-FFF2-40B4-BE49-F238E27FC236}">
                <a16:creationId xmlns:a16="http://schemas.microsoft.com/office/drawing/2014/main" id="{567D5C74-9F00-647C-9718-A05FB054E3EB}"/>
              </a:ext>
            </a:extLst>
          </p:cNvPr>
          <p:cNvSpPr>
            <a:spLocks noGrp="1" noRot="1" noChangeAspect="1" noChangeArrowheads="1" noTextEdit="1"/>
          </p:cNvSpPr>
          <p:nvPr>
            <p:ph type="sldImg"/>
          </p:nvPr>
        </p:nvSpPr>
        <p:spPr>
          <a:xfrm>
            <a:off x="657225" y="850900"/>
            <a:ext cx="5543550" cy="3098800"/>
          </a:xfrm>
          <a:ln w="12700" cap="flat">
            <a:solidFill>
              <a:schemeClr val="tx1"/>
            </a:solidFill>
          </a:ln>
        </p:spPr>
      </p:sp>
      <p:sp>
        <p:nvSpPr>
          <p:cNvPr id="48132" name="Rectangle 3">
            <a:extLst>
              <a:ext uri="{FF2B5EF4-FFF2-40B4-BE49-F238E27FC236}">
                <a16:creationId xmlns:a16="http://schemas.microsoft.com/office/drawing/2014/main" id="{CAD8FCEA-54DC-7F41-1ABA-B9E4E4AB0F5E}"/>
              </a:ext>
            </a:extLst>
          </p:cNvPr>
          <p:cNvSpPr>
            <a:spLocks noGrp="1" noChangeArrowheads="1"/>
          </p:cNvSpPr>
          <p:nvPr>
            <p:ph type="body" idx="1"/>
          </p:nvPr>
        </p:nvSpPr>
        <p:spPr>
          <a:xfrm>
            <a:off x="914400" y="4351338"/>
            <a:ext cx="5029200" cy="3367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9" tIns="44445" rIns="90479" bIns="44445"/>
          <a:lstStyle/>
          <a:p>
            <a:endParaRPr lang="fr-FR" altLang="fr-FR"/>
          </a:p>
        </p:txBody>
      </p:sp>
    </p:spTree>
    <p:extLst>
      <p:ext uri="{BB962C8B-B14F-4D97-AF65-F5344CB8AC3E}">
        <p14:creationId xmlns:p14="http://schemas.microsoft.com/office/powerpoint/2010/main" val="2926513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35777-7F41-E865-FB3F-CCDE0D23456D}"/>
            </a:ext>
          </a:extLst>
        </p:cNvPr>
        <p:cNvGrpSpPr/>
        <p:nvPr/>
      </p:nvGrpSpPr>
      <p:grpSpPr>
        <a:xfrm>
          <a:off x="0" y="0"/>
          <a:ext cx="0" cy="0"/>
          <a:chOff x="0" y="0"/>
          <a:chExt cx="0" cy="0"/>
        </a:xfrm>
      </p:grpSpPr>
      <p:sp>
        <p:nvSpPr>
          <p:cNvPr id="64514" name="Espace réservé de l'image des diapositives 1">
            <a:extLst>
              <a:ext uri="{FF2B5EF4-FFF2-40B4-BE49-F238E27FC236}">
                <a16:creationId xmlns:a16="http://schemas.microsoft.com/office/drawing/2014/main" id="{B0DE5038-672E-5D88-2DFA-399BB1882EE3}"/>
              </a:ext>
            </a:extLst>
          </p:cNvPr>
          <p:cNvSpPr>
            <a:spLocks noGrp="1" noRot="1" noChangeAspect="1" noTextEdit="1"/>
          </p:cNvSpPr>
          <p:nvPr>
            <p:ph type="sldImg"/>
          </p:nvPr>
        </p:nvSpPr>
        <p:spPr>
          <a:ln/>
        </p:spPr>
      </p:sp>
      <p:sp>
        <p:nvSpPr>
          <p:cNvPr id="64515" name="Espace réservé des commentaires 2">
            <a:extLst>
              <a:ext uri="{FF2B5EF4-FFF2-40B4-BE49-F238E27FC236}">
                <a16:creationId xmlns:a16="http://schemas.microsoft.com/office/drawing/2014/main" id="{64C5688E-8B9F-C998-52C0-D6629E609F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dirty="0"/>
          </a:p>
        </p:txBody>
      </p:sp>
      <p:sp>
        <p:nvSpPr>
          <p:cNvPr id="64516" name="Espace réservé du numéro de diapositive 3">
            <a:extLst>
              <a:ext uri="{FF2B5EF4-FFF2-40B4-BE49-F238E27FC236}">
                <a16:creationId xmlns:a16="http://schemas.microsoft.com/office/drawing/2014/main" id="{C9E6CA7E-1FCB-E789-6702-E53B0DFFA2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87A55BC-C722-4C9D-BC64-5F86661BF30C}" type="slidenum">
              <a:rPr lang="fr-BE" altLang="fr-FR" sz="1200" smtClean="0"/>
              <a:pPr/>
              <a:t>50</a:t>
            </a:fld>
            <a:endParaRPr lang="fr-BE" altLang="fr-FR" sz="1200"/>
          </a:p>
        </p:txBody>
      </p:sp>
    </p:spTree>
    <p:extLst>
      <p:ext uri="{BB962C8B-B14F-4D97-AF65-F5344CB8AC3E}">
        <p14:creationId xmlns:p14="http://schemas.microsoft.com/office/powerpoint/2010/main" val="1286462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2DC45832-787B-9C62-A3C4-606DE59DA1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4F54F3-3AF9-4EEA-8708-8D3EAA1F576A}" type="slidenum">
              <a:rPr lang="fr-FR" altLang="fr-FR" sz="1300"/>
              <a:pPr>
                <a:spcBef>
                  <a:spcPct val="0"/>
                </a:spcBef>
              </a:pPr>
              <a:t>63</a:t>
            </a:fld>
            <a:endParaRPr lang="fr-FR" altLang="fr-FR" sz="1300"/>
          </a:p>
        </p:txBody>
      </p:sp>
      <p:sp>
        <p:nvSpPr>
          <p:cNvPr id="195587" name="Rectangle 2">
            <a:extLst>
              <a:ext uri="{FF2B5EF4-FFF2-40B4-BE49-F238E27FC236}">
                <a16:creationId xmlns:a16="http://schemas.microsoft.com/office/drawing/2014/main" id="{B220FFAF-6C22-2871-14A5-8FC57CAFC3B1}"/>
              </a:ext>
            </a:extLst>
          </p:cNvPr>
          <p:cNvSpPr>
            <a:spLocks noGrp="1" noRot="1" noChangeAspect="1" noChangeArrowheads="1" noTextEdit="1"/>
          </p:cNvSpPr>
          <p:nvPr>
            <p:ph type="sldImg"/>
          </p:nvPr>
        </p:nvSpPr>
        <p:spPr>
          <a:xfrm>
            <a:off x="1238250" y="952500"/>
            <a:ext cx="4624388" cy="3468688"/>
          </a:xfrm>
          <a:ln w="12700" cap="flat">
            <a:solidFill>
              <a:schemeClr val="tx1"/>
            </a:solidFill>
          </a:ln>
        </p:spPr>
      </p:sp>
      <p:sp>
        <p:nvSpPr>
          <p:cNvPr id="195588" name="Rectangle 3">
            <a:extLst>
              <a:ext uri="{FF2B5EF4-FFF2-40B4-BE49-F238E27FC236}">
                <a16:creationId xmlns:a16="http://schemas.microsoft.com/office/drawing/2014/main" id="{A08C9C36-4469-7C29-594E-86FF9B194CF8}"/>
              </a:ext>
            </a:extLst>
          </p:cNvPr>
          <p:cNvSpPr>
            <a:spLocks noGrp="1" noChangeArrowheads="1"/>
          </p:cNvSpPr>
          <p:nvPr>
            <p:ph type="body" idx="1"/>
          </p:nvPr>
        </p:nvSpPr>
        <p:spPr>
          <a:xfrm>
            <a:off x="946150" y="4870450"/>
            <a:ext cx="5207000" cy="3768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17" tIns="48148" rIns="98017" bIns="48148"/>
          <a:lstStyle/>
          <a:p>
            <a:endParaRPr lang="fr-FR" altLang="fr-FR"/>
          </a:p>
        </p:txBody>
      </p:sp>
    </p:spTree>
    <p:extLst>
      <p:ext uri="{BB962C8B-B14F-4D97-AF65-F5344CB8AC3E}">
        <p14:creationId xmlns:p14="http://schemas.microsoft.com/office/powerpoint/2010/main" val="236178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1" dirty="0" err="1"/>
              <a:t>Forget</a:t>
            </a:r>
            <a:r>
              <a:rPr lang="pl-PL" b="1" dirty="0"/>
              <a:t> </a:t>
            </a:r>
            <a:r>
              <a:rPr lang="pl-PL" b="1" dirty="0" err="1"/>
              <a:t>about</a:t>
            </a:r>
            <a:r>
              <a:rPr lang="pl-PL" b="1" dirty="0"/>
              <a:t> 5 point plan- </a:t>
            </a:r>
            <a:r>
              <a:rPr lang="pl-PL" b="1" dirty="0" err="1"/>
              <a:t>now</a:t>
            </a:r>
            <a:r>
              <a:rPr lang="pl-PL" b="1" dirty="0"/>
              <a:t> we </a:t>
            </a:r>
            <a:r>
              <a:rPr lang="pl-PL" b="1" dirty="0" err="1"/>
              <a:t>have</a:t>
            </a:r>
            <a:r>
              <a:rPr lang="pl-PL" b="1" dirty="0"/>
              <a:t> 5 </a:t>
            </a:r>
          </a:p>
          <a:p>
            <a:endParaRPr lang="pl-PL" b="1" dirty="0"/>
          </a:p>
          <a:p>
            <a:r>
              <a:rPr lang="pl-PL" b="1" dirty="0"/>
              <a:t>Go one by one- </a:t>
            </a:r>
            <a:r>
              <a:rPr lang="pl-PL" b="1" dirty="0" err="1"/>
              <a:t>make</a:t>
            </a:r>
            <a:r>
              <a:rPr lang="pl-PL" b="1" dirty="0"/>
              <a:t> a </a:t>
            </a:r>
            <a:r>
              <a:rPr lang="pl-PL" b="1" dirty="0" err="1"/>
              <a:t>special</a:t>
            </a:r>
            <a:r>
              <a:rPr lang="pl-PL" b="1" dirty="0"/>
              <a:t> </a:t>
            </a:r>
            <a:r>
              <a:rPr lang="pl-PL" b="1" dirty="0" err="1"/>
              <a:t>comment</a:t>
            </a:r>
            <a:r>
              <a:rPr lang="pl-PL" b="1" dirty="0"/>
              <a:t> </a:t>
            </a:r>
            <a:r>
              <a:rPr lang="pl-PL" b="1" dirty="0" err="1"/>
              <a:t>about</a:t>
            </a:r>
            <a:r>
              <a:rPr lang="pl-PL" b="1" dirty="0"/>
              <a:t> point no 7- </a:t>
            </a:r>
            <a:r>
              <a:rPr lang="pl-PL" b="1" dirty="0" err="1"/>
              <a:t>humoral</a:t>
            </a:r>
            <a:r>
              <a:rPr lang="pl-PL" b="1" dirty="0"/>
              <a:t> </a:t>
            </a:r>
            <a:r>
              <a:rPr lang="pl-PL" b="1" dirty="0" err="1"/>
              <a:t>immunity</a:t>
            </a:r>
            <a:r>
              <a:rPr lang="pl-PL" b="1" dirty="0"/>
              <a:t>/ </a:t>
            </a:r>
            <a:r>
              <a:rPr lang="pl-PL" b="1" dirty="0" err="1"/>
              <a:t>vaccine</a:t>
            </a:r>
            <a:endParaRPr lang="pl-PL" b="1" dirty="0"/>
          </a:p>
          <a:p>
            <a:endParaRPr lang="pl-PL" b="1" dirty="0"/>
          </a:p>
        </p:txBody>
      </p:sp>
      <p:sp>
        <p:nvSpPr>
          <p:cNvPr id="4" name="Symbol zastępczy numeru slajdu 3"/>
          <p:cNvSpPr>
            <a:spLocks noGrp="1"/>
          </p:cNvSpPr>
          <p:nvPr>
            <p:ph type="sldNum" sz="quarter" idx="5"/>
          </p:nvPr>
        </p:nvSpPr>
        <p:spPr/>
        <p:txBody>
          <a:bodyPr/>
          <a:lstStyle/>
          <a:p>
            <a:fld id="{192C5E59-B5A9-4BB7-87E6-12A69E1DF032}"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3217988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0FAC9-093F-2A2F-185F-CD73AA0EC725}"/>
            </a:ext>
          </a:extLst>
        </p:cNvPr>
        <p:cNvGrpSpPr/>
        <p:nvPr/>
      </p:nvGrpSpPr>
      <p:grpSpPr>
        <a:xfrm>
          <a:off x="0" y="0"/>
          <a:ext cx="0" cy="0"/>
          <a:chOff x="0" y="0"/>
          <a:chExt cx="0" cy="0"/>
        </a:xfrm>
      </p:grpSpPr>
      <p:sp>
        <p:nvSpPr>
          <p:cNvPr id="64514" name="Espace réservé de l'image des diapositives 1">
            <a:extLst>
              <a:ext uri="{FF2B5EF4-FFF2-40B4-BE49-F238E27FC236}">
                <a16:creationId xmlns:a16="http://schemas.microsoft.com/office/drawing/2014/main" id="{8C94AEE7-DDE1-BD26-B84D-AC9FBEF75047}"/>
              </a:ext>
            </a:extLst>
          </p:cNvPr>
          <p:cNvSpPr>
            <a:spLocks noGrp="1" noRot="1" noChangeAspect="1" noTextEdit="1"/>
          </p:cNvSpPr>
          <p:nvPr>
            <p:ph type="sldImg"/>
          </p:nvPr>
        </p:nvSpPr>
        <p:spPr>
          <a:ln/>
        </p:spPr>
      </p:sp>
      <p:sp>
        <p:nvSpPr>
          <p:cNvPr id="64515" name="Espace réservé des commentaires 2">
            <a:extLst>
              <a:ext uri="{FF2B5EF4-FFF2-40B4-BE49-F238E27FC236}">
                <a16:creationId xmlns:a16="http://schemas.microsoft.com/office/drawing/2014/main" id="{5897E510-122D-6C6F-FDA3-6EEB9451E1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dirty="0"/>
          </a:p>
        </p:txBody>
      </p:sp>
      <p:sp>
        <p:nvSpPr>
          <p:cNvPr id="64516" name="Espace réservé du numéro de diapositive 3">
            <a:extLst>
              <a:ext uri="{FF2B5EF4-FFF2-40B4-BE49-F238E27FC236}">
                <a16:creationId xmlns:a16="http://schemas.microsoft.com/office/drawing/2014/main" id="{D72080CE-8821-FDFE-8DA7-DB49EF60A1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87A55BC-C722-4C9D-BC64-5F86661BF30C}" type="slidenum">
              <a:rPr lang="fr-BE" altLang="fr-FR" sz="1200" smtClean="0"/>
              <a:pPr/>
              <a:t>121</a:t>
            </a:fld>
            <a:endParaRPr lang="fr-BE" altLang="fr-FR" sz="1200"/>
          </a:p>
        </p:txBody>
      </p:sp>
    </p:spTree>
    <p:extLst>
      <p:ext uri="{BB962C8B-B14F-4D97-AF65-F5344CB8AC3E}">
        <p14:creationId xmlns:p14="http://schemas.microsoft.com/office/powerpoint/2010/main" val="1308857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a:ln/>
        </p:spPr>
      </p:sp>
      <p:sp>
        <p:nvSpPr>
          <p:cNvPr id="6451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dirty="0"/>
          </a:p>
        </p:txBody>
      </p:sp>
      <p:sp>
        <p:nvSpPr>
          <p:cNvPr id="6451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87A55BC-C722-4C9D-BC64-5F86661BF30C}" type="slidenum">
              <a:rPr lang="fr-BE" altLang="fr-FR" sz="1200" smtClean="0"/>
              <a:pPr/>
              <a:t>2</a:t>
            </a:fld>
            <a:endParaRPr lang="fr-BE" altLang="fr-FR" sz="1200"/>
          </a:p>
        </p:txBody>
      </p:sp>
    </p:spTree>
    <p:extLst>
      <p:ext uri="{BB962C8B-B14F-4D97-AF65-F5344CB8AC3E}">
        <p14:creationId xmlns:p14="http://schemas.microsoft.com/office/powerpoint/2010/main" val="274235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a:ln/>
        </p:spPr>
      </p:sp>
      <p:sp>
        <p:nvSpPr>
          <p:cNvPr id="6451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dirty="0"/>
          </a:p>
        </p:txBody>
      </p:sp>
      <p:sp>
        <p:nvSpPr>
          <p:cNvPr id="6451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87A55BC-C722-4C9D-BC64-5F86661BF30C}" type="slidenum">
              <a:rPr lang="fr-BE" altLang="fr-FR" sz="1200" smtClean="0"/>
              <a:pPr/>
              <a:t>4</a:t>
            </a:fld>
            <a:endParaRPr lang="fr-BE" altLang="fr-FR" sz="1200"/>
          </a:p>
        </p:txBody>
      </p:sp>
    </p:spTree>
    <p:extLst>
      <p:ext uri="{BB962C8B-B14F-4D97-AF65-F5344CB8AC3E}">
        <p14:creationId xmlns:p14="http://schemas.microsoft.com/office/powerpoint/2010/main" val="378698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F2BBCB77-022B-DEFC-F052-6291A65035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20B5DB-1A04-45A9-ACEB-AA61411BBE69}" type="slidenum">
              <a:rPr lang="fr-FR" altLang="fr-FR"/>
              <a:pPr>
                <a:spcBef>
                  <a:spcPct val="0"/>
                </a:spcBef>
              </a:pPr>
              <a:t>5</a:t>
            </a:fld>
            <a:endParaRPr lang="fr-FR" altLang="fr-FR"/>
          </a:p>
        </p:txBody>
      </p:sp>
      <p:sp>
        <p:nvSpPr>
          <p:cNvPr id="35843" name="Rectangle 2">
            <a:extLst>
              <a:ext uri="{FF2B5EF4-FFF2-40B4-BE49-F238E27FC236}">
                <a16:creationId xmlns:a16="http://schemas.microsoft.com/office/drawing/2014/main" id="{0D5A57E7-828C-9D74-9265-40F7F5AAE8B0}"/>
              </a:ext>
            </a:extLst>
          </p:cNvPr>
          <p:cNvSpPr>
            <a:spLocks noGrp="1" noRot="1" noChangeAspect="1" noChangeArrowheads="1" noTextEdit="1"/>
          </p:cNvSpPr>
          <p:nvPr>
            <p:ph type="sldImg"/>
          </p:nvPr>
        </p:nvSpPr>
        <p:spPr>
          <a:xfrm>
            <a:off x="657225" y="850900"/>
            <a:ext cx="5543550" cy="3098800"/>
          </a:xfrm>
          <a:ln w="12700" cap="flat">
            <a:solidFill>
              <a:schemeClr val="tx1"/>
            </a:solidFill>
          </a:ln>
        </p:spPr>
      </p:sp>
      <p:sp>
        <p:nvSpPr>
          <p:cNvPr id="35844" name="Rectangle 3">
            <a:extLst>
              <a:ext uri="{FF2B5EF4-FFF2-40B4-BE49-F238E27FC236}">
                <a16:creationId xmlns:a16="http://schemas.microsoft.com/office/drawing/2014/main" id="{F8C81B95-B0A9-7C15-1578-5036451D8D2A}"/>
              </a:ext>
            </a:extLst>
          </p:cNvPr>
          <p:cNvSpPr>
            <a:spLocks noGrp="1" noChangeArrowheads="1"/>
          </p:cNvSpPr>
          <p:nvPr>
            <p:ph type="body" idx="1"/>
          </p:nvPr>
        </p:nvSpPr>
        <p:spPr>
          <a:xfrm>
            <a:off x="914400" y="4351338"/>
            <a:ext cx="5029200" cy="3367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fr-FR" altLang="fr-FR"/>
          </a:p>
        </p:txBody>
      </p:sp>
    </p:spTree>
    <p:extLst>
      <p:ext uri="{BB962C8B-B14F-4D97-AF65-F5344CB8AC3E}">
        <p14:creationId xmlns:p14="http://schemas.microsoft.com/office/powerpoint/2010/main" val="83418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88121-FAC7-868E-65E3-F7040D5598DC}"/>
            </a:ext>
          </a:extLst>
        </p:cNvPr>
        <p:cNvGrpSpPr/>
        <p:nvPr/>
      </p:nvGrpSpPr>
      <p:grpSpPr>
        <a:xfrm>
          <a:off x="0" y="0"/>
          <a:ext cx="0" cy="0"/>
          <a:chOff x="0" y="0"/>
          <a:chExt cx="0" cy="0"/>
        </a:xfrm>
      </p:grpSpPr>
      <p:sp>
        <p:nvSpPr>
          <p:cNvPr id="64514" name="Espace réservé de l'image des diapositives 1">
            <a:extLst>
              <a:ext uri="{FF2B5EF4-FFF2-40B4-BE49-F238E27FC236}">
                <a16:creationId xmlns:a16="http://schemas.microsoft.com/office/drawing/2014/main" id="{E1A0FEED-C8AB-F1ED-604C-012C6D1214A6}"/>
              </a:ext>
            </a:extLst>
          </p:cNvPr>
          <p:cNvSpPr>
            <a:spLocks noGrp="1" noRot="1" noChangeAspect="1" noTextEdit="1"/>
          </p:cNvSpPr>
          <p:nvPr>
            <p:ph type="sldImg"/>
          </p:nvPr>
        </p:nvSpPr>
        <p:spPr>
          <a:ln/>
        </p:spPr>
      </p:sp>
      <p:sp>
        <p:nvSpPr>
          <p:cNvPr id="64515" name="Espace réservé des commentaires 2">
            <a:extLst>
              <a:ext uri="{FF2B5EF4-FFF2-40B4-BE49-F238E27FC236}">
                <a16:creationId xmlns:a16="http://schemas.microsoft.com/office/drawing/2014/main" id="{E3AD0AB1-64B3-A8A2-903A-77EA6CC57B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dirty="0"/>
          </a:p>
        </p:txBody>
      </p:sp>
      <p:sp>
        <p:nvSpPr>
          <p:cNvPr id="64516" name="Espace réservé du numéro de diapositive 3">
            <a:extLst>
              <a:ext uri="{FF2B5EF4-FFF2-40B4-BE49-F238E27FC236}">
                <a16:creationId xmlns:a16="http://schemas.microsoft.com/office/drawing/2014/main" id="{B22DFEED-1F0B-D0DE-A112-506FAAFA3C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87A55BC-C722-4C9D-BC64-5F86661BF30C}" type="slidenum">
              <a:rPr lang="fr-BE" altLang="fr-FR" sz="1200" smtClean="0"/>
              <a:pPr/>
              <a:t>6</a:t>
            </a:fld>
            <a:endParaRPr lang="fr-BE" altLang="fr-FR" sz="1200"/>
          </a:p>
        </p:txBody>
      </p:sp>
    </p:spTree>
    <p:extLst>
      <p:ext uri="{BB962C8B-B14F-4D97-AF65-F5344CB8AC3E}">
        <p14:creationId xmlns:p14="http://schemas.microsoft.com/office/powerpoint/2010/main" val="307483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88121-FAC7-868E-65E3-F7040D5598DC}"/>
            </a:ext>
          </a:extLst>
        </p:cNvPr>
        <p:cNvGrpSpPr/>
        <p:nvPr/>
      </p:nvGrpSpPr>
      <p:grpSpPr>
        <a:xfrm>
          <a:off x="0" y="0"/>
          <a:ext cx="0" cy="0"/>
          <a:chOff x="0" y="0"/>
          <a:chExt cx="0" cy="0"/>
        </a:xfrm>
      </p:grpSpPr>
      <p:sp>
        <p:nvSpPr>
          <p:cNvPr id="64514" name="Espace réservé de l'image des diapositives 1">
            <a:extLst>
              <a:ext uri="{FF2B5EF4-FFF2-40B4-BE49-F238E27FC236}">
                <a16:creationId xmlns:a16="http://schemas.microsoft.com/office/drawing/2014/main" id="{E1A0FEED-C8AB-F1ED-604C-012C6D1214A6}"/>
              </a:ext>
            </a:extLst>
          </p:cNvPr>
          <p:cNvSpPr>
            <a:spLocks noGrp="1" noRot="1" noChangeAspect="1" noTextEdit="1"/>
          </p:cNvSpPr>
          <p:nvPr>
            <p:ph type="sldImg"/>
          </p:nvPr>
        </p:nvSpPr>
        <p:spPr>
          <a:ln/>
        </p:spPr>
      </p:sp>
      <p:sp>
        <p:nvSpPr>
          <p:cNvPr id="64515" name="Espace réservé des commentaires 2">
            <a:extLst>
              <a:ext uri="{FF2B5EF4-FFF2-40B4-BE49-F238E27FC236}">
                <a16:creationId xmlns:a16="http://schemas.microsoft.com/office/drawing/2014/main" id="{E3AD0AB1-64B3-A8A2-903A-77EA6CC57B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dirty="0"/>
          </a:p>
        </p:txBody>
      </p:sp>
      <p:sp>
        <p:nvSpPr>
          <p:cNvPr id="64516" name="Espace réservé du numéro de diapositive 3">
            <a:extLst>
              <a:ext uri="{FF2B5EF4-FFF2-40B4-BE49-F238E27FC236}">
                <a16:creationId xmlns:a16="http://schemas.microsoft.com/office/drawing/2014/main" id="{B22DFEED-1F0B-D0DE-A112-506FAAFA3C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87A55BC-C722-4C9D-BC64-5F86661BF30C}" type="slidenum">
              <a:rPr lang="fr-BE" altLang="fr-FR" sz="1200" smtClean="0"/>
              <a:pPr/>
              <a:t>7</a:t>
            </a:fld>
            <a:endParaRPr lang="fr-BE" altLang="fr-FR" sz="1200"/>
          </a:p>
        </p:txBody>
      </p:sp>
    </p:spTree>
    <p:extLst>
      <p:ext uri="{BB962C8B-B14F-4D97-AF65-F5344CB8AC3E}">
        <p14:creationId xmlns:p14="http://schemas.microsoft.com/office/powerpoint/2010/main" val="2918900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a:ln/>
        </p:spPr>
      </p:sp>
      <p:sp>
        <p:nvSpPr>
          <p:cNvPr id="6451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dirty="0"/>
          </a:p>
        </p:txBody>
      </p:sp>
      <p:sp>
        <p:nvSpPr>
          <p:cNvPr id="6451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87A55BC-C722-4C9D-BC64-5F86661BF30C}" type="slidenum">
              <a:rPr lang="fr-BE" altLang="fr-FR" sz="1200" smtClean="0"/>
              <a:pPr/>
              <a:t>11</a:t>
            </a:fld>
            <a:endParaRPr lang="fr-BE" altLang="fr-FR" sz="1200"/>
          </a:p>
        </p:txBody>
      </p:sp>
    </p:spTree>
    <p:extLst>
      <p:ext uri="{BB962C8B-B14F-4D97-AF65-F5344CB8AC3E}">
        <p14:creationId xmlns:p14="http://schemas.microsoft.com/office/powerpoint/2010/main" val="2273528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a:ln/>
        </p:spPr>
      </p:sp>
      <p:sp>
        <p:nvSpPr>
          <p:cNvPr id="6451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dirty="0"/>
          </a:p>
        </p:txBody>
      </p:sp>
      <p:sp>
        <p:nvSpPr>
          <p:cNvPr id="6451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87A55BC-C722-4C9D-BC64-5F86661BF30C}" type="slidenum">
              <a:rPr lang="fr-BE" altLang="fr-FR" sz="1200" smtClean="0"/>
              <a:pPr/>
              <a:t>18</a:t>
            </a:fld>
            <a:endParaRPr lang="fr-BE" altLang="fr-FR" sz="1200"/>
          </a:p>
        </p:txBody>
      </p:sp>
    </p:spTree>
    <p:extLst>
      <p:ext uri="{BB962C8B-B14F-4D97-AF65-F5344CB8AC3E}">
        <p14:creationId xmlns:p14="http://schemas.microsoft.com/office/powerpoint/2010/main" val="3427185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FEE4CA6-86AE-5A24-A0A1-506CE92A4C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6E77AE-ECED-4BE1-B9AD-F64AE8D7D62A}" type="slidenum">
              <a:rPr lang="fr-FR" altLang="fr-FR"/>
              <a:pPr>
                <a:spcBef>
                  <a:spcPct val="0"/>
                </a:spcBef>
              </a:pPr>
              <a:t>21</a:t>
            </a:fld>
            <a:endParaRPr lang="fr-FR" altLang="fr-FR"/>
          </a:p>
        </p:txBody>
      </p:sp>
      <p:sp>
        <p:nvSpPr>
          <p:cNvPr id="63491" name="Rectangle 2">
            <a:extLst>
              <a:ext uri="{FF2B5EF4-FFF2-40B4-BE49-F238E27FC236}">
                <a16:creationId xmlns:a16="http://schemas.microsoft.com/office/drawing/2014/main" id="{138DCFA8-79C5-5830-F515-0B93F7685755}"/>
              </a:ext>
            </a:extLst>
          </p:cNvPr>
          <p:cNvSpPr>
            <a:spLocks noGrp="1" noRot="1" noChangeAspect="1" noChangeArrowheads="1" noTextEdit="1"/>
          </p:cNvSpPr>
          <p:nvPr>
            <p:ph type="sldImg"/>
          </p:nvPr>
        </p:nvSpPr>
        <p:spPr>
          <a:xfrm>
            <a:off x="657225" y="850900"/>
            <a:ext cx="5543550" cy="3098800"/>
          </a:xfrm>
          <a:ln w="12700" cap="flat">
            <a:solidFill>
              <a:schemeClr val="tx1"/>
            </a:solidFill>
          </a:ln>
        </p:spPr>
      </p:sp>
      <p:sp>
        <p:nvSpPr>
          <p:cNvPr id="63492" name="Rectangle 3">
            <a:extLst>
              <a:ext uri="{FF2B5EF4-FFF2-40B4-BE49-F238E27FC236}">
                <a16:creationId xmlns:a16="http://schemas.microsoft.com/office/drawing/2014/main" id="{0F52491C-2C57-CE31-E63C-07FF40AB5126}"/>
              </a:ext>
            </a:extLst>
          </p:cNvPr>
          <p:cNvSpPr>
            <a:spLocks noGrp="1" noChangeArrowheads="1"/>
          </p:cNvSpPr>
          <p:nvPr>
            <p:ph type="body" idx="1"/>
          </p:nvPr>
        </p:nvSpPr>
        <p:spPr>
          <a:xfrm>
            <a:off x="914400" y="4351338"/>
            <a:ext cx="5029200" cy="3367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9" tIns="44445" rIns="90479" bIns="44445"/>
          <a:lstStyle/>
          <a:p>
            <a:endParaRPr lang="fr-FR" altLang="fr-FR"/>
          </a:p>
        </p:txBody>
      </p:sp>
    </p:spTree>
    <p:extLst>
      <p:ext uri="{BB962C8B-B14F-4D97-AF65-F5344CB8AC3E}">
        <p14:creationId xmlns:p14="http://schemas.microsoft.com/office/powerpoint/2010/main" val="2574991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36184" y="4250002"/>
            <a:ext cx="20810062" cy="2932563"/>
          </a:xfrm>
        </p:spPr>
        <p:txBody>
          <a:bodyPr/>
          <a:lstStyle/>
          <a:p>
            <a:r>
              <a:rPr lang="fr-FR"/>
              <a:t>Modifiez le style du titre</a:t>
            </a:r>
            <a:endParaRPr lang="fr-BE"/>
          </a:p>
        </p:txBody>
      </p:sp>
      <p:sp>
        <p:nvSpPr>
          <p:cNvPr id="3" name="Sous-titre 2"/>
          <p:cNvSpPr>
            <a:spLocks noGrp="1"/>
          </p:cNvSpPr>
          <p:nvPr>
            <p:ph type="subTitle" idx="1"/>
          </p:nvPr>
        </p:nvSpPr>
        <p:spPr>
          <a:xfrm>
            <a:off x="3672363" y="7752609"/>
            <a:ext cx="17137699" cy="3496275"/>
          </a:xfrm>
        </p:spPr>
        <p:txBody>
          <a:bodyPr/>
          <a:lstStyle>
            <a:lvl1pPr marL="0" indent="0" algn="ctr">
              <a:buNone/>
              <a:defRPr>
                <a:solidFill>
                  <a:schemeClr val="tx1">
                    <a:tint val="75000"/>
                  </a:schemeClr>
                </a:solidFill>
              </a:defRPr>
            </a:lvl1pPr>
            <a:lvl2pPr marL="1090149" indent="0" algn="ctr">
              <a:buNone/>
              <a:defRPr>
                <a:solidFill>
                  <a:schemeClr val="tx1">
                    <a:tint val="75000"/>
                  </a:schemeClr>
                </a:solidFill>
              </a:defRPr>
            </a:lvl2pPr>
            <a:lvl3pPr marL="2180301" indent="0" algn="ctr">
              <a:buNone/>
              <a:defRPr>
                <a:solidFill>
                  <a:schemeClr val="tx1">
                    <a:tint val="75000"/>
                  </a:schemeClr>
                </a:solidFill>
              </a:defRPr>
            </a:lvl3pPr>
            <a:lvl4pPr marL="3270450" indent="0" algn="ctr">
              <a:buNone/>
              <a:defRPr>
                <a:solidFill>
                  <a:schemeClr val="tx1">
                    <a:tint val="75000"/>
                  </a:schemeClr>
                </a:solidFill>
              </a:defRPr>
            </a:lvl4pPr>
            <a:lvl5pPr marL="4360599" indent="0" algn="ctr">
              <a:buNone/>
              <a:defRPr>
                <a:solidFill>
                  <a:schemeClr val="tx1">
                    <a:tint val="75000"/>
                  </a:schemeClr>
                </a:solidFill>
              </a:defRPr>
            </a:lvl5pPr>
            <a:lvl6pPr marL="5450749" indent="0" algn="ctr">
              <a:buNone/>
              <a:defRPr>
                <a:solidFill>
                  <a:schemeClr val="tx1">
                    <a:tint val="75000"/>
                  </a:schemeClr>
                </a:solidFill>
              </a:defRPr>
            </a:lvl6pPr>
            <a:lvl7pPr marL="6540900" indent="0" algn="ctr">
              <a:buNone/>
              <a:defRPr>
                <a:solidFill>
                  <a:schemeClr val="tx1">
                    <a:tint val="75000"/>
                  </a:schemeClr>
                </a:solidFill>
              </a:defRPr>
            </a:lvl7pPr>
            <a:lvl8pPr marL="7631050" indent="0" algn="ctr">
              <a:buNone/>
              <a:defRPr>
                <a:solidFill>
                  <a:schemeClr val="tx1">
                    <a:tint val="75000"/>
                  </a:schemeClr>
                </a:solidFill>
              </a:defRPr>
            </a:lvl8pPr>
            <a:lvl9pPr marL="8721199" indent="0" algn="ctr">
              <a:buNone/>
              <a:defRPr>
                <a:solidFill>
                  <a:schemeClr val="tx1">
                    <a:tint val="75000"/>
                  </a:schemeClr>
                </a:solidFill>
              </a:defRPr>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9F400E6F-3CF1-4103-9396-559E6580CE52}" type="datetimeFigureOut">
              <a:rPr lang="fr-BE" smtClean="0"/>
              <a:t>23-02-25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86F1A05-098B-4BC5-8AFC-FFFE968C38FD}" type="slidenum">
              <a:rPr lang="fr-BE" smtClean="0"/>
              <a:t>‹N°›</a:t>
            </a:fld>
            <a:endParaRPr lang="fr-BE"/>
          </a:p>
        </p:txBody>
      </p:sp>
    </p:spTree>
    <p:extLst>
      <p:ext uri="{BB962C8B-B14F-4D97-AF65-F5344CB8AC3E}">
        <p14:creationId xmlns:p14="http://schemas.microsoft.com/office/powerpoint/2010/main" val="3202221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9F400E6F-3CF1-4103-9396-559E6580CE52}" type="datetimeFigureOut">
              <a:rPr lang="fr-BE" smtClean="0"/>
              <a:t>23-02-25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86F1A05-098B-4BC5-8AFC-FFFE968C38FD}" type="slidenum">
              <a:rPr lang="fr-BE" smtClean="0"/>
              <a:t>‹N°›</a:t>
            </a:fld>
            <a:endParaRPr lang="fr-BE"/>
          </a:p>
        </p:txBody>
      </p:sp>
    </p:spTree>
    <p:extLst>
      <p:ext uri="{BB962C8B-B14F-4D97-AF65-F5344CB8AC3E}">
        <p14:creationId xmlns:p14="http://schemas.microsoft.com/office/powerpoint/2010/main" val="33169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749760" y="547880"/>
            <a:ext cx="5508546" cy="11673250"/>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1224124" y="547880"/>
            <a:ext cx="16117595" cy="116732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9F400E6F-3CF1-4103-9396-559E6580CE52}" type="datetimeFigureOut">
              <a:rPr lang="fr-BE" smtClean="0"/>
              <a:t>23-02-25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86F1A05-098B-4BC5-8AFC-FFFE968C38FD}" type="slidenum">
              <a:rPr lang="fr-BE" smtClean="0"/>
              <a:t>‹N°›</a:t>
            </a:fld>
            <a:endParaRPr lang="fr-BE"/>
          </a:p>
        </p:txBody>
      </p:sp>
    </p:spTree>
    <p:extLst>
      <p:ext uri="{BB962C8B-B14F-4D97-AF65-F5344CB8AC3E}">
        <p14:creationId xmlns:p14="http://schemas.microsoft.com/office/powerpoint/2010/main" val="4223253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664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020102" y="519375"/>
            <a:ext cx="21621893" cy="1437780"/>
          </a:xfrm>
        </p:spPr>
        <p:txBody>
          <a:bodyPr/>
          <a:lstStyle/>
          <a:p>
            <a:r>
              <a:rPr lang="fr-FR"/>
              <a:t>Cliquez pour modifier le style du titre</a:t>
            </a:r>
            <a:endParaRPr lang="en-US"/>
          </a:p>
        </p:txBody>
      </p:sp>
      <p:sp>
        <p:nvSpPr>
          <p:cNvPr id="3" name="Espace réservé du contenu 2"/>
          <p:cNvSpPr>
            <a:spLocks noGrp="1"/>
          </p:cNvSpPr>
          <p:nvPr>
            <p:ph sz="half" idx="1"/>
          </p:nvPr>
        </p:nvSpPr>
        <p:spPr>
          <a:xfrm>
            <a:off x="1020101" y="2584203"/>
            <a:ext cx="11323122" cy="97287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quarter" idx="2"/>
          </p:nvPr>
        </p:nvSpPr>
        <p:spPr>
          <a:xfrm>
            <a:off x="12751263" y="2584203"/>
            <a:ext cx="11323122" cy="471237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contenu 4"/>
          <p:cNvSpPr>
            <a:spLocks noGrp="1"/>
          </p:cNvSpPr>
          <p:nvPr>
            <p:ph sz="quarter" idx="3"/>
          </p:nvPr>
        </p:nvSpPr>
        <p:spPr>
          <a:xfrm>
            <a:off x="12751263" y="7600597"/>
            <a:ext cx="11323122" cy="471237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a:extLst>
              <a:ext uri="{FF2B5EF4-FFF2-40B4-BE49-F238E27FC236}">
                <a16:creationId xmlns:a16="http://schemas.microsoft.com/office/drawing/2014/main" id="{770239F0-74B8-ABF4-5AC8-132B3FDEE7EA}"/>
              </a:ext>
            </a:extLst>
          </p:cNvPr>
          <p:cNvSpPr>
            <a:spLocks noGrp="1" noChangeArrowheads="1"/>
          </p:cNvSpPr>
          <p:nvPr>
            <p:ph type="ftr" sz="quarter" idx="10"/>
          </p:nvPr>
        </p:nvSpPr>
        <p:spPr>
          <a:xfrm>
            <a:off x="1058357" y="12442812"/>
            <a:ext cx="16002834" cy="861401"/>
          </a:xfrm>
          <a:prstGeom prst="rect">
            <a:avLst/>
          </a:prstGeom>
        </p:spPr>
        <p:txBody>
          <a:bodyPr/>
          <a:lstStyle>
            <a:lvl1pPr eaLnBrk="0" hangingPunct="0">
              <a:defRPr>
                <a:cs typeface="+mn-cs"/>
              </a:defRPr>
            </a:lvl1pPr>
          </a:lstStyle>
          <a:p>
            <a:pPr>
              <a:defRPr/>
            </a:pPr>
            <a:r>
              <a:rPr lang="fr-BE"/>
              <a:t>Prof. Ch. Hanzen - Propédeutique de la glande mammaire</a:t>
            </a:r>
            <a:endParaRPr lang="fr-FR"/>
          </a:p>
        </p:txBody>
      </p:sp>
    </p:spTree>
    <p:extLst>
      <p:ext uri="{BB962C8B-B14F-4D97-AF65-F5344CB8AC3E}">
        <p14:creationId xmlns:p14="http://schemas.microsoft.com/office/powerpoint/2010/main" val="2911943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colonnes encadré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F4C50-933F-41F9-AD11-BD02410AA7D5}"/>
              </a:ext>
            </a:extLst>
          </p:cNvPr>
          <p:cNvSpPr>
            <a:spLocks noGrp="1"/>
          </p:cNvSpPr>
          <p:nvPr>
            <p:ph type="title"/>
          </p:nvPr>
        </p:nvSpPr>
        <p:spPr>
          <a:xfrm>
            <a:off x="867487" y="861800"/>
            <a:ext cx="22771547" cy="861800"/>
          </a:xfrm>
        </p:spPr>
        <p:txBody>
          <a:bodyPr rtlCol="0"/>
          <a:lstStyle>
            <a:lvl1pPr>
              <a:defRPr>
                <a:solidFill>
                  <a:schemeClr val="tx1">
                    <a:lumMod val="75000"/>
                    <a:lumOff val="25000"/>
                  </a:schemeClr>
                </a:solidFill>
              </a:defRPr>
            </a:lvl1pPr>
          </a:lstStyle>
          <a:p>
            <a:pPr rtl="0"/>
            <a:r>
              <a:rPr lang="fr-FR"/>
              <a:t>Modifiez le style du titre</a:t>
            </a:r>
            <a:endParaRPr lang="fr-FR" dirty="0"/>
          </a:p>
        </p:txBody>
      </p:sp>
      <p:sp>
        <p:nvSpPr>
          <p:cNvPr id="3" name="Espace réservé du contenu 2">
            <a:extLst>
              <a:ext uri="{FF2B5EF4-FFF2-40B4-BE49-F238E27FC236}">
                <a16:creationId xmlns:a16="http://schemas.microsoft.com/office/drawing/2014/main" id="{B1948E38-8FB0-4E51-A01C-C88794372E50}"/>
              </a:ext>
            </a:extLst>
          </p:cNvPr>
          <p:cNvSpPr>
            <a:spLocks noGrp="1"/>
          </p:cNvSpPr>
          <p:nvPr>
            <p:ph idx="1" hasCustomPrompt="1"/>
          </p:nvPr>
        </p:nvSpPr>
        <p:spPr>
          <a:xfrm>
            <a:off x="1494802" y="4915325"/>
            <a:ext cx="7482086" cy="6612210"/>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7" name="Espace réservé du pied de page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endParaRPr lang="fr-BE"/>
          </a:p>
        </p:txBody>
      </p:sp>
      <p:sp>
        <p:nvSpPr>
          <p:cNvPr id="8" name="Espace réservé du numéro de diapositive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fld id="{F43053C3-A741-4151-A6D8-E494A884753A}" type="slidenum">
              <a:rPr lang="fr-BE" smtClean="0"/>
              <a:t>‹N°›</a:t>
            </a:fld>
            <a:endParaRPr lang="fr-BE"/>
          </a:p>
        </p:txBody>
      </p:sp>
      <p:sp>
        <p:nvSpPr>
          <p:cNvPr id="5" name="Espace réservé du texte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9265220" y="4915055"/>
            <a:ext cx="7483021" cy="6611522"/>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rtlCol="0"/>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11" name="Espace réservé du texte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17036462" y="4915055"/>
            <a:ext cx="5951163" cy="6611522"/>
          </a:xfrm>
          <a:prstGeom prst="rect">
            <a:avLst/>
          </a:prstGeom>
          <a:solidFill>
            <a:schemeClr val="bg1">
              <a:lumMod val="95000"/>
            </a:schemeClr>
          </a:solidFill>
        </p:spPr>
        <p:txBody>
          <a:bodyPr lIns="180000" tIns="180000" rIns="180000" rtlCol="0"/>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9" name="Espace réservé du texte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867087" y="2154501"/>
            <a:ext cx="22770569" cy="551714"/>
          </a:xfrm>
        </p:spPr>
        <p:txBody>
          <a:bodyPr rtlCol="0"/>
          <a:lstStyle>
            <a:lvl1pPr marL="0" indent="0">
              <a:buNone/>
              <a:defRPr/>
            </a:lvl1pPr>
            <a:lvl2pPr marL="532040" indent="0">
              <a:buNone/>
              <a:defRPr/>
            </a:lvl2pPr>
            <a:lvl3pPr marL="1083081" indent="0">
              <a:buNone/>
              <a:defRPr/>
            </a:lvl3pPr>
            <a:lvl4pPr marL="1615121" indent="0">
              <a:buNone/>
              <a:defRPr/>
            </a:lvl4pPr>
            <a:lvl5pPr marL="2147161" indent="0">
              <a:buNone/>
              <a:defRPr/>
            </a:lvl5pPr>
          </a:lstStyle>
          <a:p>
            <a:pPr lvl="0" rtl="0"/>
            <a:r>
              <a:rPr lang="fr-FR" dirty="0"/>
              <a:t>Sous-titre</a:t>
            </a:r>
          </a:p>
        </p:txBody>
      </p:sp>
      <p:sp>
        <p:nvSpPr>
          <p:cNvPr id="6" name="Espace réservé du texte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1494480" y="3286091"/>
            <a:ext cx="5975178" cy="1292700"/>
          </a:xfrm>
          <a:ln>
            <a:solidFill>
              <a:schemeClr val="accent1"/>
            </a:solidFill>
          </a:ln>
        </p:spPr>
        <p:txBody>
          <a:bodyPr tIns="108000" rtlCol="0" anchor="t"/>
          <a:lstStyle>
            <a:lvl1pPr marL="0" indent="0" algn="ctr">
              <a:buNone/>
              <a:defRPr>
                <a:latin typeface="+mj-lt"/>
              </a:defRPr>
            </a:lvl1pPr>
            <a:lvl2pPr marL="532040" indent="0" algn="ctr">
              <a:buNone/>
              <a:defRPr/>
            </a:lvl2pPr>
            <a:lvl3pPr marL="1083081" indent="0" algn="ctr">
              <a:buNone/>
              <a:defRPr/>
            </a:lvl3pPr>
            <a:lvl4pPr marL="1615121" indent="0" algn="ctr">
              <a:buNone/>
              <a:defRPr/>
            </a:lvl4pPr>
            <a:lvl5pPr marL="2147161" indent="0" algn="ctr">
              <a:buNone/>
              <a:defRPr/>
            </a:lvl5pPr>
          </a:lstStyle>
          <a:p>
            <a:pPr lvl="0" rtl="0"/>
            <a:r>
              <a:rPr lang="fr-FR" dirty="0"/>
              <a:t>Titre de section 1</a:t>
            </a:r>
          </a:p>
        </p:txBody>
      </p:sp>
      <p:sp>
        <p:nvSpPr>
          <p:cNvPr id="12" name="Espace réservé du texte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9253875" y="3285692"/>
            <a:ext cx="5975178" cy="1292700"/>
          </a:xfrm>
          <a:ln>
            <a:solidFill>
              <a:schemeClr val="accent2"/>
            </a:solidFill>
          </a:ln>
        </p:spPr>
        <p:txBody>
          <a:bodyPr tIns="108000" rtlCol="0" anchor="t"/>
          <a:lstStyle>
            <a:lvl1pPr marL="0" indent="0" algn="ctr">
              <a:buNone/>
              <a:defRPr>
                <a:latin typeface="+mj-lt"/>
              </a:defRPr>
            </a:lvl1pPr>
          </a:lstStyle>
          <a:p>
            <a:pPr lvl="0" rtl="0"/>
            <a:r>
              <a:rPr lang="fr-FR" dirty="0"/>
              <a:t>Titre de section 2</a:t>
            </a:r>
          </a:p>
        </p:txBody>
      </p:sp>
      <p:sp>
        <p:nvSpPr>
          <p:cNvPr id="14" name="Espace réservé du texte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17036462" y="3286091"/>
            <a:ext cx="5975178" cy="1292700"/>
          </a:xfrm>
          <a:ln>
            <a:solidFill>
              <a:schemeClr val="accent3"/>
            </a:solidFill>
          </a:ln>
        </p:spPr>
        <p:txBody>
          <a:bodyPr tIns="108000" rtlCol="0" anchor="t"/>
          <a:lstStyle>
            <a:lvl1pPr marL="0" indent="0" algn="ctr">
              <a:buNone/>
              <a:defRPr>
                <a:latin typeface="+mj-lt"/>
              </a:defRPr>
            </a:lvl1pPr>
          </a:lstStyle>
          <a:p>
            <a:pPr lvl="0" rtl="0"/>
            <a:r>
              <a:rPr lang="fr-FR" dirty="0"/>
              <a:t>Titre de section 3</a:t>
            </a:r>
          </a:p>
        </p:txBody>
      </p:sp>
    </p:spTree>
    <p:extLst>
      <p:ext uri="{BB962C8B-B14F-4D97-AF65-F5344CB8AC3E}">
        <p14:creationId xmlns:p14="http://schemas.microsoft.com/office/powerpoint/2010/main" val="3204854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re uniquement Aucune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fr-FR"/>
              <a:t>Modifiez le style du titre</a:t>
            </a:r>
            <a:endParaRPr lang="fr-FR" dirty="0"/>
          </a:p>
        </p:txBody>
      </p:sp>
      <p:sp>
        <p:nvSpPr>
          <p:cNvPr id="6" name="Espace réservé du pied de pag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endParaRPr lang="fr-BE"/>
          </a:p>
        </p:txBody>
      </p:sp>
      <p:sp>
        <p:nvSpPr>
          <p:cNvPr id="7" name="Espace réservé du numéro de diapositiv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fld id="{F43053C3-A741-4151-A6D8-E494A884753A}" type="slidenum">
              <a:rPr lang="fr-BE" smtClean="0"/>
              <a:t>‹N°›</a:t>
            </a:fld>
            <a:endParaRPr lang="fr-BE"/>
          </a:p>
        </p:txBody>
      </p:sp>
    </p:spTree>
    <p:extLst>
      <p:ext uri="{BB962C8B-B14F-4D97-AF65-F5344CB8AC3E}">
        <p14:creationId xmlns:p14="http://schemas.microsoft.com/office/powerpoint/2010/main" val="1800015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lumMod val="8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66225" y="547878"/>
            <a:ext cx="22942775" cy="1121286"/>
          </a:xfrm>
          <a:solidFill>
            <a:schemeClr val="bg2"/>
          </a:solidFill>
          <a:ln>
            <a:solidFill>
              <a:schemeClr val="tx1"/>
            </a:solidFill>
          </a:ln>
        </p:spPr>
        <p:txBody>
          <a:bodyPr>
            <a:normAutofit/>
          </a:bodyPr>
          <a:lstStyle>
            <a:lvl1pPr algn="l">
              <a:defRPr sz="6700">
                <a:latin typeface="Arial Narrow" panose="020B0606020202030204" pitchFamily="34" charset="0"/>
                <a:cs typeface="Arial" panose="020B0604020202020204" pitchFamily="34" charset="0"/>
              </a:defRPr>
            </a:lvl1pPr>
          </a:lstStyle>
          <a:p>
            <a:r>
              <a:rPr lang="fr-FR" dirty="0"/>
              <a:t>Modifiez le style du titre</a:t>
            </a:r>
            <a:endParaRPr lang="fr-BE" dirty="0"/>
          </a:p>
        </p:txBody>
      </p:sp>
      <p:sp>
        <p:nvSpPr>
          <p:cNvPr id="3" name="Espace réservé du contenu 2"/>
          <p:cNvSpPr>
            <a:spLocks noGrp="1"/>
          </p:cNvSpPr>
          <p:nvPr>
            <p:ph idx="1"/>
          </p:nvPr>
        </p:nvSpPr>
        <p:spPr>
          <a:xfrm>
            <a:off x="866225" y="2100112"/>
            <a:ext cx="22942775" cy="11060996"/>
          </a:xfrm>
        </p:spPr>
        <p:txBody>
          <a:bodyPr/>
          <a:lstStyle>
            <a:lvl1pPr>
              <a:defRPr sz="6700">
                <a:latin typeface="Arial Narrow" panose="020B0606020202030204" pitchFamily="34" charset="0"/>
              </a:defRPr>
            </a:lvl1pPr>
            <a:lvl2pPr>
              <a:defRPr sz="6200">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2195638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33944" y="8791358"/>
            <a:ext cx="20810062" cy="2717214"/>
          </a:xfrm>
        </p:spPr>
        <p:txBody>
          <a:bodyPr anchor="t"/>
          <a:lstStyle>
            <a:lvl1pPr algn="l">
              <a:defRPr sz="9400" b="1" cap="all"/>
            </a:lvl1pPr>
          </a:lstStyle>
          <a:p>
            <a:r>
              <a:rPr lang="fr-FR"/>
              <a:t>Modifiez le style du titre</a:t>
            </a:r>
            <a:endParaRPr lang="fr-BE"/>
          </a:p>
        </p:txBody>
      </p:sp>
      <p:sp>
        <p:nvSpPr>
          <p:cNvPr id="3" name="Espace réservé du texte 2"/>
          <p:cNvSpPr>
            <a:spLocks noGrp="1"/>
          </p:cNvSpPr>
          <p:nvPr>
            <p:ph type="body" idx="1"/>
          </p:nvPr>
        </p:nvSpPr>
        <p:spPr>
          <a:xfrm>
            <a:off x="1933944" y="5798624"/>
            <a:ext cx="20810062" cy="2992733"/>
          </a:xfrm>
        </p:spPr>
        <p:txBody>
          <a:bodyPr anchor="b"/>
          <a:lstStyle>
            <a:lvl1pPr marL="0" indent="0">
              <a:buNone/>
              <a:defRPr sz="4800">
                <a:solidFill>
                  <a:schemeClr val="tx1">
                    <a:tint val="75000"/>
                  </a:schemeClr>
                </a:solidFill>
              </a:defRPr>
            </a:lvl1pPr>
            <a:lvl2pPr marL="1090149" indent="0">
              <a:buNone/>
              <a:defRPr sz="4400">
                <a:solidFill>
                  <a:schemeClr val="tx1">
                    <a:tint val="75000"/>
                  </a:schemeClr>
                </a:solidFill>
              </a:defRPr>
            </a:lvl2pPr>
            <a:lvl3pPr marL="2180301" indent="0">
              <a:buNone/>
              <a:defRPr sz="3700">
                <a:solidFill>
                  <a:schemeClr val="tx1">
                    <a:tint val="75000"/>
                  </a:schemeClr>
                </a:solidFill>
              </a:defRPr>
            </a:lvl3pPr>
            <a:lvl4pPr marL="3270450" indent="0">
              <a:buNone/>
              <a:defRPr sz="3200">
                <a:solidFill>
                  <a:schemeClr val="tx1">
                    <a:tint val="75000"/>
                  </a:schemeClr>
                </a:solidFill>
              </a:defRPr>
            </a:lvl4pPr>
            <a:lvl5pPr marL="4360599" indent="0">
              <a:buNone/>
              <a:defRPr sz="3200">
                <a:solidFill>
                  <a:schemeClr val="tx1">
                    <a:tint val="75000"/>
                  </a:schemeClr>
                </a:solidFill>
              </a:defRPr>
            </a:lvl5pPr>
            <a:lvl6pPr marL="5450749" indent="0">
              <a:buNone/>
              <a:defRPr sz="3200">
                <a:solidFill>
                  <a:schemeClr val="tx1">
                    <a:tint val="75000"/>
                  </a:schemeClr>
                </a:solidFill>
              </a:defRPr>
            </a:lvl6pPr>
            <a:lvl7pPr marL="6540900" indent="0">
              <a:buNone/>
              <a:defRPr sz="3200">
                <a:solidFill>
                  <a:schemeClr val="tx1">
                    <a:tint val="75000"/>
                  </a:schemeClr>
                </a:solidFill>
              </a:defRPr>
            </a:lvl7pPr>
            <a:lvl8pPr marL="7631050" indent="0">
              <a:buNone/>
              <a:defRPr sz="3200">
                <a:solidFill>
                  <a:schemeClr val="tx1">
                    <a:tint val="75000"/>
                  </a:schemeClr>
                </a:solidFill>
              </a:defRPr>
            </a:lvl8pPr>
            <a:lvl9pPr marL="8721199" indent="0">
              <a:buNone/>
              <a:defRPr sz="3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9F400E6F-3CF1-4103-9396-559E6580CE52}" type="datetimeFigureOut">
              <a:rPr lang="fr-BE" smtClean="0"/>
              <a:t>23-02-25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86F1A05-098B-4BC5-8AFC-FFFE968C38FD}" type="slidenum">
              <a:rPr lang="fr-BE" smtClean="0"/>
              <a:t>‹N°›</a:t>
            </a:fld>
            <a:endParaRPr lang="fr-BE"/>
          </a:p>
        </p:txBody>
      </p:sp>
    </p:spTree>
    <p:extLst>
      <p:ext uri="{BB962C8B-B14F-4D97-AF65-F5344CB8AC3E}">
        <p14:creationId xmlns:p14="http://schemas.microsoft.com/office/powerpoint/2010/main" val="305377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1224124" y="3192254"/>
            <a:ext cx="10813071" cy="9028877"/>
          </a:xfrm>
        </p:spPr>
        <p:txBody>
          <a:bodyPr/>
          <a:lstStyle>
            <a:lvl1pPr>
              <a:defRPr sz="6700"/>
            </a:lvl1pPr>
            <a:lvl2pPr>
              <a:defRPr sz="5800"/>
            </a:lvl2pPr>
            <a:lvl3pPr>
              <a:defRPr sz="4800"/>
            </a:lvl3pPr>
            <a:lvl4pPr>
              <a:defRPr sz="4400"/>
            </a:lvl4pPr>
            <a:lvl5pPr>
              <a:defRPr sz="4400"/>
            </a:lvl5pPr>
            <a:lvl6pPr>
              <a:defRPr sz="4400"/>
            </a:lvl6pPr>
            <a:lvl7pPr>
              <a:defRPr sz="4400"/>
            </a:lvl7pPr>
            <a:lvl8pPr>
              <a:defRPr sz="4400"/>
            </a:lvl8pPr>
            <a:lvl9pPr>
              <a:defRPr sz="4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12445235" y="3192254"/>
            <a:ext cx="10813071" cy="9028877"/>
          </a:xfrm>
        </p:spPr>
        <p:txBody>
          <a:bodyPr/>
          <a:lstStyle>
            <a:lvl1pPr>
              <a:defRPr sz="6700"/>
            </a:lvl1pPr>
            <a:lvl2pPr>
              <a:defRPr sz="5800"/>
            </a:lvl2pPr>
            <a:lvl3pPr>
              <a:defRPr sz="4800"/>
            </a:lvl3pPr>
            <a:lvl4pPr>
              <a:defRPr sz="4400"/>
            </a:lvl4pPr>
            <a:lvl5pPr>
              <a:defRPr sz="4400"/>
            </a:lvl5pPr>
            <a:lvl6pPr>
              <a:defRPr sz="4400"/>
            </a:lvl6pPr>
            <a:lvl7pPr>
              <a:defRPr sz="4400"/>
            </a:lvl7pPr>
            <a:lvl8pPr>
              <a:defRPr sz="4400"/>
            </a:lvl8pPr>
            <a:lvl9pPr>
              <a:defRPr sz="4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9F400E6F-3CF1-4103-9396-559E6580CE52}" type="datetimeFigureOut">
              <a:rPr lang="fr-BE" smtClean="0"/>
              <a:t>23-02-25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A86F1A05-098B-4BC5-8AFC-FFFE968C38FD}" type="slidenum">
              <a:rPr lang="fr-BE" smtClean="0"/>
              <a:t>‹N°›</a:t>
            </a:fld>
            <a:endParaRPr lang="fr-BE"/>
          </a:p>
        </p:txBody>
      </p:sp>
    </p:spTree>
    <p:extLst>
      <p:ext uri="{BB962C8B-B14F-4D97-AF65-F5344CB8AC3E}">
        <p14:creationId xmlns:p14="http://schemas.microsoft.com/office/powerpoint/2010/main" val="20592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1224124" y="3062409"/>
            <a:ext cx="10817323" cy="1276266"/>
          </a:xfrm>
        </p:spPr>
        <p:txBody>
          <a:bodyPr anchor="b"/>
          <a:lstStyle>
            <a:lvl1pPr marL="0" indent="0">
              <a:buNone/>
              <a:defRPr sz="5800" b="1"/>
            </a:lvl1pPr>
            <a:lvl2pPr marL="1090149" indent="0">
              <a:buNone/>
              <a:defRPr sz="4800" b="1"/>
            </a:lvl2pPr>
            <a:lvl3pPr marL="2180301" indent="0">
              <a:buNone/>
              <a:defRPr sz="4400" b="1"/>
            </a:lvl3pPr>
            <a:lvl4pPr marL="3270450" indent="0">
              <a:buNone/>
              <a:defRPr sz="3700" b="1"/>
            </a:lvl4pPr>
            <a:lvl5pPr marL="4360599" indent="0">
              <a:buNone/>
              <a:defRPr sz="3700" b="1"/>
            </a:lvl5pPr>
            <a:lvl6pPr marL="5450749" indent="0">
              <a:buNone/>
              <a:defRPr sz="3700" b="1"/>
            </a:lvl6pPr>
            <a:lvl7pPr marL="6540900" indent="0">
              <a:buNone/>
              <a:defRPr sz="3700" b="1"/>
            </a:lvl7pPr>
            <a:lvl8pPr marL="7631050" indent="0">
              <a:buNone/>
              <a:defRPr sz="3700" b="1"/>
            </a:lvl8pPr>
            <a:lvl9pPr marL="8721199" indent="0">
              <a:buNone/>
              <a:defRPr sz="3700" b="1"/>
            </a:lvl9pPr>
          </a:lstStyle>
          <a:p>
            <a:pPr lvl="0"/>
            <a:r>
              <a:rPr lang="fr-FR"/>
              <a:t>Modifiez les styles du texte du masque</a:t>
            </a:r>
          </a:p>
        </p:txBody>
      </p:sp>
      <p:sp>
        <p:nvSpPr>
          <p:cNvPr id="4" name="Espace réservé du contenu 3"/>
          <p:cNvSpPr>
            <a:spLocks noGrp="1"/>
          </p:cNvSpPr>
          <p:nvPr>
            <p:ph sz="half" idx="2"/>
          </p:nvPr>
        </p:nvSpPr>
        <p:spPr>
          <a:xfrm>
            <a:off x="1224124" y="4338674"/>
            <a:ext cx="10817323" cy="7882455"/>
          </a:xfrm>
        </p:spPr>
        <p:txBody>
          <a:bodyPr/>
          <a:lstStyle>
            <a:lvl1pPr>
              <a:defRPr sz="5800"/>
            </a:lvl1pPr>
            <a:lvl2pPr>
              <a:defRPr sz="4800"/>
            </a:lvl2pPr>
            <a:lvl3pPr>
              <a:defRPr sz="4400"/>
            </a:lvl3pPr>
            <a:lvl4pPr>
              <a:defRPr sz="3700"/>
            </a:lvl4pPr>
            <a:lvl5pPr>
              <a:defRPr sz="3700"/>
            </a:lvl5pPr>
            <a:lvl6pPr>
              <a:defRPr sz="3700"/>
            </a:lvl6pPr>
            <a:lvl7pPr>
              <a:defRPr sz="3700"/>
            </a:lvl7pPr>
            <a:lvl8pPr>
              <a:defRPr sz="3700"/>
            </a:lvl8pPr>
            <a:lvl9pPr>
              <a:defRPr sz="37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12436732" y="3062409"/>
            <a:ext cx="10821573" cy="1276266"/>
          </a:xfrm>
        </p:spPr>
        <p:txBody>
          <a:bodyPr anchor="b"/>
          <a:lstStyle>
            <a:lvl1pPr marL="0" indent="0">
              <a:buNone/>
              <a:defRPr sz="5800" b="1"/>
            </a:lvl1pPr>
            <a:lvl2pPr marL="1090149" indent="0">
              <a:buNone/>
              <a:defRPr sz="4800" b="1"/>
            </a:lvl2pPr>
            <a:lvl3pPr marL="2180301" indent="0">
              <a:buNone/>
              <a:defRPr sz="4400" b="1"/>
            </a:lvl3pPr>
            <a:lvl4pPr marL="3270450" indent="0">
              <a:buNone/>
              <a:defRPr sz="3700" b="1"/>
            </a:lvl4pPr>
            <a:lvl5pPr marL="4360599" indent="0">
              <a:buNone/>
              <a:defRPr sz="3700" b="1"/>
            </a:lvl5pPr>
            <a:lvl6pPr marL="5450749" indent="0">
              <a:buNone/>
              <a:defRPr sz="3700" b="1"/>
            </a:lvl6pPr>
            <a:lvl7pPr marL="6540900" indent="0">
              <a:buNone/>
              <a:defRPr sz="3700" b="1"/>
            </a:lvl7pPr>
            <a:lvl8pPr marL="7631050" indent="0">
              <a:buNone/>
              <a:defRPr sz="3700" b="1"/>
            </a:lvl8pPr>
            <a:lvl9pPr marL="8721199" indent="0">
              <a:buNone/>
              <a:defRPr sz="3700" b="1"/>
            </a:lvl9pPr>
          </a:lstStyle>
          <a:p>
            <a:pPr lvl="0"/>
            <a:r>
              <a:rPr lang="fr-FR"/>
              <a:t>Modifiez les styles du texte du masque</a:t>
            </a:r>
          </a:p>
        </p:txBody>
      </p:sp>
      <p:sp>
        <p:nvSpPr>
          <p:cNvPr id="6" name="Espace réservé du contenu 5"/>
          <p:cNvSpPr>
            <a:spLocks noGrp="1"/>
          </p:cNvSpPr>
          <p:nvPr>
            <p:ph sz="quarter" idx="4"/>
          </p:nvPr>
        </p:nvSpPr>
        <p:spPr>
          <a:xfrm>
            <a:off x="12436732" y="4338674"/>
            <a:ext cx="10821573" cy="7882455"/>
          </a:xfrm>
        </p:spPr>
        <p:txBody>
          <a:bodyPr/>
          <a:lstStyle>
            <a:lvl1pPr>
              <a:defRPr sz="5800"/>
            </a:lvl1pPr>
            <a:lvl2pPr>
              <a:defRPr sz="4800"/>
            </a:lvl2pPr>
            <a:lvl3pPr>
              <a:defRPr sz="4400"/>
            </a:lvl3pPr>
            <a:lvl4pPr>
              <a:defRPr sz="3700"/>
            </a:lvl4pPr>
            <a:lvl5pPr>
              <a:defRPr sz="3700"/>
            </a:lvl5pPr>
            <a:lvl6pPr>
              <a:defRPr sz="3700"/>
            </a:lvl6pPr>
            <a:lvl7pPr>
              <a:defRPr sz="3700"/>
            </a:lvl7pPr>
            <a:lvl8pPr>
              <a:defRPr sz="3700"/>
            </a:lvl8pPr>
            <a:lvl9pPr>
              <a:defRPr sz="37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9F400E6F-3CF1-4103-9396-559E6580CE52}" type="datetimeFigureOut">
              <a:rPr lang="fr-BE" smtClean="0"/>
              <a:t>23-02-25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A86F1A05-098B-4BC5-8AFC-FFFE968C38FD}" type="slidenum">
              <a:rPr lang="fr-BE" smtClean="0"/>
              <a:t>‹N°›</a:t>
            </a:fld>
            <a:endParaRPr lang="fr-BE"/>
          </a:p>
        </p:txBody>
      </p:sp>
    </p:spTree>
    <p:extLst>
      <p:ext uri="{BB962C8B-B14F-4D97-AF65-F5344CB8AC3E}">
        <p14:creationId xmlns:p14="http://schemas.microsoft.com/office/powerpoint/2010/main" val="2164893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9F400E6F-3CF1-4103-9396-559E6580CE52}" type="datetimeFigureOut">
              <a:rPr lang="fr-BE" smtClean="0"/>
              <a:t>23-02-25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A86F1A05-098B-4BC5-8AFC-FFFE968C38FD}" type="slidenum">
              <a:rPr lang="fr-BE" smtClean="0"/>
              <a:t>‹N°›</a:t>
            </a:fld>
            <a:endParaRPr lang="fr-BE"/>
          </a:p>
        </p:txBody>
      </p:sp>
    </p:spTree>
    <p:extLst>
      <p:ext uri="{BB962C8B-B14F-4D97-AF65-F5344CB8AC3E}">
        <p14:creationId xmlns:p14="http://schemas.microsoft.com/office/powerpoint/2010/main" val="1375000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F400E6F-3CF1-4103-9396-559E6580CE52}" type="datetimeFigureOut">
              <a:rPr lang="fr-BE" smtClean="0"/>
              <a:t>23-02-25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86F1A05-098B-4BC5-8AFC-FFFE968C38FD}" type="slidenum">
              <a:rPr lang="fr-BE" smtClean="0"/>
              <a:t>‹N°›</a:t>
            </a:fld>
            <a:endParaRPr lang="fr-BE"/>
          </a:p>
        </p:txBody>
      </p:sp>
    </p:spTree>
    <p:extLst>
      <p:ext uri="{BB962C8B-B14F-4D97-AF65-F5344CB8AC3E}">
        <p14:creationId xmlns:p14="http://schemas.microsoft.com/office/powerpoint/2010/main" val="590063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24124" y="544711"/>
            <a:ext cx="8054549" cy="2318181"/>
          </a:xfrm>
        </p:spPr>
        <p:txBody>
          <a:bodyPr anchor="b"/>
          <a:lstStyle>
            <a:lvl1pPr algn="l">
              <a:defRPr sz="4800" b="1"/>
            </a:lvl1pPr>
          </a:lstStyle>
          <a:p>
            <a:r>
              <a:rPr lang="fr-FR"/>
              <a:t>Modifiez le style du titre</a:t>
            </a:r>
            <a:endParaRPr lang="fr-BE"/>
          </a:p>
        </p:txBody>
      </p:sp>
      <p:sp>
        <p:nvSpPr>
          <p:cNvPr id="3" name="Espace réservé du contenu 2"/>
          <p:cNvSpPr>
            <a:spLocks noGrp="1"/>
          </p:cNvSpPr>
          <p:nvPr>
            <p:ph idx="1"/>
          </p:nvPr>
        </p:nvSpPr>
        <p:spPr>
          <a:xfrm>
            <a:off x="9571949" y="544712"/>
            <a:ext cx="13686356" cy="11676417"/>
          </a:xfrm>
        </p:spPr>
        <p:txBody>
          <a:bodyPr/>
          <a:lstStyle>
            <a:lvl1pPr>
              <a:defRPr sz="7600"/>
            </a:lvl1pPr>
            <a:lvl2pPr>
              <a:defRPr sz="6700"/>
            </a:lvl2pPr>
            <a:lvl3pPr>
              <a:defRPr sz="5800"/>
            </a:lvl3pPr>
            <a:lvl4pPr>
              <a:defRPr sz="4800"/>
            </a:lvl4pPr>
            <a:lvl5pPr>
              <a:defRPr sz="4800"/>
            </a:lvl5pPr>
            <a:lvl6pPr>
              <a:defRPr sz="4800"/>
            </a:lvl6pPr>
            <a:lvl7pPr>
              <a:defRPr sz="4800"/>
            </a:lvl7pPr>
            <a:lvl8pPr>
              <a:defRPr sz="4800"/>
            </a:lvl8pPr>
            <a:lvl9pPr>
              <a:defRPr sz="4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1224124" y="2862894"/>
            <a:ext cx="8054549" cy="9358236"/>
          </a:xfrm>
        </p:spPr>
        <p:txBody>
          <a:bodyPr/>
          <a:lstStyle>
            <a:lvl1pPr marL="0" indent="0">
              <a:buNone/>
              <a:defRPr sz="3200"/>
            </a:lvl1pPr>
            <a:lvl2pPr marL="1090149" indent="0">
              <a:buNone/>
              <a:defRPr sz="3000"/>
            </a:lvl2pPr>
            <a:lvl3pPr marL="2180301" indent="0">
              <a:buNone/>
              <a:defRPr sz="2300"/>
            </a:lvl3pPr>
            <a:lvl4pPr marL="3270450" indent="0">
              <a:buNone/>
              <a:defRPr sz="2100"/>
            </a:lvl4pPr>
            <a:lvl5pPr marL="4360599" indent="0">
              <a:buNone/>
              <a:defRPr sz="2100"/>
            </a:lvl5pPr>
            <a:lvl6pPr marL="5450749" indent="0">
              <a:buNone/>
              <a:defRPr sz="2100"/>
            </a:lvl6pPr>
            <a:lvl7pPr marL="6540900" indent="0">
              <a:buNone/>
              <a:defRPr sz="2100"/>
            </a:lvl7pPr>
            <a:lvl8pPr marL="7631050" indent="0">
              <a:buNone/>
              <a:defRPr sz="2100"/>
            </a:lvl8pPr>
            <a:lvl9pPr marL="8721199" indent="0">
              <a:buNone/>
              <a:defRPr sz="21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9F400E6F-3CF1-4103-9396-559E6580CE52}" type="datetimeFigureOut">
              <a:rPr lang="fr-BE" smtClean="0"/>
              <a:t>23-02-25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A86F1A05-098B-4BC5-8AFC-FFFE968C38FD}" type="slidenum">
              <a:rPr lang="fr-BE" smtClean="0"/>
              <a:t>‹N°›</a:t>
            </a:fld>
            <a:endParaRPr lang="fr-BE"/>
          </a:p>
        </p:txBody>
      </p:sp>
    </p:spTree>
    <p:extLst>
      <p:ext uri="{BB962C8B-B14F-4D97-AF65-F5344CB8AC3E}">
        <p14:creationId xmlns:p14="http://schemas.microsoft.com/office/powerpoint/2010/main" val="2707108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98727" y="9576753"/>
            <a:ext cx="14689456" cy="1130590"/>
          </a:xfrm>
        </p:spPr>
        <p:txBody>
          <a:bodyPr anchor="b"/>
          <a:lstStyle>
            <a:lvl1pPr algn="l">
              <a:defRPr sz="4800" b="1"/>
            </a:lvl1pPr>
          </a:lstStyle>
          <a:p>
            <a:r>
              <a:rPr lang="fr-FR"/>
              <a:t>Modifiez le style du titre</a:t>
            </a:r>
            <a:endParaRPr lang="fr-BE"/>
          </a:p>
        </p:txBody>
      </p:sp>
      <p:sp>
        <p:nvSpPr>
          <p:cNvPr id="3" name="Espace réservé pour une image  2"/>
          <p:cNvSpPr>
            <a:spLocks noGrp="1"/>
          </p:cNvSpPr>
          <p:nvPr>
            <p:ph type="pic" idx="1"/>
          </p:nvPr>
        </p:nvSpPr>
        <p:spPr>
          <a:xfrm>
            <a:off x="4798727" y="1222430"/>
            <a:ext cx="14689456" cy="8208645"/>
          </a:xfrm>
        </p:spPr>
        <p:txBody>
          <a:bodyPr/>
          <a:lstStyle>
            <a:lvl1pPr marL="0" indent="0">
              <a:buNone/>
              <a:defRPr sz="7600"/>
            </a:lvl1pPr>
            <a:lvl2pPr marL="1090149" indent="0">
              <a:buNone/>
              <a:defRPr sz="6700"/>
            </a:lvl2pPr>
            <a:lvl3pPr marL="2180301" indent="0">
              <a:buNone/>
              <a:defRPr sz="5800"/>
            </a:lvl3pPr>
            <a:lvl4pPr marL="3270450" indent="0">
              <a:buNone/>
              <a:defRPr sz="4800"/>
            </a:lvl4pPr>
            <a:lvl5pPr marL="4360599" indent="0">
              <a:buNone/>
              <a:defRPr sz="4800"/>
            </a:lvl5pPr>
            <a:lvl6pPr marL="5450749" indent="0">
              <a:buNone/>
              <a:defRPr sz="4800"/>
            </a:lvl6pPr>
            <a:lvl7pPr marL="6540900" indent="0">
              <a:buNone/>
              <a:defRPr sz="4800"/>
            </a:lvl7pPr>
            <a:lvl8pPr marL="7631050" indent="0">
              <a:buNone/>
              <a:defRPr sz="4800"/>
            </a:lvl8pPr>
            <a:lvl9pPr marL="8721199" indent="0">
              <a:buNone/>
              <a:defRPr sz="4800"/>
            </a:lvl9pPr>
          </a:lstStyle>
          <a:p>
            <a:endParaRPr lang="fr-BE"/>
          </a:p>
        </p:txBody>
      </p:sp>
      <p:sp>
        <p:nvSpPr>
          <p:cNvPr id="4" name="Espace réservé du texte 3"/>
          <p:cNvSpPr>
            <a:spLocks noGrp="1"/>
          </p:cNvSpPr>
          <p:nvPr>
            <p:ph type="body" sz="half" idx="2"/>
          </p:nvPr>
        </p:nvSpPr>
        <p:spPr>
          <a:xfrm>
            <a:off x="4798727" y="10707343"/>
            <a:ext cx="14689456" cy="1605625"/>
          </a:xfrm>
        </p:spPr>
        <p:txBody>
          <a:bodyPr/>
          <a:lstStyle>
            <a:lvl1pPr marL="0" indent="0">
              <a:buNone/>
              <a:defRPr sz="3200"/>
            </a:lvl1pPr>
            <a:lvl2pPr marL="1090149" indent="0">
              <a:buNone/>
              <a:defRPr sz="3000"/>
            </a:lvl2pPr>
            <a:lvl3pPr marL="2180301" indent="0">
              <a:buNone/>
              <a:defRPr sz="2300"/>
            </a:lvl3pPr>
            <a:lvl4pPr marL="3270450" indent="0">
              <a:buNone/>
              <a:defRPr sz="2100"/>
            </a:lvl4pPr>
            <a:lvl5pPr marL="4360599" indent="0">
              <a:buNone/>
              <a:defRPr sz="2100"/>
            </a:lvl5pPr>
            <a:lvl6pPr marL="5450749" indent="0">
              <a:buNone/>
              <a:defRPr sz="2100"/>
            </a:lvl6pPr>
            <a:lvl7pPr marL="6540900" indent="0">
              <a:buNone/>
              <a:defRPr sz="2100"/>
            </a:lvl7pPr>
            <a:lvl8pPr marL="7631050" indent="0">
              <a:buNone/>
              <a:defRPr sz="2100"/>
            </a:lvl8pPr>
            <a:lvl9pPr marL="8721199" indent="0">
              <a:buNone/>
              <a:defRPr sz="21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9F400E6F-3CF1-4103-9396-559E6580CE52}" type="datetimeFigureOut">
              <a:rPr lang="fr-BE" smtClean="0"/>
              <a:t>23-02-25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A86F1A05-098B-4BC5-8AFC-FFFE968C38FD}" type="slidenum">
              <a:rPr lang="fr-BE" smtClean="0"/>
              <a:t>‹N°›</a:t>
            </a:fld>
            <a:endParaRPr lang="fr-BE"/>
          </a:p>
        </p:txBody>
      </p:sp>
    </p:spTree>
    <p:extLst>
      <p:ext uri="{BB962C8B-B14F-4D97-AF65-F5344CB8AC3E}">
        <p14:creationId xmlns:p14="http://schemas.microsoft.com/office/powerpoint/2010/main" val="2235444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24124" y="547878"/>
            <a:ext cx="22034182" cy="2280179"/>
          </a:xfrm>
          <a:prstGeom prst="rect">
            <a:avLst/>
          </a:prstGeom>
        </p:spPr>
        <p:txBody>
          <a:bodyPr vert="horz" lIns="218030" tIns="109016" rIns="218030" bIns="109016"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1224124" y="3192254"/>
            <a:ext cx="22034182" cy="9028877"/>
          </a:xfrm>
          <a:prstGeom prst="rect">
            <a:avLst/>
          </a:prstGeom>
        </p:spPr>
        <p:txBody>
          <a:bodyPr vert="horz" lIns="218030" tIns="109016" rIns="218030" bIns="109016"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1224122" y="12680332"/>
            <a:ext cx="5712565" cy="728390"/>
          </a:xfrm>
          <a:prstGeom prst="rect">
            <a:avLst/>
          </a:prstGeom>
        </p:spPr>
        <p:txBody>
          <a:bodyPr vert="horz" lIns="218030" tIns="109016" rIns="218030" bIns="109016" rtlCol="0" anchor="ctr"/>
          <a:lstStyle>
            <a:lvl1pPr algn="l">
              <a:defRPr sz="3000">
                <a:solidFill>
                  <a:schemeClr val="tx1">
                    <a:tint val="75000"/>
                  </a:schemeClr>
                </a:solidFill>
              </a:defRPr>
            </a:lvl1pPr>
          </a:lstStyle>
          <a:p>
            <a:fld id="{9F400E6F-3CF1-4103-9396-559E6580CE52}" type="datetimeFigureOut">
              <a:rPr lang="fr-BE" smtClean="0"/>
              <a:t>23-02-25</a:t>
            </a:fld>
            <a:endParaRPr lang="fr-BE"/>
          </a:p>
        </p:txBody>
      </p:sp>
      <p:sp>
        <p:nvSpPr>
          <p:cNvPr id="5" name="Espace réservé du pied de page 4"/>
          <p:cNvSpPr>
            <a:spLocks noGrp="1"/>
          </p:cNvSpPr>
          <p:nvPr>
            <p:ph type="ftr" sz="quarter" idx="3"/>
          </p:nvPr>
        </p:nvSpPr>
        <p:spPr>
          <a:xfrm>
            <a:off x="8364832" y="12680332"/>
            <a:ext cx="7752767" cy="728390"/>
          </a:xfrm>
          <a:prstGeom prst="rect">
            <a:avLst/>
          </a:prstGeom>
        </p:spPr>
        <p:txBody>
          <a:bodyPr vert="horz" lIns="218030" tIns="109016" rIns="218030" bIns="109016" rtlCol="0" anchor="ctr"/>
          <a:lstStyle>
            <a:lvl1pPr algn="ctr">
              <a:defRPr sz="30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17545741" y="12680332"/>
            <a:ext cx="5712565" cy="728390"/>
          </a:xfrm>
          <a:prstGeom prst="rect">
            <a:avLst/>
          </a:prstGeom>
        </p:spPr>
        <p:txBody>
          <a:bodyPr vert="horz" lIns="218030" tIns="109016" rIns="218030" bIns="109016" rtlCol="0" anchor="ctr"/>
          <a:lstStyle>
            <a:lvl1pPr algn="r">
              <a:defRPr sz="3000">
                <a:solidFill>
                  <a:schemeClr val="tx1">
                    <a:tint val="75000"/>
                  </a:schemeClr>
                </a:solidFill>
              </a:defRPr>
            </a:lvl1pPr>
          </a:lstStyle>
          <a:p>
            <a:fld id="{A86F1A05-098B-4BC5-8AFC-FFFE968C38FD}" type="slidenum">
              <a:rPr lang="fr-BE" smtClean="0"/>
              <a:t>‹N°›</a:t>
            </a:fld>
            <a:endParaRPr lang="fr-BE"/>
          </a:p>
        </p:txBody>
      </p:sp>
    </p:spTree>
    <p:extLst>
      <p:ext uri="{BB962C8B-B14F-4D97-AF65-F5344CB8AC3E}">
        <p14:creationId xmlns:p14="http://schemas.microsoft.com/office/powerpoint/2010/main" val="1712513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ctr" defTabSz="2180301" rtl="0" eaLnBrk="1" latinLnBrk="0" hangingPunct="1">
        <a:spcBef>
          <a:spcPct val="0"/>
        </a:spcBef>
        <a:buNone/>
        <a:defRPr sz="10600" kern="1200">
          <a:solidFill>
            <a:schemeClr val="tx1"/>
          </a:solidFill>
          <a:latin typeface="+mj-lt"/>
          <a:ea typeface="+mj-ea"/>
          <a:cs typeface="+mj-cs"/>
        </a:defRPr>
      </a:lvl1pPr>
    </p:titleStyle>
    <p:bodyStyle>
      <a:lvl1pPr marL="817613" indent="-817613" algn="l" defTabSz="2180301" rtl="0" eaLnBrk="1" latinLnBrk="0" hangingPunct="1">
        <a:spcBef>
          <a:spcPct val="20000"/>
        </a:spcBef>
        <a:buFont typeface="Arial" panose="020B0604020202020204" pitchFamily="34" charset="0"/>
        <a:buChar char="•"/>
        <a:defRPr sz="7600" kern="1200">
          <a:solidFill>
            <a:schemeClr val="tx1"/>
          </a:solidFill>
          <a:latin typeface="+mn-lt"/>
          <a:ea typeface="+mn-ea"/>
          <a:cs typeface="+mn-cs"/>
        </a:defRPr>
      </a:lvl1pPr>
      <a:lvl2pPr marL="1771492" indent="-681343" algn="l" defTabSz="2180301" rtl="0" eaLnBrk="1" latinLnBrk="0" hangingPunct="1">
        <a:spcBef>
          <a:spcPct val="20000"/>
        </a:spcBef>
        <a:buFont typeface="Arial" panose="020B0604020202020204" pitchFamily="34" charset="0"/>
        <a:buChar char="–"/>
        <a:defRPr sz="6700" kern="1200">
          <a:solidFill>
            <a:schemeClr val="tx1"/>
          </a:solidFill>
          <a:latin typeface="+mn-lt"/>
          <a:ea typeface="+mn-ea"/>
          <a:cs typeface="+mn-cs"/>
        </a:defRPr>
      </a:lvl2pPr>
      <a:lvl3pPr marL="2725376" indent="-545075" algn="l" defTabSz="2180301" rtl="0" eaLnBrk="1" latinLnBrk="0" hangingPunct="1">
        <a:spcBef>
          <a:spcPct val="20000"/>
        </a:spcBef>
        <a:buFont typeface="Arial" panose="020B0604020202020204" pitchFamily="34" charset="0"/>
        <a:buChar char="•"/>
        <a:defRPr sz="5800" kern="1200">
          <a:solidFill>
            <a:schemeClr val="tx1"/>
          </a:solidFill>
          <a:latin typeface="+mn-lt"/>
          <a:ea typeface="+mn-ea"/>
          <a:cs typeface="+mn-cs"/>
        </a:defRPr>
      </a:lvl3pPr>
      <a:lvl4pPr marL="3815525"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4pPr>
      <a:lvl5pPr marL="4905674"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5pPr>
      <a:lvl6pPr marL="5995826"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85975"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76124"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66273"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p:bodyStyle>
    <p:otherStyle>
      <a:defPPr>
        <a:defRPr lang="fr-FR"/>
      </a:defPPr>
      <a:lvl1pPr marL="0" algn="l" defTabSz="2180301" rtl="0" eaLnBrk="1" latinLnBrk="0" hangingPunct="1">
        <a:defRPr sz="4400" kern="1200">
          <a:solidFill>
            <a:schemeClr val="tx1"/>
          </a:solidFill>
          <a:latin typeface="+mn-lt"/>
          <a:ea typeface="+mn-ea"/>
          <a:cs typeface="+mn-cs"/>
        </a:defRPr>
      </a:lvl1pPr>
      <a:lvl2pPr marL="1090149" algn="l" defTabSz="2180301" rtl="0" eaLnBrk="1" latinLnBrk="0" hangingPunct="1">
        <a:defRPr sz="4400" kern="1200">
          <a:solidFill>
            <a:schemeClr val="tx1"/>
          </a:solidFill>
          <a:latin typeface="+mn-lt"/>
          <a:ea typeface="+mn-ea"/>
          <a:cs typeface="+mn-cs"/>
        </a:defRPr>
      </a:lvl2pPr>
      <a:lvl3pPr marL="2180301" algn="l" defTabSz="2180301" rtl="0" eaLnBrk="1" latinLnBrk="0" hangingPunct="1">
        <a:defRPr sz="4400" kern="1200">
          <a:solidFill>
            <a:schemeClr val="tx1"/>
          </a:solidFill>
          <a:latin typeface="+mn-lt"/>
          <a:ea typeface="+mn-ea"/>
          <a:cs typeface="+mn-cs"/>
        </a:defRPr>
      </a:lvl3pPr>
      <a:lvl4pPr marL="3270450" algn="l" defTabSz="2180301" rtl="0" eaLnBrk="1" latinLnBrk="0" hangingPunct="1">
        <a:defRPr sz="4400" kern="1200">
          <a:solidFill>
            <a:schemeClr val="tx1"/>
          </a:solidFill>
          <a:latin typeface="+mn-lt"/>
          <a:ea typeface="+mn-ea"/>
          <a:cs typeface="+mn-cs"/>
        </a:defRPr>
      </a:lvl4pPr>
      <a:lvl5pPr marL="4360599" algn="l" defTabSz="2180301" rtl="0" eaLnBrk="1" latinLnBrk="0" hangingPunct="1">
        <a:defRPr sz="4400" kern="1200">
          <a:solidFill>
            <a:schemeClr val="tx1"/>
          </a:solidFill>
          <a:latin typeface="+mn-lt"/>
          <a:ea typeface="+mn-ea"/>
          <a:cs typeface="+mn-cs"/>
        </a:defRPr>
      </a:lvl5pPr>
      <a:lvl6pPr marL="5450749" algn="l" defTabSz="2180301" rtl="0" eaLnBrk="1" latinLnBrk="0" hangingPunct="1">
        <a:defRPr sz="4400" kern="1200">
          <a:solidFill>
            <a:schemeClr val="tx1"/>
          </a:solidFill>
          <a:latin typeface="+mn-lt"/>
          <a:ea typeface="+mn-ea"/>
          <a:cs typeface="+mn-cs"/>
        </a:defRPr>
      </a:lvl6pPr>
      <a:lvl7pPr marL="6540900" algn="l" defTabSz="2180301" rtl="0" eaLnBrk="1" latinLnBrk="0" hangingPunct="1">
        <a:defRPr sz="4400" kern="1200">
          <a:solidFill>
            <a:schemeClr val="tx1"/>
          </a:solidFill>
          <a:latin typeface="+mn-lt"/>
          <a:ea typeface="+mn-ea"/>
          <a:cs typeface="+mn-cs"/>
        </a:defRPr>
      </a:lvl7pPr>
      <a:lvl8pPr marL="7631050" algn="l" defTabSz="2180301" rtl="0" eaLnBrk="1" latinLnBrk="0" hangingPunct="1">
        <a:defRPr sz="4400" kern="1200">
          <a:solidFill>
            <a:schemeClr val="tx1"/>
          </a:solidFill>
          <a:latin typeface="+mn-lt"/>
          <a:ea typeface="+mn-ea"/>
          <a:cs typeface="+mn-cs"/>
        </a:defRPr>
      </a:lvl8pPr>
      <a:lvl9pPr marL="8721199" algn="l" defTabSz="2180301" rtl="0" eaLnBrk="1" latinLnBrk="0" hangingPunct="1">
        <a:defRPr sz="4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ristian.hanzen@uliege.b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hyperlink" Target="https://www.facebook.com/Theriogenologie/"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12.xml"/><Relationship Id="rId4" Type="http://schemas.openxmlformats.org/officeDocument/2006/relationships/image" Target="../media/image150.jpeg"/></Relationships>
</file>

<file path=ppt/slides/_rels/slide10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0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10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1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10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11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12.xml"/><Relationship Id="rId4" Type="http://schemas.openxmlformats.org/officeDocument/2006/relationships/image" Target="../media/image185.png"/></Relationships>
</file>

<file path=ppt/slides/_rels/slide11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2.xml"/><Relationship Id="rId4" Type="http://schemas.openxmlformats.org/officeDocument/2006/relationships/image" Target="../media/image188.png"/></Relationships>
</file>

<file path=ppt/slides/_rels/slide11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 Id="rId5" Type="http://schemas.openxmlformats.org/officeDocument/2006/relationships/image" Target="../media/image195.png"/><Relationship Id="rId4" Type="http://schemas.openxmlformats.org/officeDocument/2006/relationships/image" Target="../media/image194.png"/></Relationships>
</file>

<file path=ppt/slides/_rels/slide1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13.xml"/><Relationship Id="rId4" Type="http://schemas.openxmlformats.org/officeDocument/2006/relationships/image" Target="../media/image10.wmf"/></Relationships>
</file>

<file path=ppt/slides/_rels/slide120.xml.rels><?xml version="1.0" encoding="UTF-8" standalone="yes"?>
<Relationships xmlns="http://schemas.openxmlformats.org/package/2006/relationships"><Relationship Id="rId3" Type="http://schemas.openxmlformats.org/officeDocument/2006/relationships/hyperlink" Target="https://www.rumexperts.vet/" TargetMode="External"/><Relationship Id="rId2" Type="http://schemas.openxmlformats.org/officeDocument/2006/relationships/hyperlink" Target="https://www.facebook.com/Theriogenologie" TargetMode="Externa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6.xml"/><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medvet.umontreal.ca/reseau_mammite/producteurs/index.php?page=outil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medvet.umontreal.ca/reseau_mammite/producteurs/index.php?page=outil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wmf"/></Relationships>
</file>

<file path=ppt/slides/_rels/slide2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19.wmf"/></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medvet.umontreal.ca/reseau_mammite/producteurs/index.php?page=outil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medvet.umontreal.ca/reseau_mammite/producteurs/index.php?page=outils" TargetMode="External"/><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4.xml"/><Relationship Id="rId5" Type="http://schemas.openxmlformats.org/officeDocument/2006/relationships/image" Target="../media/image38.jpe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hyperlink" Target="http://www.medvet.umontreal.ca/reseau_mammite/producteurs/index.php?page=outils"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55.jpeg"/><Relationship Id="rId7" Type="http://schemas.openxmlformats.org/officeDocument/2006/relationships/image" Target="../media/image67.png"/><Relationship Id="rId12" Type="http://schemas.openxmlformats.org/officeDocument/2006/relationships/image" Target="../media/image72.jpeg"/><Relationship Id="rId2" Type="http://schemas.openxmlformats.org/officeDocument/2006/relationships/image" Target="../media/image53.jpeg"/><Relationship Id="rId1" Type="http://schemas.openxmlformats.org/officeDocument/2006/relationships/slideLayout" Target="../slideLayouts/slideLayout1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56.png"/><Relationship Id="rId9"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wmf"/><Relationship Id="rId1" Type="http://schemas.openxmlformats.org/officeDocument/2006/relationships/slideLayout" Target="../slideLayouts/slideLayout7.xml"/><Relationship Id="rId5" Type="http://schemas.openxmlformats.org/officeDocument/2006/relationships/image" Target="../media/image77.wmf"/><Relationship Id="rId4" Type="http://schemas.openxmlformats.org/officeDocument/2006/relationships/image" Target="../media/image76.gif"/></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wmf"/><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55.jpeg"/><Relationship Id="rId7" Type="http://schemas.openxmlformats.org/officeDocument/2006/relationships/image" Target="../media/image67.png"/><Relationship Id="rId12" Type="http://schemas.openxmlformats.org/officeDocument/2006/relationships/image" Target="../media/image72.jpeg"/><Relationship Id="rId2" Type="http://schemas.openxmlformats.org/officeDocument/2006/relationships/image" Target="../media/image53.jpeg"/><Relationship Id="rId1" Type="http://schemas.openxmlformats.org/officeDocument/2006/relationships/slideLayout" Target="../slideLayouts/slideLayout1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56.png"/><Relationship Id="rId9" Type="http://schemas.openxmlformats.org/officeDocument/2006/relationships/image" Target="../media/image6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6.xml"/><Relationship Id="rId5" Type="http://schemas.openxmlformats.org/officeDocument/2006/relationships/image" Target="../media/image91.wmf"/><Relationship Id="rId4" Type="http://schemas.openxmlformats.org/officeDocument/2006/relationships/image" Target="../media/image90.wmf"/></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6.wmf"/><Relationship Id="rId5" Type="http://schemas.openxmlformats.org/officeDocument/2006/relationships/image" Target="../media/image95.png"/><Relationship Id="rId4" Type="http://schemas.openxmlformats.org/officeDocument/2006/relationships/image" Target="../media/image94.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www.reseaumammite.org/tactic/wp-content/uploads/2020/07/FR-fiche_tech_adm_mammite_02085x11V9.pdf" TargetMode="Externa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www.reseaumammite.org/tactic/wp-content/uploads/2020/07/FR-fiche_tech_adm_mammite_02085x11V9.pdf"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15.jpg"/><Relationship Id="rId5" Type="http://schemas.openxmlformats.org/officeDocument/2006/relationships/image" Target="../media/image114.jpeg"/><Relationship Id="rId4" Type="http://schemas.openxmlformats.org/officeDocument/2006/relationships/image" Target="../media/image113.jpeg"/><Relationship Id="rId9" Type="http://schemas.openxmlformats.org/officeDocument/2006/relationships/image" Target="../media/image118.png"/></Relationships>
</file>

<file path=ppt/slides/_rels/slide8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bioepar.angers-nantes.hub.inrae.fr/content/download/3201/32786?version=1" TargetMode="External"/><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89.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2.jpe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hyperlink" Target="http://www.medvet.umontreal.ca/reseau_mammite/producteurs/index.php?page=outils" TargetMode="External"/><Relationship Id="rId4" Type="http://schemas.openxmlformats.org/officeDocument/2006/relationships/image" Target="../media/image140.png"/></Relationships>
</file>

<file path=ppt/slides/_rels/slide9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9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 name="Rectangle à coins arrondis 64"/>
          <p:cNvSpPr/>
          <p:nvPr/>
        </p:nvSpPr>
        <p:spPr>
          <a:xfrm>
            <a:off x="2592140" y="2964044"/>
            <a:ext cx="17878948" cy="258736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7673" tIns="108836" rIns="217673" bIns="108836" anchor="ctr"/>
          <a:lstStyle/>
          <a:p>
            <a:pPr algn="ctr">
              <a:defRPr/>
            </a:pPr>
            <a:r>
              <a:rPr lang="fr-BE" sz="6000" dirty="0">
                <a:effectLst/>
                <a:latin typeface="Calibri" panose="020F0502020204030204" pitchFamily="34" charset="0"/>
                <a:ea typeface="Calibri" panose="020F0502020204030204" pitchFamily="34" charset="0"/>
                <a:cs typeface="Times New Roman" panose="02020603050405020304" pitchFamily="18" charset="0"/>
              </a:rPr>
              <a:t>Les mammites de la vache laitière</a:t>
            </a:r>
          </a:p>
          <a:p>
            <a:pPr algn="ctr">
              <a:defRPr/>
            </a:pPr>
            <a:r>
              <a:rPr lang="fr-BE" sz="6000" dirty="0">
                <a:latin typeface="Calibri" panose="020F0502020204030204" pitchFamily="34" charset="0"/>
                <a:ea typeface="Calibri" panose="020F0502020204030204" pitchFamily="34" charset="0"/>
                <a:cs typeface="Times New Roman" panose="02020603050405020304" pitchFamily="18" charset="0"/>
              </a:rPr>
              <a:t>Approches individuelle et de troupeau</a:t>
            </a:r>
            <a:endParaRPr lang="fr-BE" sz="6000" dirty="0">
              <a:latin typeface="Calibri" panose="020F0502020204030204" pitchFamily="34" charset="0"/>
              <a:cs typeface="Calibri" panose="020F0502020204030204" pitchFamily="34" charset="0"/>
            </a:endParaRPr>
          </a:p>
        </p:txBody>
      </p:sp>
      <p:sp>
        <p:nvSpPr>
          <p:cNvPr id="15" name="Rectangle à coins arrondis 14"/>
          <p:cNvSpPr/>
          <p:nvPr/>
        </p:nvSpPr>
        <p:spPr>
          <a:xfrm>
            <a:off x="8708311" y="7333496"/>
            <a:ext cx="14073145" cy="43266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7673" tIns="108836" rIns="217673" bIns="108836" anchor="ctr"/>
          <a:lstStyle/>
          <a:p>
            <a:pPr algn="ctr">
              <a:defRPr/>
            </a:pPr>
            <a:r>
              <a:rPr lang="fr-BE" sz="4800" dirty="0">
                <a:latin typeface="Calibri" panose="020F0502020204030204" pitchFamily="34" charset="0"/>
                <a:cs typeface="Calibri" panose="020F0502020204030204" pitchFamily="34" charset="0"/>
              </a:rPr>
              <a:t>Professeur honoraire Christian Hanzen</a:t>
            </a:r>
          </a:p>
          <a:p>
            <a:pPr algn="ctr">
              <a:defRPr/>
            </a:pPr>
            <a:r>
              <a:rPr lang="fr-BE" sz="4800" dirty="0">
                <a:latin typeface="Calibri" panose="020F0502020204030204" pitchFamily="34" charset="0"/>
                <a:cs typeface="Calibri" panose="020F0502020204030204" pitchFamily="34" charset="0"/>
              </a:rPr>
              <a:t>Université de Liège</a:t>
            </a:r>
          </a:p>
          <a:p>
            <a:pPr algn="ctr">
              <a:defRPr/>
            </a:pPr>
            <a:r>
              <a:rPr lang="fr-BE" sz="4800" dirty="0">
                <a:latin typeface="Calibri" panose="020F0502020204030204" pitchFamily="34" charset="0"/>
                <a:cs typeface="Calibri" panose="020F0502020204030204" pitchFamily="34" charset="0"/>
              </a:rPr>
              <a:t>Consultant </a:t>
            </a:r>
            <a:r>
              <a:rPr lang="fr-BE" sz="4800" dirty="0" err="1">
                <a:latin typeface="Calibri" panose="020F0502020204030204" pitchFamily="34" charset="0"/>
                <a:cs typeface="Calibri" panose="020F0502020204030204" pitchFamily="34" charset="0"/>
              </a:rPr>
              <a:t>Rumexperts</a:t>
            </a:r>
            <a:endParaRPr lang="fr-BE" sz="4800" dirty="0">
              <a:latin typeface="Calibri" panose="020F0502020204030204" pitchFamily="34" charset="0"/>
              <a:cs typeface="Calibri" panose="020F0502020204030204" pitchFamily="34" charset="0"/>
            </a:endParaRPr>
          </a:p>
          <a:p>
            <a:pPr algn="ctr">
              <a:defRPr/>
            </a:pPr>
            <a:endParaRPr lang="fr-BE" sz="4800" dirty="0">
              <a:latin typeface="Calibri" panose="020F0502020204030204" pitchFamily="34" charset="0"/>
              <a:cs typeface="Calibri" panose="020F0502020204030204" pitchFamily="34" charset="0"/>
            </a:endParaRPr>
          </a:p>
          <a:p>
            <a:pPr algn="ctr">
              <a:defRPr/>
            </a:pPr>
            <a:r>
              <a:rPr lang="fr-BE" sz="4800" dirty="0">
                <a:solidFill>
                  <a:srgbClr val="FFFF0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Christian.hanzen@uliege.be</a:t>
            </a:r>
            <a:r>
              <a:rPr lang="fr-BE" sz="4800" dirty="0">
                <a:solidFill>
                  <a:srgbClr val="FFFF00"/>
                </a:solidFill>
                <a:latin typeface="Calibri" panose="020F0502020204030204" pitchFamily="34" charset="0"/>
                <a:cs typeface="Calibri" panose="020F0502020204030204" pitchFamily="34" charset="0"/>
              </a:rPr>
              <a:t> </a:t>
            </a:r>
          </a:p>
        </p:txBody>
      </p:sp>
      <p:sp>
        <p:nvSpPr>
          <p:cNvPr id="10" name="Rectangle 9"/>
          <p:cNvSpPr/>
          <p:nvPr/>
        </p:nvSpPr>
        <p:spPr>
          <a:xfrm>
            <a:off x="10873060" y="12029174"/>
            <a:ext cx="11449272" cy="799980"/>
          </a:xfrm>
          <a:prstGeom prst="rect">
            <a:avLst/>
          </a:prstGeom>
          <a:noFill/>
        </p:spPr>
        <p:txBody>
          <a:bodyPr wrap="square">
            <a:spAutoFit/>
          </a:bodyPr>
          <a:lstStyle/>
          <a:p>
            <a:r>
              <a:rPr lang="fr-BE" dirty="0">
                <a:solidFill>
                  <a:srgbClr val="FFFF99"/>
                </a:solidFill>
                <a:hlinkClick r:id="rId4">
                  <a:extLst>
                    <a:ext uri="{A12FA001-AC4F-418D-AE19-62706E023703}">
                      <ahyp:hlinkClr xmlns:ahyp="http://schemas.microsoft.com/office/drawing/2018/hyperlinkcolor" val="tx"/>
                    </a:ext>
                  </a:extLst>
                </a:hlinkClick>
              </a:rPr>
              <a:t>https://www.facebook.com/Theriogenologie/</a:t>
            </a:r>
            <a:r>
              <a:rPr lang="fr-BE" dirty="0">
                <a:solidFill>
                  <a:srgbClr val="FFFF99"/>
                </a:solidFill>
              </a:rPr>
              <a:t>  </a:t>
            </a:r>
          </a:p>
        </p:txBody>
      </p:sp>
      <p:sp>
        <p:nvSpPr>
          <p:cNvPr id="3" name="Rectangle à coins arrondis 14">
            <a:extLst>
              <a:ext uri="{FF2B5EF4-FFF2-40B4-BE49-F238E27FC236}">
                <a16:creationId xmlns:a16="http://schemas.microsoft.com/office/drawing/2014/main" id="{BF04120B-E3BF-9A0C-1651-316A1AF01DD0}"/>
              </a:ext>
            </a:extLst>
          </p:cNvPr>
          <p:cNvSpPr/>
          <p:nvPr/>
        </p:nvSpPr>
        <p:spPr>
          <a:xfrm>
            <a:off x="8681235" y="8310296"/>
            <a:ext cx="14073145" cy="25873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7673" tIns="108836" rIns="217673" bIns="108836" anchor="ctr"/>
          <a:lstStyle/>
          <a:p>
            <a:pPr algn="ctr">
              <a:defRPr/>
            </a:pPr>
            <a:endParaRPr lang="fr-BE" sz="4800" dirty="0">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CED5D6FA-1134-747E-06EC-0299BC51BD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813" y="7056561"/>
            <a:ext cx="7539194" cy="5740152"/>
          </a:xfrm>
          <a:prstGeom prst="rect">
            <a:avLst/>
          </a:prstGeom>
        </p:spPr>
      </p:pic>
      <p:sp>
        <p:nvSpPr>
          <p:cNvPr id="5" name="ZoneTexte 4">
            <a:extLst>
              <a:ext uri="{FF2B5EF4-FFF2-40B4-BE49-F238E27FC236}">
                <a16:creationId xmlns:a16="http://schemas.microsoft.com/office/drawing/2014/main" id="{446CDE13-98DD-6717-E422-3942B980109E}"/>
              </a:ext>
            </a:extLst>
          </p:cNvPr>
          <p:cNvSpPr txBox="1"/>
          <p:nvPr/>
        </p:nvSpPr>
        <p:spPr>
          <a:xfrm>
            <a:off x="5123302" y="457747"/>
            <a:ext cx="13199447" cy="1754326"/>
          </a:xfrm>
          <a:prstGeom prst="rect">
            <a:avLst/>
          </a:prstGeom>
          <a:noFill/>
        </p:spPr>
        <p:txBody>
          <a:bodyPr wrap="none" rtlCol="0">
            <a:spAutoFit/>
          </a:bodyPr>
          <a:lstStyle/>
          <a:p>
            <a:pPr algn="ctr"/>
            <a:r>
              <a:rPr lang="fr-BE" sz="5400" dirty="0">
                <a:solidFill>
                  <a:schemeClr val="bg1"/>
                </a:solidFill>
              </a:rPr>
              <a:t>Workshop Santé mammaire BSA et </a:t>
            </a:r>
            <a:r>
              <a:rPr lang="fr-BE" sz="5400" dirty="0" err="1">
                <a:solidFill>
                  <a:schemeClr val="bg1"/>
                </a:solidFill>
              </a:rPr>
              <a:t>Vetoquinol</a:t>
            </a:r>
            <a:endParaRPr lang="fr-BE" sz="5400" dirty="0">
              <a:solidFill>
                <a:schemeClr val="bg1"/>
              </a:solidFill>
            </a:endParaRPr>
          </a:p>
          <a:p>
            <a:pPr algn="ctr"/>
            <a:r>
              <a:rPr lang="fr-BE" sz="5400" dirty="0">
                <a:solidFill>
                  <a:schemeClr val="bg1"/>
                </a:solidFill>
              </a:rPr>
              <a:t>Tunisie février 2025 </a:t>
            </a:r>
          </a:p>
        </p:txBody>
      </p:sp>
    </p:spTree>
    <p:extLst>
      <p:ext uri="{BB962C8B-B14F-4D97-AF65-F5344CB8AC3E}">
        <p14:creationId xmlns:p14="http://schemas.microsoft.com/office/powerpoint/2010/main" val="3904724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3E97BDD-19BE-A237-03B3-BBFF76E3F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495" y="143791"/>
            <a:ext cx="18049710" cy="13537283"/>
          </a:xfrm>
          <a:prstGeom prst="rect">
            <a:avLst/>
          </a:prstGeom>
        </p:spPr>
      </p:pic>
    </p:spTree>
    <p:extLst>
      <p:ext uri="{BB962C8B-B14F-4D97-AF65-F5344CB8AC3E}">
        <p14:creationId xmlns:p14="http://schemas.microsoft.com/office/powerpoint/2010/main" val="32054663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9AAC374-208A-DEBD-5199-C97E31543E58}"/>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832DE9F4-F805-0EDB-FAD1-75DB8DF044CA}"/>
              </a:ext>
            </a:extLst>
          </p:cNvPr>
          <p:cNvSpPr txBox="1"/>
          <p:nvPr/>
        </p:nvSpPr>
        <p:spPr>
          <a:xfrm>
            <a:off x="503908" y="791865"/>
            <a:ext cx="12493388" cy="1754326"/>
          </a:xfrm>
          <a:prstGeom prst="rect">
            <a:avLst/>
          </a:prstGeom>
          <a:noFill/>
        </p:spPr>
        <p:txBody>
          <a:bodyPr wrap="square">
            <a:spAutoFit/>
          </a:bodyPr>
          <a:lstStyle/>
          <a:p>
            <a:pPr lvl="1">
              <a:defRPr/>
            </a:pPr>
            <a:r>
              <a:rPr lang="fr-BE" sz="3600" dirty="0">
                <a:solidFill>
                  <a:srgbClr val="FFFF00"/>
                </a:solidFill>
                <a:effectLst>
                  <a:outerShdw blurRad="38100" dist="38100" dir="2700000" algn="tl">
                    <a:srgbClr val="000000">
                      <a:alpha val="43137"/>
                    </a:srgbClr>
                  </a:outerShdw>
                </a:effectLst>
                <a:ea typeface="Arial Unicode MS" pitchFamily="34" charset="-128"/>
                <a:cs typeface="Arial Unicode MS" pitchFamily="34" charset="-128"/>
              </a:rPr>
              <a:t>SCORES DE CONFORT : </a:t>
            </a:r>
          </a:p>
          <a:p>
            <a:pPr lvl="1">
              <a:defRPr/>
            </a:pPr>
            <a:r>
              <a:rPr lang="fr-BE" sz="3600" dirty="0">
                <a:solidFill>
                  <a:srgbClr val="FFFF00"/>
                </a:solidFill>
                <a:effectLst>
                  <a:outerShdw blurRad="38100" dist="38100" dir="2700000" algn="tl">
                    <a:srgbClr val="000000">
                      <a:alpha val="43137"/>
                    </a:srgbClr>
                  </a:outerShdw>
                </a:effectLst>
                <a:ea typeface="Arial Unicode MS" pitchFamily="34" charset="-128"/>
              </a:rPr>
              <a:t>1. SCORE DE JARRET</a:t>
            </a:r>
          </a:p>
          <a:p>
            <a:pPr lvl="1">
              <a:defRPr/>
            </a:pPr>
            <a:endParaRPr lang="fr-BE" sz="3600" dirty="0">
              <a:solidFill>
                <a:schemeClr val="bg1"/>
              </a:solidFill>
              <a:effectLst>
                <a:outerShdw blurRad="38100" dist="38100" dir="2700000" algn="tl">
                  <a:srgbClr val="000000">
                    <a:alpha val="43137"/>
                  </a:srgbClr>
                </a:outerShdw>
              </a:effectLst>
              <a:ea typeface="Arial Unicode MS" pitchFamily="34" charset="-128"/>
            </a:endParaRPr>
          </a:p>
        </p:txBody>
      </p:sp>
      <p:pic>
        <p:nvPicPr>
          <p:cNvPr id="4" name="Image 3">
            <a:extLst>
              <a:ext uri="{FF2B5EF4-FFF2-40B4-BE49-F238E27FC236}">
                <a16:creationId xmlns:a16="http://schemas.microsoft.com/office/drawing/2014/main" id="{35F4FD4C-1C48-39A7-2697-CC45955D0B2F}"/>
              </a:ext>
            </a:extLst>
          </p:cNvPr>
          <p:cNvPicPr>
            <a:picLocks noChangeAspect="1"/>
          </p:cNvPicPr>
          <p:nvPr/>
        </p:nvPicPr>
        <p:blipFill>
          <a:blip r:embed="rId2"/>
          <a:stretch>
            <a:fillRect/>
          </a:stretch>
        </p:blipFill>
        <p:spPr>
          <a:xfrm>
            <a:off x="1292537" y="2951971"/>
            <a:ext cx="13061753" cy="7776997"/>
          </a:xfrm>
          <a:prstGeom prst="rect">
            <a:avLst/>
          </a:prstGeom>
        </p:spPr>
      </p:pic>
      <p:pic>
        <p:nvPicPr>
          <p:cNvPr id="6" name="Picture 18">
            <a:extLst>
              <a:ext uri="{FF2B5EF4-FFF2-40B4-BE49-F238E27FC236}">
                <a16:creationId xmlns:a16="http://schemas.microsoft.com/office/drawing/2014/main" id="{0AC0491A-99F8-A639-2785-91DD2B345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2309" y="4644230"/>
            <a:ext cx="3262313"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a:extLst>
              <a:ext uri="{FF2B5EF4-FFF2-40B4-BE49-F238E27FC236}">
                <a16:creationId xmlns:a16="http://schemas.microsoft.com/office/drawing/2014/main" id="{89660812-C0D5-BB76-3751-3E6778C4A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9884" y="4644230"/>
            <a:ext cx="51847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a:extLst>
              <a:ext uri="{FF2B5EF4-FFF2-40B4-BE49-F238E27FC236}">
                <a16:creationId xmlns:a16="http://schemas.microsoft.com/office/drawing/2014/main" id="{0423559A-9E4B-6EA6-F860-A53DE3749330}"/>
              </a:ext>
            </a:extLst>
          </p:cNvPr>
          <p:cNvSpPr txBox="1"/>
          <p:nvPr/>
        </p:nvSpPr>
        <p:spPr>
          <a:xfrm>
            <a:off x="15533210" y="4893025"/>
            <a:ext cx="1250983" cy="523220"/>
          </a:xfrm>
          <a:prstGeom prst="rect">
            <a:avLst/>
          </a:prstGeom>
          <a:noFill/>
        </p:spPr>
        <p:txBody>
          <a:bodyPr wrap="none" rtlCol="0">
            <a:spAutoFit/>
          </a:bodyPr>
          <a:lstStyle/>
          <a:p>
            <a:r>
              <a:rPr lang="fr-BE" sz="2800" dirty="0">
                <a:solidFill>
                  <a:schemeClr val="bg1"/>
                </a:solidFill>
              </a:rPr>
              <a:t>Score 1</a:t>
            </a:r>
          </a:p>
        </p:txBody>
      </p:sp>
      <p:sp>
        <p:nvSpPr>
          <p:cNvPr id="12" name="ZoneTexte 11">
            <a:extLst>
              <a:ext uri="{FF2B5EF4-FFF2-40B4-BE49-F238E27FC236}">
                <a16:creationId xmlns:a16="http://schemas.microsoft.com/office/drawing/2014/main" id="{BF13D878-A788-0E65-3C90-66F21084AC28}"/>
              </a:ext>
            </a:extLst>
          </p:cNvPr>
          <p:cNvSpPr txBox="1"/>
          <p:nvPr/>
        </p:nvSpPr>
        <p:spPr>
          <a:xfrm>
            <a:off x="19562518" y="8123261"/>
            <a:ext cx="1975541" cy="523220"/>
          </a:xfrm>
          <a:prstGeom prst="rect">
            <a:avLst/>
          </a:prstGeom>
          <a:noFill/>
        </p:spPr>
        <p:txBody>
          <a:bodyPr wrap="none" rtlCol="0">
            <a:spAutoFit/>
          </a:bodyPr>
          <a:lstStyle/>
          <a:p>
            <a:r>
              <a:rPr lang="fr-BE" sz="2800" dirty="0">
                <a:solidFill>
                  <a:schemeClr val="bg1"/>
                </a:solidFill>
              </a:rPr>
              <a:t>Score 3 ou 4</a:t>
            </a:r>
          </a:p>
        </p:txBody>
      </p:sp>
    </p:spTree>
    <p:extLst>
      <p:ext uri="{BB962C8B-B14F-4D97-AF65-F5344CB8AC3E}">
        <p14:creationId xmlns:p14="http://schemas.microsoft.com/office/powerpoint/2010/main" val="3334169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C2DEA70-90A2-52CD-8978-1291AFA59170}"/>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890ED99C-558B-CCB9-3130-7646EC62C672}"/>
              </a:ext>
            </a:extLst>
          </p:cNvPr>
          <p:cNvSpPr txBox="1"/>
          <p:nvPr/>
        </p:nvSpPr>
        <p:spPr>
          <a:xfrm>
            <a:off x="719932" y="575841"/>
            <a:ext cx="12493388" cy="1200329"/>
          </a:xfrm>
          <a:prstGeom prst="rect">
            <a:avLst/>
          </a:prstGeom>
          <a:noFill/>
        </p:spPr>
        <p:txBody>
          <a:bodyPr wrap="square">
            <a:spAutoFit/>
          </a:bodyPr>
          <a:lstStyle/>
          <a:p>
            <a:pPr lvl="1">
              <a:defRPr/>
            </a:pPr>
            <a:r>
              <a:rPr lang="fr-BE" sz="3600" dirty="0">
                <a:solidFill>
                  <a:srgbClr val="FFFF00"/>
                </a:solidFill>
                <a:effectLst>
                  <a:outerShdw blurRad="38100" dist="38100" dir="2700000" algn="tl">
                    <a:srgbClr val="000000">
                      <a:alpha val="43137"/>
                    </a:srgbClr>
                  </a:outerShdw>
                </a:effectLst>
                <a:ea typeface="Arial Unicode MS" pitchFamily="34" charset="-128"/>
                <a:cs typeface="Arial Unicode MS" pitchFamily="34" charset="-128"/>
              </a:rPr>
              <a:t>SCORES DE CONFORT : </a:t>
            </a:r>
          </a:p>
          <a:p>
            <a:pPr lvl="1">
              <a:defRPr/>
            </a:pPr>
            <a:r>
              <a:rPr lang="fr-BE" sz="3600" dirty="0">
                <a:solidFill>
                  <a:srgbClr val="FFFF00"/>
                </a:solidFill>
                <a:effectLst>
                  <a:outerShdw blurRad="38100" dist="38100" dir="2700000" algn="tl">
                    <a:srgbClr val="000000">
                      <a:alpha val="43137"/>
                    </a:srgbClr>
                  </a:outerShdw>
                </a:effectLst>
                <a:ea typeface="Arial Unicode MS" pitchFamily="34" charset="-128"/>
                <a:cs typeface="Arial Unicode MS" pitchFamily="34" charset="-128"/>
              </a:rPr>
              <a:t>2. COUCHAGE DES ANIMAUX</a:t>
            </a:r>
            <a:endParaRPr lang="fr-BE" sz="3600" dirty="0">
              <a:solidFill>
                <a:srgbClr val="FFFF00"/>
              </a:solidFill>
              <a:effectLst>
                <a:outerShdw blurRad="38100" dist="38100" dir="2700000" algn="tl">
                  <a:srgbClr val="000000">
                    <a:alpha val="43137"/>
                  </a:srgbClr>
                </a:outerShdw>
              </a:effectLst>
            </a:endParaRPr>
          </a:p>
        </p:txBody>
      </p:sp>
      <p:pic>
        <p:nvPicPr>
          <p:cNvPr id="5" name="Picture 18" descr="vache couchée ds couloir">
            <a:extLst>
              <a:ext uri="{FF2B5EF4-FFF2-40B4-BE49-F238E27FC236}">
                <a16:creationId xmlns:a16="http://schemas.microsoft.com/office/drawing/2014/main" id="{692353CD-0BF8-5FD1-2C0E-64D343587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5601" y="575841"/>
            <a:ext cx="6197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FCD9054F-053C-0C49-91D1-45057228FF16}"/>
              </a:ext>
            </a:extLst>
          </p:cNvPr>
          <p:cNvPicPr>
            <a:picLocks noChangeAspect="1"/>
          </p:cNvPicPr>
          <p:nvPr/>
        </p:nvPicPr>
        <p:blipFill>
          <a:blip r:embed="rId3"/>
          <a:stretch>
            <a:fillRect/>
          </a:stretch>
        </p:blipFill>
        <p:spPr>
          <a:xfrm>
            <a:off x="1584028" y="5688409"/>
            <a:ext cx="20310200" cy="6408712"/>
          </a:xfrm>
          <a:prstGeom prst="rect">
            <a:avLst/>
          </a:prstGeom>
        </p:spPr>
      </p:pic>
      <p:sp>
        <p:nvSpPr>
          <p:cNvPr id="9" name="ZoneTexte 8">
            <a:extLst>
              <a:ext uri="{FF2B5EF4-FFF2-40B4-BE49-F238E27FC236}">
                <a16:creationId xmlns:a16="http://schemas.microsoft.com/office/drawing/2014/main" id="{CA344FFD-AE46-15C2-972B-2791DD350A2B}"/>
              </a:ext>
            </a:extLst>
          </p:cNvPr>
          <p:cNvSpPr txBox="1"/>
          <p:nvPr/>
        </p:nvSpPr>
        <p:spPr>
          <a:xfrm>
            <a:off x="1593611" y="2669496"/>
            <a:ext cx="12234040" cy="2554545"/>
          </a:xfrm>
          <a:prstGeom prst="rect">
            <a:avLst/>
          </a:prstGeom>
          <a:noFill/>
        </p:spPr>
        <p:txBody>
          <a:bodyPr wrap="square">
            <a:spAutoFit/>
          </a:bodyPr>
          <a:lstStyle/>
          <a:p>
            <a:pPr algn="just"/>
            <a:r>
              <a:rPr lang="fr-FR"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Les vaches restent couchées entre 10 et 14 heures pas jour, cette position est favorable à la rumination, à la production laitière et à la santé du pied. Idéalement, la moitié (50-65 %) des vaches couchées confortablement et qui ne dorment pas, devraient être en train de ruminer.</a:t>
            </a:r>
            <a:endParaRPr lang="fr-BE" sz="3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009042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D6868B-F78E-90E0-A935-905CEC3E31C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B98FDC7-DC0A-F9B7-8692-2CE46F78C04F}"/>
              </a:ext>
            </a:extLst>
          </p:cNvPr>
          <p:cNvSpPr txBox="1"/>
          <p:nvPr/>
        </p:nvSpPr>
        <p:spPr>
          <a:xfrm>
            <a:off x="445728" y="1751578"/>
            <a:ext cx="14171747" cy="1754326"/>
          </a:xfrm>
          <a:prstGeom prst="rect">
            <a:avLst/>
          </a:prstGeom>
          <a:noFill/>
        </p:spPr>
        <p:txBody>
          <a:bodyPr wrap="square">
            <a:spAutoFit/>
          </a:bodyPr>
          <a:lstStyle/>
          <a:p>
            <a:pPr lvl="1">
              <a:defRPr/>
            </a:pPr>
            <a:r>
              <a:rPr lang="fr-BE" sz="3600" dirty="0">
                <a:solidFill>
                  <a:srgbClr val="FFFF00"/>
                </a:solidFill>
                <a:effectLst>
                  <a:outerShdw blurRad="38100" dist="38100" dir="2700000" algn="tl">
                    <a:srgbClr val="000000">
                      <a:alpha val="43137"/>
                    </a:srgbClr>
                  </a:outerShdw>
                </a:effectLst>
                <a:ea typeface="Arial Unicode MS" pitchFamily="34" charset="-128"/>
                <a:cs typeface="Arial Unicode MS" pitchFamily="34" charset="-128"/>
              </a:rPr>
              <a:t>SCORES DE CONFORT : </a:t>
            </a:r>
          </a:p>
          <a:p>
            <a:pPr lvl="1">
              <a:defRPr/>
            </a:pPr>
            <a:r>
              <a:rPr lang="fr-BE" sz="3600" dirty="0">
                <a:solidFill>
                  <a:srgbClr val="FFFF00"/>
                </a:solidFill>
                <a:effectLst>
                  <a:outerShdw blurRad="38100" dist="38100" dir="2700000" algn="tl">
                    <a:srgbClr val="000000">
                      <a:alpha val="43137"/>
                    </a:srgbClr>
                  </a:outerShdw>
                </a:effectLst>
                <a:ea typeface="Arial Unicode MS" pitchFamily="34" charset="-128"/>
                <a:cs typeface="Arial Unicode MS" pitchFamily="34" charset="-128"/>
              </a:rPr>
              <a:t>3. </a:t>
            </a:r>
            <a:r>
              <a:rPr lang="fr-FR" sz="3600" dirty="0">
                <a:solidFill>
                  <a:srgbClr val="FFFF00"/>
                </a:solidFill>
                <a:effectLst/>
                <a:ea typeface="Times New Roman" panose="02020603050405020304" pitchFamily="18" charset="0"/>
                <a:cs typeface="Times New Roman" panose="02020603050405020304" pitchFamily="18" charset="0"/>
              </a:rPr>
              <a:t>TAILLE ET HYGIENE DU LOGEMENT</a:t>
            </a:r>
            <a:endParaRPr lang="fr-BE" sz="3600" dirty="0">
              <a:solidFill>
                <a:srgbClr val="FFFF00"/>
              </a:solidFill>
              <a:effectLst/>
              <a:ea typeface="Times New Roman" panose="02020603050405020304" pitchFamily="18" charset="0"/>
            </a:endParaRPr>
          </a:p>
          <a:p>
            <a:pPr lvl="1">
              <a:defRPr/>
            </a:pPr>
            <a:endParaRPr lang="fr-BE" sz="3600" dirty="0">
              <a:solidFill>
                <a:srgbClr val="FFFF00"/>
              </a:solidFill>
              <a:effectLst>
                <a:outerShdw blurRad="38100" dist="38100" dir="2700000" algn="tl">
                  <a:srgbClr val="000000">
                    <a:alpha val="43137"/>
                  </a:srgbClr>
                </a:outerShdw>
              </a:effectLst>
            </a:endParaRPr>
          </a:p>
        </p:txBody>
      </p:sp>
      <p:pic>
        <p:nvPicPr>
          <p:cNvPr id="6" name="Image 5">
            <a:extLst>
              <a:ext uri="{FF2B5EF4-FFF2-40B4-BE49-F238E27FC236}">
                <a16:creationId xmlns:a16="http://schemas.microsoft.com/office/drawing/2014/main" id="{E1128853-B6D3-2F90-B7DA-0D43BE5BE289}"/>
              </a:ext>
            </a:extLst>
          </p:cNvPr>
          <p:cNvPicPr>
            <a:picLocks noChangeAspect="1"/>
          </p:cNvPicPr>
          <p:nvPr/>
        </p:nvPicPr>
        <p:blipFill>
          <a:blip r:embed="rId2"/>
          <a:stretch>
            <a:fillRect/>
          </a:stretch>
        </p:blipFill>
        <p:spPr>
          <a:xfrm>
            <a:off x="2088084" y="6806427"/>
            <a:ext cx="19013608" cy="4714630"/>
          </a:xfrm>
          <a:prstGeom prst="rect">
            <a:avLst/>
          </a:prstGeom>
        </p:spPr>
      </p:pic>
    </p:spTree>
    <p:extLst>
      <p:ext uri="{BB962C8B-B14F-4D97-AF65-F5344CB8AC3E}">
        <p14:creationId xmlns:p14="http://schemas.microsoft.com/office/powerpoint/2010/main" val="16025177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7BE63D5-1731-17D6-B983-ADFF736FD73B}"/>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7AD2A118-55FF-EF6D-5645-A4108135E0DF}"/>
              </a:ext>
            </a:extLst>
          </p:cNvPr>
          <p:cNvPicPr>
            <a:picLocks noChangeAspect="1"/>
          </p:cNvPicPr>
          <p:nvPr/>
        </p:nvPicPr>
        <p:blipFill>
          <a:blip r:embed="rId2"/>
          <a:stretch>
            <a:fillRect/>
          </a:stretch>
        </p:blipFill>
        <p:spPr>
          <a:xfrm>
            <a:off x="14129863" y="1578602"/>
            <a:ext cx="8016634" cy="10879716"/>
          </a:xfrm>
          <a:prstGeom prst="rect">
            <a:avLst/>
          </a:prstGeom>
        </p:spPr>
      </p:pic>
      <p:sp>
        <p:nvSpPr>
          <p:cNvPr id="8" name="ZoneTexte 7">
            <a:extLst>
              <a:ext uri="{FF2B5EF4-FFF2-40B4-BE49-F238E27FC236}">
                <a16:creationId xmlns:a16="http://schemas.microsoft.com/office/drawing/2014/main" id="{F0D0B308-60AD-3CC3-A803-A610F7518F49}"/>
              </a:ext>
            </a:extLst>
          </p:cNvPr>
          <p:cNvSpPr txBox="1"/>
          <p:nvPr/>
        </p:nvSpPr>
        <p:spPr>
          <a:xfrm>
            <a:off x="0" y="2645123"/>
            <a:ext cx="12493388" cy="3416320"/>
          </a:xfrm>
          <a:prstGeom prst="rect">
            <a:avLst/>
          </a:prstGeom>
          <a:noFill/>
        </p:spPr>
        <p:txBody>
          <a:bodyPr wrap="square">
            <a:spAutoFit/>
          </a:bodyPr>
          <a:lstStyle/>
          <a:p>
            <a:pPr lvl="1">
              <a:defRPr/>
            </a:pPr>
            <a:r>
              <a:rPr lang="fr-BE" sz="3600" dirty="0">
                <a:solidFill>
                  <a:schemeClr val="bg1"/>
                </a:solidFill>
                <a:effectLst>
                  <a:outerShdw blurRad="38100" dist="38100" dir="2700000" algn="tl">
                    <a:srgbClr val="000000">
                      <a:alpha val="43137"/>
                    </a:srgbClr>
                  </a:outerShdw>
                </a:effectLst>
              </a:rPr>
              <a:t>Temps mis par la vache pour se lever (% de relever rapide &lt;7s ( réf = 40%), % de relever difficile&gt;13s  ( réf = 5%) et Temps mis par la vache pour se coucher (% coucher rapide &lt;5s ( réf = 40%); % de coucher difficile &gt;9s (réf =5%);</a:t>
            </a:r>
          </a:p>
          <a:p>
            <a:pPr lvl="1">
              <a:defRPr/>
            </a:pPr>
            <a:r>
              <a:rPr lang="fr-BE" sz="3600" dirty="0">
                <a:solidFill>
                  <a:schemeClr val="accent2">
                    <a:lumMod val="60000"/>
                    <a:lumOff val="40000"/>
                  </a:schemeClr>
                </a:solidFill>
                <a:effectLst>
                  <a:outerShdw blurRad="38100" dist="38100" dir="2700000" algn="tl">
                    <a:srgbClr val="000000">
                      <a:alpha val="43137"/>
                    </a:srgbClr>
                  </a:outerShdw>
                </a:effectLst>
              </a:rPr>
              <a:t>Norme : 5 à 10 sec pour se relever ou se coucher</a:t>
            </a:r>
          </a:p>
          <a:p>
            <a:pPr marL="1661649" lvl="1" indent="-571500">
              <a:buFont typeface="Arial" panose="020B0604020202020204" pitchFamily="34" charset="0"/>
              <a:buChar char="•"/>
              <a:defRPr/>
            </a:pPr>
            <a:endParaRPr lang="fr-BE" sz="3600" dirty="0">
              <a:solidFill>
                <a:schemeClr val="bg1"/>
              </a:solidFill>
              <a:effectLst>
                <a:outerShdw blurRad="38100" dist="38100" dir="2700000" algn="tl">
                  <a:srgbClr val="000000">
                    <a:alpha val="43137"/>
                  </a:srgbClr>
                </a:outerShdw>
              </a:effectLst>
            </a:endParaRPr>
          </a:p>
        </p:txBody>
      </p:sp>
      <p:pic>
        <p:nvPicPr>
          <p:cNvPr id="10" name="Picture 18" descr="IMG_0292">
            <a:extLst>
              <a:ext uri="{FF2B5EF4-FFF2-40B4-BE49-F238E27FC236}">
                <a16:creationId xmlns:a16="http://schemas.microsoft.com/office/drawing/2014/main" id="{5835A449-C710-9BFE-E58C-46F4BE5FF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513" y="6061442"/>
            <a:ext cx="8528411" cy="6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926FF286-F898-01FF-A6A2-4CBB8F20DB76}"/>
              </a:ext>
            </a:extLst>
          </p:cNvPr>
          <p:cNvSpPr txBox="1"/>
          <p:nvPr/>
        </p:nvSpPr>
        <p:spPr>
          <a:xfrm>
            <a:off x="287884" y="575841"/>
            <a:ext cx="10935596" cy="1457387"/>
          </a:xfrm>
          <a:prstGeom prst="rect">
            <a:avLst/>
          </a:prstGeom>
          <a:noFill/>
        </p:spPr>
        <p:txBody>
          <a:bodyPr wrap="square">
            <a:spAutoFit/>
          </a:bodyPr>
          <a:lstStyle/>
          <a:p>
            <a:pPr marL="914400" lvl="2" algn="just">
              <a:lnSpc>
                <a:spcPct val="115000"/>
              </a:lnSpc>
              <a:spcAft>
                <a:spcPts val="1000"/>
              </a:spcAft>
            </a:pPr>
            <a:r>
              <a:rPr lang="fr-BE" sz="3600" dirty="0">
                <a:solidFill>
                  <a:srgbClr val="FFFF00"/>
                </a:solidFill>
                <a:effectLst>
                  <a:outerShdw blurRad="38100" dist="38100" dir="2700000" algn="tl">
                    <a:srgbClr val="000000">
                      <a:alpha val="43137"/>
                    </a:srgbClr>
                  </a:outerShdw>
                </a:effectLst>
                <a:ea typeface="Arial Unicode MS" pitchFamily="34" charset="-128"/>
                <a:cs typeface="Arial Unicode MS" pitchFamily="34" charset="-128"/>
              </a:rPr>
              <a:t>SCORES DE CONFORT :</a:t>
            </a:r>
          </a:p>
          <a:p>
            <a:pPr marL="914400" lvl="2" algn="just">
              <a:lnSpc>
                <a:spcPct val="115000"/>
              </a:lnSpc>
              <a:spcAft>
                <a:spcPts val="1000"/>
              </a:spcAft>
            </a:pPr>
            <a:r>
              <a:rPr lang="fr-BE" sz="3600" dirty="0">
                <a:solidFill>
                  <a:srgbClr val="FFFF00"/>
                </a:solidFill>
                <a:effectLst>
                  <a:outerShdw blurRad="38100" dist="38100" dir="2700000" algn="tl">
                    <a:srgbClr val="000000">
                      <a:alpha val="43137"/>
                    </a:srgbClr>
                  </a:outerShdw>
                </a:effectLst>
                <a:ea typeface="Arial Unicode MS" pitchFamily="34" charset="-128"/>
                <a:cs typeface="Arial Unicode MS" pitchFamily="34" charset="-128"/>
              </a:rPr>
              <a:t> 4. </a:t>
            </a:r>
            <a:r>
              <a:rPr lang="fr-FR" sz="3600" dirty="0">
                <a:solidFill>
                  <a:srgbClr val="FFFF00"/>
                </a:solidFill>
                <a:effectLst/>
                <a:ea typeface="Times New Roman" panose="02020603050405020304" pitchFamily="18" charset="0"/>
                <a:cs typeface="Times New Roman" panose="02020603050405020304" pitchFamily="18" charset="0"/>
              </a:rPr>
              <a:t>HABITUS DE RELEVER ET DE COUCHER </a:t>
            </a:r>
            <a:endParaRPr lang="fr-BE" sz="3600" dirty="0">
              <a:solidFill>
                <a:srgbClr val="FFFF00"/>
              </a:solidFill>
              <a:effectLst/>
              <a:ea typeface="Times New Roman" panose="02020603050405020304" pitchFamily="18" charset="0"/>
            </a:endParaRPr>
          </a:p>
        </p:txBody>
      </p:sp>
    </p:spTree>
    <p:extLst>
      <p:ext uri="{BB962C8B-B14F-4D97-AF65-F5344CB8AC3E}">
        <p14:creationId xmlns:p14="http://schemas.microsoft.com/office/powerpoint/2010/main" val="15517702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87BE604-8DE2-A259-190F-8C88CFEFD1E4}"/>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CCB9D87-AD14-4987-3A36-7F60FB26DF38}"/>
              </a:ext>
            </a:extLst>
          </p:cNvPr>
          <p:cNvSpPr txBox="1"/>
          <p:nvPr/>
        </p:nvSpPr>
        <p:spPr>
          <a:xfrm>
            <a:off x="-130305" y="599241"/>
            <a:ext cx="14099710" cy="1200329"/>
          </a:xfrm>
          <a:prstGeom prst="rect">
            <a:avLst/>
          </a:prstGeom>
          <a:noFill/>
        </p:spPr>
        <p:txBody>
          <a:bodyPr wrap="square">
            <a:spAutoFit/>
          </a:bodyPr>
          <a:lstStyle/>
          <a:p>
            <a:pPr lvl="1">
              <a:defRPr/>
            </a:pPr>
            <a:r>
              <a:rPr lang="fr-BE" sz="3600" dirty="0">
                <a:solidFill>
                  <a:srgbClr val="FFFF00"/>
                </a:solidFill>
                <a:effectLst>
                  <a:outerShdw blurRad="38100" dist="38100" dir="2700000" algn="tl">
                    <a:srgbClr val="000000">
                      <a:alpha val="43137"/>
                    </a:srgbClr>
                  </a:outerShdw>
                </a:effectLst>
              </a:rPr>
              <a:t>SCORES LIES A L’ALIMENTATION</a:t>
            </a:r>
          </a:p>
          <a:p>
            <a:pPr lvl="1">
              <a:defRPr/>
            </a:pPr>
            <a:r>
              <a:rPr lang="fr-BE" sz="3600" dirty="0">
                <a:solidFill>
                  <a:srgbClr val="FFFF00"/>
                </a:solidFill>
                <a:effectLst>
                  <a:outerShdw blurRad="38100" dist="38100" dir="2700000" algn="tl">
                    <a:srgbClr val="000000">
                      <a:alpha val="43137"/>
                    </a:srgbClr>
                  </a:outerShdw>
                </a:effectLst>
              </a:rPr>
              <a:t>1. SCORE DE CONSISTANCE DES MATIERES FECALES</a:t>
            </a:r>
            <a:endParaRPr lang="fr-BE" sz="3600" dirty="0">
              <a:solidFill>
                <a:schemeClr val="bg1"/>
              </a:solidFill>
              <a:effectLst>
                <a:outerShdw blurRad="38100" dist="38100" dir="2700000" algn="tl">
                  <a:srgbClr val="000000">
                    <a:alpha val="43137"/>
                  </a:srgbClr>
                </a:outerShdw>
              </a:effectLst>
            </a:endParaRPr>
          </a:p>
        </p:txBody>
      </p:sp>
      <p:pic>
        <p:nvPicPr>
          <p:cNvPr id="6" name="Image 5">
            <a:extLst>
              <a:ext uri="{FF2B5EF4-FFF2-40B4-BE49-F238E27FC236}">
                <a16:creationId xmlns:a16="http://schemas.microsoft.com/office/drawing/2014/main" id="{C04B8DC4-5290-2A2D-C812-65B7FF27CBCC}"/>
              </a:ext>
            </a:extLst>
          </p:cNvPr>
          <p:cNvPicPr>
            <a:picLocks noChangeAspect="1"/>
          </p:cNvPicPr>
          <p:nvPr/>
        </p:nvPicPr>
        <p:blipFill>
          <a:blip r:embed="rId2"/>
          <a:stretch>
            <a:fillRect/>
          </a:stretch>
        </p:blipFill>
        <p:spPr>
          <a:xfrm>
            <a:off x="503909" y="2250617"/>
            <a:ext cx="13465496" cy="4575653"/>
          </a:xfrm>
          <a:prstGeom prst="rect">
            <a:avLst/>
          </a:prstGeom>
        </p:spPr>
      </p:pic>
      <p:pic>
        <p:nvPicPr>
          <p:cNvPr id="14" name="Image 13">
            <a:extLst>
              <a:ext uri="{FF2B5EF4-FFF2-40B4-BE49-F238E27FC236}">
                <a16:creationId xmlns:a16="http://schemas.microsoft.com/office/drawing/2014/main" id="{4401B564-A647-D2CB-2CBA-D81C1EF0F394}"/>
              </a:ext>
            </a:extLst>
          </p:cNvPr>
          <p:cNvPicPr>
            <a:picLocks noChangeAspect="1"/>
          </p:cNvPicPr>
          <p:nvPr/>
        </p:nvPicPr>
        <p:blipFill>
          <a:blip r:embed="rId3"/>
          <a:stretch>
            <a:fillRect/>
          </a:stretch>
        </p:blipFill>
        <p:spPr>
          <a:xfrm>
            <a:off x="475889" y="7255525"/>
            <a:ext cx="8380947" cy="4372083"/>
          </a:xfrm>
          <a:prstGeom prst="rect">
            <a:avLst/>
          </a:prstGeom>
        </p:spPr>
      </p:pic>
      <p:pic>
        <p:nvPicPr>
          <p:cNvPr id="19" name="Image 18">
            <a:extLst>
              <a:ext uri="{FF2B5EF4-FFF2-40B4-BE49-F238E27FC236}">
                <a16:creationId xmlns:a16="http://schemas.microsoft.com/office/drawing/2014/main" id="{C1EA53C0-36A7-61A3-B0BC-AE393C012D7C}"/>
              </a:ext>
            </a:extLst>
          </p:cNvPr>
          <p:cNvPicPr>
            <a:picLocks noChangeAspect="1"/>
          </p:cNvPicPr>
          <p:nvPr/>
        </p:nvPicPr>
        <p:blipFill>
          <a:blip r:embed="rId4"/>
          <a:stretch>
            <a:fillRect/>
          </a:stretch>
        </p:blipFill>
        <p:spPr>
          <a:xfrm>
            <a:off x="9144868" y="7277316"/>
            <a:ext cx="7776864" cy="5780269"/>
          </a:xfrm>
          <a:prstGeom prst="rect">
            <a:avLst/>
          </a:prstGeom>
        </p:spPr>
      </p:pic>
      <p:sp>
        <p:nvSpPr>
          <p:cNvPr id="20" name="ZoneTexte 19">
            <a:extLst>
              <a:ext uri="{FF2B5EF4-FFF2-40B4-BE49-F238E27FC236}">
                <a16:creationId xmlns:a16="http://schemas.microsoft.com/office/drawing/2014/main" id="{12FC48AA-F144-F0E4-E465-58267FC525C8}"/>
              </a:ext>
            </a:extLst>
          </p:cNvPr>
          <p:cNvSpPr txBox="1"/>
          <p:nvPr/>
        </p:nvSpPr>
        <p:spPr>
          <a:xfrm>
            <a:off x="15486762" y="1646093"/>
            <a:ext cx="257190" cy="769441"/>
          </a:xfrm>
          <a:prstGeom prst="rect">
            <a:avLst/>
          </a:prstGeom>
          <a:noFill/>
        </p:spPr>
        <p:txBody>
          <a:bodyPr wrap="square" rtlCol="0">
            <a:spAutoFit/>
          </a:bodyPr>
          <a:lstStyle/>
          <a:p>
            <a:r>
              <a:rPr lang="fr-BE" dirty="0">
                <a:solidFill>
                  <a:schemeClr val="bg1"/>
                </a:solidFill>
              </a:rPr>
              <a:t>2</a:t>
            </a:r>
          </a:p>
        </p:txBody>
      </p:sp>
      <p:sp>
        <p:nvSpPr>
          <p:cNvPr id="21" name="ZoneTexte 20">
            <a:extLst>
              <a:ext uri="{FF2B5EF4-FFF2-40B4-BE49-F238E27FC236}">
                <a16:creationId xmlns:a16="http://schemas.microsoft.com/office/drawing/2014/main" id="{44A4D483-78AD-C877-9273-0A93A3E93C4F}"/>
              </a:ext>
            </a:extLst>
          </p:cNvPr>
          <p:cNvSpPr txBox="1"/>
          <p:nvPr/>
        </p:nvSpPr>
        <p:spPr>
          <a:xfrm>
            <a:off x="15380357" y="4461704"/>
            <a:ext cx="470000" cy="769441"/>
          </a:xfrm>
          <a:prstGeom prst="rect">
            <a:avLst/>
          </a:prstGeom>
          <a:noFill/>
        </p:spPr>
        <p:txBody>
          <a:bodyPr wrap="none" rtlCol="0">
            <a:spAutoFit/>
          </a:bodyPr>
          <a:lstStyle/>
          <a:p>
            <a:r>
              <a:rPr lang="fr-BE" dirty="0">
                <a:solidFill>
                  <a:schemeClr val="bg1"/>
                </a:solidFill>
              </a:rPr>
              <a:t>4</a:t>
            </a:r>
          </a:p>
        </p:txBody>
      </p:sp>
      <p:pic>
        <p:nvPicPr>
          <p:cNvPr id="22" name="Picture 3">
            <a:extLst>
              <a:ext uri="{FF2B5EF4-FFF2-40B4-BE49-F238E27FC236}">
                <a16:creationId xmlns:a16="http://schemas.microsoft.com/office/drawing/2014/main" id="{0A76A07A-BFBA-EDC3-786C-999AF51C1D41}"/>
              </a:ext>
            </a:extLst>
          </p:cNvPr>
          <p:cNvPicPr>
            <a:picLocks noChangeAspect="1" noChangeArrowheads="1"/>
          </p:cNvPicPr>
          <p:nvPr/>
        </p:nvPicPr>
        <p:blipFill>
          <a:blip r:embed="rId5" cstate="print"/>
          <a:srcRect/>
          <a:stretch>
            <a:fillRect/>
          </a:stretch>
        </p:blipFill>
        <p:spPr bwMode="auto">
          <a:xfrm>
            <a:off x="16099683" y="3640321"/>
            <a:ext cx="3897283" cy="2780512"/>
          </a:xfrm>
          <a:prstGeom prst="rect">
            <a:avLst/>
          </a:prstGeom>
          <a:noFill/>
          <a:ln w="9525">
            <a:noFill/>
            <a:miter lim="800000"/>
            <a:headEnd/>
            <a:tailEnd/>
          </a:ln>
          <a:effectLst/>
        </p:spPr>
      </p:pic>
      <p:pic>
        <p:nvPicPr>
          <p:cNvPr id="23" name="Picture 4">
            <a:extLst>
              <a:ext uri="{FF2B5EF4-FFF2-40B4-BE49-F238E27FC236}">
                <a16:creationId xmlns:a16="http://schemas.microsoft.com/office/drawing/2014/main" id="{49BBE786-F0F5-C197-CBAE-22B0F41D4FE3}"/>
              </a:ext>
            </a:extLst>
          </p:cNvPr>
          <p:cNvPicPr>
            <a:picLocks noChangeAspect="1" noChangeArrowheads="1"/>
          </p:cNvPicPr>
          <p:nvPr/>
        </p:nvPicPr>
        <p:blipFill>
          <a:blip r:embed="rId6" cstate="print"/>
          <a:srcRect/>
          <a:stretch>
            <a:fillRect/>
          </a:stretch>
        </p:blipFill>
        <p:spPr bwMode="auto">
          <a:xfrm>
            <a:off x="20314497" y="3640321"/>
            <a:ext cx="3897285" cy="2780513"/>
          </a:xfrm>
          <a:prstGeom prst="rect">
            <a:avLst/>
          </a:prstGeom>
          <a:noFill/>
          <a:ln w="9525">
            <a:noFill/>
            <a:miter lim="800000"/>
            <a:headEnd/>
            <a:tailEnd/>
          </a:ln>
          <a:effectLst/>
        </p:spPr>
      </p:pic>
      <p:pic>
        <p:nvPicPr>
          <p:cNvPr id="24" name="Picture 2">
            <a:extLst>
              <a:ext uri="{FF2B5EF4-FFF2-40B4-BE49-F238E27FC236}">
                <a16:creationId xmlns:a16="http://schemas.microsoft.com/office/drawing/2014/main" id="{881CF206-92F8-955C-3B88-9FD02EC2BD16}"/>
              </a:ext>
            </a:extLst>
          </p:cNvPr>
          <p:cNvPicPr>
            <a:picLocks noChangeAspect="1" noChangeArrowheads="1"/>
          </p:cNvPicPr>
          <p:nvPr/>
        </p:nvPicPr>
        <p:blipFill>
          <a:blip r:embed="rId7" cstate="print"/>
          <a:srcRect/>
          <a:stretch>
            <a:fillRect/>
          </a:stretch>
        </p:blipFill>
        <p:spPr bwMode="auto">
          <a:xfrm>
            <a:off x="16099684" y="594260"/>
            <a:ext cx="3897282" cy="2780512"/>
          </a:xfrm>
          <a:prstGeom prst="rect">
            <a:avLst/>
          </a:prstGeom>
          <a:noFill/>
          <a:ln w="9525">
            <a:noFill/>
            <a:miter lim="800000"/>
            <a:headEnd/>
            <a:tailEnd/>
          </a:ln>
        </p:spPr>
      </p:pic>
      <p:pic>
        <p:nvPicPr>
          <p:cNvPr id="25" name="Picture 3">
            <a:extLst>
              <a:ext uri="{FF2B5EF4-FFF2-40B4-BE49-F238E27FC236}">
                <a16:creationId xmlns:a16="http://schemas.microsoft.com/office/drawing/2014/main" id="{8B368DAC-D2B7-35F5-85C6-0BF59B836FB9}"/>
              </a:ext>
            </a:extLst>
          </p:cNvPr>
          <p:cNvPicPr>
            <a:picLocks noChangeAspect="1" noChangeArrowheads="1"/>
          </p:cNvPicPr>
          <p:nvPr/>
        </p:nvPicPr>
        <p:blipFill>
          <a:blip r:embed="rId8" cstate="print"/>
          <a:srcRect/>
          <a:stretch>
            <a:fillRect/>
          </a:stretch>
        </p:blipFill>
        <p:spPr bwMode="auto">
          <a:xfrm>
            <a:off x="20314499" y="543028"/>
            <a:ext cx="3897283" cy="2780512"/>
          </a:xfrm>
          <a:prstGeom prst="rect">
            <a:avLst/>
          </a:prstGeom>
          <a:noFill/>
          <a:ln w="9525">
            <a:noFill/>
            <a:miter lim="800000"/>
            <a:headEnd/>
            <a:tailEnd/>
          </a:ln>
        </p:spPr>
      </p:pic>
    </p:spTree>
    <p:extLst>
      <p:ext uri="{BB962C8B-B14F-4D97-AF65-F5344CB8AC3E}">
        <p14:creationId xmlns:p14="http://schemas.microsoft.com/office/powerpoint/2010/main" val="38384123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68865B-3C18-959C-1A03-513B4E1E74C6}"/>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B67F46DA-2568-CD77-A445-4B9EDC1BA3AA}"/>
              </a:ext>
            </a:extLst>
          </p:cNvPr>
          <p:cNvSpPr txBox="1"/>
          <p:nvPr/>
        </p:nvSpPr>
        <p:spPr>
          <a:xfrm>
            <a:off x="-130305" y="599241"/>
            <a:ext cx="11579429" cy="1200329"/>
          </a:xfrm>
          <a:prstGeom prst="rect">
            <a:avLst/>
          </a:prstGeom>
          <a:noFill/>
        </p:spPr>
        <p:txBody>
          <a:bodyPr wrap="square">
            <a:spAutoFit/>
          </a:bodyPr>
          <a:lstStyle/>
          <a:p>
            <a:pPr lvl="1">
              <a:defRPr/>
            </a:pPr>
            <a:r>
              <a:rPr lang="fr-BE" sz="3600" dirty="0">
                <a:solidFill>
                  <a:srgbClr val="FFFF00"/>
                </a:solidFill>
                <a:effectLst>
                  <a:outerShdw blurRad="38100" dist="38100" dir="2700000" algn="tl">
                    <a:srgbClr val="000000">
                      <a:alpha val="43137"/>
                    </a:srgbClr>
                  </a:outerShdw>
                </a:effectLst>
              </a:rPr>
              <a:t>SCORES LIES A L’ALIMENTATION</a:t>
            </a:r>
          </a:p>
          <a:p>
            <a:pPr lvl="1">
              <a:defRPr/>
            </a:pPr>
            <a:r>
              <a:rPr lang="fr-BE" sz="3600" dirty="0">
                <a:solidFill>
                  <a:srgbClr val="FFFF00"/>
                </a:solidFill>
                <a:effectLst>
                  <a:outerShdw blurRad="38100" dist="38100" dir="2700000" algn="tl">
                    <a:srgbClr val="000000">
                      <a:alpha val="43137"/>
                    </a:srgbClr>
                  </a:outerShdw>
                </a:effectLst>
              </a:rPr>
              <a:t>2. SCORE DE REMPLISSAGE DU RUMEN </a:t>
            </a:r>
            <a:endParaRPr lang="fr-BE" sz="3600" dirty="0">
              <a:solidFill>
                <a:schemeClr val="bg1"/>
              </a:solidFill>
              <a:effectLst>
                <a:outerShdw blurRad="38100" dist="38100" dir="2700000" algn="tl">
                  <a:srgbClr val="000000">
                    <a:alpha val="43137"/>
                  </a:srgbClr>
                </a:outerShdw>
              </a:effectLst>
            </a:endParaRPr>
          </a:p>
        </p:txBody>
      </p:sp>
      <p:pic>
        <p:nvPicPr>
          <p:cNvPr id="3" name="Image 2">
            <a:extLst>
              <a:ext uri="{FF2B5EF4-FFF2-40B4-BE49-F238E27FC236}">
                <a16:creationId xmlns:a16="http://schemas.microsoft.com/office/drawing/2014/main" id="{2CC6BFC0-299D-3F79-C844-AEDFC8DA753D}"/>
              </a:ext>
            </a:extLst>
          </p:cNvPr>
          <p:cNvPicPr>
            <a:picLocks noChangeAspect="1"/>
          </p:cNvPicPr>
          <p:nvPr/>
        </p:nvPicPr>
        <p:blipFill>
          <a:blip r:embed="rId2"/>
          <a:stretch>
            <a:fillRect/>
          </a:stretch>
        </p:blipFill>
        <p:spPr>
          <a:xfrm>
            <a:off x="797941" y="3612897"/>
            <a:ext cx="13387487" cy="3515671"/>
          </a:xfrm>
          <a:prstGeom prst="rect">
            <a:avLst/>
          </a:prstGeom>
        </p:spPr>
      </p:pic>
      <p:sp>
        <p:nvSpPr>
          <p:cNvPr id="14" name="ZoneTexte 13">
            <a:extLst>
              <a:ext uri="{FF2B5EF4-FFF2-40B4-BE49-F238E27FC236}">
                <a16:creationId xmlns:a16="http://schemas.microsoft.com/office/drawing/2014/main" id="{82793811-D044-CC16-4027-3083F8F2907B}"/>
              </a:ext>
            </a:extLst>
          </p:cNvPr>
          <p:cNvSpPr txBox="1"/>
          <p:nvPr/>
        </p:nvSpPr>
        <p:spPr>
          <a:xfrm>
            <a:off x="791940" y="7008628"/>
            <a:ext cx="12297102" cy="754694"/>
          </a:xfrm>
          <a:prstGeom prst="rect">
            <a:avLst/>
          </a:prstGeom>
          <a:noFill/>
        </p:spPr>
        <p:txBody>
          <a:bodyPr wrap="square">
            <a:spAutoFit/>
          </a:bodyPr>
          <a:lstStyle/>
          <a:p>
            <a:pPr>
              <a:lnSpc>
                <a:spcPct val="150000"/>
              </a:lnSpc>
            </a:pPr>
            <a:r>
              <a:rPr lang="fr-BE" sz="3200" dirty="0">
                <a:solidFill>
                  <a:schemeClr val="bg1"/>
                </a:solidFill>
              </a:rPr>
              <a:t>Echelle de 1 (creux) à 5 (rempli)</a:t>
            </a:r>
          </a:p>
        </p:txBody>
      </p:sp>
      <p:pic>
        <p:nvPicPr>
          <p:cNvPr id="21" name="Image 20">
            <a:extLst>
              <a:ext uri="{FF2B5EF4-FFF2-40B4-BE49-F238E27FC236}">
                <a16:creationId xmlns:a16="http://schemas.microsoft.com/office/drawing/2014/main" id="{30D066C2-6BC8-6815-A7B9-112393750E4E}"/>
              </a:ext>
            </a:extLst>
          </p:cNvPr>
          <p:cNvPicPr>
            <a:picLocks noChangeAspect="1"/>
          </p:cNvPicPr>
          <p:nvPr/>
        </p:nvPicPr>
        <p:blipFill>
          <a:blip r:embed="rId3"/>
          <a:stretch>
            <a:fillRect/>
          </a:stretch>
        </p:blipFill>
        <p:spPr>
          <a:xfrm>
            <a:off x="14401452" y="273228"/>
            <a:ext cx="8640960" cy="7477753"/>
          </a:xfrm>
          <a:prstGeom prst="rect">
            <a:avLst/>
          </a:prstGeom>
        </p:spPr>
      </p:pic>
      <p:pic>
        <p:nvPicPr>
          <p:cNvPr id="23" name="Image 22">
            <a:extLst>
              <a:ext uri="{FF2B5EF4-FFF2-40B4-BE49-F238E27FC236}">
                <a16:creationId xmlns:a16="http://schemas.microsoft.com/office/drawing/2014/main" id="{BAFA8911-1169-0248-4397-399CC65E5C23}"/>
              </a:ext>
            </a:extLst>
          </p:cNvPr>
          <p:cNvPicPr>
            <a:picLocks noChangeAspect="1"/>
          </p:cNvPicPr>
          <p:nvPr/>
        </p:nvPicPr>
        <p:blipFill>
          <a:blip r:embed="rId4"/>
          <a:stretch>
            <a:fillRect/>
          </a:stretch>
        </p:blipFill>
        <p:spPr>
          <a:xfrm>
            <a:off x="14401452" y="7776641"/>
            <a:ext cx="8659846" cy="5000363"/>
          </a:xfrm>
          <a:prstGeom prst="rect">
            <a:avLst/>
          </a:prstGeom>
        </p:spPr>
      </p:pic>
    </p:spTree>
    <p:extLst>
      <p:ext uri="{BB962C8B-B14F-4D97-AF65-F5344CB8AC3E}">
        <p14:creationId xmlns:p14="http://schemas.microsoft.com/office/powerpoint/2010/main" val="30592962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4C0BB18-63AB-7BD5-36B3-E85F74C49DEF}"/>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184BCFBB-5065-D7B7-801F-377C3AF3E72D}"/>
              </a:ext>
            </a:extLst>
          </p:cNvPr>
          <p:cNvSpPr txBox="1"/>
          <p:nvPr/>
        </p:nvSpPr>
        <p:spPr>
          <a:xfrm>
            <a:off x="-130305" y="599241"/>
            <a:ext cx="11579429" cy="1200329"/>
          </a:xfrm>
          <a:prstGeom prst="rect">
            <a:avLst/>
          </a:prstGeom>
          <a:noFill/>
        </p:spPr>
        <p:txBody>
          <a:bodyPr wrap="square">
            <a:spAutoFit/>
          </a:bodyPr>
          <a:lstStyle/>
          <a:p>
            <a:pPr lvl="1">
              <a:defRPr/>
            </a:pPr>
            <a:r>
              <a:rPr lang="fr-BE" sz="3600" dirty="0">
                <a:solidFill>
                  <a:srgbClr val="FFFF00"/>
                </a:solidFill>
                <a:effectLst>
                  <a:outerShdw blurRad="38100" dist="38100" dir="2700000" algn="tl">
                    <a:srgbClr val="000000">
                      <a:alpha val="43137"/>
                    </a:srgbClr>
                  </a:outerShdw>
                </a:effectLst>
              </a:rPr>
              <a:t>SCORES LIES A L’ALIMENTATION</a:t>
            </a:r>
          </a:p>
          <a:p>
            <a:pPr lvl="1">
              <a:defRPr/>
            </a:pPr>
            <a:r>
              <a:rPr lang="fr-BE" sz="3600" dirty="0">
                <a:solidFill>
                  <a:srgbClr val="FFFF00"/>
                </a:solidFill>
                <a:effectLst>
                  <a:outerShdw blurRad="38100" dist="38100" dir="2700000" algn="tl">
                    <a:srgbClr val="000000">
                      <a:alpha val="43137"/>
                    </a:srgbClr>
                  </a:outerShdw>
                </a:effectLst>
              </a:rPr>
              <a:t>3. SCORE DE L’AUGE </a:t>
            </a:r>
            <a:endParaRPr lang="fr-BE" sz="3600" dirty="0">
              <a:solidFill>
                <a:schemeClr val="bg1"/>
              </a:solidFill>
              <a:effectLst>
                <a:outerShdw blurRad="38100" dist="38100" dir="2700000" algn="tl">
                  <a:srgbClr val="000000">
                    <a:alpha val="43137"/>
                  </a:srgbClr>
                </a:outerShdw>
              </a:effectLst>
            </a:endParaRPr>
          </a:p>
        </p:txBody>
      </p:sp>
      <p:pic>
        <p:nvPicPr>
          <p:cNvPr id="4" name="Image 3">
            <a:extLst>
              <a:ext uri="{FF2B5EF4-FFF2-40B4-BE49-F238E27FC236}">
                <a16:creationId xmlns:a16="http://schemas.microsoft.com/office/drawing/2014/main" id="{D2DE8DA5-8838-3E41-DE0E-670DDED49B31}"/>
              </a:ext>
            </a:extLst>
          </p:cNvPr>
          <p:cNvPicPr>
            <a:picLocks noChangeAspect="1"/>
          </p:cNvPicPr>
          <p:nvPr/>
        </p:nvPicPr>
        <p:blipFill>
          <a:blip r:embed="rId2"/>
          <a:stretch>
            <a:fillRect/>
          </a:stretch>
        </p:blipFill>
        <p:spPr>
          <a:xfrm>
            <a:off x="935956" y="2304033"/>
            <a:ext cx="14136479" cy="6048672"/>
          </a:xfrm>
          <a:prstGeom prst="rect">
            <a:avLst/>
          </a:prstGeom>
        </p:spPr>
      </p:pic>
      <p:sp>
        <p:nvSpPr>
          <p:cNvPr id="7" name="ZoneTexte 6">
            <a:extLst>
              <a:ext uri="{FF2B5EF4-FFF2-40B4-BE49-F238E27FC236}">
                <a16:creationId xmlns:a16="http://schemas.microsoft.com/office/drawing/2014/main" id="{4A1CD547-FD60-3D56-9A92-278059A6A44E}"/>
              </a:ext>
            </a:extLst>
          </p:cNvPr>
          <p:cNvSpPr txBox="1"/>
          <p:nvPr/>
        </p:nvSpPr>
        <p:spPr>
          <a:xfrm>
            <a:off x="935956" y="8887442"/>
            <a:ext cx="17857984" cy="2449966"/>
          </a:xfrm>
          <a:prstGeom prst="rect">
            <a:avLst/>
          </a:prstGeom>
          <a:noFill/>
        </p:spPr>
        <p:txBody>
          <a:bodyPr wrap="square">
            <a:spAutoFit/>
          </a:bodyPr>
          <a:lstStyle/>
          <a:p>
            <a:pPr algn="just">
              <a:lnSpc>
                <a:spcPct val="115000"/>
              </a:lnSpc>
              <a:spcAft>
                <a:spcPts val="1000"/>
              </a:spcAft>
            </a:pPr>
            <a:r>
              <a:rPr lang="fr-FR"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Idéalement la présence d’un cornadis permettant 70 cm d’accès aux aliments sera nécessaire. Sinon compter 50-60cm d’auge par vache. </a:t>
            </a:r>
          </a:p>
          <a:p>
            <a:pPr algn="just">
              <a:lnSpc>
                <a:spcPct val="115000"/>
              </a:lnSpc>
              <a:spcAft>
                <a:spcPts val="1000"/>
              </a:spcAft>
            </a:pPr>
            <a:r>
              <a:rPr lang="fr-FR"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Les cornadis et les barrières entre les animaux permettent aux animaux dominés de se nourrir au moins 50% du temps contre moins de 5% en accès libre sans barrières.</a:t>
            </a:r>
            <a:endParaRPr lang="fr-BE" sz="3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95728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A50D80A-DAE5-2A92-EDB2-6A2DCC6CCCC5}"/>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0286DC77-8800-8124-38D9-5E586D00AD76}"/>
              </a:ext>
            </a:extLst>
          </p:cNvPr>
          <p:cNvSpPr txBox="1"/>
          <p:nvPr/>
        </p:nvSpPr>
        <p:spPr>
          <a:xfrm>
            <a:off x="-130305" y="599241"/>
            <a:ext cx="11579429" cy="1200329"/>
          </a:xfrm>
          <a:prstGeom prst="rect">
            <a:avLst/>
          </a:prstGeom>
          <a:noFill/>
        </p:spPr>
        <p:txBody>
          <a:bodyPr wrap="square">
            <a:spAutoFit/>
          </a:bodyPr>
          <a:lstStyle/>
          <a:p>
            <a:pPr lvl="1">
              <a:defRPr/>
            </a:pPr>
            <a:r>
              <a:rPr lang="fr-BE" sz="3600" dirty="0">
                <a:solidFill>
                  <a:srgbClr val="FFFF00"/>
                </a:solidFill>
                <a:effectLst>
                  <a:outerShdw blurRad="38100" dist="38100" dir="2700000" algn="tl">
                    <a:srgbClr val="000000">
                      <a:alpha val="43137"/>
                    </a:srgbClr>
                  </a:outerShdw>
                </a:effectLst>
              </a:rPr>
              <a:t>SCORES LIES A L’ALIMENTATION</a:t>
            </a:r>
          </a:p>
          <a:p>
            <a:pPr lvl="1">
              <a:defRPr/>
            </a:pPr>
            <a:r>
              <a:rPr lang="fr-BE" sz="3600" dirty="0">
                <a:solidFill>
                  <a:srgbClr val="FFFF00"/>
                </a:solidFill>
                <a:effectLst>
                  <a:outerShdw blurRad="38100" dist="38100" dir="2700000" algn="tl">
                    <a:srgbClr val="000000">
                      <a:alpha val="43137"/>
                    </a:srgbClr>
                  </a:outerShdw>
                </a:effectLst>
              </a:rPr>
              <a:t>4. SCORE D’ABREUVEMENT</a:t>
            </a:r>
            <a:endParaRPr lang="fr-BE" sz="3600" dirty="0">
              <a:solidFill>
                <a:schemeClr val="bg1"/>
              </a:solidFill>
              <a:effectLst>
                <a:outerShdw blurRad="38100" dist="38100" dir="2700000" algn="tl">
                  <a:srgbClr val="000000">
                    <a:alpha val="43137"/>
                  </a:srgbClr>
                </a:outerShdw>
              </a:effectLst>
            </a:endParaRPr>
          </a:p>
        </p:txBody>
      </p:sp>
      <p:pic>
        <p:nvPicPr>
          <p:cNvPr id="3" name="Image 2">
            <a:extLst>
              <a:ext uri="{FF2B5EF4-FFF2-40B4-BE49-F238E27FC236}">
                <a16:creationId xmlns:a16="http://schemas.microsoft.com/office/drawing/2014/main" id="{9DD909F9-7F5C-F2D7-4441-D34310649EFA}"/>
              </a:ext>
            </a:extLst>
          </p:cNvPr>
          <p:cNvPicPr>
            <a:picLocks noChangeAspect="1"/>
          </p:cNvPicPr>
          <p:nvPr/>
        </p:nvPicPr>
        <p:blipFill>
          <a:blip r:embed="rId2"/>
          <a:stretch>
            <a:fillRect/>
          </a:stretch>
        </p:blipFill>
        <p:spPr>
          <a:xfrm>
            <a:off x="575916" y="2232025"/>
            <a:ext cx="16884996" cy="4248660"/>
          </a:xfrm>
          <a:prstGeom prst="rect">
            <a:avLst/>
          </a:prstGeom>
        </p:spPr>
      </p:pic>
      <p:pic>
        <p:nvPicPr>
          <p:cNvPr id="3074" name="Picture 2" descr="Vaches à l'abreuvoir - Louvre Collections">
            <a:extLst>
              <a:ext uri="{FF2B5EF4-FFF2-40B4-BE49-F238E27FC236}">
                <a16:creationId xmlns:a16="http://schemas.microsoft.com/office/drawing/2014/main" id="{900B073A-CF75-8A9E-BB59-CC725396A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7836" y="2281878"/>
            <a:ext cx="6048673" cy="47507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 qualité de l'eau d'abreuvement des vaches est souvent sous-estimée">
            <a:extLst>
              <a:ext uri="{FF2B5EF4-FFF2-40B4-BE49-F238E27FC236}">
                <a16:creationId xmlns:a16="http://schemas.microsoft.com/office/drawing/2014/main" id="{823588A9-9858-A767-8170-D3A419A5A9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39" y="7272585"/>
            <a:ext cx="9525000" cy="53435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breuvoir pour vache : de l'eau en abondance - Blogue | Agriclé">
            <a:extLst>
              <a:ext uri="{FF2B5EF4-FFF2-40B4-BE49-F238E27FC236}">
                <a16:creationId xmlns:a16="http://schemas.microsoft.com/office/drawing/2014/main" id="{2E5997D9-FDAA-25B1-C095-7C4098BD1D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6212" y="7272584"/>
            <a:ext cx="7124700" cy="53435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breuvoir les vaches [détail], work by, Constant Troyon | Artsupp">
            <a:extLst>
              <a:ext uri="{FF2B5EF4-FFF2-40B4-BE49-F238E27FC236}">
                <a16:creationId xmlns:a16="http://schemas.microsoft.com/office/drawing/2014/main" id="{D4335DEE-E90C-0A9C-3BF9-A6A9743492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57836" y="7570719"/>
            <a:ext cx="6037250" cy="495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5514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C407CDA-1925-6BFF-94BE-BA1572100219}"/>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0B433A2E-A551-20C1-8DE6-76B918D2F3CF}"/>
              </a:ext>
            </a:extLst>
          </p:cNvPr>
          <p:cNvSpPr txBox="1"/>
          <p:nvPr/>
        </p:nvSpPr>
        <p:spPr>
          <a:xfrm>
            <a:off x="-130305" y="599241"/>
            <a:ext cx="11579429" cy="1200329"/>
          </a:xfrm>
          <a:prstGeom prst="rect">
            <a:avLst/>
          </a:prstGeom>
          <a:noFill/>
        </p:spPr>
        <p:txBody>
          <a:bodyPr wrap="square">
            <a:spAutoFit/>
          </a:bodyPr>
          <a:lstStyle/>
          <a:p>
            <a:pPr lvl="1">
              <a:defRPr/>
            </a:pPr>
            <a:r>
              <a:rPr lang="fr-BE" sz="3600" dirty="0">
                <a:solidFill>
                  <a:srgbClr val="FFFF00"/>
                </a:solidFill>
                <a:effectLst>
                  <a:outerShdw blurRad="38100" dist="38100" dir="2700000" algn="tl">
                    <a:srgbClr val="000000">
                      <a:alpha val="43137"/>
                    </a:srgbClr>
                  </a:outerShdw>
                </a:effectLst>
              </a:rPr>
              <a:t>SCORES LIES A L’ALIMENTATION</a:t>
            </a:r>
          </a:p>
          <a:p>
            <a:pPr lvl="1">
              <a:defRPr/>
            </a:pPr>
            <a:r>
              <a:rPr lang="fr-BE" sz="3600" dirty="0">
                <a:solidFill>
                  <a:srgbClr val="FFFF00"/>
                </a:solidFill>
                <a:effectLst>
                  <a:outerShdw blurRad="38100" dist="38100" dir="2700000" algn="tl">
                    <a:srgbClr val="000000">
                      <a:alpha val="43137"/>
                    </a:srgbClr>
                  </a:outerShdw>
                </a:effectLst>
              </a:rPr>
              <a:t>5. SCORE DE DIGESTION</a:t>
            </a:r>
            <a:endParaRPr lang="fr-BE" sz="3600" dirty="0">
              <a:solidFill>
                <a:schemeClr val="bg1"/>
              </a:solidFill>
              <a:effectLst>
                <a:outerShdw blurRad="38100" dist="38100" dir="2700000" algn="tl">
                  <a:srgbClr val="000000">
                    <a:alpha val="43137"/>
                  </a:srgbClr>
                </a:outerShdw>
              </a:effectLst>
            </a:endParaRPr>
          </a:p>
        </p:txBody>
      </p:sp>
      <p:pic>
        <p:nvPicPr>
          <p:cNvPr id="15" name="Image 14">
            <a:extLst>
              <a:ext uri="{FF2B5EF4-FFF2-40B4-BE49-F238E27FC236}">
                <a16:creationId xmlns:a16="http://schemas.microsoft.com/office/drawing/2014/main" id="{3D6322C8-11CA-24BA-4CF8-17C292D68A67}"/>
              </a:ext>
            </a:extLst>
          </p:cNvPr>
          <p:cNvPicPr>
            <a:picLocks noChangeAspect="1"/>
          </p:cNvPicPr>
          <p:nvPr/>
        </p:nvPicPr>
        <p:blipFill>
          <a:blip r:embed="rId2"/>
          <a:stretch>
            <a:fillRect/>
          </a:stretch>
        </p:blipFill>
        <p:spPr>
          <a:xfrm>
            <a:off x="12673260" y="1099839"/>
            <a:ext cx="9916357" cy="2716362"/>
          </a:xfrm>
          <a:prstGeom prst="rect">
            <a:avLst/>
          </a:prstGeom>
        </p:spPr>
      </p:pic>
      <p:pic>
        <p:nvPicPr>
          <p:cNvPr id="18" name="Image 17">
            <a:extLst>
              <a:ext uri="{FF2B5EF4-FFF2-40B4-BE49-F238E27FC236}">
                <a16:creationId xmlns:a16="http://schemas.microsoft.com/office/drawing/2014/main" id="{128E81FF-973E-6DC0-11A6-B69D85DA2C54}"/>
              </a:ext>
            </a:extLst>
          </p:cNvPr>
          <p:cNvPicPr>
            <a:picLocks noChangeAspect="1"/>
          </p:cNvPicPr>
          <p:nvPr/>
        </p:nvPicPr>
        <p:blipFill>
          <a:blip r:embed="rId3"/>
          <a:stretch>
            <a:fillRect/>
          </a:stretch>
        </p:blipFill>
        <p:spPr>
          <a:xfrm>
            <a:off x="12745268" y="3816201"/>
            <a:ext cx="9903938" cy="8690220"/>
          </a:xfrm>
          <a:prstGeom prst="rect">
            <a:avLst/>
          </a:prstGeom>
        </p:spPr>
      </p:pic>
      <p:pic>
        <p:nvPicPr>
          <p:cNvPr id="20" name="Image 19">
            <a:extLst>
              <a:ext uri="{FF2B5EF4-FFF2-40B4-BE49-F238E27FC236}">
                <a16:creationId xmlns:a16="http://schemas.microsoft.com/office/drawing/2014/main" id="{33D9A1BB-DC2D-9621-5BFE-BCFACAE431B5}"/>
              </a:ext>
            </a:extLst>
          </p:cNvPr>
          <p:cNvPicPr>
            <a:picLocks noChangeAspect="1"/>
          </p:cNvPicPr>
          <p:nvPr/>
        </p:nvPicPr>
        <p:blipFill>
          <a:blip r:embed="rId4"/>
          <a:stretch>
            <a:fillRect/>
          </a:stretch>
        </p:blipFill>
        <p:spPr>
          <a:xfrm>
            <a:off x="825074" y="3816201"/>
            <a:ext cx="10624050" cy="2462849"/>
          </a:xfrm>
          <a:prstGeom prst="rect">
            <a:avLst/>
          </a:prstGeom>
        </p:spPr>
      </p:pic>
    </p:spTree>
    <p:extLst>
      <p:ext uri="{BB962C8B-B14F-4D97-AF65-F5344CB8AC3E}">
        <p14:creationId xmlns:p14="http://schemas.microsoft.com/office/powerpoint/2010/main" val="11680520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C9CD5AA-48AF-1557-62B0-627F567EF5A8}"/>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E7281823-5A8C-7173-9C2E-6D5F0AF72254}"/>
              </a:ext>
            </a:extLst>
          </p:cNvPr>
          <p:cNvSpPr txBox="1"/>
          <p:nvPr/>
        </p:nvSpPr>
        <p:spPr>
          <a:xfrm>
            <a:off x="776437" y="2016001"/>
            <a:ext cx="12040839" cy="9618659"/>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fr-BE" sz="3200" dirty="0">
                <a:solidFill>
                  <a:schemeClr val="bg1"/>
                </a:solidFill>
              </a:rPr>
              <a:t>60 coups de mâchoire par bol alimentaire entre deux déglutitions</a:t>
            </a:r>
          </a:p>
          <a:p>
            <a:pPr marL="457200" indent="-457200">
              <a:lnSpc>
                <a:spcPct val="150000"/>
              </a:lnSpc>
              <a:buFont typeface="Arial" panose="020B0604020202020204" pitchFamily="34" charset="0"/>
              <a:buChar char="•"/>
              <a:defRPr/>
            </a:pPr>
            <a:r>
              <a:rPr lang="fr-BE" sz="3200" dirty="0">
                <a:solidFill>
                  <a:schemeClr val="bg1"/>
                </a:solidFill>
              </a:rPr>
              <a:t>Un bol alimentaire toutes les 40 à 50 secondes</a:t>
            </a:r>
          </a:p>
          <a:p>
            <a:pPr marL="457200" indent="-457200">
              <a:lnSpc>
                <a:spcPct val="150000"/>
              </a:lnSpc>
              <a:buFont typeface="Arial" panose="020B0604020202020204" pitchFamily="34" charset="0"/>
              <a:buChar char="•"/>
              <a:defRPr/>
            </a:pPr>
            <a:r>
              <a:rPr lang="fr-FR" sz="3200" b="0" i="0" dirty="0">
                <a:solidFill>
                  <a:schemeClr val="bg1"/>
                </a:solidFill>
                <a:effectLst/>
              </a:rPr>
              <a:t>Une vache rumine en moyenne entre 450 et 550 minutes par jour en 6 à 8 périodes.</a:t>
            </a:r>
          </a:p>
          <a:p>
            <a:pPr marL="457200" indent="-457200">
              <a:lnSpc>
                <a:spcPct val="150000"/>
              </a:lnSpc>
              <a:buFont typeface="Arial" panose="020B0604020202020204" pitchFamily="34" charset="0"/>
              <a:buChar char="•"/>
              <a:defRPr/>
            </a:pPr>
            <a:r>
              <a:rPr lang="fr-BE" sz="3200" dirty="0">
                <a:solidFill>
                  <a:schemeClr val="bg1"/>
                </a:solidFill>
              </a:rPr>
              <a:t>50-65 % des vaches couchées confortablement sans dormir devraient idéalement être en train de ruminer</a:t>
            </a:r>
          </a:p>
          <a:p>
            <a:pPr marL="457200" indent="-457200">
              <a:lnSpc>
                <a:spcPct val="150000"/>
              </a:lnSpc>
              <a:buFont typeface="Arial" panose="020B0604020202020204" pitchFamily="34" charset="0"/>
              <a:buChar char="•"/>
              <a:defRPr/>
            </a:pPr>
            <a:r>
              <a:rPr lang="fr-FR" sz="3200" b="0" i="0" dirty="0">
                <a:solidFill>
                  <a:schemeClr val="bg1"/>
                </a:solidFill>
                <a:effectLst/>
              </a:rPr>
              <a:t>Une </a:t>
            </a:r>
            <a:r>
              <a:rPr lang="fr-FR" sz="3200" b="1" i="0" dirty="0">
                <a:solidFill>
                  <a:schemeClr val="bg1"/>
                </a:solidFill>
                <a:effectLst/>
              </a:rPr>
              <a:t>ration pas assez fibreuse</a:t>
            </a:r>
            <a:r>
              <a:rPr lang="fr-FR" sz="3200" b="0" i="0" dirty="0">
                <a:solidFill>
                  <a:schemeClr val="bg1"/>
                </a:solidFill>
                <a:effectLst/>
              </a:rPr>
              <a:t> perturbe la rumination et peut induire de l’acidose ruminale</a:t>
            </a:r>
          </a:p>
          <a:p>
            <a:pPr marL="457200" indent="-457200">
              <a:lnSpc>
                <a:spcPct val="150000"/>
              </a:lnSpc>
              <a:buFont typeface="Arial" panose="020B0604020202020204" pitchFamily="34" charset="0"/>
              <a:buChar char="•"/>
              <a:defRPr/>
            </a:pPr>
            <a:r>
              <a:rPr lang="fr-FR" sz="3200" dirty="0">
                <a:solidFill>
                  <a:schemeClr val="bg1"/>
                </a:solidFill>
              </a:rPr>
              <a:t>A</a:t>
            </a:r>
            <a:r>
              <a:rPr lang="fr-FR" sz="3200" b="0" i="0" dirty="0">
                <a:solidFill>
                  <a:schemeClr val="bg1"/>
                </a:solidFill>
                <a:effectLst/>
              </a:rPr>
              <a:t> l’inverse une ration trop fibreuse limite l’ingestion et donc la production laitière.</a:t>
            </a:r>
          </a:p>
          <a:p>
            <a:pPr marL="457200" indent="-457200">
              <a:lnSpc>
                <a:spcPct val="150000"/>
              </a:lnSpc>
              <a:buFont typeface="Arial" panose="020B0604020202020204" pitchFamily="34" charset="0"/>
              <a:buChar char="•"/>
              <a:defRPr/>
            </a:pPr>
            <a:endParaRPr lang="fr-BE" sz="3200" dirty="0">
              <a:solidFill>
                <a:schemeClr val="bg1"/>
              </a:solidFill>
            </a:endParaRPr>
          </a:p>
          <a:p>
            <a:pPr marL="457200" indent="-457200">
              <a:lnSpc>
                <a:spcPct val="150000"/>
              </a:lnSpc>
              <a:buFont typeface="Arial" panose="020B0604020202020204" pitchFamily="34" charset="0"/>
              <a:buChar char="•"/>
              <a:defRPr/>
            </a:pPr>
            <a:endParaRPr lang="fr-BE" sz="3200" dirty="0">
              <a:solidFill>
                <a:schemeClr val="bg1"/>
              </a:solidFill>
            </a:endParaRPr>
          </a:p>
          <a:p>
            <a:pPr marL="457200" indent="-457200">
              <a:lnSpc>
                <a:spcPct val="150000"/>
              </a:lnSpc>
              <a:buFont typeface="Arial" panose="020B0604020202020204" pitchFamily="34" charset="0"/>
              <a:buChar char="•"/>
              <a:defRPr/>
            </a:pPr>
            <a:endParaRPr lang="fr-FR" sz="3200" i="0" u="none" strike="noStrike" baseline="0" dirty="0">
              <a:solidFill>
                <a:schemeClr val="bg1"/>
              </a:solidFill>
            </a:endParaRPr>
          </a:p>
        </p:txBody>
      </p:sp>
      <p:sp>
        <p:nvSpPr>
          <p:cNvPr id="10" name="ZoneTexte 9">
            <a:extLst>
              <a:ext uri="{FF2B5EF4-FFF2-40B4-BE49-F238E27FC236}">
                <a16:creationId xmlns:a16="http://schemas.microsoft.com/office/drawing/2014/main" id="{B4FEB418-88C7-82EC-B7EB-260EC010569E}"/>
              </a:ext>
            </a:extLst>
          </p:cNvPr>
          <p:cNvSpPr txBox="1"/>
          <p:nvPr/>
        </p:nvSpPr>
        <p:spPr>
          <a:xfrm>
            <a:off x="215876" y="599241"/>
            <a:ext cx="15553728" cy="1200329"/>
          </a:xfrm>
          <a:prstGeom prst="rect">
            <a:avLst/>
          </a:prstGeom>
          <a:noFill/>
        </p:spPr>
        <p:txBody>
          <a:bodyPr wrap="square">
            <a:spAutoFit/>
          </a:bodyPr>
          <a:lstStyle/>
          <a:p>
            <a:pPr lvl="1">
              <a:defRPr/>
            </a:pPr>
            <a:r>
              <a:rPr lang="fr-BE" sz="3600" dirty="0">
                <a:solidFill>
                  <a:srgbClr val="FFFF00"/>
                </a:solidFill>
                <a:effectLst>
                  <a:outerShdw blurRad="38100" dist="38100" dir="2700000" algn="tl">
                    <a:srgbClr val="000000">
                      <a:alpha val="43137"/>
                    </a:srgbClr>
                  </a:outerShdw>
                </a:effectLst>
              </a:rPr>
              <a:t>SCORES LIES A L’ALIMENTATION</a:t>
            </a:r>
          </a:p>
          <a:p>
            <a:pPr lvl="1">
              <a:defRPr/>
            </a:pPr>
            <a:r>
              <a:rPr lang="fr-BE" sz="3600" dirty="0">
                <a:solidFill>
                  <a:srgbClr val="FFFF00"/>
                </a:solidFill>
                <a:effectLst>
                  <a:outerShdw blurRad="38100" dist="38100" dir="2700000" algn="tl">
                    <a:srgbClr val="000000">
                      <a:alpha val="43137"/>
                    </a:srgbClr>
                  </a:outerShdw>
                </a:effectLst>
              </a:rPr>
              <a:t>6. SCORE DE RUMINATION/MASTICATION</a:t>
            </a:r>
            <a:endParaRPr lang="fr-BE" sz="3600" dirty="0">
              <a:solidFill>
                <a:schemeClr val="bg1"/>
              </a:solidFill>
              <a:effectLst>
                <a:outerShdw blurRad="38100" dist="38100" dir="2700000" algn="tl">
                  <a:srgbClr val="000000">
                    <a:alpha val="43137"/>
                  </a:srgbClr>
                </a:outerShdw>
              </a:effectLst>
            </a:endParaRPr>
          </a:p>
        </p:txBody>
      </p:sp>
      <p:sp>
        <p:nvSpPr>
          <p:cNvPr id="6" name="ZoneTexte 5">
            <a:extLst>
              <a:ext uri="{FF2B5EF4-FFF2-40B4-BE49-F238E27FC236}">
                <a16:creationId xmlns:a16="http://schemas.microsoft.com/office/drawing/2014/main" id="{E1CFDA43-2108-1795-4555-318983E03F6A}"/>
              </a:ext>
            </a:extLst>
          </p:cNvPr>
          <p:cNvSpPr txBox="1"/>
          <p:nvPr/>
        </p:nvSpPr>
        <p:spPr>
          <a:xfrm>
            <a:off x="776437" y="11612933"/>
            <a:ext cx="22986055" cy="1384995"/>
          </a:xfrm>
          <a:prstGeom prst="rect">
            <a:avLst/>
          </a:prstGeom>
          <a:noFill/>
        </p:spPr>
        <p:txBody>
          <a:bodyPr wrap="square">
            <a:spAutoFit/>
          </a:bodyPr>
          <a:lstStyle/>
          <a:p>
            <a:r>
              <a:rPr lang="fr-BE" sz="2800" dirty="0">
                <a:solidFill>
                  <a:schemeClr val="bg1"/>
                </a:solidFill>
              </a:rPr>
              <a:t>https://die-fruchtbare-kuh.ch/fr/signaux-de-vaches/alimentation-et-digestion/rumination/#:~:text=Les%20mouvements%20de%20rumination%20sont%20visibles%20au%20niveau%20du%20museau.&amp;text=La%20vache%20rumine%20le%20fourrage%20qu'elle%20a%20aval%C3%A9%20auparavant.&amp;text=Env.,conforme%20aux%20besoins%20des%20ruminants.</a:t>
            </a:r>
          </a:p>
        </p:txBody>
      </p:sp>
      <p:pic>
        <p:nvPicPr>
          <p:cNvPr id="3074" name="Picture 2" descr="Rumination 101 : 8 points à connaître sur ce comportement des vaches  laitières - Le Bulletin des agriculteurs">
            <a:extLst>
              <a:ext uri="{FF2B5EF4-FFF2-40B4-BE49-F238E27FC236}">
                <a16:creationId xmlns:a16="http://schemas.microsoft.com/office/drawing/2014/main" id="{2694A827-A776-3328-CC08-68F9D4B27C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37356" y="2046585"/>
            <a:ext cx="9433048" cy="6290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880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5" name="Rectangle à coins arrondis 64"/>
          <p:cNvSpPr/>
          <p:nvPr/>
        </p:nvSpPr>
        <p:spPr>
          <a:xfrm>
            <a:off x="4536356" y="5544393"/>
            <a:ext cx="14869652" cy="162476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7673" tIns="108836" rIns="217673" bIns="108836" anchor="ctr"/>
          <a:lstStyle/>
          <a:p>
            <a:pPr algn="ctr">
              <a:defRPr/>
            </a:pPr>
            <a:r>
              <a:rPr lang="fr-BE" sz="6600" dirty="0">
                <a:effectLst/>
                <a:latin typeface="Calibri" panose="020F0502020204030204" pitchFamily="34" charset="0"/>
                <a:ea typeface="Calibri" panose="020F0502020204030204" pitchFamily="34" charset="0"/>
                <a:cs typeface="Times New Roman" panose="02020603050405020304" pitchFamily="18" charset="0"/>
              </a:rPr>
              <a:t>Quelques rappels anatomiques </a:t>
            </a:r>
            <a:endParaRPr lang="fr-BE" sz="6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525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0ECDE8-5329-18B3-CBDC-84C73DCCC818}"/>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F08892B5-1EB6-3738-7D6C-F876772274A2}"/>
              </a:ext>
            </a:extLst>
          </p:cNvPr>
          <p:cNvSpPr txBox="1"/>
          <p:nvPr/>
        </p:nvSpPr>
        <p:spPr>
          <a:xfrm>
            <a:off x="776437" y="2030195"/>
            <a:ext cx="22694135" cy="6664004"/>
          </a:xfrm>
          <a:prstGeom prst="rect">
            <a:avLst/>
          </a:prstGeom>
          <a:noFill/>
        </p:spPr>
        <p:txBody>
          <a:bodyPr wrap="square">
            <a:spAutoFit/>
          </a:bodyPr>
          <a:lstStyle/>
          <a:p>
            <a:pPr>
              <a:lnSpc>
                <a:spcPct val="150000"/>
              </a:lnSpc>
              <a:defRPr/>
            </a:pPr>
            <a:r>
              <a:rPr lang="fr-BE" sz="3200" dirty="0">
                <a:solidFill>
                  <a:schemeClr val="bg1"/>
                </a:solidFill>
              </a:rPr>
              <a:t>Evaluation visuelle et tactile (bouse dans la main avec un gant de fouiller) des MF. </a:t>
            </a:r>
          </a:p>
          <a:p>
            <a:pPr>
              <a:lnSpc>
                <a:spcPct val="150000"/>
              </a:lnSpc>
              <a:defRPr/>
            </a:pPr>
            <a:r>
              <a:rPr lang="fr-BE" sz="3200" dirty="0">
                <a:solidFill>
                  <a:schemeClr val="bg1"/>
                </a:solidFill>
              </a:rPr>
              <a:t>Une poignée de MF est lentement serrée dans la main; Durant cette compression, on perçoit si les MF sont rugueuses ou crémeuses, homogènes, comprennent une fraction solide, si de l’eau s’écoule entre les doigts et si elles contiennent des particules non digérées, ainsi que leur type, leur origine et leur taille. On peut aussi utiliser un tamis à bouse (</a:t>
            </a:r>
            <a:r>
              <a:rPr lang="fr-BE" sz="3200" dirty="0" err="1">
                <a:solidFill>
                  <a:schemeClr val="bg1"/>
                </a:solidFill>
              </a:rPr>
              <a:t>bousomètre</a:t>
            </a:r>
            <a:r>
              <a:rPr lang="fr-BE" sz="3200" dirty="0">
                <a:solidFill>
                  <a:schemeClr val="bg1"/>
                </a:solidFill>
              </a:rPr>
              <a:t>) pour évaluer ce score</a:t>
            </a:r>
          </a:p>
          <a:p>
            <a:pPr>
              <a:lnSpc>
                <a:spcPct val="150000"/>
              </a:lnSpc>
              <a:defRPr/>
            </a:pPr>
            <a:endParaRPr lang="fr-BE" sz="3200" dirty="0">
              <a:solidFill>
                <a:schemeClr val="bg1"/>
              </a:solidFill>
            </a:endParaRPr>
          </a:p>
          <a:p>
            <a:pPr marL="457200" indent="-457200">
              <a:lnSpc>
                <a:spcPct val="150000"/>
              </a:lnSpc>
              <a:buFont typeface="Arial" panose="020B0604020202020204" pitchFamily="34" charset="0"/>
              <a:buChar char="•"/>
              <a:defRPr/>
            </a:pPr>
            <a:r>
              <a:rPr lang="fr-BE" sz="3200" dirty="0">
                <a:solidFill>
                  <a:schemeClr val="bg1"/>
                </a:solidFill>
              </a:rPr>
              <a:t>L’échelle va de 1 (0 particule) à 5 (particules+++) : </a:t>
            </a:r>
            <a:r>
              <a:rPr lang="fr-BE" sz="3200" dirty="0">
                <a:solidFill>
                  <a:schemeClr val="accent2">
                    <a:lumMod val="60000"/>
                    <a:lumOff val="40000"/>
                  </a:schemeClr>
                </a:solidFill>
              </a:rPr>
              <a:t>idéal si score de 1 ou 2</a:t>
            </a:r>
          </a:p>
          <a:p>
            <a:pPr marL="457200" indent="-457200">
              <a:lnSpc>
                <a:spcPct val="150000"/>
              </a:lnSpc>
              <a:buFont typeface="Arial" panose="020B0604020202020204" pitchFamily="34" charset="0"/>
              <a:buChar char="•"/>
              <a:defRPr/>
            </a:pPr>
            <a:r>
              <a:rPr lang="fr-BE" sz="3200" dirty="0">
                <a:solidFill>
                  <a:schemeClr val="bg1"/>
                </a:solidFill>
              </a:rPr>
              <a:t>Normalement, les particules alimentaires ont une taille ≤ 5 mm de longueur. </a:t>
            </a:r>
          </a:p>
          <a:p>
            <a:pPr marL="457200" indent="-457200">
              <a:lnSpc>
                <a:spcPct val="150000"/>
              </a:lnSpc>
              <a:buFont typeface="Arial" panose="020B0604020202020204" pitchFamily="34" charset="0"/>
              <a:buChar char="•"/>
              <a:defRPr/>
            </a:pPr>
            <a:r>
              <a:rPr lang="fr-BE" sz="3200" dirty="0">
                <a:solidFill>
                  <a:schemeClr val="bg1"/>
                </a:solidFill>
              </a:rPr>
              <a:t>Attention si </a:t>
            </a:r>
            <a:r>
              <a:rPr lang="fr-BE" sz="3200" dirty="0">
                <a:solidFill>
                  <a:schemeClr val="bg1"/>
                </a:solidFill>
                <a:sym typeface="Wingdings" pitchFamily="2" charset="2"/>
              </a:rPr>
              <a:t></a:t>
            </a:r>
            <a:r>
              <a:rPr lang="fr-BE" sz="3200" dirty="0">
                <a:solidFill>
                  <a:schemeClr val="bg1"/>
                </a:solidFill>
              </a:rPr>
              <a:t> des particules de 1 à 2 cm et si </a:t>
            </a:r>
            <a:r>
              <a:rPr lang="fr-BE" sz="3200" dirty="0">
                <a:solidFill>
                  <a:schemeClr val="bg1"/>
                </a:solidFill>
                <a:sym typeface="Wingdings" pitchFamily="2" charset="2"/>
              </a:rPr>
              <a:t></a:t>
            </a:r>
            <a:r>
              <a:rPr lang="fr-BE" sz="3200" dirty="0">
                <a:solidFill>
                  <a:schemeClr val="bg1"/>
                </a:solidFill>
              </a:rPr>
              <a:t> </a:t>
            </a:r>
            <a:r>
              <a:rPr lang="fr-BE" sz="3200" dirty="0">
                <a:solidFill>
                  <a:schemeClr val="bg1"/>
                </a:solidFill>
                <a:sym typeface="Wingdings" pitchFamily="2" charset="2"/>
              </a:rPr>
              <a:t></a:t>
            </a:r>
            <a:r>
              <a:rPr lang="fr-BE" sz="3200" dirty="0">
                <a:solidFill>
                  <a:schemeClr val="bg1"/>
                </a:solidFill>
              </a:rPr>
              <a:t> MF pâteuses et grasses.</a:t>
            </a:r>
          </a:p>
          <a:p>
            <a:pPr marL="457200" indent="-457200">
              <a:lnSpc>
                <a:spcPct val="150000"/>
              </a:lnSpc>
              <a:buFont typeface="Arial" panose="020B0604020202020204" pitchFamily="34" charset="0"/>
              <a:buChar char="•"/>
              <a:defRPr/>
            </a:pPr>
            <a:r>
              <a:rPr lang="fr-BE" sz="3200" dirty="0">
                <a:solidFill>
                  <a:schemeClr val="bg1"/>
                </a:solidFill>
              </a:rPr>
              <a:t>Il y a un décalage de 1,5 à 4 jours entre les infos obtenues et la situation qui les a initiés.</a:t>
            </a:r>
          </a:p>
        </p:txBody>
      </p:sp>
      <p:sp>
        <p:nvSpPr>
          <p:cNvPr id="10" name="ZoneTexte 9">
            <a:extLst>
              <a:ext uri="{FF2B5EF4-FFF2-40B4-BE49-F238E27FC236}">
                <a16:creationId xmlns:a16="http://schemas.microsoft.com/office/drawing/2014/main" id="{8FCBB692-514F-57BA-B8C0-FB59E128D2D6}"/>
              </a:ext>
            </a:extLst>
          </p:cNvPr>
          <p:cNvSpPr txBox="1"/>
          <p:nvPr/>
        </p:nvSpPr>
        <p:spPr>
          <a:xfrm>
            <a:off x="359892" y="647082"/>
            <a:ext cx="15899909" cy="1200329"/>
          </a:xfrm>
          <a:prstGeom prst="rect">
            <a:avLst/>
          </a:prstGeom>
          <a:noFill/>
        </p:spPr>
        <p:txBody>
          <a:bodyPr wrap="square">
            <a:spAutoFit/>
          </a:bodyPr>
          <a:lstStyle/>
          <a:p>
            <a:pPr lvl="1">
              <a:defRPr/>
            </a:pPr>
            <a:r>
              <a:rPr lang="fr-BE" sz="3600" dirty="0">
                <a:solidFill>
                  <a:srgbClr val="FFFF00"/>
                </a:solidFill>
                <a:effectLst>
                  <a:outerShdw blurRad="38100" dist="38100" dir="2700000" algn="tl">
                    <a:srgbClr val="000000">
                      <a:alpha val="43137"/>
                    </a:srgbClr>
                  </a:outerShdw>
                </a:effectLst>
              </a:rPr>
              <a:t>SCORES LIES A L’ALIMENTATION</a:t>
            </a:r>
          </a:p>
          <a:p>
            <a:pPr lvl="1">
              <a:defRPr/>
            </a:pPr>
            <a:r>
              <a:rPr lang="fr-BE" sz="3600" dirty="0">
                <a:solidFill>
                  <a:srgbClr val="FFFF00"/>
                </a:solidFill>
                <a:effectLst>
                  <a:outerShdw blurRad="38100" dist="38100" dir="2700000" algn="tl">
                    <a:srgbClr val="000000">
                      <a:alpha val="43137"/>
                    </a:srgbClr>
                  </a:outerShdw>
                </a:effectLst>
              </a:rPr>
              <a:t>7. SCORE DE DIGESTIBILITE DES ALIMENTS </a:t>
            </a:r>
            <a:endParaRPr lang="fr-BE" sz="3600" dirty="0">
              <a:solidFill>
                <a:schemeClr val="bg1"/>
              </a:solidFill>
              <a:effectLst>
                <a:outerShdw blurRad="38100" dist="38100" dir="2700000" algn="tl">
                  <a:srgbClr val="000000">
                    <a:alpha val="43137"/>
                  </a:srgbClr>
                </a:outerShdw>
              </a:effectLst>
            </a:endParaRPr>
          </a:p>
        </p:txBody>
      </p:sp>
      <p:pic>
        <p:nvPicPr>
          <p:cNvPr id="2" name="Picture 19" descr="IMG_2621">
            <a:extLst>
              <a:ext uri="{FF2B5EF4-FFF2-40B4-BE49-F238E27FC236}">
                <a16:creationId xmlns:a16="http://schemas.microsoft.com/office/drawing/2014/main" id="{AAA00200-16C0-3753-F9B5-35E7F616A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437" y="9179518"/>
            <a:ext cx="5329111" cy="399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0" descr="IMG_2620">
            <a:extLst>
              <a:ext uri="{FF2B5EF4-FFF2-40B4-BE49-F238E27FC236}">
                <a16:creationId xmlns:a16="http://schemas.microsoft.com/office/drawing/2014/main" id="{2967954A-3386-6A15-6C54-09F2FC58D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326" y="9113562"/>
            <a:ext cx="5225471" cy="392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descr="tamisB1">
            <a:extLst>
              <a:ext uri="{FF2B5EF4-FFF2-40B4-BE49-F238E27FC236}">
                <a16:creationId xmlns:a16="http://schemas.microsoft.com/office/drawing/2014/main" id="{B7F2BBBA-91C0-9869-0B85-DDFF6433B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3380" y="8924824"/>
            <a:ext cx="295275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tamisB2">
            <a:extLst>
              <a:ext uri="{FF2B5EF4-FFF2-40B4-BE49-F238E27FC236}">
                <a16:creationId xmlns:a16="http://schemas.microsoft.com/office/drawing/2014/main" id="{0D1F748C-D505-EE8C-9064-7F3E0E3E99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0430" y="8924824"/>
            <a:ext cx="2881313"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descr="tamisB3">
            <a:extLst>
              <a:ext uri="{FF2B5EF4-FFF2-40B4-BE49-F238E27FC236}">
                <a16:creationId xmlns:a16="http://schemas.microsoft.com/office/drawing/2014/main" id="{DA969F7C-655D-F09E-D606-D8A8727F6C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01755" y="8924824"/>
            <a:ext cx="295275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7211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6B40499-9E66-CC98-E901-7948E6C60F4F}"/>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BE6E85AE-631E-D275-1578-B4833F873AF1}"/>
              </a:ext>
            </a:extLst>
          </p:cNvPr>
          <p:cNvSpPr txBox="1"/>
          <p:nvPr/>
        </p:nvSpPr>
        <p:spPr>
          <a:xfrm>
            <a:off x="776437" y="2016001"/>
            <a:ext cx="12040839" cy="2232021"/>
          </a:xfrm>
          <a:prstGeom prst="rect">
            <a:avLst/>
          </a:prstGeom>
          <a:noFill/>
        </p:spPr>
        <p:txBody>
          <a:bodyPr wrap="square">
            <a:spAutoFit/>
          </a:bodyPr>
          <a:lstStyle/>
          <a:p>
            <a:pPr marL="457200" indent="-457200">
              <a:lnSpc>
                <a:spcPct val="150000"/>
              </a:lnSpc>
              <a:buFont typeface="Arial" panose="020B0604020202020204" pitchFamily="34" charset="0"/>
              <a:buChar char="•"/>
              <a:defRPr/>
            </a:pPr>
            <a:endParaRPr lang="fr-BE" sz="3200" dirty="0">
              <a:solidFill>
                <a:schemeClr val="bg1"/>
              </a:solidFill>
            </a:endParaRPr>
          </a:p>
          <a:p>
            <a:pPr marL="457200" indent="-457200">
              <a:lnSpc>
                <a:spcPct val="150000"/>
              </a:lnSpc>
              <a:buFont typeface="Arial" panose="020B0604020202020204" pitchFamily="34" charset="0"/>
              <a:buChar char="•"/>
              <a:defRPr/>
            </a:pPr>
            <a:endParaRPr lang="fr-BE" sz="3200" dirty="0">
              <a:solidFill>
                <a:schemeClr val="bg1"/>
              </a:solidFill>
            </a:endParaRPr>
          </a:p>
          <a:p>
            <a:pPr marL="457200" indent="-457200">
              <a:lnSpc>
                <a:spcPct val="150000"/>
              </a:lnSpc>
              <a:buFont typeface="Arial" panose="020B0604020202020204" pitchFamily="34" charset="0"/>
              <a:buChar char="•"/>
              <a:defRPr/>
            </a:pPr>
            <a:endParaRPr lang="fr-FR" sz="3200" i="0" u="none" strike="noStrike" baseline="0" dirty="0">
              <a:solidFill>
                <a:schemeClr val="bg1"/>
              </a:solidFill>
            </a:endParaRPr>
          </a:p>
        </p:txBody>
      </p:sp>
      <p:sp>
        <p:nvSpPr>
          <p:cNvPr id="10" name="ZoneTexte 9">
            <a:extLst>
              <a:ext uri="{FF2B5EF4-FFF2-40B4-BE49-F238E27FC236}">
                <a16:creationId xmlns:a16="http://schemas.microsoft.com/office/drawing/2014/main" id="{CD7272FA-7045-CC73-4181-26BF16A05508}"/>
              </a:ext>
            </a:extLst>
          </p:cNvPr>
          <p:cNvSpPr txBox="1"/>
          <p:nvPr/>
        </p:nvSpPr>
        <p:spPr>
          <a:xfrm>
            <a:off x="-130305" y="599241"/>
            <a:ext cx="15899909" cy="1200329"/>
          </a:xfrm>
          <a:prstGeom prst="rect">
            <a:avLst/>
          </a:prstGeom>
          <a:noFill/>
        </p:spPr>
        <p:txBody>
          <a:bodyPr wrap="square">
            <a:spAutoFit/>
          </a:bodyPr>
          <a:lstStyle/>
          <a:p>
            <a:pPr lvl="1">
              <a:defRPr/>
            </a:pPr>
            <a:r>
              <a:rPr lang="fr-BE" sz="3600" dirty="0">
                <a:solidFill>
                  <a:srgbClr val="FFFF00"/>
                </a:solidFill>
                <a:effectLst>
                  <a:outerShdw blurRad="38100" dist="38100" dir="2700000" algn="tl">
                    <a:srgbClr val="000000">
                      <a:alpha val="43137"/>
                    </a:srgbClr>
                  </a:outerShdw>
                </a:effectLst>
              </a:rPr>
              <a:t>SCORES LIES A L’ALIMENTATION</a:t>
            </a:r>
          </a:p>
          <a:p>
            <a:pPr lvl="1">
              <a:defRPr/>
            </a:pPr>
            <a:r>
              <a:rPr lang="fr-BE" sz="3600" dirty="0">
                <a:solidFill>
                  <a:srgbClr val="FFFF00"/>
                </a:solidFill>
                <a:effectLst>
                  <a:outerShdw blurRad="38100" dist="38100" dir="2700000" algn="tl">
                    <a:srgbClr val="000000">
                      <a:alpha val="43137"/>
                    </a:srgbClr>
                  </a:outerShdw>
                </a:effectLst>
              </a:rPr>
              <a:t>8. SCORE DE TAMISAGE DE LA RATION  (Séparateur de particules </a:t>
            </a:r>
            <a:r>
              <a:rPr lang="fr-BE" sz="3600" dirty="0" err="1">
                <a:solidFill>
                  <a:srgbClr val="FFFF00"/>
                </a:solidFill>
                <a:effectLst>
                  <a:outerShdw blurRad="38100" dist="38100" dir="2700000" algn="tl">
                    <a:srgbClr val="000000">
                      <a:alpha val="43137"/>
                    </a:srgbClr>
                  </a:outerShdw>
                </a:effectLst>
              </a:rPr>
              <a:t>PennState</a:t>
            </a:r>
            <a:r>
              <a:rPr lang="fr-BE" sz="3600" dirty="0">
                <a:solidFill>
                  <a:srgbClr val="FFFF00"/>
                </a:solidFill>
                <a:effectLst>
                  <a:outerShdw blurRad="38100" dist="38100" dir="2700000" algn="tl">
                    <a:srgbClr val="000000">
                      <a:alpha val="43137"/>
                    </a:srgbClr>
                  </a:outerShdw>
                </a:effectLst>
              </a:rPr>
              <a:t>)</a:t>
            </a:r>
            <a:endParaRPr lang="fr-BE" sz="3600" dirty="0">
              <a:solidFill>
                <a:schemeClr val="bg1"/>
              </a:solidFill>
              <a:effectLst>
                <a:outerShdw blurRad="38100" dist="38100" dir="2700000" algn="tl">
                  <a:srgbClr val="000000">
                    <a:alpha val="43137"/>
                  </a:srgbClr>
                </a:outerShdw>
              </a:effectLst>
            </a:endParaRPr>
          </a:p>
        </p:txBody>
      </p:sp>
      <p:sp>
        <p:nvSpPr>
          <p:cNvPr id="3" name="ZoneTexte 2">
            <a:extLst>
              <a:ext uri="{FF2B5EF4-FFF2-40B4-BE49-F238E27FC236}">
                <a16:creationId xmlns:a16="http://schemas.microsoft.com/office/drawing/2014/main" id="{EF31709A-CB7B-8C65-9C2E-B4454B377072}"/>
              </a:ext>
            </a:extLst>
          </p:cNvPr>
          <p:cNvSpPr txBox="1"/>
          <p:nvPr/>
        </p:nvSpPr>
        <p:spPr>
          <a:xfrm>
            <a:off x="1079972" y="12497059"/>
            <a:ext cx="14041560" cy="584775"/>
          </a:xfrm>
          <a:prstGeom prst="rect">
            <a:avLst/>
          </a:prstGeom>
          <a:noFill/>
        </p:spPr>
        <p:txBody>
          <a:bodyPr wrap="square">
            <a:spAutoFit/>
          </a:bodyPr>
          <a:lstStyle/>
          <a:p>
            <a:r>
              <a:rPr lang="fr-BE" sz="3200" dirty="0">
                <a:solidFill>
                  <a:schemeClr val="bg1"/>
                </a:solidFill>
              </a:rPr>
              <a:t>Description en vidéo : https://www.youtube.com/watch?v=lBmEH2ADcZU</a:t>
            </a:r>
          </a:p>
        </p:txBody>
      </p:sp>
      <p:pic>
        <p:nvPicPr>
          <p:cNvPr id="5" name="Image 4">
            <a:extLst>
              <a:ext uri="{FF2B5EF4-FFF2-40B4-BE49-F238E27FC236}">
                <a16:creationId xmlns:a16="http://schemas.microsoft.com/office/drawing/2014/main" id="{71323D40-16EE-2278-C152-2A96CC355422}"/>
              </a:ext>
            </a:extLst>
          </p:cNvPr>
          <p:cNvPicPr>
            <a:picLocks noChangeAspect="1"/>
          </p:cNvPicPr>
          <p:nvPr/>
        </p:nvPicPr>
        <p:blipFill>
          <a:blip r:embed="rId2"/>
          <a:stretch>
            <a:fillRect/>
          </a:stretch>
        </p:blipFill>
        <p:spPr>
          <a:xfrm>
            <a:off x="10296996" y="4248022"/>
            <a:ext cx="12481390" cy="4320480"/>
          </a:xfrm>
          <a:prstGeom prst="rect">
            <a:avLst/>
          </a:prstGeom>
        </p:spPr>
      </p:pic>
      <p:pic>
        <p:nvPicPr>
          <p:cNvPr id="12" name="Image 11">
            <a:extLst>
              <a:ext uri="{FF2B5EF4-FFF2-40B4-BE49-F238E27FC236}">
                <a16:creationId xmlns:a16="http://schemas.microsoft.com/office/drawing/2014/main" id="{2C88D8DF-26DF-D2D5-9828-34C8D06B62D6}"/>
              </a:ext>
            </a:extLst>
          </p:cNvPr>
          <p:cNvPicPr>
            <a:picLocks noChangeAspect="1"/>
          </p:cNvPicPr>
          <p:nvPr/>
        </p:nvPicPr>
        <p:blipFill>
          <a:blip r:embed="rId3"/>
          <a:stretch>
            <a:fillRect/>
          </a:stretch>
        </p:blipFill>
        <p:spPr>
          <a:xfrm>
            <a:off x="1707450" y="2881033"/>
            <a:ext cx="7662987" cy="8795566"/>
          </a:xfrm>
          <a:prstGeom prst="rect">
            <a:avLst/>
          </a:prstGeom>
        </p:spPr>
      </p:pic>
    </p:spTree>
    <p:extLst>
      <p:ext uri="{BB962C8B-B14F-4D97-AF65-F5344CB8AC3E}">
        <p14:creationId xmlns:p14="http://schemas.microsoft.com/office/powerpoint/2010/main" val="10126190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918FBB6-2CFF-72E4-D842-58141A76FE85}"/>
            </a:ext>
          </a:extLst>
        </p:cNvPr>
        <p:cNvGrpSpPr/>
        <p:nvPr/>
      </p:nvGrpSpPr>
      <p:grpSpPr>
        <a:xfrm>
          <a:off x="0" y="0"/>
          <a:ext cx="0" cy="0"/>
          <a:chOff x="0" y="0"/>
          <a:chExt cx="0" cy="0"/>
        </a:xfrm>
      </p:grpSpPr>
      <p:pic>
        <p:nvPicPr>
          <p:cNvPr id="11" name="Picture 18">
            <a:extLst>
              <a:ext uri="{FF2B5EF4-FFF2-40B4-BE49-F238E27FC236}">
                <a16:creationId xmlns:a16="http://schemas.microsoft.com/office/drawing/2014/main" id="{D4E80C94-6102-A304-6368-F632E2EC9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949" y="6843071"/>
            <a:ext cx="6212758" cy="568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7EAA8DD8-25A7-501D-C643-7430BB721A03}"/>
              </a:ext>
            </a:extLst>
          </p:cNvPr>
          <p:cNvSpPr txBox="1"/>
          <p:nvPr/>
        </p:nvSpPr>
        <p:spPr>
          <a:xfrm>
            <a:off x="-130305" y="599241"/>
            <a:ext cx="15899909" cy="1200329"/>
          </a:xfrm>
          <a:prstGeom prst="rect">
            <a:avLst/>
          </a:prstGeom>
          <a:noFill/>
        </p:spPr>
        <p:txBody>
          <a:bodyPr wrap="square">
            <a:spAutoFit/>
          </a:bodyPr>
          <a:lstStyle/>
          <a:p>
            <a:pPr lvl="1">
              <a:defRPr/>
            </a:pPr>
            <a:r>
              <a:rPr lang="fr-BE" sz="3600" dirty="0">
                <a:solidFill>
                  <a:srgbClr val="FFFF00"/>
                </a:solidFill>
                <a:effectLst>
                  <a:outerShdw blurRad="38100" dist="38100" dir="2700000" algn="tl">
                    <a:srgbClr val="000000">
                      <a:alpha val="43137"/>
                    </a:srgbClr>
                  </a:outerShdw>
                </a:effectLst>
              </a:rPr>
              <a:t>SCORES DE LOCOMOTION</a:t>
            </a:r>
          </a:p>
          <a:p>
            <a:pPr lvl="1">
              <a:defRPr/>
            </a:pPr>
            <a:r>
              <a:rPr lang="fr-BE" sz="3600" dirty="0">
                <a:solidFill>
                  <a:srgbClr val="FFFF00"/>
                </a:solidFill>
                <a:effectLst>
                  <a:outerShdw blurRad="38100" dist="38100" dir="2700000" algn="tl">
                    <a:srgbClr val="000000">
                      <a:alpha val="43137"/>
                    </a:srgbClr>
                  </a:outerShdw>
                </a:effectLst>
              </a:rPr>
              <a:t>1. SCORE D’APLOMBS</a:t>
            </a:r>
            <a:endParaRPr lang="fr-BE" sz="3600" dirty="0">
              <a:solidFill>
                <a:schemeClr val="bg1"/>
              </a:solidFill>
              <a:effectLst>
                <a:outerShdw blurRad="38100" dist="38100" dir="2700000" algn="tl">
                  <a:srgbClr val="000000">
                    <a:alpha val="43137"/>
                  </a:srgbClr>
                </a:outerShdw>
              </a:effectLst>
            </a:endParaRPr>
          </a:p>
        </p:txBody>
      </p:sp>
      <p:pic>
        <p:nvPicPr>
          <p:cNvPr id="13" name="Image 12">
            <a:extLst>
              <a:ext uri="{FF2B5EF4-FFF2-40B4-BE49-F238E27FC236}">
                <a16:creationId xmlns:a16="http://schemas.microsoft.com/office/drawing/2014/main" id="{6BB6E3DA-0901-810E-E0B8-E013860673F6}"/>
              </a:ext>
            </a:extLst>
          </p:cNvPr>
          <p:cNvPicPr>
            <a:picLocks noChangeAspect="1"/>
          </p:cNvPicPr>
          <p:nvPr/>
        </p:nvPicPr>
        <p:blipFill>
          <a:blip r:embed="rId3"/>
          <a:stretch>
            <a:fillRect/>
          </a:stretch>
        </p:blipFill>
        <p:spPr>
          <a:xfrm>
            <a:off x="1007963" y="2265191"/>
            <a:ext cx="13501535" cy="4090041"/>
          </a:xfrm>
          <a:prstGeom prst="rect">
            <a:avLst/>
          </a:prstGeom>
        </p:spPr>
      </p:pic>
      <p:pic>
        <p:nvPicPr>
          <p:cNvPr id="15" name="Image 14">
            <a:extLst>
              <a:ext uri="{FF2B5EF4-FFF2-40B4-BE49-F238E27FC236}">
                <a16:creationId xmlns:a16="http://schemas.microsoft.com/office/drawing/2014/main" id="{3DF19D11-6694-6E70-9178-8618A52D1B5C}"/>
              </a:ext>
            </a:extLst>
          </p:cNvPr>
          <p:cNvPicPr>
            <a:picLocks noChangeAspect="1"/>
          </p:cNvPicPr>
          <p:nvPr/>
        </p:nvPicPr>
        <p:blipFill>
          <a:blip r:embed="rId4"/>
          <a:stretch>
            <a:fillRect/>
          </a:stretch>
        </p:blipFill>
        <p:spPr>
          <a:xfrm>
            <a:off x="14761492" y="2265191"/>
            <a:ext cx="9220967" cy="7311650"/>
          </a:xfrm>
          <a:prstGeom prst="rect">
            <a:avLst/>
          </a:prstGeom>
        </p:spPr>
      </p:pic>
    </p:spTree>
    <p:extLst>
      <p:ext uri="{BB962C8B-B14F-4D97-AF65-F5344CB8AC3E}">
        <p14:creationId xmlns:p14="http://schemas.microsoft.com/office/powerpoint/2010/main" val="39329758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4003B26-5E61-656E-7D7C-29D09158095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AB6FEE38-1DBA-2848-286A-66E22A31706A}"/>
              </a:ext>
            </a:extLst>
          </p:cNvPr>
          <p:cNvSpPr txBox="1"/>
          <p:nvPr/>
        </p:nvSpPr>
        <p:spPr>
          <a:xfrm>
            <a:off x="19088" y="612585"/>
            <a:ext cx="12493388" cy="1200329"/>
          </a:xfrm>
          <a:prstGeom prst="rect">
            <a:avLst/>
          </a:prstGeom>
          <a:noFill/>
        </p:spPr>
        <p:txBody>
          <a:bodyPr wrap="square">
            <a:spAutoFit/>
          </a:bodyPr>
          <a:lstStyle/>
          <a:p>
            <a:pPr lvl="1">
              <a:defRPr/>
            </a:pPr>
            <a:r>
              <a:rPr lang="fr-BE" sz="3600" dirty="0">
                <a:solidFill>
                  <a:srgbClr val="FFFF00"/>
                </a:solidFill>
                <a:effectLst>
                  <a:outerShdw blurRad="38100" dist="38100" dir="2700000" algn="tl">
                    <a:srgbClr val="000000">
                      <a:alpha val="43137"/>
                    </a:srgbClr>
                  </a:outerShdw>
                </a:effectLst>
              </a:rPr>
              <a:t>SCORES DE LOCOMOTION</a:t>
            </a:r>
          </a:p>
          <a:p>
            <a:pPr lvl="1">
              <a:defRPr/>
            </a:pPr>
            <a:r>
              <a:rPr lang="fr-BE" sz="3600" dirty="0">
                <a:solidFill>
                  <a:srgbClr val="FFFF00"/>
                </a:solidFill>
                <a:effectLst>
                  <a:outerShdw blurRad="38100" dist="38100" dir="2700000" algn="tl">
                    <a:srgbClr val="000000">
                      <a:alpha val="43137"/>
                    </a:srgbClr>
                  </a:outerShdw>
                </a:effectLst>
              </a:rPr>
              <a:t>2. SCORE DE BOITERIE</a:t>
            </a:r>
            <a:endParaRPr lang="fr-BE" sz="3600" dirty="0">
              <a:solidFill>
                <a:schemeClr val="bg1"/>
              </a:solidFill>
              <a:effectLst>
                <a:outerShdw blurRad="38100" dist="38100" dir="2700000" algn="tl">
                  <a:srgbClr val="000000">
                    <a:alpha val="43137"/>
                  </a:srgbClr>
                </a:outerShdw>
              </a:effectLst>
            </a:endParaRPr>
          </a:p>
        </p:txBody>
      </p:sp>
      <p:sp>
        <p:nvSpPr>
          <p:cNvPr id="16" name="ZoneTexte 15">
            <a:extLst>
              <a:ext uri="{FF2B5EF4-FFF2-40B4-BE49-F238E27FC236}">
                <a16:creationId xmlns:a16="http://schemas.microsoft.com/office/drawing/2014/main" id="{38C08412-4FF0-F6AE-E044-5F74CA92FB63}"/>
              </a:ext>
            </a:extLst>
          </p:cNvPr>
          <p:cNvSpPr txBox="1"/>
          <p:nvPr/>
        </p:nvSpPr>
        <p:spPr>
          <a:xfrm>
            <a:off x="-1465425" y="7272585"/>
            <a:ext cx="12122462" cy="2970685"/>
          </a:xfrm>
          <a:prstGeom prst="rect">
            <a:avLst/>
          </a:prstGeom>
          <a:noFill/>
        </p:spPr>
        <p:txBody>
          <a:bodyPr wrap="square">
            <a:spAutoFit/>
          </a:bodyPr>
          <a:lstStyle/>
          <a:p>
            <a:pPr lvl="2">
              <a:lnSpc>
                <a:spcPct val="150000"/>
              </a:lnSpc>
              <a:defRPr/>
            </a:pPr>
            <a:r>
              <a:rPr lang="fr-BE" sz="3200" dirty="0">
                <a:solidFill>
                  <a:schemeClr val="bg1"/>
                </a:solidFill>
              </a:rPr>
              <a:t>En élevage laitier, le score permet d’estimer pertes en lait:</a:t>
            </a:r>
          </a:p>
          <a:p>
            <a:pPr marL="2637501" lvl="2" indent="-457200">
              <a:lnSpc>
                <a:spcPct val="150000"/>
              </a:lnSpc>
              <a:buFont typeface="Arial" panose="020B0604020202020204" pitchFamily="34" charset="0"/>
              <a:buChar char="•"/>
              <a:defRPr/>
            </a:pPr>
            <a:r>
              <a:rPr lang="fr-BE" sz="3200" dirty="0">
                <a:solidFill>
                  <a:schemeClr val="bg1"/>
                </a:solidFill>
              </a:rPr>
              <a:t>Score 3 : 5,1 % de perte en lait</a:t>
            </a:r>
          </a:p>
          <a:p>
            <a:pPr marL="2637501" lvl="2" indent="-457200">
              <a:lnSpc>
                <a:spcPct val="150000"/>
              </a:lnSpc>
              <a:buFont typeface="Arial" panose="020B0604020202020204" pitchFamily="34" charset="0"/>
              <a:buChar char="•"/>
              <a:defRPr/>
            </a:pPr>
            <a:r>
              <a:rPr lang="fr-BE" sz="3200" dirty="0">
                <a:solidFill>
                  <a:schemeClr val="bg1"/>
                </a:solidFill>
              </a:rPr>
              <a:t>Score 4 : 16,8 % de perte en lait</a:t>
            </a:r>
          </a:p>
          <a:p>
            <a:pPr marL="2637501" lvl="2" indent="-457200">
              <a:lnSpc>
                <a:spcPct val="150000"/>
              </a:lnSpc>
              <a:buFont typeface="Arial" panose="020B0604020202020204" pitchFamily="34" charset="0"/>
              <a:buChar char="•"/>
              <a:defRPr/>
            </a:pPr>
            <a:r>
              <a:rPr lang="fr-BE" sz="3200" dirty="0">
                <a:solidFill>
                  <a:schemeClr val="bg1"/>
                </a:solidFill>
              </a:rPr>
              <a:t>Score 5 : 36 % de perte en lait</a:t>
            </a:r>
          </a:p>
        </p:txBody>
      </p:sp>
      <p:pic>
        <p:nvPicPr>
          <p:cNvPr id="4" name="Image 3">
            <a:extLst>
              <a:ext uri="{FF2B5EF4-FFF2-40B4-BE49-F238E27FC236}">
                <a16:creationId xmlns:a16="http://schemas.microsoft.com/office/drawing/2014/main" id="{78E50DD7-25F7-3739-C37B-4275AA28F9E6}"/>
              </a:ext>
            </a:extLst>
          </p:cNvPr>
          <p:cNvPicPr>
            <a:picLocks noChangeAspect="1"/>
          </p:cNvPicPr>
          <p:nvPr/>
        </p:nvPicPr>
        <p:blipFill>
          <a:blip r:embed="rId2"/>
          <a:stretch>
            <a:fillRect/>
          </a:stretch>
        </p:blipFill>
        <p:spPr>
          <a:xfrm>
            <a:off x="13825388" y="589362"/>
            <a:ext cx="9433048" cy="7661891"/>
          </a:xfrm>
          <a:prstGeom prst="rect">
            <a:avLst/>
          </a:prstGeom>
        </p:spPr>
      </p:pic>
      <p:pic>
        <p:nvPicPr>
          <p:cNvPr id="6" name="Image 5">
            <a:extLst>
              <a:ext uri="{FF2B5EF4-FFF2-40B4-BE49-F238E27FC236}">
                <a16:creationId xmlns:a16="http://schemas.microsoft.com/office/drawing/2014/main" id="{B921B11D-978A-C11F-B9E7-001F3BD849AD}"/>
              </a:ext>
            </a:extLst>
          </p:cNvPr>
          <p:cNvPicPr>
            <a:picLocks noChangeAspect="1"/>
          </p:cNvPicPr>
          <p:nvPr/>
        </p:nvPicPr>
        <p:blipFill>
          <a:blip r:embed="rId3"/>
          <a:stretch>
            <a:fillRect/>
          </a:stretch>
        </p:blipFill>
        <p:spPr>
          <a:xfrm>
            <a:off x="13825388" y="8251252"/>
            <a:ext cx="9432574" cy="4781973"/>
          </a:xfrm>
          <a:prstGeom prst="rect">
            <a:avLst/>
          </a:prstGeom>
        </p:spPr>
      </p:pic>
      <p:pic>
        <p:nvPicPr>
          <p:cNvPr id="8" name="Image 7">
            <a:extLst>
              <a:ext uri="{FF2B5EF4-FFF2-40B4-BE49-F238E27FC236}">
                <a16:creationId xmlns:a16="http://schemas.microsoft.com/office/drawing/2014/main" id="{BE09D42A-6C4C-73E9-4C5D-93A6D9E9A2C3}"/>
              </a:ext>
            </a:extLst>
          </p:cNvPr>
          <p:cNvPicPr>
            <a:picLocks noChangeAspect="1"/>
          </p:cNvPicPr>
          <p:nvPr/>
        </p:nvPicPr>
        <p:blipFill>
          <a:blip r:embed="rId4"/>
          <a:stretch>
            <a:fillRect/>
          </a:stretch>
        </p:blipFill>
        <p:spPr>
          <a:xfrm>
            <a:off x="575916" y="2587352"/>
            <a:ext cx="12373341" cy="4231403"/>
          </a:xfrm>
          <a:prstGeom prst="rect">
            <a:avLst/>
          </a:prstGeom>
        </p:spPr>
      </p:pic>
    </p:spTree>
    <p:extLst>
      <p:ext uri="{BB962C8B-B14F-4D97-AF65-F5344CB8AC3E}">
        <p14:creationId xmlns:p14="http://schemas.microsoft.com/office/powerpoint/2010/main" val="27172424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9CEC045-D06C-9AA1-0674-4B95F57FFEFB}"/>
              </a:ext>
            </a:extLst>
          </p:cNvPr>
          <p:cNvPicPr>
            <a:picLocks noChangeAspect="1"/>
          </p:cNvPicPr>
          <p:nvPr/>
        </p:nvPicPr>
        <p:blipFill>
          <a:blip r:embed="rId2"/>
          <a:stretch>
            <a:fillRect/>
          </a:stretch>
        </p:blipFill>
        <p:spPr>
          <a:xfrm>
            <a:off x="498204" y="287809"/>
            <a:ext cx="23356972" cy="13033448"/>
          </a:xfrm>
          <a:prstGeom prst="rect">
            <a:avLst/>
          </a:prstGeom>
        </p:spPr>
      </p:pic>
    </p:spTree>
    <p:extLst>
      <p:ext uri="{BB962C8B-B14F-4D97-AF65-F5344CB8AC3E}">
        <p14:creationId xmlns:p14="http://schemas.microsoft.com/office/powerpoint/2010/main" val="2713253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2FBDCCD-0838-D077-67D3-E64B9DD04BC0}"/>
            </a:ext>
          </a:extLst>
        </p:cNvPr>
        <p:cNvGrpSpPr/>
        <p:nvPr/>
      </p:nvGrpSpPr>
      <p:grpSpPr>
        <a:xfrm>
          <a:off x="0" y="0"/>
          <a:ext cx="0" cy="0"/>
          <a:chOff x="0" y="0"/>
          <a:chExt cx="0" cy="0"/>
        </a:xfrm>
      </p:grpSpPr>
      <p:sp>
        <p:nvSpPr>
          <p:cNvPr id="30" name="Freeform 36">
            <a:extLst>
              <a:ext uri="{FF2B5EF4-FFF2-40B4-BE49-F238E27FC236}">
                <a16:creationId xmlns:a16="http://schemas.microsoft.com/office/drawing/2014/main" id="{D4A5B2F2-D63F-330A-E93D-C405EA45F585}"/>
              </a:ext>
            </a:extLst>
          </p:cNvPr>
          <p:cNvSpPr>
            <a:spLocks/>
          </p:cNvSpPr>
          <p:nvPr/>
        </p:nvSpPr>
        <p:spPr bwMode="auto">
          <a:xfrm>
            <a:off x="2160092" y="2815817"/>
            <a:ext cx="5560544" cy="5536888"/>
          </a:xfrm>
          <a:custGeom>
            <a:avLst/>
            <a:gdLst>
              <a:gd name="T0" fmla="*/ 3421763 w 4985"/>
              <a:gd name="T1" fmla="*/ 1711568 h 4985"/>
              <a:gd name="T2" fmla="*/ 3421763 w 4985"/>
              <a:gd name="T3" fmla="*/ 1711568 h 4985"/>
              <a:gd name="T4" fmla="*/ 1710882 w 4985"/>
              <a:gd name="T5" fmla="*/ 3421762 h 4985"/>
              <a:gd name="T6" fmla="*/ 1710882 w 4985"/>
              <a:gd name="T7" fmla="*/ 3421762 h 4985"/>
              <a:gd name="T8" fmla="*/ 0 w 4985"/>
              <a:gd name="T9" fmla="*/ 1711568 h 4985"/>
              <a:gd name="T10" fmla="*/ 0 w 4985"/>
              <a:gd name="T11" fmla="*/ 1711568 h 4985"/>
              <a:gd name="T12" fmla="*/ 1710882 w 4985"/>
              <a:gd name="T13" fmla="*/ 0 h 4985"/>
              <a:gd name="T14" fmla="*/ 1710882 w 4985"/>
              <a:gd name="T15" fmla="*/ 0 h 4985"/>
              <a:gd name="T16" fmla="*/ 3421763 w 4985"/>
              <a:gd name="T17" fmla="*/ 1711568 h 4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85" h="4985">
                <a:moveTo>
                  <a:pt x="4984" y="2493"/>
                </a:moveTo>
                <a:lnTo>
                  <a:pt x="4984" y="2493"/>
                </a:lnTo>
                <a:cubicBezTo>
                  <a:pt x="4984" y="3868"/>
                  <a:pt x="3869" y="4984"/>
                  <a:pt x="2492" y="4984"/>
                </a:cubicBezTo>
                <a:cubicBezTo>
                  <a:pt x="1116" y="4984"/>
                  <a:pt x="0" y="3868"/>
                  <a:pt x="0" y="2493"/>
                </a:cubicBezTo>
                <a:cubicBezTo>
                  <a:pt x="0" y="1116"/>
                  <a:pt x="1116" y="0"/>
                  <a:pt x="2492" y="0"/>
                </a:cubicBezTo>
                <a:cubicBezTo>
                  <a:pt x="3869" y="0"/>
                  <a:pt x="4984" y="1116"/>
                  <a:pt x="4984" y="2493"/>
                </a:cubicBezTo>
              </a:path>
            </a:pathLst>
          </a:custGeom>
          <a:solidFill>
            <a:schemeClr val="accent1">
              <a:lumMod val="75000"/>
              <a:alpha val="75000"/>
            </a:schemeClr>
          </a:solidFill>
          <a:ln>
            <a:noFill/>
          </a:ln>
        </p:spPr>
        <p:txBody>
          <a:bodyPr wrap="none" lIns="91428" tIns="45714" rIns="91428" bIns="45714" anchor="ctr"/>
          <a:lstStyle/>
          <a:p>
            <a:endParaRPr lang="en-US" sz="6600"/>
          </a:p>
        </p:txBody>
      </p:sp>
      <p:sp>
        <p:nvSpPr>
          <p:cNvPr id="9" name="TextBox 8">
            <a:extLst>
              <a:ext uri="{FF2B5EF4-FFF2-40B4-BE49-F238E27FC236}">
                <a16:creationId xmlns:a16="http://schemas.microsoft.com/office/drawing/2014/main" id="{B824042D-5B7B-4FC3-1311-A237312DF954}"/>
              </a:ext>
            </a:extLst>
          </p:cNvPr>
          <p:cNvSpPr txBox="1"/>
          <p:nvPr/>
        </p:nvSpPr>
        <p:spPr>
          <a:xfrm>
            <a:off x="2871131" y="2952105"/>
            <a:ext cx="4355976" cy="4371634"/>
          </a:xfrm>
          <a:prstGeom prst="rect">
            <a:avLst/>
          </a:prstGeom>
          <a:noFill/>
        </p:spPr>
        <p:txBody>
          <a:bodyPr wrap="none" lIns="91428" tIns="45714" rIns="91428" bIns="45714" rtlCol="0" anchor="b">
            <a:spAutoFit/>
          </a:bodyPr>
          <a:lstStyle/>
          <a:p>
            <a:pPr algn="ctr">
              <a:lnSpc>
                <a:spcPct val="150000"/>
              </a:lnSpc>
            </a:pPr>
            <a:r>
              <a:rPr lang="en-US" sz="6400" spc="-30" dirty="0">
                <a:solidFill>
                  <a:schemeClr val="bg1"/>
                </a:solidFill>
                <a:ea typeface="Source Sans Pro" panose="020B0503030403020204" pitchFamily="34" charset="0"/>
              </a:rPr>
              <a:t>LE</a:t>
            </a:r>
          </a:p>
          <a:p>
            <a:pPr algn="ctr">
              <a:lnSpc>
                <a:spcPct val="150000"/>
              </a:lnSpc>
            </a:pPr>
            <a:r>
              <a:rPr lang="en-US" sz="6400" spc="-30" dirty="0">
                <a:solidFill>
                  <a:schemeClr val="bg1"/>
                </a:solidFill>
                <a:ea typeface="Source Sans Pro" panose="020B0503030403020204" pitchFamily="34" charset="0"/>
              </a:rPr>
              <a:t>PROTOCOLE </a:t>
            </a:r>
          </a:p>
          <a:p>
            <a:pPr algn="ctr">
              <a:lnSpc>
                <a:spcPct val="150000"/>
              </a:lnSpc>
            </a:pPr>
            <a:r>
              <a:rPr lang="en-US" sz="6400" spc="-30" dirty="0">
                <a:solidFill>
                  <a:schemeClr val="bg1"/>
                </a:solidFill>
                <a:ea typeface="Source Sans Pro" panose="020B0503030403020204" pitchFamily="34" charset="0"/>
              </a:rPr>
              <a:t>D’ENQUETE</a:t>
            </a:r>
          </a:p>
        </p:txBody>
      </p:sp>
      <p:pic>
        <p:nvPicPr>
          <p:cNvPr id="2" name="Picture 2">
            <a:extLst>
              <a:ext uri="{FF2B5EF4-FFF2-40B4-BE49-F238E27FC236}">
                <a16:creationId xmlns:a16="http://schemas.microsoft.com/office/drawing/2014/main" id="{79F65325-30B4-B418-CF16-2A885CEC3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236" y="9501517"/>
            <a:ext cx="2764344" cy="3670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0518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D10EC2C-4A89-10F6-BE75-B88F6B850461}"/>
              </a:ext>
            </a:extLst>
          </p:cNvPr>
          <p:cNvPicPr>
            <a:picLocks noChangeAspect="1"/>
          </p:cNvPicPr>
          <p:nvPr/>
        </p:nvPicPr>
        <p:blipFill>
          <a:blip r:embed="rId2"/>
          <a:stretch>
            <a:fillRect/>
          </a:stretch>
        </p:blipFill>
        <p:spPr>
          <a:xfrm>
            <a:off x="4824388" y="2016002"/>
            <a:ext cx="12923087" cy="11323088"/>
          </a:xfrm>
          <a:prstGeom prst="rect">
            <a:avLst/>
          </a:prstGeom>
        </p:spPr>
      </p:pic>
      <p:sp>
        <p:nvSpPr>
          <p:cNvPr id="4" name="Rectangle à coins arrondis 4">
            <a:extLst>
              <a:ext uri="{FF2B5EF4-FFF2-40B4-BE49-F238E27FC236}">
                <a16:creationId xmlns:a16="http://schemas.microsoft.com/office/drawing/2014/main" id="{7108EDCD-70F2-26F5-F78F-674A6E2F9266}"/>
              </a:ext>
            </a:extLst>
          </p:cNvPr>
          <p:cNvSpPr/>
          <p:nvPr/>
        </p:nvSpPr>
        <p:spPr>
          <a:xfrm>
            <a:off x="4826962" y="575841"/>
            <a:ext cx="11446698" cy="1080120"/>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800" dirty="0"/>
              <a:t>Quelques définitions (Roussel et al. 2011) </a:t>
            </a:r>
          </a:p>
        </p:txBody>
      </p:sp>
    </p:spTree>
    <p:extLst>
      <p:ext uri="{BB962C8B-B14F-4D97-AF65-F5344CB8AC3E}">
        <p14:creationId xmlns:p14="http://schemas.microsoft.com/office/powerpoint/2010/main" val="28549805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669E6C42-1DF1-9564-8E65-9B6899749A3D}"/>
              </a:ext>
            </a:extLst>
          </p:cNvPr>
          <p:cNvGrpSpPr/>
          <p:nvPr/>
        </p:nvGrpSpPr>
        <p:grpSpPr>
          <a:xfrm>
            <a:off x="3096196" y="1665644"/>
            <a:ext cx="15409712" cy="10997857"/>
            <a:chOff x="3096196" y="1665644"/>
            <a:chExt cx="15409712" cy="10997857"/>
          </a:xfrm>
        </p:grpSpPr>
        <p:sp>
          <p:nvSpPr>
            <p:cNvPr id="5" name="Forme libre : forme 4">
              <a:extLst>
                <a:ext uri="{FF2B5EF4-FFF2-40B4-BE49-F238E27FC236}">
                  <a16:creationId xmlns:a16="http://schemas.microsoft.com/office/drawing/2014/main" id="{BA681CAF-39D0-75A7-94A0-D301E4ABB214}"/>
                </a:ext>
              </a:extLst>
            </p:cNvPr>
            <p:cNvSpPr/>
            <p:nvPr/>
          </p:nvSpPr>
          <p:spPr>
            <a:xfrm>
              <a:off x="10037767" y="1665644"/>
              <a:ext cx="8468141" cy="1447086"/>
            </a:xfrm>
            <a:custGeom>
              <a:avLst/>
              <a:gdLst>
                <a:gd name="connsiteX0" fmla="*/ 0 w 10412356"/>
                <a:gd name="connsiteY0" fmla="*/ 180886 h 1447086"/>
                <a:gd name="connsiteX1" fmla="*/ 9688813 w 10412356"/>
                <a:gd name="connsiteY1" fmla="*/ 180886 h 1447086"/>
                <a:gd name="connsiteX2" fmla="*/ 9688813 w 10412356"/>
                <a:gd name="connsiteY2" fmla="*/ 0 h 1447086"/>
                <a:gd name="connsiteX3" fmla="*/ 10412356 w 10412356"/>
                <a:gd name="connsiteY3" fmla="*/ 723543 h 1447086"/>
                <a:gd name="connsiteX4" fmla="*/ 9688813 w 10412356"/>
                <a:gd name="connsiteY4" fmla="*/ 1447086 h 1447086"/>
                <a:gd name="connsiteX5" fmla="*/ 9688813 w 10412356"/>
                <a:gd name="connsiteY5" fmla="*/ 1266200 h 1447086"/>
                <a:gd name="connsiteX6" fmla="*/ 0 w 10412356"/>
                <a:gd name="connsiteY6" fmla="*/ 1266200 h 1447086"/>
                <a:gd name="connsiteX7" fmla="*/ 0 w 10412356"/>
                <a:gd name="connsiteY7" fmla="*/ 1808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12356" h="1447086">
                  <a:moveTo>
                    <a:pt x="0" y="180886"/>
                  </a:moveTo>
                  <a:lnTo>
                    <a:pt x="9688813" y="180886"/>
                  </a:lnTo>
                  <a:lnTo>
                    <a:pt x="9688813" y="0"/>
                  </a:lnTo>
                  <a:lnTo>
                    <a:pt x="10412356" y="723543"/>
                  </a:lnTo>
                  <a:lnTo>
                    <a:pt x="9688813" y="1447086"/>
                  </a:lnTo>
                  <a:lnTo>
                    <a:pt x="9688813" y="1266200"/>
                  </a:lnTo>
                  <a:lnTo>
                    <a:pt x="0" y="1266200"/>
                  </a:lnTo>
                  <a:lnTo>
                    <a:pt x="0" y="180886"/>
                  </a:lnTo>
                  <a:close/>
                </a:path>
              </a:pathLst>
            </a:cu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3970" tIns="194856" rIns="556627" bIns="194856" numCol="1" spcCol="1270" anchor="t" anchorCtr="0">
              <a:noAutofit/>
            </a:bodyPr>
            <a:lstStyle/>
            <a:p>
              <a:pPr marL="228600" lvl="1" indent="-228600" algn="l" defTabSz="977900">
                <a:lnSpc>
                  <a:spcPct val="90000"/>
                </a:lnSpc>
                <a:spcBef>
                  <a:spcPct val="0"/>
                </a:spcBef>
                <a:spcAft>
                  <a:spcPct val="15000"/>
                </a:spcAft>
                <a:buChar char="•"/>
              </a:pPr>
              <a:r>
                <a:rPr lang="fr-BE" sz="2200" kern="1200">
                  <a:effectLst/>
                  <a:latin typeface="Calibri" panose="020F0502020204030204" pitchFamily="34" charset="0"/>
                  <a:ea typeface="Calibri" panose="020F0502020204030204" pitchFamily="34" charset="0"/>
                  <a:cs typeface="Times New Roman" panose="02020603050405020304" pitchFamily="18" charset="0"/>
                </a:rPr>
                <a:t>Concentration cellules de tank à lait</a:t>
              </a:r>
              <a:endParaRPr lang="fr-BE" sz="2200" kern="1200" dirty="0">
                <a:effectLst/>
                <a:latin typeface="Calibri" panose="020F0502020204030204" pitchFamily="34" charset="0"/>
                <a:ea typeface="Calibri" panose="020F0502020204030204" pitchFamily="34" charset="0"/>
                <a:cs typeface="Times New Roman" panose="02020603050405020304" pitchFamily="18" charset="0"/>
              </a:endParaRPr>
            </a:p>
            <a:p>
              <a:pPr marL="228600" lvl="1" indent="-228600" algn="l" defTabSz="977900">
                <a:lnSpc>
                  <a:spcPct val="90000"/>
                </a:lnSpc>
                <a:spcBef>
                  <a:spcPct val="0"/>
                </a:spcBef>
                <a:spcAft>
                  <a:spcPct val="15000"/>
                </a:spcAft>
                <a:buChar char="•"/>
              </a:pPr>
              <a:r>
                <a:rPr lang="fr-BE" sz="2200" kern="1200">
                  <a:effectLst/>
                  <a:latin typeface="Calibri" panose="020F0502020204030204" pitchFamily="34" charset="0"/>
                  <a:ea typeface="Calibri" panose="020F0502020204030204" pitchFamily="34" charset="0"/>
                  <a:cs typeface="Times New Roman" panose="02020603050405020304" pitchFamily="18" charset="0"/>
                </a:rPr>
                <a:t>Prévalence des infections subcliniques (&gt;200.000 cellules/ml)</a:t>
              </a:r>
              <a:endParaRPr lang="fr-BE" sz="2200" kern="1200" dirty="0">
                <a:effectLst/>
                <a:latin typeface="Calibri" panose="020F0502020204030204" pitchFamily="34" charset="0"/>
                <a:ea typeface="Calibri" panose="020F0502020204030204" pitchFamily="34" charset="0"/>
                <a:cs typeface="Times New Roman" panose="02020603050405020304" pitchFamily="18" charset="0"/>
              </a:endParaRPr>
            </a:p>
            <a:p>
              <a:pPr marL="228600" lvl="1" indent="-228600" algn="l" defTabSz="977900">
                <a:lnSpc>
                  <a:spcPct val="90000"/>
                </a:lnSpc>
                <a:spcBef>
                  <a:spcPct val="0"/>
                </a:spcBef>
                <a:spcAft>
                  <a:spcPct val="15000"/>
                </a:spcAft>
                <a:buChar char="•"/>
              </a:pPr>
              <a:r>
                <a:rPr lang="fr-BE" sz="2200" kern="1200" dirty="0">
                  <a:effectLst/>
                  <a:latin typeface="Calibri" panose="020F0502020204030204" pitchFamily="34" charset="0"/>
                  <a:ea typeface="Calibri" panose="020F0502020204030204" pitchFamily="34" charset="0"/>
                  <a:cs typeface="Times New Roman" panose="02020603050405020304" pitchFamily="18" charset="0"/>
                </a:rPr>
                <a:t>Prévalence des cas cliniques, récidives, et grades de sévérité</a:t>
              </a:r>
            </a:p>
          </p:txBody>
        </p:sp>
        <p:sp>
          <p:nvSpPr>
            <p:cNvPr id="6" name="Forme libre : forme 5">
              <a:extLst>
                <a:ext uri="{FF2B5EF4-FFF2-40B4-BE49-F238E27FC236}">
                  <a16:creationId xmlns:a16="http://schemas.microsoft.com/office/drawing/2014/main" id="{6ADB350D-7F0B-B739-B04C-8143B450D11E}"/>
                </a:ext>
              </a:extLst>
            </p:cNvPr>
            <p:cNvSpPr/>
            <p:nvPr/>
          </p:nvSpPr>
          <p:spPr>
            <a:xfrm>
              <a:off x="3096196" y="1665644"/>
              <a:ext cx="6941571" cy="1447086"/>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algn="ctr" defTabSz="977900">
                <a:lnSpc>
                  <a:spcPct val="90000"/>
                </a:lnSpc>
                <a:spcBef>
                  <a:spcPct val="0"/>
                </a:spcBef>
                <a:spcAft>
                  <a:spcPct val="35000"/>
                </a:spcAft>
                <a:buNone/>
              </a:pPr>
              <a:r>
                <a:rPr lang="fr-BE" sz="2200" kern="1200" dirty="0">
                  <a:effectLst/>
                  <a:latin typeface="Calibri" panose="020F0502020204030204" pitchFamily="34" charset="0"/>
                  <a:ea typeface="Calibri" panose="020F0502020204030204" pitchFamily="34" charset="0"/>
                  <a:cs typeface="Times New Roman" panose="02020603050405020304" pitchFamily="18" charset="0"/>
                </a:rPr>
                <a:t>Préparation des documents, attentes de l’éleveur, collecte des données de santé mammaires (Mammites cliniques, comptages cellulaires, démographie du troupeau)</a:t>
              </a:r>
            </a:p>
          </p:txBody>
        </p:sp>
        <p:sp>
          <p:nvSpPr>
            <p:cNvPr id="7" name="Forme libre : forme 6">
              <a:extLst>
                <a:ext uri="{FF2B5EF4-FFF2-40B4-BE49-F238E27FC236}">
                  <a16:creationId xmlns:a16="http://schemas.microsoft.com/office/drawing/2014/main" id="{EAEB7726-D5E1-6A75-81F3-9B07232EB5AC}"/>
                </a:ext>
              </a:extLst>
            </p:cNvPr>
            <p:cNvSpPr/>
            <p:nvPr/>
          </p:nvSpPr>
          <p:spPr>
            <a:xfrm>
              <a:off x="10037767" y="3257439"/>
              <a:ext cx="8468141" cy="1447086"/>
            </a:xfrm>
            <a:custGeom>
              <a:avLst/>
              <a:gdLst>
                <a:gd name="connsiteX0" fmla="*/ 0 w 10412356"/>
                <a:gd name="connsiteY0" fmla="*/ 180886 h 1447086"/>
                <a:gd name="connsiteX1" fmla="*/ 9688813 w 10412356"/>
                <a:gd name="connsiteY1" fmla="*/ 180886 h 1447086"/>
                <a:gd name="connsiteX2" fmla="*/ 9688813 w 10412356"/>
                <a:gd name="connsiteY2" fmla="*/ 0 h 1447086"/>
                <a:gd name="connsiteX3" fmla="*/ 10412356 w 10412356"/>
                <a:gd name="connsiteY3" fmla="*/ 723543 h 1447086"/>
                <a:gd name="connsiteX4" fmla="*/ 9688813 w 10412356"/>
                <a:gd name="connsiteY4" fmla="*/ 1447086 h 1447086"/>
                <a:gd name="connsiteX5" fmla="*/ 9688813 w 10412356"/>
                <a:gd name="connsiteY5" fmla="*/ 1266200 h 1447086"/>
                <a:gd name="connsiteX6" fmla="*/ 0 w 10412356"/>
                <a:gd name="connsiteY6" fmla="*/ 1266200 h 1447086"/>
                <a:gd name="connsiteX7" fmla="*/ 0 w 10412356"/>
                <a:gd name="connsiteY7" fmla="*/ 1808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12356" h="1447086">
                  <a:moveTo>
                    <a:pt x="0" y="180886"/>
                  </a:moveTo>
                  <a:lnTo>
                    <a:pt x="9688813" y="180886"/>
                  </a:lnTo>
                  <a:lnTo>
                    <a:pt x="9688813" y="0"/>
                  </a:lnTo>
                  <a:lnTo>
                    <a:pt x="10412356" y="723543"/>
                  </a:lnTo>
                  <a:lnTo>
                    <a:pt x="9688813" y="1447086"/>
                  </a:lnTo>
                  <a:lnTo>
                    <a:pt x="9688813" y="1266200"/>
                  </a:lnTo>
                  <a:lnTo>
                    <a:pt x="0" y="1266200"/>
                  </a:lnTo>
                  <a:lnTo>
                    <a:pt x="0" y="180886"/>
                  </a:lnTo>
                  <a:close/>
                </a:path>
              </a:pathLst>
            </a:cu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3970" tIns="194856" rIns="556627" bIns="194856" numCol="1" spcCol="1270" anchor="t" anchorCtr="0">
              <a:noAutofit/>
            </a:bodyPr>
            <a:lstStyle/>
            <a:p>
              <a:pPr marL="228600" lvl="1" indent="-228600" algn="l" defTabSz="977900">
                <a:lnSpc>
                  <a:spcPct val="90000"/>
                </a:lnSpc>
                <a:spcBef>
                  <a:spcPct val="0"/>
                </a:spcBef>
                <a:spcAft>
                  <a:spcPct val="15000"/>
                </a:spcAft>
                <a:buChar char="•"/>
              </a:pPr>
              <a:r>
                <a:rPr lang="fr-FR" sz="2200" kern="1200" dirty="0">
                  <a:effectLst/>
                  <a:latin typeface="Calibri" panose="020F0502020204030204" pitchFamily="34" charset="0"/>
                  <a:ea typeface="Calibri" panose="020F0502020204030204" pitchFamily="34" charset="0"/>
                  <a:cs typeface="Times New Roman" panose="02020603050405020304" pitchFamily="18" charset="0"/>
                </a:rPr>
                <a:t>Modèles </a:t>
              </a:r>
              <a:endParaRPr lang="fr-BE" sz="2200" kern="1200" dirty="0">
                <a:effectLst/>
                <a:latin typeface="Calibri" panose="020F0502020204030204" pitchFamily="34" charset="0"/>
                <a:ea typeface="Calibri" panose="020F0502020204030204" pitchFamily="34" charset="0"/>
                <a:cs typeface="Times New Roman" panose="02020603050405020304" pitchFamily="18" charset="0"/>
              </a:endParaRPr>
            </a:p>
            <a:p>
              <a:pPr marL="228600" lvl="1" indent="-228600" algn="l" defTabSz="977900">
                <a:lnSpc>
                  <a:spcPct val="90000"/>
                </a:lnSpc>
                <a:spcBef>
                  <a:spcPct val="0"/>
                </a:spcBef>
                <a:spcAft>
                  <a:spcPct val="15000"/>
                </a:spcAft>
                <a:buChar char="•"/>
              </a:pPr>
              <a:r>
                <a:rPr lang="fr-FR" sz="2200" kern="1200" dirty="0">
                  <a:effectLst/>
                  <a:latin typeface="Calibri" panose="020F0502020204030204" pitchFamily="34" charset="0"/>
                  <a:ea typeface="Calibri" panose="020F0502020204030204" pitchFamily="34" charset="0"/>
                  <a:cs typeface="Times New Roman" panose="02020603050405020304" pitchFamily="18" charset="0"/>
                </a:rPr>
                <a:t>Protocole de soin</a:t>
              </a:r>
              <a:endParaRPr lang="fr-BE" sz="2200" kern="1200" dirty="0">
                <a:effectLst/>
                <a:latin typeface="Calibri" panose="020F0502020204030204" pitchFamily="34" charset="0"/>
                <a:ea typeface="Calibri" panose="020F0502020204030204" pitchFamily="34" charset="0"/>
                <a:cs typeface="Times New Roman" panose="02020603050405020304" pitchFamily="18" charset="0"/>
              </a:endParaRPr>
            </a:p>
            <a:p>
              <a:pPr marL="228600" lvl="1" indent="-228600" algn="l" defTabSz="977900">
                <a:lnSpc>
                  <a:spcPct val="90000"/>
                </a:lnSpc>
                <a:spcBef>
                  <a:spcPct val="0"/>
                </a:spcBef>
                <a:spcAft>
                  <a:spcPct val="15000"/>
                </a:spcAft>
                <a:buChar char="•"/>
              </a:pPr>
              <a:r>
                <a:rPr lang="fr-FR" sz="2200" kern="1200" dirty="0">
                  <a:effectLst/>
                  <a:latin typeface="Calibri" panose="020F0502020204030204" pitchFamily="34" charset="0"/>
                  <a:ea typeface="Calibri" panose="020F0502020204030204" pitchFamily="34" charset="0"/>
                  <a:cs typeface="Times New Roman" panose="02020603050405020304" pitchFamily="18" charset="0"/>
                </a:rPr>
                <a:t>Protocole d’investigation</a:t>
              </a:r>
              <a:endParaRPr lang="fr-BE" sz="2200" kern="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rme libre : forme 7">
              <a:extLst>
                <a:ext uri="{FF2B5EF4-FFF2-40B4-BE49-F238E27FC236}">
                  <a16:creationId xmlns:a16="http://schemas.microsoft.com/office/drawing/2014/main" id="{BB00362A-BCA4-64D3-F7CD-9F78AA50D7D0}"/>
                </a:ext>
              </a:extLst>
            </p:cNvPr>
            <p:cNvSpPr/>
            <p:nvPr/>
          </p:nvSpPr>
          <p:spPr>
            <a:xfrm>
              <a:off x="3096196" y="3257439"/>
              <a:ext cx="6941571" cy="1447086"/>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algn="ctr" defTabSz="977900">
                <a:lnSpc>
                  <a:spcPct val="90000"/>
                </a:lnSpc>
                <a:spcBef>
                  <a:spcPct val="0"/>
                </a:spcBef>
                <a:spcAft>
                  <a:spcPct val="35000"/>
                </a:spcAft>
                <a:buNone/>
              </a:pPr>
              <a:r>
                <a:rPr lang="fr-BE" sz="2800" kern="1200" dirty="0">
                  <a:effectLst/>
                  <a:latin typeface="Calibri" panose="020F0502020204030204" pitchFamily="34" charset="0"/>
                  <a:ea typeface="Calibri" panose="020F0502020204030204" pitchFamily="34" charset="0"/>
                  <a:cs typeface="Times New Roman" panose="02020603050405020304" pitchFamily="18" charset="0"/>
                </a:rPr>
                <a:t>Analyse épidémiologique, estimation du profil type des infections</a:t>
              </a:r>
            </a:p>
          </p:txBody>
        </p:sp>
        <p:sp>
          <p:nvSpPr>
            <p:cNvPr id="9" name="Flèche : droite 8">
              <a:extLst>
                <a:ext uri="{FF2B5EF4-FFF2-40B4-BE49-F238E27FC236}">
                  <a16:creationId xmlns:a16="http://schemas.microsoft.com/office/drawing/2014/main" id="{411C3CF1-81BA-7AD8-2910-2737286BDF77}"/>
                </a:ext>
              </a:extLst>
            </p:cNvPr>
            <p:cNvSpPr/>
            <p:nvPr/>
          </p:nvSpPr>
          <p:spPr>
            <a:xfrm>
              <a:off x="10037767" y="4849234"/>
              <a:ext cx="8468141" cy="1447086"/>
            </a:xfrm>
            <a:prstGeom prst="rightArrow">
              <a:avLst>
                <a:gd name="adj1" fmla="val 75000"/>
                <a:gd name="adj2" fmla="val 50000"/>
              </a:avLst>
            </a:prstGeom>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2">
              <a:schemeClr val="accent4">
                <a:tint val="40000"/>
                <a:alpha val="90000"/>
                <a:hueOff val="0"/>
                <a:satOff val="0"/>
                <a:lumOff val="0"/>
                <a:alphaOff val="0"/>
              </a:schemeClr>
            </a:effectRef>
            <a:fontRef idx="minor">
              <a:schemeClr val="dk1">
                <a:hueOff val="0"/>
                <a:satOff val="0"/>
                <a:lumOff val="0"/>
                <a:alphaOff val="0"/>
              </a:schemeClr>
            </a:fontRef>
          </p:style>
        </p:sp>
        <p:sp>
          <p:nvSpPr>
            <p:cNvPr id="10" name="Forme libre : forme 9">
              <a:extLst>
                <a:ext uri="{FF2B5EF4-FFF2-40B4-BE49-F238E27FC236}">
                  <a16:creationId xmlns:a16="http://schemas.microsoft.com/office/drawing/2014/main" id="{72F547D2-19C0-D68F-E6CE-10D38248A9B3}"/>
                </a:ext>
              </a:extLst>
            </p:cNvPr>
            <p:cNvSpPr/>
            <p:nvPr/>
          </p:nvSpPr>
          <p:spPr>
            <a:xfrm>
              <a:off x="3096196" y="4849234"/>
              <a:ext cx="6941571" cy="1447086"/>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algn="ctr" defTabSz="977900">
                <a:lnSpc>
                  <a:spcPct val="90000"/>
                </a:lnSpc>
                <a:spcBef>
                  <a:spcPct val="0"/>
                </a:spcBef>
                <a:spcAft>
                  <a:spcPct val="35000"/>
                </a:spcAft>
                <a:buNone/>
              </a:pPr>
              <a:r>
                <a:rPr lang="fr-BE" sz="2800" kern="1200" dirty="0">
                  <a:effectLst/>
                  <a:latin typeface="Calibri" panose="020F0502020204030204" pitchFamily="34" charset="0"/>
                  <a:ea typeface="Calibri" panose="020F0502020204030204" pitchFamily="34" charset="0"/>
                  <a:cs typeface="Times New Roman" panose="02020603050405020304" pitchFamily="18" charset="0"/>
                </a:rPr>
                <a:t>Evaluation de la situation économique initiale, et estimation du rapport cout-bénéfice</a:t>
              </a:r>
            </a:p>
          </p:txBody>
        </p:sp>
        <p:sp>
          <p:nvSpPr>
            <p:cNvPr id="11" name="Forme libre : forme 10">
              <a:extLst>
                <a:ext uri="{FF2B5EF4-FFF2-40B4-BE49-F238E27FC236}">
                  <a16:creationId xmlns:a16="http://schemas.microsoft.com/office/drawing/2014/main" id="{8ACBED98-73EE-3284-6297-475F7E7269C9}"/>
                </a:ext>
              </a:extLst>
            </p:cNvPr>
            <p:cNvSpPr/>
            <p:nvPr/>
          </p:nvSpPr>
          <p:spPr>
            <a:xfrm>
              <a:off x="10037767" y="6441029"/>
              <a:ext cx="8468141" cy="1447086"/>
            </a:xfrm>
            <a:custGeom>
              <a:avLst/>
              <a:gdLst>
                <a:gd name="connsiteX0" fmla="*/ 0 w 10412356"/>
                <a:gd name="connsiteY0" fmla="*/ 180886 h 1447086"/>
                <a:gd name="connsiteX1" fmla="*/ 9688813 w 10412356"/>
                <a:gd name="connsiteY1" fmla="*/ 180886 h 1447086"/>
                <a:gd name="connsiteX2" fmla="*/ 9688813 w 10412356"/>
                <a:gd name="connsiteY2" fmla="*/ 0 h 1447086"/>
                <a:gd name="connsiteX3" fmla="*/ 10412356 w 10412356"/>
                <a:gd name="connsiteY3" fmla="*/ 723543 h 1447086"/>
                <a:gd name="connsiteX4" fmla="*/ 9688813 w 10412356"/>
                <a:gd name="connsiteY4" fmla="*/ 1447086 h 1447086"/>
                <a:gd name="connsiteX5" fmla="*/ 9688813 w 10412356"/>
                <a:gd name="connsiteY5" fmla="*/ 1266200 h 1447086"/>
                <a:gd name="connsiteX6" fmla="*/ 0 w 10412356"/>
                <a:gd name="connsiteY6" fmla="*/ 1266200 h 1447086"/>
                <a:gd name="connsiteX7" fmla="*/ 0 w 10412356"/>
                <a:gd name="connsiteY7" fmla="*/ 1808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12356" h="1447086">
                  <a:moveTo>
                    <a:pt x="0" y="180886"/>
                  </a:moveTo>
                  <a:lnTo>
                    <a:pt x="9688813" y="180886"/>
                  </a:lnTo>
                  <a:lnTo>
                    <a:pt x="9688813" y="0"/>
                  </a:lnTo>
                  <a:lnTo>
                    <a:pt x="10412356" y="723543"/>
                  </a:lnTo>
                  <a:lnTo>
                    <a:pt x="9688813" y="1447086"/>
                  </a:lnTo>
                  <a:lnTo>
                    <a:pt x="9688813" y="1266200"/>
                  </a:lnTo>
                  <a:lnTo>
                    <a:pt x="0" y="1266200"/>
                  </a:lnTo>
                  <a:lnTo>
                    <a:pt x="0" y="180886"/>
                  </a:lnTo>
                  <a:close/>
                </a:path>
              </a:pathLst>
            </a:cu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3970" tIns="194856" rIns="556627" bIns="194856" numCol="1" spcCol="1270" anchor="t" anchorCtr="0">
              <a:noAutofit/>
            </a:bodyPr>
            <a:lstStyle/>
            <a:p>
              <a:pPr marL="228600" lvl="1" indent="-228600" algn="l" defTabSz="977900">
                <a:lnSpc>
                  <a:spcPct val="90000"/>
                </a:lnSpc>
                <a:spcBef>
                  <a:spcPct val="0"/>
                </a:spcBef>
                <a:spcAft>
                  <a:spcPct val="15000"/>
                </a:spcAft>
                <a:buChar char="•"/>
              </a:pPr>
              <a:r>
                <a:rPr lang="fr-BE" sz="2200" kern="1200">
                  <a:effectLst/>
                  <a:latin typeface="Calibri" panose="020F0502020204030204" pitchFamily="34" charset="0"/>
                  <a:ea typeface="Calibri" panose="020F0502020204030204" pitchFamily="34" charset="0"/>
                  <a:cs typeface="Times New Roman" panose="02020603050405020304" pitchFamily="18" charset="0"/>
                </a:rPr>
                <a:t>Machine </a:t>
              </a:r>
              <a:r>
                <a:rPr lang="fr-BE" sz="2200" kern="1200" dirty="0">
                  <a:effectLst/>
                  <a:latin typeface="Calibri" panose="020F0502020204030204" pitchFamily="34" charset="0"/>
                  <a:ea typeface="Calibri" panose="020F0502020204030204" pitchFamily="34" charset="0"/>
                  <a:cs typeface="Times New Roman" panose="02020603050405020304" pitchFamily="18" charset="0"/>
                </a:rPr>
                <a:t>à traire</a:t>
              </a:r>
            </a:p>
            <a:p>
              <a:pPr marL="228600" lvl="1" indent="-228600" algn="l" defTabSz="977900">
                <a:lnSpc>
                  <a:spcPct val="90000"/>
                </a:lnSpc>
                <a:spcBef>
                  <a:spcPct val="0"/>
                </a:spcBef>
                <a:spcAft>
                  <a:spcPct val="15000"/>
                </a:spcAft>
                <a:buChar char="•"/>
              </a:pPr>
              <a:r>
                <a:rPr lang="fr-BE" sz="2200" kern="1200" dirty="0">
                  <a:effectLst/>
                  <a:latin typeface="Calibri" panose="020F0502020204030204" pitchFamily="34" charset="0"/>
                  <a:ea typeface="Calibri" panose="020F0502020204030204" pitchFamily="34" charset="0"/>
                  <a:cs typeface="Times New Roman" panose="02020603050405020304" pitchFamily="18" charset="0"/>
                </a:rPr>
                <a:t>Pratiques de traite</a:t>
              </a:r>
            </a:p>
          </p:txBody>
        </p:sp>
        <p:sp>
          <p:nvSpPr>
            <p:cNvPr id="12" name="Forme libre : forme 11">
              <a:extLst>
                <a:ext uri="{FF2B5EF4-FFF2-40B4-BE49-F238E27FC236}">
                  <a16:creationId xmlns:a16="http://schemas.microsoft.com/office/drawing/2014/main" id="{82B6CAFD-CFC4-C5E9-8C56-B8C6DF06D759}"/>
                </a:ext>
              </a:extLst>
            </p:cNvPr>
            <p:cNvSpPr/>
            <p:nvPr/>
          </p:nvSpPr>
          <p:spPr>
            <a:xfrm>
              <a:off x="3096196" y="6441029"/>
              <a:ext cx="6941571" cy="1447086"/>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algn="ctr" defTabSz="977900">
                <a:lnSpc>
                  <a:spcPct val="90000"/>
                </a:lnSpc>
                <a:spcBef>
                  <a:spcPct val="0"/>
                </a:spcBef>
                <a:spcAft>
                  <a:spcPct val="35000"/>
                </a:spcAft>
                <a:buNone/>
              </a:pPr>
              <a:r>
                <a:rPr lang="fr-BE" sz="2800" kern="1200" dirty="0">
                  <a:effectLst/>
                  <a:latin typeface="Calibri" panose="020F0502020204030204" pitchFamily="34" charset="0"/>
                  <a:ea typeface="Calibri" panose="020F0502020204030204" pitchFamily="34" charset="0"/>
                  <a:cs typeface="Times New Roman" panose="02020603050405020304" pitchFamily="18" charset="0"/>
                </a:rPr>
                <a:t>Traite</a:t>
              </a:r>
            </a:p>
          </p:txBody>
        </p:sp>
        <p:sp>
          <p:nvSpPr>
            <p:cNvPr id="13" name="Forme libre : forme 12">
              <a:extLst>
                <a:ext uri="{FF2B5EF4-FFF2-40B4-BE49-F238E27FC236}">
                  <a16:creationId xmlns:a16="http://schemas.microsoft.com/office/drawing/2014/main" id="{957EC970-8CE1-4A01-7548-C7059CF4A94A}"/>
                </a:ext>
              </a:extLst>
            </p:cNvPr>
            <p:cNvSpPr/>
            <p:nvPr/>
          </p:nvSpPr>
          <p:spPr>
            <a:xfrm>
              <a:off x="10037767" y="8032824"/>
              <a:ext cx="8468141" cy="1447086"/>
            </a:xfrm>
            <a:custGeom>
              <a:avLst/>
              <a:gdLst>
                <a:gd name="connsiteX0" fmla="*/ 0 w 10412356"/>
                <a:gd name="connsiteY0" fmla="*/ 180886 h 1447086"/>
                <a:gd name="connsiteX1" fmla="*/ 9688813 w 10412356"/>
                <a:gd name="connsiteY1" fmla="*/ 180886 h 1447086"/>
                <a:gd name="connsiteX2" fmla="*/ 9688813 w 10412356"/>
                <a:gd name="connsiteY2" fmla="*/ 0 h 1447086"/>
                <a:gd name="connsiteX3" fmla="*/ 10412356 w 10412356"/>
                <a:gd name="connsiteY3" fmla="*/ 723543 h 1447086"/>
                <a:gd name="connsiteX4" fmla="*/ 9688813 w 10412356"/>
                <a:gd name="connsiteY4" fmla="*/ 1447086 h 1447086"/>
                <a:gd name="connsiteX5" fmla="*/ 9688813 w 10412356"/>
                <a:gd name="connsiteY5" fmla="*/ 1266200 h 1447086"/>
                <a:gd name="connsiteX6" fmla="*/ 0 w 10412356"/>
                <a:gd name="connsiteY6" fmla="*/ 1266200 h 1447086"/>
                <a:gd name="connsiteX7" fmla="*/ 0 w 10412356"/>
                <a:gd name="connsiteY7" fmla="*/ 1808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12356" h="1447086">
                  <a:moveTo>
                    <a:pt x="0" y="180886"/>
                  </a:moveTo>
                  <a:lnTo>
                    <a:pt x="9688813" y="180886"/>
                  </a:lnTo>
                  <a:lnTo>
                    <a:pt x="9688813" y="0"/>
                  </a:lnTo>
                  <a:lnTo>
                    <a:pt x="10412356" y="723543"/>
                  </a:lnTo>
                  <a:lnTo>
                    <a:pt x="9688813" y="1447086"/>
                  </a:lnTo>
                  <a:lnTo>
                    <a:pt x="9688813" y="1266200"/>
                  </a:lnTo>
                  <a:lnTo>
                    <a:pt x="0" y="1266200"/>
                  </a:lnTo>
                  <a:lnTo>
                    <a:pt x="0" y="180886"/>
                  </a:lnTo>
                  <a:close/>
                </a:path>
              </a:pathLst>
            </a:custGeom>
          </p:spPr>
          <p:style>
            <a:lnRef idx="1">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2">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3970" tIns="194856" rIns="556627" bIns="194856" numCol="1" spcCol="1270" anchor="t" anchorCtr="0">
              <a:noAutofit/>
            </a:bodyPr>
            <a:lstStyle/>
            <a:p>
              <a:pPr marL="228600" lvl="1" indent="-228600" algn="l" defTabSz="977900">
                <a:lnSpc>
                  <a:spcPct val="90000"/>
                </a:lnSpc>
                <a:spcBef>
                  <a:spcPct val="0"/>
                </a:spcBef>
                <a:spcAft>
                  <a:spcPct val="15000"/>
                </a:spcAft>
                <a:buChar char="•"/>
              </a:pPr>
              <a:r>
                <a:rPr lang="fr-FR" sz="2200" kern="1200" dirty="0">
                  <a:effectLst/>
                  <a:latin typeface="Calibri" panose="020F0502020204030204" pitchFamily="34" charset="0"/>
                  <a:ea typeface="Calibri" panose="020F0502020204030204" pitchFamily="34" charset="0"/>
                  <a:cs typeface="Times New Roman" panose="02020603050405020304" pitchFamily="18" charset="0"/>
                </a:rPr>
                <a:t>Lactation </a:t>
              </a:r>
              <a:endParaRPr lang="fr-BE" sz="2200" kern="1200" dirty="0">
                <a:effectLst/>
                <a:latin typeface="Calibri" panose="020F0502020204030204" pitchFamily="34" charset="0"/>
                <a:ea typeface="Calibri" panose="020F0502020204030204" pitchFamily="34" charset="0"/>
                <a:cs typeface="Times New Roman" panose="02020603050405020304" pitchFamily="18" charset="0"/>
              </a:endParaRPr>
            </a:p>
            <a:p>
              <a:pPr marL="228600" lvl="1" indent="-228600" algn="l" defTabSz="977900">
                <a:lnSpc>
                  <a:spcPct val="90000"/>
                </a:lnSpc>
                <a:spcBef>
                  <a:spcPct val="0"/>
                </a:spcBef>
                <a:spcAft>
                  <a:spcPct val="15000"/>
                </a:spcAft>
                <a:buChar char="•"/>
              </a:pPr>
              <a:r>
                <a:rPr lang="fr-FR" sz="2200" kern="1200" dirty="0" err="1">
                  <a:effectLst/>
                  <a:latin typeface="Calibri" panose="020F0502020204030204" pitchFamily="34" charset="0"/>
                  <a:ea typeface="Calibri" panose="020F0502020204030204" pitchFamily="34" charset="0"/>
                  <a:cs typeface="Times New Roman" panose="02020603050405020304" pitchFamily="18" charset="0"/>
                </a:rPr>
                <a:t>Peripartum</a:t>
              </a:r>
              <a:endParaRPr lang="fr-BE" sz="2200" kern="1200" dirty="0">
                <a:effectLst/>
                <a:latin typeface="Calibri" panose="020F0502020204030204" pitchFamily="34" charset="0"/>
                <a:ea typeface="Calibri" panose="020F0502020204030204" pitchFamily="34" charset="0"/>
                <a:cs typeface="Times New Roman" panose="02020603050405020304" pitchFamily="18" charset="0"/>
              </a:endParaRPr>
            </a:p>
            <a:p>
              <a:pPr marL="228600" lvl="1" indent="-228600" algn="l" defTabSz="977900">
                <a:lnSpc>
                  <a:spcPct val="90000"/>
                </a:lnSpc>
                <a:spcBef>
                  <a:spcPct val="0"/>
                </a:spcBef>
                <a:spcAft>
                  <a:spcPct val="15000"/>
                </a:spcAft>
                <a:buChar char="•"/>
              </a:pPr>
              <a:r>
                <a:rPr lang="fr-FR" sz="2200" kern="1200" dirty="0">
                  <a:effectLst/>
                  <a:latin typeface="Calibri" panose="020F0502020204030204" pitchFamily="34" charset="0"/>
                  <a:ea typeface="Calibri" panose="020F0502020204030204" pitchFamily="34" charset="0"/>
                  <a:cs typeface="Times New Roman" panose="02020603050405020304" pitchFamily="18" charset="0"/>
                </a:rPr>
                <a:t>Tarissement</a:t>
              </a:r>
              <a:endParaRPr lang="fr-BE" sz="2200" kern="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Forme libre : forme 13">
              <a:extLst>
                <a:ext uri="{FF2B5EF4-FFF2-40B4-BE49-F238E27FC236}">
                  <a16:creationId xmlns:a16="http://schemas.microsoft.com/office/drawing/2014/main" id="{044451F3-336A-DF11-384E-CD322670E687}"/>
                </a:ext>
              </a:extLst>
            </p:cNvPr>
            <p:cNvSpPr/>
            <p:nvPr/>
          </p:nvSpPr>
          <p:spPr>
            <a:xfrm>
              <a:off x="3096196" y="8032824"/>
              <a:ext cx="6941571" cy="1447086"/>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algn="ctr" defTabSz="977900">
                <a:lnSpc>
                  <a:spcPct val="90000"/>
                </a:lnSpc>
                <a:spcBef>
                  <a:spcPct val="0"/>
                </a:spcBef>
                <a:spcAft>
                  <a:spcPct val="35000"/>
                </a:spcAft>
                <a:buNone/>
              </a:pPr>
              <a:r>
                <a:rPr lang="fr-BE" sz="2800" kern="1200" dirty="0">
                  <a:effectLst/>
                  <a:latin typeface="Calibri" panose="020F0502020204030204" pitchFamily="34" charset="0"/>
                  <a:ea typeface="Calibri" panose="020F0502020204030204" pitchFamily="34" charset="0"/>
                  <a:cs typeface="Times New Roman" panose="02020603050405020304" pitchFamily="18" charset="0"/>
                </a:rPr>
                <a:t>Logement</a:t>
              </a:r>
            </a:p>
          </p:txBody>
        </p:sp>
        <p:sp>
          <p:nvSpPr>
            <p:cNvPr id="15" name="Forme libre : forme 14">
              <a:extLst>
                <a:ext uri="{FF2B5EF4-FFF2-40B4-BE49-F238E27FC236}">
                  <a16:creationId xmlns:a16="http://schemas.microsoft.com/office/drawing/2014/main" id="{96C44E3D-435F-8F2D-6F8F-FB2C768AF848}"/>
                </a:ext>
              </a:extLst>
            </p:cNvPr>
            <p:cNvSpPr/>
            <p:nvPr/>
          </p:nvSpPr>
          <p:spPr>
            <a:xfrm>
              <a:off x="10037767" y="9624620"/>
              <a:ext cx="8468141" cy="1447086"/>
            </a:xfrm>
            <a:custGeom>
              <a:avLst/>
              <a:gdLst>
                <a:gd name="connsiteX0" fmla="*/ 0 w 10412356"/>
                <a:gd name="connsiteY0" fmla="*/ 180886 h 1447086"/>
                <a:gd name="connsiteX1" fmla="*/ 9688813 w 10412356"/>
                <a:gd name="connsiteY1" fmla="*/ 180886 h 1447086"/>
                <a:gd name="connsiteX2" fmla="*/ 9688813 w 10412356"/>
                <a:gd name="connsiteY2" fmla="*/ 0 h 1447086"/>
                <a:gd name="connsiteX3" fmla="*/ 10412356 w 10412356"/>
                <a:gd name="connsiteY3" fmla="*/ 723543 h 1447086"/>
                <a:gd name="connsiteX4" fmla="*/ 9688813 w 10412356"/>
                <a:gd name="connsiteY4" fmla="*/ 1447086 h 1447086"/>
                <a:gd name="connsiteX5" fmla="*/ 9688813 w 10412356"/>
                <a:gd name="connsiteY5" fmla="*/ 1266200 h 1447086"/>
                <a:gd name="connsiteX6" fmla="*/ 0 w 10412356"/>
                <a:gd name="connsiteY6" fmla="*/ 1266200 h 1447086"/>
                <a:gd name="connsiteX7" fmla="*/ 0 w 10412356"/>
                <a:gd name="connsiteY7" fmla="*/ 1808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12356" h="1447086">
                  <a:moveTo>
                    <a:pt x="0" y="180886"/>
                  </a:moveTo>
                  <a:lnTo>
                    <a:pt x="9688813" y="180886"/>
                  </a:lnTo>
                  <a:lnTo>
                    <a:pt x="9688813" y="0"/>
                  </a:lnTo>
                  <a:lnTo>
                    <a:pt x="10412356" y="723543"/>
                  </a:lnTo>
                  <a:lnTo>
                    <a:pt x="9688813" y="1447086"/>
                  </a:lnTo>
                  <a:lnTo>
                    <a:pt x="9688813" y="1266200"/>
                  </a:lnTo>
                  <a:lnTo>
                    <a:pt x="0" y="1266200"/>
                  </a:lnTo>
                  <a:lnTo>
                    <a:pt x="0" y="180886"/>
                  </a:lnTo>
                  <a:close/>
                </a:path>
              </a:pathLst>
            </a:cu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3970" tIns="194856" rIns="556627" bIns="194856" numCol="1" spcCol="1270" anchor="t" anchorCtr="0">
              <a:noAutofit/>
            </a:bodyPr>
            <a:lstStyle/>
            <a:p>
              <a:pPr marL="228600" lvl="1" indent="-228600" algn="l" defTabSz="977900">
                <a:lnSpc>
                  <a:spcPct val="90000"/>
                </a:lnSpc>
                <a:spcBef>
                  <a:spcPct val="0"/>
                </a:spcBef>
                <a:spcAft>
                  <a:spcPct val="15000"/>
                </a:spcAft>
                <a:buChar char="•"/>
              </a:pPr>
              <a:r>
                <a:rPr lang="fr-BE" sz="2200" kern="1200">
                  <a:effectLst/>
                  <a:latin typeface="Calibri" panose="020F0502020204030204" pitchFamily="34" charset="0"/>
                  <a:ea typeface="Calibri" panose="020F0502020204030204" pitchFamily="34" charset="0"/>
                  <a:cs typeface="Times New Roman" panose="02020603050405020304" pitchFamily="18" charset="0"/>
                </a:rPr>
                <a:t>Traitement </a:t>
              </a:r>
              <a:r>
                <a:rPr lang="fr-BE" sz="2200" kern="1200" dirty="0">
                  <a:effectLst/>
                  <a:latin typeface="Calibri" panose="020F0502020204030204" pitchFamily="34" charset="0"/>
                  <a:ea typeface="Calibri" panose="020F0502020204030204" pitchFamily="34" charset="0"/>
                  <a:cs typeface="Times New Roman" panose="02020603050405020304" pitchFamily="18" charset="0"/>
                </a:rPr>
                <a:t>en lactation</a:t>
              </a:r>
            </a:p>
            <a:p>
              <a:pPr marL="228600" lvl="1" indent="-228600" algn="l" defTabSz="977900">
                <a:lnSpc>
                  <a:spcPct val="90000"/>
                </a:lnSpc>
                <a:spcBef>
                  <a:spcPct val="0"/>
                </a:spcBef>
                <a:spcAft>
                  <a:spcPct val="15000"/>
                </a:spcAft>
                <a:buChar char="•"/>
              </a:pPr>
              <a:r>
                <a:rPr lang="fr-BE" sz="2200" kern="1200">
                  <a:effectLst/>
                  <a:latin typeface="Calibri" panose="020F0502020204030204" pitchFamily="34" charset="0"/>
                  <a:ea typeface="Calibri" panose="020F0502020204030204" pitchFamily="34" charset="0"/>
                  <a:cs typeface="Times New Roman" panose="02020603050405020304" pitchFamily="18" charset="0"/>
                </a:rPr>
                <a:t>Traitement au tarissement</a:t>
              </a:r>
              <a:endParaRPr lang="fr-BE" sz="2200" kern="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Forme libre : forme 15">
              <a:extLst>
                <a:ext uri="{FF2B5EF4-FFF2-40B4-BE49-F238E27FC236}">
                  <a16:creationId xmlns:a16="http://schemas.microsoft.com/office/drawing/2014/main" id="{6728AA27-BE8E-FACA-2C5C-8387AC6AFF75}"/>
                </a:ext>
              </a:extLst>
            </p:cNvPr>
            <p:cNvSpPr/>
            <p:nvPr/>
          </p:nvSpPr>
          <p:spPr>
            <a:xfrm>
              <a:off x="3096196" y="9624620"/>
              <a:ext cx="6941571" cy="1447086"/>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a:solidFill>
              <a:schemeClr val="bg1">
                <a:lumMod val="50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algn="ctr" defTabSz="977900">
                <a:lnSpc>
                  <a:spcPct val="90000"/>
                </a:lnSpc>
                <a:spcBef>
                  <a:spcPct val="0"/>
                </a:spcBef>
                <a:spcAft>
                  <a:spcPct val="35000"/>
                </a:spcAft>
                <a:buNone/>
              </a:pPr>
              <a:r>
                <a:rPr lang="fr-BE" sz="2800" kern="1200" dirty="0">
                  <a:effectLst/>
                  <a:latin typeface="Calibri" panose="020F0502020204030204" pitchFamily="34" charset="0"/>
                  <a:ea typeface="Calibri" panose="020F0502020204030204" pitchFamily="34" charset="0"/>
                  <a:cs typeface="Times New Roman" panose="02020603050405020304" pitchFamily="18" charset="0"/>
                </a:rPr>
                <a:t>Traitements</a:t>
              </a:r>
            </a:p>
          </p:txBody>
        </p:sp>
        <p:sp>
          <p:nvSpPr>
            <p:cNvPr id="17" name="Flèche : droite 16">
              <a:extLst>
                <a:ext uri="{FF2B5EF4-FFF2-40B4-BE49-F238E27FC236}">
                  <a16:creationId xmlns:a16="http://schemas.microsoft.com/office/drawing/2014/main" id="{3781731E-8DD0-416B-C012-BFF912B26830}"/>
                </a:ext>
              </a:extLst>
            </p:cNvPr>
            <p:cNvSpPr/>
            <p:nvPr/>
          </p:nvSpPr>
          <p:spPr>
            <a:xfrm>
              <a:off x="10037767" y="11216415"/>
              <a:ext cx="8468141" cy="1447086"/>
            </a:xfrm>
            <a:prstGeom prst="rightArrow">
              <a:avLst>
                <a:gd name="adj1" fmla="val 75000"/>
                <a:gd name="adj2" fmla="val 50000"/>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sp>
        <p:sp>
          <p:nvSpPr>
            <p:cNvPr id="18" name="Forme libre : forme 17">
              <a:extLst>
                <a:ext uri="{FF2B5EF4-FFF2-40B4-BE49-F238E27FC236}">
                  <a16:creationId xmlns:a16="http://schemas.microsoft.com/office/drawing/2014/main" id="{65758A92-42D0-06F5-9A34-F43A638657D9}"/>
                </a:ext>
              </a:extLst>
            </p:cNvPr>
            <p:cNvSpPr/>
            <p:nvPr/>
          </p:nvSpPr>
          <p:spPr>
            <a:xfrm>
              <a:off x="3096196" y="11216415"/>
              <a:ext cx="6941571" cy="1447086"/>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a:solidFill>
              <a:schemeClr val="bg2">
                <a:lumMod val="50000"/>
              </a:schemeClr>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algn="ctr" defTabSz="977900">
                <a:lnSpc>
                  <a:spcPct val="90000"/>
                </a:lnSpc>
                <a:spcBef>
                  <a:spcPct val="0"/>
                </a:spcBef>
                <a:spcAft>
                  <a:spcPct val="35000"/>
                </a:spcAft>
                <a:buNone/>
              </a:pPr>
              <a:r>
                <a:rPr lang="fr-BE" sz="2800" kern="1200" dirty="0">
                  <a:effectLst/>
                  <a:latin typeface="Calibri" panose="020F0502020204030204" pitchFamily="34" charset="0"/>
                  <a:ea typeface="Calibri" panose="020F0502020204030204" pitchFamily="34" charset="0"/>
                  <a:cs typeface="Times New Roman" panose="02020603050405020304" pitchFamily="18" charset="0"/>
                </a:rPr>
                <a:t>Gestion des réformes</a:t>
              </a:r>
            </a:p>
          </p:txBody>
        </p:sp>
      </p:grpSp>
    </p:spTree>
    <p:extLst>
      <p:ext uri="{BB962C8B-B14F-4D97-AF65-F5344CB8AC3E}">
        <p14:creationId xmlns:p14="http://schemas.microsoft.com/office/powerpoint/2010/main" val="27215960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B7314C3-187E-4C51-0EA2-C8C32AFB3473}"/>
              </a:ext>
            </a:extLst>
          </p:cNvPr>
          <p:cNvPicPr>
            <a:picLocks noChangeAspect="1"/>
          </p:cNvPicPr>
          <p:nvPr/>
        </p:nvPicPr>
        <p:blipFill>
          <a:blip r:embed="rId2"/>
          <a:stretch>
            <a:fillRect/>
          </a:stretch>
        </p:blipFill>
        <p:spPr>
          <a:xfrm>
            <a:off x="3600252" y="318003"/>
            <a:ext cx="20450272" cy="13363072"/>
          </a:xfrm>
          <a:prstGeom prst="rect">
            <a:avLst/>
          </a:prstGeom>
        </p:spPr>
      </p:pic>
      <p:sp>
        <p:nvSpPr>
          <p:cNvPr id="4" name="ZoneTexte 3">
            <a:extLst>
              <a:ext uri="{FF2B5EF4-FFF2-40B4-BE49-F238E27FC236}">
                <a16:creationId xmlns:a16="http://schemas.microsoft.com/office/drawing/2014/main" id="{62F125A7-774F-5A37-D3F3-27988C572801}"/>
              </a:ext>
            </a:extLst>
          </p:cNvPr>
          <p:cNvSpPr txBox="1"/>
          <p:nvPr/>
        </p:nvSpPr>
        <p:spPr>
          <a:xfrm>
            <a:off x="431900" y="10728969"/>
            <a:ext cx="3168352" cy="1938992"/>
          </a:xfrm>
          <a:prstGeom prst="rect">
            <a:avLst/>
          </a:prstGeom>
          <a:noFill/>
        </p:spPr>
        <p:txBody>
          <a:bodyPr wrap="square">
            <a:spAutoFit/>
          </a:bodyPr>
          <a:lstStyle/>
          <a:p>
            <a:pPr>
              <a:spcAft>
                <a:spcPts val="1000"/>
              </a:spcAft>
            </a:pPr>
            <a:r>
              <a:rPr lang="fr-FR" sz="2400" dirty="0">
                <a:effectLst/>
                <a:ea typeface="Times New Roman" panose="02020603050405020304" pitchFamily="18" charset="0"/>
                <a:cs typeface="Times New Roman" panose="02020603050405020304" pitchFamily="18" charset="0"/>
              </a:rPr>
              <a:t>(Chaque point clé </a:t>
            </a:r>
            <a:br>
              <a:rPr lang="fr-FR" sz="2400" dirty="0">
                <a:ea typeface="Times New Roman" panose="02020603050405020304" pitchFamily="18" charset="0"/>
                <a:cs typeface="Times New Roman" panose="02020603050405020304" pitchFamily="18" charset="0"/>
              </a:rPr>
            </a:br>
            <a:r>
              <a:rPr lang="fr-FR" sz="2400" dirty="0">
                <a:effectLst/>
                <a:ea typeface="Times New Roman" panose="02020603050405020304" pitchFamily="18" charset="0"/>
                <a:cs typeface="Times New Roman" panose="02020603050405020304" pitchFamily="18" charset="0"/>
              </a:rPr>
              <a:t>non validé est compté </a:t>
            </a:r>
            <a:br>
              <a:rPr lang="fr-FR" sz="2400" dirty="0">
                <a:effectLst/>
                <a:ea typeface="Times New Roman" panose="02020603050405020304" pitchFamily="18" charset="0"/>
                <a:cs typeface="Times New Roman" panose="02020603050405020304" pitchFamily="18" charset="0"/>
              </a:rPr>
            </a:br>
            <a:r>
              <a:rPr lang="fr-FR" sz="2400" dirty="0">
                <a:effectLst/>
                <a:ea typeface="Times New Roman" panose="02020603050405020304" pitchFamily="18" charset="0"/>
                <a:cs typeface="Times New Roman" panose="02020603050405020304" pitchFamily="18" charset="0"/>
              </a:rPr>
              <a:t>d’office, afin de ne pas </a:t>
            </a:r>
            <a:br>
              <a:rPr lang="fr-FR" sz="2400" dirty="0">
                <a:effectLst/>
                <a:ea typeface="Times New Roman" panose="02020603050405020304" pitchFamily="18" charset="0"/>
                <a:cs typeface="Times New Roman" panose="02020603050405020304" pitchFamily="18" charset="0"/>
              </a:rPr>
            </a:br>
            <a:r>
              <a:rPr lang="fr-FR" sz="2400" dirty="0">
                <a:effectLst/>
                <a:ea typeface="Times New Roman" panose="02020603050405020304" pitchFamily="18" charset="0"/>
                <a:cs typeface="Times New Roman" panose="02020603050405020304" pitchFamily="18" charset="0"/>
              </a:rPr>
              <a:t>sous-estimer le système </a:t>
            </a:r>
            <a:br>
              <a:rPr lang="fr-FR" sz="2400" dirty="0">
                <a:effectLst/>
                <a:ea typeface="Times New Roman" panose="02020603050405020304" pitchFamily="18" charset="0"/>
                <a:cs typeface="Times New Roman" panose="02020603050405020304" pitchFamily="18" charset="0"/>
              </a:rPr>
            </a:br>
            <a:r>
              <a:rPr lang="fr-FR" sz="2400" dirty="0">
                <a:effectLst/>
                <a:ea typeface="Times New Roman" panose="02020603050405020304" pitchFamily="18" charset="0"/>
                <a:cs typeface="Times New Roman" panose="02020603050405020304" pitchFamily="18" charset="0"/>
              </a:rPr>
              <a:t>en termes de risques)</a:t>
            </a:r>
            <a:r>
              <a:rPr lang="fr-FR" sz="2400" dirty="0">
                <a:effectLst/>
                <a:ea typeface="Times New Roman" panose="02020603050405020304" pitchFamily="18" charset="0"/>
              </a:rPr>
              <a:t> </a:t>
            </a:r>
            <a:endParaRPr lang="fr-BE" sz="2400" dirty="0">
              <a:effectLst/>
              <a:ea typeface="Times New Roman" panose="02020603050405020304" pitchFamily="18" charset="0"/>
            </a:endParaRPr>
          </a:p>
        </p:txBody>
      </p:sp>
      <p:sp>
        <p:nvSpPr>
          <p:cNvPr id="5" name="Rectangle : coins arrondis 4">
            <a:extLst>
              <a:ext uri="{FF2B5EF4-FFF2-40B4-BE49-F238E27FC236}">
                <a16:creationId xmlns:a16="http://schemas.microsoft.com/office/drawing/2014/main" id="{7EFCFAAF-D570-B46C-C47D-B2F86D24B5E3}"/>
              </a:ext>
            </a:extLst>
          </p:cNvPr>
          <p:cNvSpPr/>
          <p:nvPr/>
        </p:nvSpPr>
        <p:spPr>
          <a:xfrm>
            <a:off x="431901" y="1079897"/>
            <a:ext cx="3168351" cy="3384376"/>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Système d’aide</a:t>
            </a:r>
          </a:p>
          <a:p>
            <a:pPr algn="ctr"/>
            <a:r>
              <a:rPr lang="fr-BE" dirty="0">
                <a:solidFill>
                  <a:schemeClr val="bg1"/>
                </a:solidFill>
              </a:rPr>
              <a:t>à la décision</a:t>
            </a:r>
          </a:p>
          <a:p>
            <a:pPr algn="ctr"/>
            <a:r>
              <a:rPr lang="fr-BE" dirty="0">
                <a:solidFill>
                  <a:schemeClr val="bg1"/>
                </a:solidFill>
              </a:rPr>
              <a:t>(Théron L)</a:t>
            </a:r>
          </a:p>
        </p:txBody>
      </p:sp>
    </p:spTree>
    <p:extLst>
      <p:ext uri="{BB962C8B-B14F-4D97-AF65-F5344CB8AC3E}">
        <p14:creationId xmlns:p14="http://schemas.microsoft.com/office/powerpoint/2010/main" val="31188206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F989326-D355-A93C-EA75-9A65A33E4C48}"/>
              </a:ext>
            </a:extLst>
          </p:cNvPr>
          <p:cNvPicPr>
            <a:picLocks noChangeAspect="1"/>
          </p:cNvPicPr>
          <p:nvPr/>
        </p:nvPicPr>
        <p:blipFill>
          <a:blip r:embed="rId2"/>
          <a:stretch>
            <a:fillRect/>
          </a:stretch>
        </p:blipFill>
        <p:spPr>
          <a:xfrm>
            <a:off x="8280772" y="647849"/>
            <a:ext cx="8064896" cy="8182631"/>
          </a:xfrm>
          <a:prstGeom prst="rect">
            <a:avLst/>
          </a:prstGeom>
        </p:spPr>
      </p:pic>
      <p:pic>
        <p:nvPicPr>
          <p:cNvPr id="5" name="Image 4">
            <a:extLst>
              <a:ext uri="{FF2B5EF4-FFF2-40B4-BE49-F238E27FC236}">
                <a16:creationId xmlns:a16="http://schemas.microsoft.com/office/drawing/2014/main" id="{9607EF3E-F776-0F1F-B0AC-CA04DBAC18CD}"/>
              </a:ext>
            </a:extLst>
          </p:cNvPr>
          <p:cNvPicPr>
            <a:picLocks noChangeAspect="1"/>
          </p:cNvPicPr>
          <p:nvPr/>
        </p:nvPicPr>
        <p:blipFill>
          <a:blip r:embed="rId3"/>
          <a:stretch>
            <a:fillRect/>
          </a:stretch>
        </p:blipFill>
        <p:spPr>
          <a:xfrm>
            <a:off x="-34773" y="4032225"/>
            <a:ext cx="7895973" cy="6228694"/>
          </a:xfrm>
          <a:prstGeom prst="rect">
            <a:avLst/>
          </a:prstGeom>
        </p:spPr>
      </p:pic>
      <p:pic>
        <p:nvPicPr>
          <p:cNvPr id="7" name="Image 6">
            <a:extLst>
              <a:ext uri="{FF2B5EF4-FFF2-40B4-BE49-F238E27FC236}">
                <a16:creationId xmlns:a16="http://schemas.microsoft.com/office/drawing/2014/main" id="{1842D8F9-A3EF-19BE-3F40-DDD1DE5162E1}"/>
              </a:ext>
            </a:extLst>
          </p:cNvPr>
          <p:cNvPicPr>
            <a:picLocks noChangeAspect="1"/>
          </p:cNvPicPr>
          <p:nvPr/>
        </p:nvPicPr>
        <p:blipFill>
          <a:blip r:embed="rId4"/>
          <a:stretch>
            <a:fillRect/>
          </a:stretch>
        </p:blipFill>
        <p:spPr>
          <a:xfrm>
            <a:off x="16460952" y="4032225"/>
            <a:ext cx="7296280" cy="6285542"/>
          </a:xfrm>
          <a:prstGeom prst="rect">
            <a:avLst/>
          </a:prstGeom>
        </p:spPr>
      </p:pic>
      <p:pic>
        <p:nvPicPr>
          <p:cNvPr id="9" name="Image 8">
            <a:extLst>
              <a:ext uri="{FF2B5EF4-FFF2-40B4-BE49-F238E27FC236}">
                <a16:creationId xmlns:a16="http://schemas.microsoft.com/office/drawing/2014/main" id="{F08F6421-9539-5565-1817-668DCCA3C168}"/>
              </a:ext>
            </a:extLst>
          </p:cNvPr>
          <p:cNvPicPr>
            <a:picLocks noChangeAspect="1"/>
          </p:cNvPicPr>
          <p:nvPr/>
        </p:nvPicPr>
        <p:blipFill>
          <a:blip r:embed="rId5"/>
          <a:stretch>
            <a:fillRect/>
          </a:stretch>
        </p:blipFill>
        <p:spPr>
          <a:xfrm>
            <a:off x="10945068" y="9092115"/>
            <a:ext cx="3168352" cy="2451303"/>
          </a:xfrm>
          <a:prstGeom prst="rect">
            <a:avLst/>
          </a:prstGeom>
        </p:spPr>
      </p:pic>
      <p:sp>
        <p:nvSpPr>
          <p:cNvPr id="11" name="ZoneTexte 10">
            <a:extLst>
              <a:ext uri="{FF2B5EF4-FFF2-40B4-BE49-F238E27FC236}">
                <a16:creationId xmlns:a16="http://schemas.microsoft.com/office/drawing/2014/main" id="{A5C72075-8EC1-7907-6BE6-151CCFA52694}"/>
              </a:ext>
            </a:extLst>
          </p:cNvPr>
          <p:cNvSpPr txBox="1"/>
          <p:nvPr/>
        </p:nvSpPr>
        <p:spPr>
          <a:xfrm>
            <a:off x="935956" y="10728969"/>
            <a:ext cx="8064896" cy="830997"/>
          </a:xfrm>
          <a:prstGeom prst="rect">
            <a:avLst/>
          </a:prstGeom>
          <a:noFill/>
        </p:spPr>
        <p:txBody>
          <a:bodyPr wrap="square">
            <a:spAutoFit/>
          </a:bodyPr>
          <a:lstStyle/>
          <a:p>
            <a:pPr>
              <a:spcAft>
                <a:spcPts val="1000"/>
              </a:spcAft>
            </a:pPr>
            <a:r>
              <a:rPr lang="fr-FR" sz="2400" dirty="0">
                <a:effectLst/>
                <a:ea typeface="Times New Roman" panose="02020603050405020304" pitchFamily="18" charset="0"/>
                <a:cs typeface="Times New Roman" panose="02020603050405020304" pitchFamily="18" charset="0"/>
              </a:rPr>
              <a:t>chaque point clé non validé est compté d’office, </a:t>
            </a:r>
            <a:br>
              <a:rPr lang="fr-FR" sz="2400" dirty="0">
                <a:ea typeface="Times New Roman" panose="02020603050405020304" pitchFamily="18" charset="0"/>
                <a:cs typeface="Times New Roman" panose="02020603050405020304" pitchFamily="18" charset="0"/>
              </a:rPr>
            </a:br>
            <a:r>
              <a:rPr lang="fr-FR" sz="2400" dirty="0">
                <a:effectLst/>
                <a:ea typeface="Times New Roman" panose="02020603050405020304" pitchFamily="18" charset="0"/>
                <a:cs typeface="Times New Roman" panose="02020603050405020304" pitchFamily="18" charset="0"/>
              </a:rPr>
              <a:t>afin de ne pas sous-estimer le système en termes de risques</a:t>
            </a:r>
            <a:r>
              <a:rPr lang="fr-FR" sz="2400" dirty="0">
                <a:effectLst/>
                <a:ea typeface="Times New Roman" panose="02020603050405020304" pitchFamily="18" charset="0"/>
              </a:rPr>
              <a:t> </a:t>
            </a:r>
            <a:endParaRPr lang="fr-BE" sz="2400" dirty="0">
              <a:effectLst/>
              <a:ea typeface="Times New Roman" panose="02020603050405020304" pitchFamily="18" charset="0"/>
            </a:endParaRPr>
          </a:p>
        </p:txBody>
      </p:sp>
    </p:spTree>
    <p:extLst>
      <p:ext uri="{BB962C8B-B14F-4D97-AF65-F5344CB8AC3E}">
        <p14:creationId xmlns:p14="http://schemas.microsoft.com/office/powerpoint/2010/main" val="4153624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13C851F-8B2E-433C-DD5B-5E40D35C44B1}"/>
              </a:ext>
            </a:extLst>
          </p:cNvPr>
          <p:cNvSpPr>
            <a:spLocks noGrp="1" noChangeArrowheads="1"/>
          </p:cNvSpPr>
          <p:nvPr>
            <p:ph type="title"/>
          </p:nvPr>
        </p:nvSpPr>
        <p:spPr>
          <a:xfrm>
            <a:off x="3880556" y="519374"/>
            <a:ext cx="8218147" cy="1437780"/>
          </a:xfrm>
          <a:ln>
            <a:solidFill>
              <a:schemeClr val="bg1"/>
            </a:solidFill>
          </a:ln>
        </p:spPr>
        <p:txBody>
          <a:bodyPr>
            <a:normAutofit fontScale="90000"/>
          </a:bodyPr>
          <a:lstStyle/>
          <a:p>
            <a:r>
              <a:rPr lang="fr-BE" altLang="fr-FR" sz="5187">
                <a:solidFill>
                  <a:schemeClr val="bg1"/>
                </a:solidFill>
              </a:rPr>
              <a:t>Schéma général d’un quartier</a:t>
            </a:r>
          </a:p>
        </p:txBody>
      </p:sp>
      <p:pic>
        <p:nvPicPr>
          <p:cNvPr id="41987" name="Picture 3">
            <a:extLst>
              <a:ext uri="{FF2B5EF4-FFF2-40B4-BE49-F238E27FC236}">
                <a16:creationId xmlns:a16="http://schemas.microsoft.com/office/drawing/2014/main" id="{8B4D3158-6599-B37C-E4BA-61E457628177}"/>
              </a:ext>
            </a:extLst>
          </p:cNvPr>
          <p:cNvPicPr>
            <a:picLocks noGrp="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2814426" y="2961068"/>
            <a:ext cx="7758943" cy="9481745"/>
          </a:xfrm>
        </p:spPr>
      </p:pic>
      <p:pic>
        <p:nvPicPr>
          <p:cNvPr id="41988" name="Picture 4">
            <a:extLst>
              <a:ext uri="{FF2B5EF4-FFF2-40B4-BE49-F238E27FC236}">
                <a16:creationId xmlns:a16="http://schemas.microsoft.com/office/drawing/2014/main" id="{7695C803-D0A5-6959-889D-B29E5204DC53}"/>
              </a:ext>
            </a:extLst>
          </p:cNvPr>
          <p:cNvPicPr>
            <a:picLocks noGrp="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4076905" y="2245344"/>
            <a:ext cx="6558683" cy="4873882"/>
          </a:xfrm>
        </p:spPr>
      </p:pic>
      <p:sp>
        <p:nvSpPr>
          <p:cNvPr id="868357" name="Rectangle 5">
            <a:extLst>
              <a:ext uri="{FF2B5EF4-FFF2-40B4-BE49-F238E27FC236}">
                <a16:creationId xmlns:a16="http://schemas.microsoft.com/office/drawing/2014/main" id="{341E9BAE-4337-EF2A-10E9-2CEE2CCF5989}"/>
              </a:ext>
            </a:extLst>
          </p:cNvPr>
          <p:cNvSpPr>
            <a:spLocks noChangeArrowheads="1"/>
          </p:cNvSpPr>
          <p:nvPr/>
        </p:nvSpPr>
        <p:spPr bwMode="auto">
          <a:xfrm>
            <a:off x="13390803" y="4110657"/>
            <a:ext cx="6751864" cy="3591282"/>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tx1"/>
              </a:solidFill>
              <a:latin typeface="Times New Roman" panose="02020603050405020304" pitchFamily="18" charset="0"/>
            </a:endParaRPr>
          </a:p>
        </p:txBody>
      </p:sp>
      <p:sp>
        <p:nvSpPr>
          <p:cNvPr id="868358" name="Rectangle 6">
            <a:extLst>
              <a:ext uri="{FF2B5EF4-FFF2-40B4-BE49-F238E27FC236}">
                <a16:creationId xmlns:a16="http://schemas.microsoft.com/office/drawing/2014/main" id="{440F62F0-B8C6-F558-85FB-2D0771556185}"/>
              </a:ext>
            </a:extLst>
          </p:cNvPr>
          <p:cNvSpPr>
            <a:spLocks noChangeArrowheads="1"/>
          </p:cNvSpPr>
          <p:nvPr/>
        </p:nvSpPr>
        <p:spPr bwMode="auto">
          <a:xfrm>
            <a:off x="16551386" y="11723920"/>
            <a:ext cx="715723" cy="430701"/>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tx1"/>
              </a:solidFill>
              <a:latin typeface="Times New Roman" panose="02020603050405020304" pitchFamily="18" charset="0"/>
            </a:endParaRPr>
          </a:p>
        </p:txBody>
      </p:sp>
      <p:sp>
        <p:nvSpPr>
          <p:cNvPr id="868359" name="Rectangle 7">
            <a:extLst>
              <a:ext uri="{FF2B5EF4-FFF2-40B4-BE49-F238E27FC236}">
                <a16:creationId xmlns:a16="http://schemas.microsoft.com/office/drawing/2014/main" id="{763DD23B-14D6-A1E5-49EA-23C697D7F110}"/>
              </a:ext>
            </a:extLst>
          </p:cNvPr>
          <p:cNvSpPr>
            <a:spLocks noChangeArrowheads="1"/>
          </p:cNvSpPr>
          <p:nvPr/>
        </p:nvSpPr>
        <p:spPr bwMode="auto">
          <a:xfrm>
            <a:off x="16405707" y="9570419"/>
            <a:ext cx="1149589" cy="2010992"/>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tx1"/>
              </a:solidFill>
              <a:latin typeface="Times New Roman" panose="02020603050405020304" pitchFamily="18" charset="0"/>
            </a:endParaRPr>
          </a:p>
        </p:txBody>
      </p:sp>
      <p:sp>
        <p:nvSpPr>
          <p:cNvPr id="868360" name="Oval 8">
            <a:extLst>
              <a:ext uri="{FF2B5EF4-FFF2-40B4-BE49-F238E27FC236}">
                <a16:creationId xmlns:a16="http://schemas.microsoft.com/office/drawing/2014/main" id="{B9B76D80-C13E-8CB5-7103-44CBC9D966D8}"/>
              </a:ext>
            </a:extLst>
          </p:cNvPr>
          <p:cNvSpPr>
            <a:spLocks noChangeArrowheads="1"/>
          </p:cNvSpPr>
          <p:nvPr/>
        </p:nvSpPr>
        <p:spPr bwMode="auto">
          <a:xfrm>
            <a:off x="15689985" y="7847617"/>
            <a:ext cx="2587369" cy="1580292"/>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tx1"/>
              </a:solidFill>
              <a:latin typeface="Times New Roman" panose="02020603050405020304" pitchFamily="18" charset="0"/>
            </a:endParaRPr>
          </a:p>
        </p:txBody>
      </p:sp>
      <p:pic>
        <p:nvPicPr>
          <p:cNvPr id="41993" name="Picture 9">
            <a:extLst>
              <a:ext uri="{FF2B5EF4-FFF2-40B4-BE49-F238E27FC236}">
                <a16:creationId xmlns:a16="http://schemas.microsoft.com/office/drawing/2014/main" id="{30734BFC-7A96-8303-0A5A-CAF170A97F14}"/>
              </a:ext>
            </a:extLst>
          </p:cNvPr>
          <p:cNvPicPr>
            <a:picLocks noGrp="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4339759" y="7413750"/>
            <a:ext cx="5459762" cy="5747951"/>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83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83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83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8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57" grpId="0" animBg="1"/>
      <p:bldP spid="868358" grpId="0" animBg="1"/>
      <p:bldP spid="868359" grpId="0" animBg="1"/>
      <p:bldP spid="86836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9933" y="10008889"/>
            <a:ext cx="22749978" cy="2880320"/>
          </a:xfrm>
        </p:spPr>
        <p:txBody>
          <a:bodyPr>
            <a:noAutofit/>
          </a:bodyPr>
          <a:lstStyle/>
          <a:p>
            <a:r>
              <a:rPr lang="fr-FR" sz="5000" dirty="0">
                <a:solidFill>
                  <a:schemeClr val="bg1"/>
                </a:solidFill>
                <a:latin typeface="+mn-lt"/>
              </a:rPr>
              <a:t>Et si vous voulez en savoir plus encore, rendez-vous sur la page </a:t>
            </a:r>
            <a:r>
              <a:rPr lang="fr-FR" sz="5000" dirty="0">
                <a:solidFill>
                  <a:schemeClr val="bg1"/>
                </a:solidFill>
                <a:latin typeface="+mn-lt"/>
                <a:hlinkClick r:id="rId2"/>
              </a:rPr>
              <a:t>https://www.facebook.com/Theriogenologie</a:t>
            </a:r>
            <a:r>
              <a:rPr lang="fr-FR" sz="5000" dirty="0">
                <a:solidFill>
                  <a:schemeClr val="bg1"/>
                </a:solidFill>
                <a:latin typeface="+mn-lt"/>
              </a:rPr>
              <a:t> </a:t>
            </a:r>
          </a:p>
          <a:p>
            <a:r>
              <a:rPr lang="fr-FR" sz="5000" dirty="0">
                <a:solidFill>
                  <a:schemeClr val="bg1"/>
                </a:solidFill>
                <a:latin typeface="+mn-lt"/>
              </a:rPr>
              <a:t>ou sur le site de </a:t>
            </a:r>
            <a:r>
              <a:rPr lang="fr-FR" sz="5000" dirty="0" err="1">
                <a:solidFill>
                  <a:schemeClr val="bg1"/>
                </a:solidFill>
                <a:latin typeface="+mn-lt"/>
              </a:rPr>
              <a:t>Rumexperts</a:t>
            </a:r>
            <a:r>
              <a:rPr lang="fr-FR" sz="5000" dirty="0">
                <a:solidFill>
                  <a:schemeClr val="bg1"/>
                </a:solidFill>
                <a:latin typeface="+mn-lt"/>
              </a:rPr>
              <a:t> : </a:t>
            </a:r>
            <a:r>
              <a:rPr lang="fr-FR" sz="5000" dirty="0">
                <a:solidFill>
                  <a:srgbClr val="FFFF00"/>
                </a:solidFill>
                <a:latin typeface="+mn-lt"/>
                <a:hlinkClick r:id="rId3"/>
              </a:rPr>
              <a:t>https://www.rumexperts.vet/</a:t>
            </a:r>
            <a:r>
              <a:rPr lang="fr-FR" sz="5000" dirty="0">
                <a:solidFill>
                  <a:srgbClr val="FFFF00"/>
                </a:solidFill>
                <a:latin typeface="+mn-lt"/>
              </a:rPr>
              <a:t> </a:t>
            </a:r>
            <a:endParaRPr lang="fr-BE" sz="5000" dirty="0">
              <a:solidFill>
                <a:schemeClr val="bg1"/>
              </a:solidFill>
              <a:latin typeface="+mn-lt"/>
            </a:endParaRPr>
          </a:p>
        </p:txBody>
      </p:sp>
      <p:sp>
        <p:nvSpPr>
          <p:cNvPr id="4" name="Espace réservé du numéro de diapositive 3"/>
          <p:cNvSpPr>
            <a:spLocks noGrp="1"/>
          </p:cNvSpPr>
          <p:nvPr>
            <p:ph type="sldNum" sz="quarter" idx="12"/>
          </p:nvPr>
        </p:nvSpPr>
        <p:spPr>
          <a:xfrm>
            <a:off x="8772869" y="6340165"/>
            <a:ext cx="2856283" cy="364196"/>
          </a:xfrm>
          <a:prstGeom prst="rect">
            <a:avLst/>
          </a:prstGeom>
        </p:spPr>
        <p:txBody>
          <a:bodyPr vert="horz" lIns="109038" tIns="54519" rIns="109038" bIns="54519" rtlCol="0" anchor="ctr"/>
          <a:lstStyle>
            <a:defPPr>
              <a:defRPr lang="fr-FR"/>
            </a:defPPr>
            <a:lvl1pPr marL="0" algn="r" defTabSz="1090377" rtl="0" eaLnBrk="1" latinLnBrk="0" hangingPunct="1">
              <a:defRPr sz="1500" kern="1200">
                <a:solidFill>
                  <a:schemeClr val="tx1">
                    <a:tint val="75000"/>
                  </a:schemeClr>
                </a:solidFill>
                <a:latin typeface="+mn-lt"/>
                <a:ea typeface="+mn-ea"/>
                <a:cs typeface="+mn-cs"/>
              </a:defRPr>
            </a:lvl1pPr>
            <a:lvl2pPr marL="545188" algn="l" defTabSz="1090377" rtl="0" eaLnBrk="1" latinLnBrk="0" hangingPunct="1">
              <a:defRPr sz="2200" kern="1200">
                <a:solidFill>
                  <a:schemeClr val="tx1"/>
                </a:solidFill>
                <a:latin typeface="+mn-lt"/>
                <a:ea typeface="+mn-ea"/>
                <a:cs typeface="+mn-cs"/>
              </a:defRPr>
            </a:lvl2pPr>
            <a:lvl3pPr marL="1090377" algn="l" defTabSz="1090377" rtl="0" eaLnBrk="1" latinLnBrk="0" hangingPunct="1">
              <a:defRPr sz="2200" kern="1200">
                <a:solidFill>
                  <a:schemeClr val="tx1"/>
                </a:solidFill>
                <a:latin typeface="+mn-lt"/>
                <a:ea typeface="+mn-ea"/>
                <a:cs typeface="+mn-cs"/>
              </a:defRPr>
            </a:lvl3pPr>
            <a:lvl4pPr marL="1635565" algn="l" defTabSz="1090377" rtl="0" eaLnBrk="1" latinLnBrk="0" hangingPunct="1">
              <a:defRPr sz="2200" kern="1200">
                <a:solidFill>
                  <a:schemeClr val="tx1"/>
                </a:solidFill>
                <a:latin typeface="+mn-lt"/>
                <a:ea typeface="+mn-ea"/>
                <a:cs typeface="+mn-cs"/>
              </a:defRPr>
            </a:lvl4pPr>
            <a:lvl5pPr marL="2180753" algn="l" defTabSz="1090377" rtl="0" eaLnBrk="1" latinLnBrk="0" hangingPunct="1">
              <a:defRPr sz="2200" kern="1200">
                <a:solidFill>
                  <a:schemeClr val="tx1"/>
                </a:solidFill>
                <a:latin typeface="+mn-lt"/>
                <a:ea typeface="+mn-ea"/>
                <a:cs typeface="+mn-cs"/>
              </a:defRPr>
            </a:lvl5pPr>
            <a:lvl6pPr marL="2725941" algn="l" defTabSz="1090377" rtl="0" eaLnBrk="1" latinLnBrk="0" hangingPunct="1">
              <a:defRPr sz="2200" kern="1200">
                <a:solidFill>
                  <a:schemeClr val="tx1"/>
                </a:solidFill>
                <a:latin typeface="+mn-lt"/>
                <a:ea typeface="+mn-ea"/>
                <a:cs typeface="+mn-cs"/>
              </a:defRPr>
            </a:lvl6pPr>
            <a:lvl7pPr marL="3271129" algn="l" defTabSz="1090377" rtl="0" eaLnBrk="1" latinLnBrk="0" hangingPunct="1">
              <a:defRPr sz="2200" kern="1200">
                <a:solidFill>
                  <a:schemeClr val="tx1"/>
                </a:solidFill>
                <a:latin typeface="+mn-lt"/>
                <a:ea typeface="+mn-ea"/>
                <a:cs typeface="+mn-cs"/>
              </a:defRPr>
            </a:lvl7pPr>
            <a:lvl8pPr marL="3816317" algn="l" defTabSz="1090377" rtl="0" eaLnBrk="1" latinLnBrk="0" hangingPunct="1">
              <a:defRPr sz="2200" kern="1200">
                <a:solidFill>
                  <a:schemeClr val="tx1"/>
                </a:solidFill>
                <a:latin typeface="+mn-lt"/>
                <a:ea typeface="+mn-ea"/>
                <a:cs typeface="+mn-cs"/>
              </a:defRPr>
            </a:lvl8pPr>
            <a:lvl9pPr marL="4361505" algn="l" defTabSz="1090377" rtl="0" eaLnBrk="1" latinLnBrk="0" hangingPunct="1">
              <a:defRPr sz="2200" kern="1200">
                <a:solidFill>
                  <a:schemeClr val="tx1"/>
                </a:solidFill>
                <a:latin typeface="+mn-lt"/>
                <a:ea typeface="+mn-ea"/>
                <a:cs typeface="+mn-cs"/>
              </a:defRPr>
            </a:lvl9pPr>
          </a:lstStyle>
          <a:p>
            <a:fld id="{74236956-C5D1-4819-939A-6E38A104A438}" type="slidenum">
              <a:rPr lang="fr-BE" smtClean="0"/>
              <a:pPr/>
              <a:t>120</a:t>
            </a:fld>
            <a:endParaRPr lang="fr-BE" dirty="0"/>
          </a:p>
        </p:txBody>
      </p:sp>
      <p:sp>
        <p:nvSpPr>
          <p:cNvPr id="5" name="Rectangle à coins arrondis 4"/>
          <p:cNvSpPr/>
          <p:nvPr/>
        </p:nvSpPr>
        <p:spPr>
          <a:xfrm>
            <a:off x="719933" y="916323"/>
            <a:ext cx="8928994" cy="1435148"/>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6800" dirty="0"/>
              <a:t>Et pour en savoir plus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052" y="916322"/>
            <a:ext cx="6048672" cy="803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83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C694EA8-8927-112F-8049-27D24CF18984}"/>
            </a:ext>
          </a:extLst>
        </p:cNvPr>
        <p:cNvGrpSpPr/>
        <p:nvPr/>
      </p:nvGrpSpPr>
      <p:grpSpPr>
        <a:xfrm>
          <a:off x="0" y="0"/>
          <a:ext cx="0" cy="0"/>
          <a:chOff x="0" y="0"/>
          <a:chExt cx="0" cy="0"/>
        </a:xfrm>
      </p:grpSpPr>
      <p:sp>
        <p:nvSpPr>
          <p:cNvPr id="12" name="Rectangle à coins arrondis 11">
            <a:extLst>
              <a:ext uri="{FF2B5EF4-FFF2-40B4-BE49-F238E27FC236}">
                <a16:creationId xmlns:a16="http://schemas.microsoft.com/office/drawing/2014/main" id="{801CC8DB-4664-0E55-5E2B-08D7576D8CB6}"/>
              </a:ext>
            </a:extLst>
          </p:cNvPr>
          <p:cNvSpPr/>
          <p:nvPr/>
        </p:nvSpPr>
        <p:spPr>
          <a:xfrm>
            <a:off x="4968404" y="5458212"/>
            <a:ext cx="13969552" cy="3038509"/>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7673" tIns="108836" rIns="217673" bIns="108836" anchor="ctr"/>
          <a:lstStyle/>
          <a:p>
            <a:pPr algn="ctr">
              <a:defRPr/>
            </a:pPr>
            <a:r>
              <a:rPr lang="fr-BE" sz="8000" dirty="0">
                <a:cs typeface="Calibri" panose="020F0502020204030204" pitchFamily="34" charset="0"/>
              </a:rPr>
              <a:t>Merci de votre attention</a:t>
            </a:r>
          </a:p>
        </p:txBody>
      </p:sp>
    </p:spTree>
    <p:extLst>
      <p:ext uri="{BB962C8B-B14F-4D97-AF65-F5344CB8AC3E}">
        <p14:creationId xmlns:p14="http://schemas.microsoft.com/office/powerpoint/2010/main" val="68321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D218970-BD34-8556-3CD0-1296E1AE3F66}"/>
              </a:ext>
            </a:extLst>
          </p:cNvPr>
          <p:cNvSpPr>
            <a:spLocks noGrp="1" noChangeArrowheads="1"/>
          </p:cNvSpPr>
          <p:nvPr>
            <p:ph type="title"/>
          </p:nvPr>
        </p:nvSpPr>
        <p:spPr>
          <a:xfrm>
            <a:off x="16010273" y="486139"/>
            <a:ext cx="7901453" cy="1437780"/>
          </a:xfrm>
          <a:ln>
            <a:solidFill>
              <a:schemeClr val="tx1"/>
            </a:solidFill>
          </a:ln>
        </p:spPr>
        <p:txBody>
          <a:bodyPr>
            <a:normAutofit fontScale="90000"/>
          </a:bodyPr>
          <a:lstStyle/>
          <a:p>
            <a:pPr>
              <a:defRPr/>
            </a:pPr>
            <a:r>
              <a:rPr lang="fr-BE" altLang="fr-FR" sz="5187" dirty="0">
                <a:solidFill>
                  <a:srgbClr val="FFFF00"/>
                </a:solidFill>
              </a:rPr>
              <a:t>Schéma anatomique du trayon </a:t>
            </a:r>
          </a:p>
        </p:txBody>
      </p:sp>
      <p:sp>
        <p:nvSpPr>
          <p:cNvPr id="29699" name="Text Box 4">
            <a:extLst>
              <a:ext uri="{FF2B5EF4-FFF2-40B4-BE49-F238E27FC236}">
                <a16:creationId xmlns:a16="http://schemas.microsoft.com/office/drawing/2014/main" id="{F966C7C7-530F-0C64-736C-C7C917781048}"/>
              </a:ext>
            </a:extLst>
          </p:cNvPr>
          <p:cNvSpPr txBox="1">
            <a:spLocks noChangeArrowheads="1"/>
          </p:cNvSpPr>
          <p:nvPr/>
        </p:nvSpPr>
        <p:spPr bwMode="auto">
          <a:xfrm>
            <a:off x="13390803" y="6409837"/>
            <a:ext cx="6178651" cy="230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u="sng">
                <a:solidFill>
                  <a:schemeClr val="bg1"/>
                </a:solidFill>
              </a:rPr>
              <a:t>Terminaisons sensitives</a:t>
            </a:r>
          </a:p>
          <a:p>
            <a:pPr eaLnBrk="1" hangingPunct="1">
              <a:spcBef>
                <a:spcPct val="0"/>
              </a:spcBef>
              <a:buFontTx/>
              <a:buNone/>
            </a:pPr>
            <a:r>
              <a:rPr lang="fr-BE" altLang="fr-FR" sz="2394">
                <a:solidFill>
                  <a:schemeClr val="bg1"/>
                </a:solidFill>
              </a:rPr>
              <a:t>    - papilles tactiles de Merkel</a:t>
            </a:r>
          </a:p>
          <a:p>
            <a:pPr eaLnBrk="1" hangingPunct="1">
              <a:spcBef>
                <a:spcPct val="0"/>
              </a:spcBef>
              <a:buFontTx/>
              <a:buNone/>
            </a:pPr>
            <a:r>
              <a:rPr lang="fr-BE" altLang="fr-FR" sz="2394">
                <a:solidFill>
                  <a:schemeClr val="bg1"/>
                </a:solidFill>
              </a:rPr>
              <a:t>    - corpuscules de Meissner : contact</a:t>
            </a:r>
          </a:p>
          <a:p>
            <a:pPr eaLnBrk="1" hangingPunct="1">
              <a:spcBef>
                <a:spcPct val="0"/>
              </a:spcBef>
              <a:buFontTx/>
              <a:buNone/>
            </a:pPr>
            <a:r>
              <a:rPr lang="fr-BE" altLang="fr-FR" sz="2394">
                <a:solidFill>
                  <a:schemeClr val="bg1"/>
                </a:solidFill>
              </a:rPr>
              <a:t>    - corpuscules de Golgi-Mazzoni : pression</a:t>
            </a:r>
          </a:p>
          <a:p>
            <a:pPr eaLnBrk="1" hangingPunct="1">
              <a:spcBef>
                <a:spcPct val="0"/>
              </a:spcBef>
              <a:buFontTx/>
              <a:buNone/>
            </a:pPr>
            <a:r>
              <a:rPr lang="fr-BE" altLang="fr-FR" sz="2394">
                <a:solidFill>
                  <a:schemeClr val="bg1"/>
                </a:solidFill>
              </a:rPr>
              <a:t>    - corpuscules de Krause : froid</a:t>
            </a:r>
          </a:p>
          <a:p>
            <a:pPr eaLnBrk="1" hangingPunct="1">
              <a:spcBef>
                <a:spcPct val="0"/>
              </a:spcBef>
              <a:buFontTx/>
              <a:buNone/>
            </a:pPr>
            <a:r>
              <a:rPr lang="fr-BE" altLang="fr-FR" sz="2394">
                <a:solidFill>
                  <a:schemeClr val="bg1"/>
                </a:solidFill>
              </a:rPr>
              <a:t>    - corpuscules de Ruffini : chaleur</a:t>
            </a:r>
          </a:p>
        </p:txBody>
      </p:sp>
      <p:sp>
        <p:nvSpPr>
          <p:cNvPr id="29700" name="Text Box 6">
            <a:extLst>
              <a:ext uri="{FF2B5EF4-FFF2-40B4-BE49-F238E27FC236}">
                <a16:creationId xmlns:a16="http://schemas.microsoft.com/office/drawing/2014/main" id="{275D835F-CA37-0835-7454-75778D869BD7}"/>
              </a:ext>
            </a:extLst>
          </p:cNvPr>
          <p:cNvSpPr txBox="1">
            <a:spLocks noChangeArrowheads="1"/>
          </p:cNvSpPr>
          <p:nvPr/>
        </p:nvSpPr>
        <p:spPr bwMode="auto">
          <a:xfrm>
            <a:off x="11810512" y="12442812"/>
            <a:ext cx="1151277" cy="4607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a:solidFill>
                  <a:schemeClr val="bg1"/>
                </a:solidFill>
              </a:rPr>
              <a:t>2 à 4 cm</a:t>
            </a:r>
          </a:p>
        </p:txBody>
      </p:sp>
      <p:sp>
        <p:nvSpPr>
          <p:cNvPr id="19462" name="Rectangle 7">
            <a:extLst>
              <a:ext uri="{FF2B5EF4-FFF2-40B4-BE49-F238E27FC236}">
                <a16:creationId xmlns:a16="http://schemas.microsoft.com/office/drawing/2014/main" id="{FBDAF9B0-B86C-712B-CCB6-3F06DD9AE35D}"/>
              </a:ext>
            </a:extLst>
          </p:cNvPr>
          <p:cNvSpPr>
            <a:spLocks noChangeArrowheads="1"/>
          </p:cNvSpPr>
          <p:nvPr/>
        </p:nvSpPr>
        <p:spPr bwMode="auto">
          <a:xfrm>
            <a:off x="9080631" y="4541357"/>
            <a:ext cx="1580292" cy="5314084"/>
          </a:xfrm>
          <a:prstGeom prst="rect">
            <a:avLst/>
          </a:prstGeom>
          <a:solidFill>
            <a:schemeClr val="accent6">
              <a:lumMod val="40000"/>
              <a:lumOff val="60000"/>
            </a:schemeClr>
          </a:solidFill>
          <a:ln w="9525">
            <a:solidFill>
              <a:schemeClr val="tx1"/>
            </a:solidFill>
            <a:miter lim="800000"/>
            <a:headEnd/>
            <a:tailEnd/>
          </a:ln>
        </p:spPr>
        <p:txBody>
          <a:bodyPr wrap="none" anchor="ctr"/>
          <a:lstStyle/>
          <a:p>
            <a:pPr eaLnBrk="0" hangingPunct="0">
              <a:defRPr/>
            </a:pPr>
            <a:endParaRPr lang="fr-FR" sz="8778">
              <a:solidFill>
                <a:schemeClr val="bg1"/>
              </a:solidFill>
            </a:endParaRPr>
          </a:p>
        </p:txBody>
      </p:sp>
      <p:sp>
        <p:nvSpPr>
          <p:cNvPr id="19463" name="Rectangle 8">
            <a:extLst>
              <a:ext uri="{FF2B5EF4-FFF2-40B4-BE49-F238E27FC236}">
                <a16:creationId xmlns:a16="http://schemas.microsoft.com/office/drawing/2014/main" id="{BAAF4973-C48B-0AE6-DBB9-B759D074DB0E}"/>
              </a:ext>
            </a:extLst>
          </p:cNvPr>
          <p:cNvSpPr>
            <a:spLocks noChangeArrowheads="1"/>
          </p:cNvSpPr>
          <p:nvPr/>
        </p:nvSpPr>
        <p:spPr bwMode="auto">
          <a:xfrm>
            <a:off x="7500341" y="1380775"/>
            <a:ext cx="4740872" cy="3160582"/>
          </a:xfrm>
          <a:prstGeom prst="rect">
            <a:avLst/>
          </a:prstGeom>
          <a:solidFill>
            <a:schemeClr val="accent6">
              <a:lumMod val="40000"/>
              <a:lumOff val="60000"/>
            </a:schemeClr>
          </a:solidFill>
          <a:ln w="9525">
            <a:solidFill>
              <a:schemeClr val="tx1"/>
            </a:solidFill>
            <a:miter lim="800000"/>
            <a:headEnd/>
            <a:tailEnd/>
          </a:ln>
        </p:spPr>
        <p:txBody>
          <a:bodyPr wrap="none" anchor="ctr"/>
          <a:lstStyle/>
          <a:p>
            <a:pPr eaLnBrk="0" hangingPunct="0">
              <a:defRPr/>
            </a:pPr>
            <a:endParaRPr lang="fr-FR" sz="8778">
              <a:solidFill>
                <a:schemeClr val="bg1"/>
              </a:solidFill>
            </a:endParaRPr>
          </a:p>
        </p:txBody>
      </p:sp>
      <p:sp>
        <p:nvSpPr>
          <p:cNvPr id="19464" name="Rectangle 9">
            <a:extLst>
              <a:ext uri="{FF2B5EF4-FFF2-40B4-BE49-F238E27FC236}">
                <a16:creationId xmlns:a16="http://schemas.microsoft.com/office/drawing/2014/main" id="{DEB8133B-3FEE-01BA-0564-698D49464C41}"/>
              </a:ext>
            </a:extLst>
          </p:cNvPr>
          <p:cNvSpPr>
            <a:spLocks noChangeArrowheads="1"/>
          </p:cNvSpPr>
          <p:nvPr/>
        </p:nvSpPr>
        <p:spPr bwMode="auto">
          <a:xfrm>
            <a:off x="9657010" y="9855441"/>
            <a:ext cx="576379" cy="1580292"/>
          </a:xfrm>
          <a:prstGeom prst="rect">
            <a:avLst/>
          </a:prstGeom>
          <a:solidFill>
            <a:schemeClr val="accent6">
              <a:lumMod val="40000"/>
              <a:lumOff val="60000"/>
            </a:schemeClr>
          </a:solidFill>
          <a:ln w="9525">
            <a:solidFill>
              <a:schemeClr val="tx1"/>
            </a:solidFill>
            <a:miter lim="800000"/>
            <a:headEnd/>
            <a:tailEnd/>
          </a:ln>
        </p:spPr>
        <p:txBody>
          <a:bodyPr wrap="none" anchor="ctr"/>
          <a:lstStyle/>
          <a:p>
            <a:pPr eaLnBrk="0" hangingPunct="0">
              <a:defRPr/>
            </a:pPr>
            <a:endParaRPr lang="fr-FR" sz="8778">
              <a:solidFill>
                <a:schemeClr val="bg1"/>
              </a:solidFill>
            </a:endParaRPr>
          </a:p>
        </p:txBody>
      </p:sp>
      <p:grpSp>
        <p:nvGrpSpPr>
          <p:cNvPr id="29704" name="Group 10">
            <a:extLst>
              <a:ext uri="{FF2B5EF4-FFF2-40B4-BE49-F238E27FC236}">
                <a16:creationId xmlns:a16="http://schemas.microsoft.com/office/drawing/2014/main" id="{52E766C5-1B51-A6BC-221C-3B1320935524}"/>
              </a:ext>
            </a:extLst>
          </p:cNvPr>
          <p:cNvGrpSpPr>
            <a:grpSpLocks/>
          </p:cNvGrpSpPr>
          <p:nvPr/>
        </p:nvGrpSpPr>
        <p:grpSpPr bwMode="auto">
          <a:xfrm>
            <a:off x="9080631" y="4541357"/>
            <a:ext cx="1580292" cy="5314084"/>
            <a:chOff x="1882" y="1525"/>
            <a:chExt cx="499" cy="1678"/>
          </a:xfrm>
        </p:grpSpPr>
        <p:sp>
          <p:nvSpPr>
            <p:cNvPr id="43156" name="Line 11">
              <a:extLst>
                <a:ext uri="{FF2B5EF4-FFF2-40B4-BE49-F238E27FC236}">
                  <a16:creationId xmlns:a16="http://schemas.microsoft.com/office/drawing/2014/main" id="{1054BB77-D956-1546-1AA3-F3B5404D7C5C}"/>
                </a:ext>
              </a:extLst>
            </p:cNvPr>
            <p:cNvSpPr>
              <a:spLocks noChangeShapeType="1"/>
            </p:cNvSpPr>
            <p:nvPr/>
          </p:nvSpPr>
          <p:spPr bwMode="auto">
            <a:xfrm>
              <a:off x="1882" y="1525"/>
              <a:ext cx="0" cy="167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43157" name="Line 12">
              <a:extLst>
                <a:ext uri="{FF2B5EF4-FFF2-40B4-BE49-F238E27FC236}">
                  <a16:creationId xmlns:a16="http://schemas.microsoft.com/office/drawing/2014/main" id="{0F89C97E-8BA6-C04C-43F2-8B12FC3217AE}"/>
                </a:ext>
              </a:extLst>
            </p:cNvPr>
            <p:cNvSpPr>
              <a:spLocks noChangeShapeType="1"/>
            </p:cNvSpPr>
            <p:nvPr/>
          </p:nvSpPr>
          <p:spPr bwMode="auto">
            <a:xfrm>
              <a:off x="2381" y="1525"/>
              <a:ext cx="0" cy="167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43158" name="Line 13">
              <a:extLst>
                <a:ext uri="{FF2B5EF4-FFF2-40B4-BE49-F238E27FC236}">
                  <a16:creationId xmlns:a16="http://schemas.microsoft.com/office/drawing/2014/main" id="{2ABA14B3-913C-8832-3E22-EF0CDC00D657}"/>
                </a:ext>
              </a:extLst>
            </p:cNvPr>
            <p:cNvSpPr>
              <a:spLocks noChangeShapeType="1"/>
            </p:cNvSpPr>
            <p:nvPr/>
          </p:nvSpPr>
          <p:spPr bwMode="auto">
            <a:xfrm>
              <a:off x="1882" y="3203"/>
              <a:ext cx="18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43159" name="Line 14">
              <a:extLst>
                <a:ext uri="{FF2B5EF4-FFF2-40B4-BE49-F238E27FC236}">
                  <a16:creationId xmlns:a16="http://schemas.microsoft.com/office/drawing/2014/main" id="{54C235B7-AE33-A9F4-49AB-024918B8F8C0}"/>
                </a:ext>
              </a:extLst>
            </p:cNvPr>
            <p:cNvSpPr>
              <a:spLocks noChangeShapeType="1"/>
            </p:cNvSpPr>
            <p:nvPr/>
          </p:nvSpPr>
          <p:spPr bwMode="auto">
            <a:xfrm>
              <a:off x="2245" y="3203"/>
              <a:ext cx="136"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grpSp>
      <p:sp>
        <p:nvSpPr>
          <p:cNvPr id="29705" name="Text Box 15">
            <a:extLst>
              <a:ext uri="{FF2B5EF4-FFF2-40B4-BE49-F238E27FC236}">
                <a16:creationId xmlns:a16="http://schemas.microsoft.com/office/drawing/2014/main" id="{D1E62D1C-F5E0-504F-F00B-45D45CC48740}"/>
              </a:ext>
            </a:extLst>
          </p:cNvPr>
          <p:cNvSpPr txBox="1">
            <a:spLocks noChangeArrowheads="1"/>
          </p:cNvSpPr>
          <p:nvPr/>
        </p:nvSpPr>
        <p:spPr bwMode="auto">
          <a:xfrm>
            <a:off x="4121242" y="2444859"/>
            <a:ext cx="1917513" cy="95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793">
                <a:solidFill>
                  <a:schemeClr val="bg1"/>
                </a:solidFill>
              </a:rPr>
              <a:t>Citerne</a:t>
            </a:r>
          </a:p>
          <a:p>
            <a:pPr eaLnBrk="1" hangingPunct="1">
              <a:spcBef>
                <a:spcPct val="0"/>
              </a:spcBef>
              <a:buFontTx/>
              <a:buNone/>
            </a:pPr>
            <a:r>
              <a:rPr lang="fr-BE" altLang="fr-FR" sz="2793">
                <a:solidFill>
                  <a:schemeClr val="bg1"/>
                </a:solidFill>
              </a:rPr>
              <a:t>(20 % du lait)</a:t>
            </a:r>
          </a:p>
        </p:txBody>
      </p:sp>
      <p:sp>
        <p:nvSpPr>
          <p:cNvPr id="29706" name="Text Box 16">
            <a:extLst>
              <a:ext uri="{FF2B5EF4-FFF2-40B4-BE49-F238E27FC236}">
                <a16:creationId xmlns:a16="http://schemas.microsoft.com/office/drawing/2014/main" id="{0FD166F3-E7B5-6672-F758-1793A75AEA25}"/>
              </a:ext>
            </a:extLst>
          </p:cNvPr>
          <p:cNvSpPr txBox="1">
            <a:spLocks noChangeArrowheads="1"/>
          </p:cNvSpPr>
          <p:nvPr/>
        </p:nvSpPr>
        <p:spPr bwMode="auto">
          <a:xfrm>
            <a:off x="13533313" y="8709018"/>
            <a:ext cx="2476960" cy="4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a:solidFill>
                  <a:schemeClr val="bg1"/>
                </a:solidFill>
              </a:rPr>
              <a:t>Muqueuse du trayon</a:t>
            </a:r>
          </a:p>
        </p:txBody>
      </p:sp>
      <p:sp>
        <p:nvSpPr>
          <p:cNvPr id="29707" name="Text Box 17">
            <a:extLst>
              <a:ext uri="{FF2B5EF4-FFF2-40B4-BE49-F238E27FC236}">
                <a16:creationId xmlns:a16="http://schemas.microsoft.com/office/drawing/2014/main" id="{B86CA7F1-0C7F-F6D1-D986-7EBBD9DE5850}"/>
              </a:ext>
            </a:extLst>
          </p:cNvPr>
          <p:cNvSpPr txBox="1">
            <a:spLocks noChangeArrowheads="1"/>
          </p:cNvSpPr>
          <p:nvPr/>
        </p:nvSpPr>
        <p:spPr bwMode="auto">
          <a:xfrm>
            <a:off x="5631860" y="6698028"/>
            <a:ext cx="1410964" cy="95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793">
                <a:solidFill>
                  <a:schemeClr val="bg1"/>
                </a:solidFill>
              </a:rPr>
              <a:t>Sinus </a:t>
            </a:r>
          </a:p>
          <a:p>
            <a:pPr eaLnBrk="1" hangingPunct="1">
              <a:spcBef>
                <a:spcPct val="0"/>
              </a:spcBef>
              <a:buFontTx/>
              <a:buNone/>
            </a:pPr>
            <a:r>
              <a:rPr lang="fr-BE" altLang="fr-FR" sz="2793">
                <a:solidFill>
                  <a:schemeClr val="bg1"/>
                </a:solidFill>
              </a:rPr>
              <a:t>du trayon</a:t>
            </a:r>
          </a:p>
        </p:txBody>
      </p:sp>
      <p:grpSp>
        <p:nvGrpSpPr>
          <p:cNvPr id="29708" name="Group 18">
            <a:extLst>
              <a:ext uri="{FF2B5EF4-FFF2-40B4-BE49-F238E27FC236}">
                <a16:creationId xmlns:a16="http://schemas.microsoft.com/office/drawing/2014/main" id="{1FA398BF-0F17-4CF0-2CC0-824CAB88EFBA}"/>
              </a:ext>
            </a:extLst>
          </p:cNvPr>
          <p:cNvGrpSpPr>
            <a:grpSpLocks/>
          </p:cNvGrpSpPr>
          <p:nvPr/>
        </p:nvGrpSpPr>
        <p:grpSpPr bwMode="auto">
          <a:xfrm>
            <a:off x="7069641" y="1238264"/>
            <a:ext cx="5602273" cy="10197468"/>
            <a:chOff x="1247" y="482"/>
            <a:chExt cx="1769" cy="3220"/>
          </a:xfrm>
        </p:grpSpPr>
        <p:sp>
          <p:nvSpPr>
            <p:cNvPr id="43148" name="Rectangle 19">
              <a:extLst>
                <a:ext uri="{FF2B5EF4-FFF2-40B4-BE49-F238E27FC236}">
                  <a16:creationId xmlns:a16="http://schemas.microsoft.com/office/drawing/2014/main" id="{7F19B2E4-994F-5693-4A20-F317C159EBB3}"/>
                </a:ext>
              </a:extLst>
            </p:cNvPr>
            <p:cNvSpPr>
              <a:spLocks noChangeArrowheads="1"/>
            </p:cNvSpPr>
            <p:nvPr/>
          </p:nvSpPr>
          <p:spPr bwMode="auto">
            <a:xfrm flipH="1">
              <a:off x="2699" y="1661"/>
              <a:ext cx="45" cy="1996"/>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49" name="Rectangle 20">
              <a:extLst>
                <a:ext uri="{FF2B5EF4-FFF2-40B4-BE49-F238E27FC236}">
                  <a16:creationId xmlns:a16="http://schemas.microsoft.com/office/drawing/2014/main" id="{92B36BF8-3307-0C37-58F5-F1D7A4E3BBE4}"/>
                </a:ext>
              </a:extLst>
            </p:cNvPr>
            <p:cNvSpPr>
              <a:spLocks noChangeArrowheads="1"/>
            </p:cNvSpPr>
            <p:nvPr/>
          </p:nvSpPr>
          <p:spPr bwMode="auto">
            <a:xfrm flipH="1">
              <a:off x="1565" y="1661"/>
              <a:ext cx="45" cy="1996"/>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50" name="Rectangle 21">
              <a:extLst>
                <a:ext uri="{FF2B5EF4-FFF2-40B4-BE49-F238E27FC236}">
                  <a16:creationId xmlns:a16="http://schemas.microsoft.com/office/drawing/2014/main" id="{4EC358EF-A52E-EA23-D428-2173FC005666}"/>
                </a:ext>
              </a:extLst>
            </p:cNvPr>
            <p:cNvSpPr>
              <a:spLocks noChangeArrowheads="1"/>
            </p:cNvSpPr>
            <p:nvPr/>
          </p:nvSpPr>
          <p:spPr bwMode="auto">
            <a:xfrm>
              <a:off x="2245" y="3657"/>
              <a:ext cx="499" cy="4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51" name="Rectangle 22">
              <a:extLst>
                <a:ext uri="{FF2B5EF4-FFF2-40B4-BE49-F238E27FC236}">
                  <a16:creationId xmlns:a16="http://schemas.microsoft.com/office/drawing/2014/main" id="{4476621D-575B-B300-A859-E412425D6A9D}"/>
                </a:ext>
              </a:extLst>
            </p:cNvPr>
            <p:cNvSpPr>
              <a:spLocks noChangeArrowheads="1"/>
            </p:cNvSpPr>
            <p:nvPr/>
          </p:nvSpPr>
          <p:spPr bwMode="auto">
            <a:xfrm>
              <a:off x="1565" y="3657"/>
              <a:ext cx="499" cy="4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52" name="Rectangle 23">
              <a:extLst>
                <a:ext uri="{FF2B5EF4-FFF2-40B4-BE49-F238E27FC236}">
                  <a16:creationId xmlns:a16="http://schemas.microsoft.com/office/drawing/2014/main" id="{5173E4DA-A399-A12C-9EEA-5B7EF976616E}"/>
                </a:ext>
              </a:extLst>
            </p:cNvPr>
            <p:cNvSpPr>
              <a:spLocks noChangeArrowheads="1"/>
            </p:cNvSpPr>
            <p:nvPr/>
          </p:nvSpPr>
          <p:spPr bwMode="auto">
            <a:xfrm>
              <a:off x="1247" y="1616"/>
              <a:ext cx="363" cy="4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53" name="Rectangle 24">
              <a:extLst>
                <a:ext uri="{FF2B5EF4-FFF2-40B4-BE49-F238E27FC236}">
                  <a16:creationId xmlns:a16="http://schemas.microsoft.com/office/drawing/2014/main" id="{836969AA-60E8-E4F1-4221-A605D1351C01}"/>
                </a:ext>
              </a:extLst>
            </p:cNvPr>
            <p:cNvSpPr>
              <a:spLocks noChangeArrowheads="1"/>
            </p:cNvSpPr>
            <p:nvPr/>
          </p:nvSpPr>
          <p:spPr bwMode="auto">
            <a:xfrm>
              <a:off x="2699" y="1616"/>
              <a:ext cx="272" cy="4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54" name="Rectangle 25">
              <a:extLst>
                <a:ext uri="{FF2B5EF4-FFF2-40B4-BE49-F238E27FC236}">
                  <a16:creationId xmlns:a16="http://schemas.microsoft.com/office/drawing/2014/main" id="{E25F81CD-D620-AE1A-0FA0-50F2E7A469A0}"/>
                </a:ext>
              </a:extLst>
            </p:cNvPr>
            <p:cNvSpPr>
              <a:spLocks noChangeArrowheads="1"/>
            </p:cNvSpPr>
            <p:nvPr/>
          </p:nvSpPr>
          <p:spPr bwMode="auto">
            <a:xfrm flipH="1">
              <a:off x="1247" y="527"/>
              <a:ext cx="45" cy="1134"/>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55" name="Rectangle 26">
              <a:extLst>
                <a:ext uri="{FF2B5EF4-FFF2-40B4-BE49-F238E27FC236}">
                  <a16:creationId xmlns:a16="http://schemas.microsoft.com/office/drawing/2014/main" id="{9D60BC9E-E770-34ED-BB6C-52DF9DAB8CC1}"/>
                </a:ext>
              </a:extLst>
            </p:cNvPr>
            <p:cNvSpPr>
              <a:spLocks noChangeArrowheads="1"/>
            </p:cNvSpPr>
            <p:nvPr/>
          </p:nvSpPr>
          <p:spPr bwMode="auto">
            <a:xfrm flipH="1">
              <a:off x="2971" y="482"/>
              <a:ext cx="45" cy="1179"/>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bg1"/>
                </a:solidFill>
                <a:latin typeface="Times New Roman" panose="02020603050405020304" pitchFamily="18" charset="0"/>
              </a:endParaRPr>
            </a:p>
          </p:txBody>
        </p:sp>
      </p:grpSp>
      <p:sp>
        <p:nvSpPr>
          <p:cNvPr id="29709" name="Line 27">
            <a:extLst>
              <a:ext uri="{FF2B5EF4-FFF2-40B4-BE49-F238E27FC236}">
                <a16:creationId xmlns:a16="http://schemas.microsoft.com/office/drawing/2014/main" id="{A9252584-4A7E-2090-3877-7F77ECB40175}"/>
              </a:ext>
            </a:extLst>
          </p:cNvPr>
          <p:cNvSpPr>
            <a:spLocks noChangeShapeType="1"/>
          </p:cNvSpPr>
          <p:nvPr/>
        </p:nvSpPr>
        <p:spPr bwMode="auto">
          <a:xfrm flipH="1">
            <a:off x="6208240" y="2818554"/>
            <a:ext cx="2299181"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10" name="Line 28">
            <a:extLst>
              <a:ext uri="{FF2B5EF4-FFF2-40B4-BE49-F238E27FC236}">
                <a16:creationId xmlns:a16="http://schemas.microsoft.com/office/drawing/2014/main" id="{F14058D3-131D-882B-04DA-9D3B016B6A29}"/>
              </a:ext>
            </a:extLst>
          </p:cNvPr>
          <p:cNvSpPr>
            <a:spLocks noChangeShapeType="1"/>
          </p:cNvSpPr>
          <p:nvPr/>
        </p:nvSpPr>
        <p:spPr bwMode="auto">
          <a:xfrm flipH="1">
            <a:off x="7357828" y="7271238"/>
            <a:ext cx="2584203"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11" name="Line 29">
            <a:extLst>
              <a:ext uri="{FF2B5EF4-FFF2-40B4-BE49-F238E27FC236}">
                <a16:creationId xmlns:a16="http://schemas.microsoft.com/office/drawing/2014/main" id="{CDDD1EBA-EB43-B18F-4ADA-3550BB223361}"/>
              </a:ext>
            </a:extLst>
          </p:cNvPr>
          <p:cNvSpPr>
            <a:spLocks noChangeShapeType="1"/>
          </p:cNvSpPr>
          <p:nvPr/>
        </p:nvSpPr>
        <p:spPr bwMode="auto">
          <a:xfrm>
            <a:off x="10660923" y="8994040"/>
            <a:ext cx="2587369"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12" name="Line 30">
            <a:extLst>
              <a:ext uri="{FF2B5EF4-FFF2-40B4-BE49-F238E27FC236}">
                <a16:creationId xmlns:a16="http://schemas.microsoft.com/office/drawing/2014/main" id="{9FB574D0-CE95-3AB1-AFB1-A503247481F4}"/>
              </a:ext>
            </a:extLst>
          </p:cNvPr>
          <p:cNvSpPr>
            <a:spLocks noChangeShapeType="1"/>
          </p:cNvSpPr>
          <p:nvPr/>
        </p:nvSpPr>
        <p:spPr bwMode="auto">
          <a:xfrm>
            <a:off x="9942031" y="9712931"/>
            <a:ext cx="0" cy="2881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13" name="Line 31">
            <a:extLst>
              <a:ext uri="{FF2B5EF4-FFF2-40B4-BE49-F238E27FC236}">
                <a16:creationId xmlns:a16="http://schemas.microsoft.com/office/drawing/2014/main" id="{02605147-67D3-1EFC-CDF0-D4998997C6EE}"/>
              </a:ext>
            </a:extLst>
          </p:cNvPr>
          <p:cNvSpPr>
            <a:spLocks noChangeShapeType="1"/>
          </p:cNvSpPr>
          <p:nvPr/>
        </p:nvSpPr>
        <p:spPr bwMode="auto">
          <a:xfrm>
            <a:off x="10087709" y="9712931"/>
            <a:ext cx="0" cy="2881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15" name="Text Box 33">
            <a:extLst>
              <a:ext uri="{FF2B5EF4-FFF2-40B4-BE49-F238E27FC236}">
                <a16:creationId xmlns:a16="http://schemas.microsoft.com/office/drawing/2014/main" id="{9E1FA56C-288B-9073-3991-38423A261E2C}"/>
              </a:ext>
            </a:extLst>
          </p:cNvPr>
          <p:cNvSpPr txBox="1">
            <a:spLocks noChangeArrowheads="1"/>
          </p:cNvSpPr>
          <p:nvPr/>
        </p:nvSpPr>
        <p:spPr bwMode="auto">
          <a:xfrm>
            <a:off x="13492145" y="9858609"/>
            <a:ext cx="3009157" cy="4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a:solidFill>
                  <a:schemeClr val="bg1"/>
                </a:solidFill>
              </a:rPr>
              <a:t>Replis muqueux du canal</a:t>
            </a:r>
          </a:p>
        </p:txBody>
      </p:sp>
      <p:sp>
        <p:nvSpPr>
          <p:cNvPr id="29716" name="Line 34">
            <a:extLst>
              <a:ext uri="{FF2B5EF4-FFF2-40B4-BE49-F238E27FC236}">
                <a16:creationId xmlns:a16="http://schemas.microsoft.com/office/drawing/2014/main" id="{90D85F83-27FF-BFFA-8E7F-08E89CC8269F}"/>
              </a:ext>
            </a:extLst>
          </p:cNvPr>
          <p:cNvSpPr>
            <a:spLocks noChangeShapeType="1"/>
          </p:cNvSpPr>
          <p:nvPr/>
        </p:nvSpPr>
        <p:spPr bwMode="auto">
          <a:xfrm>
            <a:off x="10087710" y="10143631"/>
            <a:ext cx="316058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dirty="0">
              <a:solidFill>
                <a:schemeClr val="bg1"/>
              </a:solidFill>
            </a:endParaRPr>
          </a:p>
        </p:txBody>
      </p:sp>
      <p:sp>
        <p:nvSpPr>
          <p:cNvPr id="29717" name="Oval 35">
            <a:extLst>
              <a:ext uri="{FF2B5EF4-FFF2-40B4-BE49-F238E27FC236}">
                <a16:creationId xmlns:a16="http://schemas.microsoft.com/office/drawing/2014/main" id="{F2BCF873-E229-6E56-0770-37DD78C87AA6}"/>
              </a:ext>
            </a:extLst>
          </p:cNvPr>
          <p:cNvSpPr>
            <a:spLocks noChangeArrowheads="1"/>
          </p:cNvSpPr>
          <p:nvPr/>
        </p:nvSpPr>
        <p:spPr bwMode="auto">
          <a:xfrm>
            <a:off x="9511331" y="9570418"/>
            <a:ext cx="861401" cy="57321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29718" name="Text Box 36">
            <a:extLst>
              <a:ext uri="{FF2B5EF4-FFF2-40B4-BE49-F238E27FC236}">
                <a16:creationId xmlns:a16="http://schemas.microsoft.com/office/drawing/2014/main" id="{BC1158B6-03FA-1E8D-5503-619BB33EA729}"/>
              </a:ext>
            </a:extLst>
          </p:cNvPr>
          <p:cNvSpPr txBox="1">
            <a:spLocks noChangeArrowheads="1"/>
          </p:cNvSpPr>
          <p:nvPr/>
        </p:nvSpPr>
        <p:spPr bwMode="auto">
          <a:xfrm>
            <a:off x="13533314" y="9139719"/>
            <a:ext cx="4451860" cy="82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a:solidFill>
                  <a:schemeClr val="bg1"/>
                </a:solidFill>
              </a:rPr>
              <a:t>Rosette de Furstemberg (lymphocytes</a:t>
            </a:r>
          </a:p>
          <a:p>
            <a:pPr eaLnBrk="1" hangingPunct="1">
              <a:spcBef>
                <a:spcPct val="0"/>
              </a:spcBef>
              <a:buFontTx/>
              <a:buNone/>
            </a:pPr>
            <a:r>
              <a:rPr lang="fr-BE" altLang="fr-FR" sz="2394">
                <a:solidFill>
                  <a:schemeClr val="bg1"/>
                </a:solidFill>
              </a:rPr>
              <a:t>reconnaissance des germes)</a:t>
            </a:r>
          </a:p>
        </p:txBody>
      </p:sp>
      <p:sp>
        <p:nvSpPr>
          <p:cNvPr id="29719" name="Line 37">
            <a:extLst>
              <a:ext uri="{FF2B5EF4-FFF2-40B4-BE49-F238E27FC236}">
                <a16:creationId xmlns:a16="http://schemas.microsoft.com/office/drawing/2014/main" id="{F75937AC-8CEA-2036-4095-1CBC1AEA9F51}"/>
              </a:ext>
            </a:extLst>
          </p:cNvPr>
          <p:cNvSpPr>
            <a:spLocks noChangeShapeType="1"/>
          </p:cNvSpPr>
          <p:nvPr/>
        </p:nvSpPr>
        <p:spPr bwMode="auto">
          <a:xfrm>
            <a:off x="10230223" y="9712930"/>
            <a:ext cx="3018069"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20" name="Text Box 38">
            <a:extLst>
              <a:ext uri="{FF2B5EF4-FFF2-40B4-BE49-F238E27FC236}">
                <a16:creationId xmlns:a16="http://schemas.microsoft.com/office/drawing/2014/main" id="{3FA6186E-5A30-A381-DA7E-539D6451B1A6}"/>
              </a:ext>
            </a:extLst>
          </p:cNvPr>
          <p:cNvSpPr txBox="1">
            <a:spLocks noChangeArrowheads="1"/>
          </p:cNvSpPr>
          <p:nvPr/>
        </p:nvSpPr>
        <p:spPr bwMode="auto">
          <a:xfrm>
            <a:off x="5920048" y="10001120"/>
            <a:ext cx="1410964" cy="95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793">
                <a:solidFill>
                  <a:schemeClr val="bg1"/>
                </a:solidFill>
              </a:rPr>
              <a:t>Canal </a:t>
            </a:r>
          </a:p>
          <a:p>
            <a:pPr eaLnBrk="1" hangingPunct="1">
              <a:spcBef>
                <a:spcPct val="0"/>
              </a:spcBef>
              <a:buFontTx/>
              <a:buNone/>
            </a:pPr>
            <a:r>
              <a:rPr lang="fr-BE" altLang="fr-FR" sz="2793">
                <a:solidFill>
                  <a:schemeClr val="bg1"/>
                </a:solidFill>
              </a:rPr>
              <a:t>du trayon</a:t>
            </a:r>
          </a:p>
        </p:txBody>
      </p:sp>
      <p:sp>
        <p:nvSpPr>
          <p:cNvPr id="43032" name="Line 39">
            <a:extLst>
              <a:ext uri="{FF2B5EF4-FFF2-40B4-BE49-F238E27FC236}">
                <a16:creationId xmlns:a16="http://schemas.microsoft.com/office/drawing/2014/main" id="{5D6013E8-67C5-737C-FC61-B3BBE9B5B854}"/>
              </a:ext>
            </a:extLst>
          </p:cNvPr>
          <p:cNvSpPr>
            <a:spLocks noChangeShapeType="1"/>
          </p:cNvSpPr>
          <p:nvPr/>
        </p:nvSpPr>
        <p:spPr bwMode="auto">
          <a:xfrm>
            <a:off x="15544306" y="1115387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fr-BE" sz="8778">
              <a:solidFill>
                <a:schemeClr val="bg1"/>
              </a:solidFill>
            </a:endParaRPr>
          </a:p>
        </p:txBody>
      </p:sp>
      <p:sp>
        <p:nvSpPr>
          <p:cNvPr id="29722" name="Line 40">
            <a:extLst>
              <a:ext uri="{FF2B5EF4-FFF2-40B4-BE49-F238E27FC236}">
                <a16:creationId xmlns:a16="http://schemas.microsoft.com/office/drawing/2014/main" id="{D772EF03-4E87-A00B-5A18-D300B2F58875}"/>
              </a:ext>
            </a:extLst>
          </p:cNvPr>
          <p:cNvSpPr>
            <a:spLocks noChangeShapeType="1"/>
          </p:cNvSpPr>
          <p:nvPr/>
        </p:nvSpPr>
        <p:spPr bwMode="auto">
          <a:xfrm flipH="1">
            <a:off x="7646018" y="10431819"/>
            <a:ext cx="2153503"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grpSp>
        <p:nvGrpSpPr>
          <p:cNvPr id="29723" name="Group 41">
            <a:extLst>
              <a:ext uri="{FF2B5EF4-FFF2-40B4-BE49-F238E27FC236}">
                <a16:creationId xmlns:a16="http://schemas.microsoft.com/office/drawing/2014/main" id="{95450077-0044-5AD5-2106-2F33651E8637}"/>
              </a:ext>
            </a:extLst>
          </p:cNvPr>
          <p:cNvGrpSpPr>
            <a:grpSpLocks/>
          </p:cNvGrpSpPr>
          <p:nvPr/>
        </p:nvGrpSpPr>
        <p:grpSpPr bwMode="auto">
          <a:xfrm>
            <a:off x="10372733" y="10001120"/>
            <a:ext cx="288190" cy="1149591"/>
            <a:chOff x="2290" y="3249"/>
            <a:chExt cx="91" cy="363"/>
          </a:xfrm>
        </p:grpSpPr>
        <p:sp>
          <p:nvSpPr>
            <p:cNvPr id="43145" name="Oval 42">
              <a:extLst>
                <a:ext uri="{FF2B5EF4-FFF2-40B4-BE49-F238E27FC236}">
                  <a16:creationId xmlns:a16="http://schemas.microsoft.com/office/drawing/2014/main" id="{FB5BA982-EB87-0E4B-5C46-7F216F707FBD}"/>
                </a:ext>
              </a:extLst>
            </p:cNvPr>
            <p:cNvSpPr>
              <a:spLocks noChangeArrowheads="1"/>
            </p:cNvSpPr>
            <p:nvPr/>
          </p:nvSpPr>
          <p:spPr bwMode="auto">
            <a:xfrm>
              <a:off x="2290" y="3249"/>
              <a:ext cx="90" cy="91"/>
            </a:xfrm>
            <a:prstGeom prst="ellipse">
              <a:avLst/>
            </a:prstGeom>
            <a:solidFill>
              <a:srgbClr val="0066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46" name="Oval 43">
              <a:extLst>
                <a:ext uri="{FF2B5EF4-FFF2-40B4-BE49-F238E27FC236}">
                  <a16:creationId xmlns:a16="http://schemas.microsoft.com/office/drawing/2014/main" id="{EADCFBCF-F1F2-DBBE-7CE4-46B987533826}"/>
                </a:ext>
              </a:extLst>
            </p:cNvPr>
            <p:cNvSpPr>
              <a:spLocks noChangeArrowheads="1"/>
            </p:cNvSpPr>
            <p:nvPr/>
          </p:nvSpPr>
          <p:spPr bwMode="auto">
            <a:xfrm>
              <a:off x="2290" y="3385"/>
              <a:ext cx="91" cy="91"/>
            </a:xfrm>
            <a:prstGeom prst="ellipse">
              <a:avLst/>
            </a:prstGeom>
            <a:solidFill>
              <a:srgbClr val="0066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47" name="Oval 44">
              <a:extLst>
                <a:ext uri="{FF2B5EF4-FFF2-40B4-BE49-F238E27FC236}">
                  <a16:creationId xmlns:a16="http://schemas.microsoft.com/office/drawing/2014/main" id="{2DBB2880-689C-0BB1-DA93-DC47A8FEA420}"/>
                </a:ext>
              </a:extLst>
            </p:cNvPr>
            <p:cNvSpPr>
              <a:spLocks noChangeArrowheads="1"/>
            </p:cNvSpPr>
            <p:nvPr/>
          </p:nvSpPr>
          <p:spPr bwMode="auto">
            <a:xfrm>
              <a:off x="2290" y="3521"/>
              <a:ext cx="91" cy="91"/>
            </a:xfrm>
            <a:prstGeom prst="ellipse">
              <a:avLst/>
            </a:prstGeom>
            <a:solidFill>
              <a:srgbClr val="0066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grpSp>
      <p:grpSp>
        <p:nvGrpSpPr>
          <p:cNvPr id="29724" name="Group 45">
            <a:extLst>
              <a:ext uri="{FF2B5EF4-FFF2-40B4-BE49-F238E27FC236}">
                <a16:creationId xmlns:a16="http://schemas.microsoft.com/office/drawing/2014/main" id="{CDB96142-1031-D3D3-29C1-1033BB7E536D}"/>
              </a:ext>
            </a:extLst>
          </p:cNvPr>
          <p:cNvGrpSpPr>
            <a:grpSpLocks/>
          </p:cNvGrpSpPr>
          <p:nvPr/>
        </p:nvGrpSpPr>
        <p:grpSpPr bwMode="auto">
          <a:xfrm>
            <a:off x="9223143" y="10001120"/>
            <a:ext cx="288188" cy="1149591"/>
            <a:chOff x="2290" y="3249"/>
            <a:chExt cx="91" cy="363"/>
          </a:xfrm>
        </p:grpSpPr>
        <p:sp>
          <p:nvSpPr>
            <p:cNvPr id="43142" name="Oval 46">
              <a:extLst>
                <a:ext uri="{FF2B5EF4-FFF2-40B4-BE49-F238E27FC236}">
                  <a16:creationId xmlns:a16="http://schemas.microsoft.com/office/drawing/2014/main" id="{2461F531-B332-65D4-654F-0E84AF83C707}"/>
                </a:ext>
              </a:extLst>
            </p:cNvPr>
            <p:cNvSpPr>
              <a:spLocks noChangeArrowheads="1"/>
            </p:cNvSpPr>
            <p:nvPr/>
          </p:nvSpPr>
          <p:spPr bwMode="auto">
            <a:xfrm>
              <a:off x="2290" y="3249"/>
              <a:ext cx="90" cy="91"/>
            </a:xfrm>
            <a:prstGeom prst="ellipse">
              <a:avLst/>
            </a:prstGeom>
            <a:solidFill>
              <a:srgbClr val="0066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43" name="Oval 47">
              <a:extLst>
                <a:ext uri="{FF2B5EF4-FFF2-40B4-BE49-F238E27FC236}">
                  <a16:creationId xmlns:a16="http://schemas.microsoft.com/office/drawing/2014/main" id="{1DFE513E-F82F-58E9-3037-9D68395F544A}"/>
                </a:ext>
              </a:extLst>
            </p:cNvPr>
            <p:cNvSpPr>
              <a:spLocks noChangeArrowheads="1"/>
            </p:cNvSpPr>
            <p:nvPr/>
          </p:nvSpPr>
          <p:spPr bwMode="auto">
            <a:xfrm>
              <a:off x="2290" y="3385"/>
              <a:ext cx="91" cy="91"/>
            </a:xfrm>
            <a:prstGeom prst="ellipse">
              <a:avLst/>
            </a:prstGeom>
            <a:solidFill>
              <a:srgbClr val="0066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44" name="Oval 48">
              <a:extLst>
                <a:ext uri="{FF2B5EF4-FFF2-40B4-BE49-F238E27FC236}">
                  <a16:creationId xmlns:a16="http://schemas.microsoft.com/office/drawing/2014/main" id="{B6C4ABA3-1404-B4C6-8DB1-2EE54B9B9AA4}"/>
                </a:ext>
              </a:extLst>
            </p:cNvPr>
            <p:cNvSpPr>
              <a:spLocks noChangeArrowheads="1"/>
            </p:cNvSpPr>
            <p:nvPr/>
          </p:nvSpPr>
          <p:spPr bwMode="auto">
            <a:xfrm>
              <a:off x="2290" y="3521"/>
              <a:ext cx="91" cy="91"/>
            </a:xfrm>
            <a:prstGeom prst="ellipse">
              <a:avLst/>
            </a:prstGeom>
            <a:solidFill>
              <a:srgbClr val="0066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grpSp>
      <p:sp>
        <p:nvSpPr>
          <p:cNvPr id="29725" name="Text Box 49">
            <a:extLst>
              <a:ext uri="{FF2B5EF4-FFF2-40B4-BE49-F238E27FC236}">
                <a16:creationId xmlns:a16="http://schemas.microsoft.com/office/drawing/2014/main" id="{87F86C39-42F2-C027-D5FB-C2AF3CC37BDE}"/>
              </a:ext>
            </a:extLst>
          </p:cNvPr>
          <p:cNvSpPr txBox="1">
            <a:spLocks noChangeArrowheads="1"/>
          </p:cNvSpPr>
          <p:nvPr/>
        </p:nvSpPr>
        <p:spPr bwMode="auto">
          <a:xfrm>
            <a:off x="13492146" y="10720010"/>
            <a:ext cx="1247457" cy="4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a:solidFill>
                  <a:schemeClr val="bg1"/>
                </a:solidFill>
              </a:rPr>
              <a:t>Sphincter</a:t>
            </a:r>
          </a:p>
        </p:txBody>
      </p:sp>
      <p:sp>
        <p:nvSpPr>
          <p:cNvPr id="29726" name="Line 50">
            <a:extLst>
              <a:ext uri="{FF2B5EF4-FFF2-40B4-BE49-F238E27FC236}">
                <a16:creationId xmlns:a16="http://schemas.microsoft.com/office/drawing/2014/main" id="{BD076227-10AF-7EFA-210E-716D0A7E3ECB}"/>
              </a:ext>
            </a:extLst>
          </p:cNvPr>
          <p:cNvSpPr>
            <a:spLocks noChangeShapeType="1"/>
          </p:cNvSpPr>
          <p:nvPr/>
        </p:nvSpPr>
        <p:spPr bwMode="auto">
          <a:xfrm>
            <a:off x="10518411" y="11005032"/>
            <a:ext cx="2729881"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27" name="Line 51">
            <a:extLst>
              <a:ext uri="{FF2B5EF4-FFF2-40B4-BE49-F238E27FC236}">
                <a16:creationId xmlns:a16="http://schemas.microsoft.com/office/drawing/2014/main" id="{C5F29DE3-02E7-BA03-D180-674EFD74F485}"/>
              </a:ext>
            </a:extLst>
          </p:cNvPr>
          <p:cNvSpPr>
            <a:spLocks noChangeShapeType="1"/>
          </p:cNvSpPr>
          <p:nvPr/>
        </p:nvSpPr>
        <p:spPr bwMode="auto">
          <a:xfrm>
            <a:off x="9657009" y="11581411"/>
            <a:ext cx="573213"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28" name="Text Box 52">
            <a:extLst>
              <a:ext uri="{FF2B5EF4-FFF2-40B4-BE49-F238E27FC236}">
                <a16:creationId xmlns:a16="http://schemas.microsoft.com/office/drawing/2014/main" id="{F9DEB2E2-27D6-6342-85F0-9861F8764F44}"/>
              </a:ext>
            </a:extLst>
          </p:cNvPr>
          <p:cNvSpPr txBox="1">
            <a:spLocks noChangeArrowheads="1"/>
          </p:cNvSpPr>
          <p:nvPr/>
        </p:nvSpPr>
        <p:spPr bwMode="auto">
          <a:xfrm>
            <a:off x="8938121" y="11723922"/>
            <a:ext cx="2145139" cy="8292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a:solidFill>
                  <a:schemeClr val="bg1"/>
                </a:solidFill>
              </a:rPr>
              <a:t>0,4 mm : fermé</a:t>
            </a:r>
          </a:p>
          <a:p>
            <a:pPr eaLnBrk="1" hangingPunct="1">
              <a:spcBef>
                <a:spcPct val="0"/>
              </a:spcBef>
              <a:buFontTx/>
              <a:buNone/>
            </a:pPr>
            <a:r>
              <a:rPr lang="fr-BE" altLang="fr-FR" sz="2394">
                <a:solidFill>
                  <a:schemeClr val="bg1"/>
                </a:solidFill>
              </a:rPr>
              <a:t>1 à 2 mm : ouvert</a:t>
            </a:r>
          </a:p>
        </p:txBody>
      </p:sp>
      <p:sp>
        <p:nvSpPr>
          <p:cNvPr id="29729" name="Line 53">
            <a:extLst>
              <a:ext uri="{FF2B5EF4-FFF2-40B4-BE49-F238E27FC236}">
                <a16:creationId xmlns:a16="http://schemas.microsoft.com/office/drawing/2014/main" id="{BF840933-F850-8F7A-BF3D-5F19A2F5D4EA}"/>
              </a:ext>
            </a:extLst>
          </p:cNvPr>
          <p:cNvSpPr>
            <a:spLocks noChangeShapeType="1"/>
          </p:cNvSpPr>
          <p:nvPr/>
        </p:nvSpPr>
        <p:spPr bwMode="auto">
          <a:xfrm>
            <a:off x="5777538" y="9858608"/>
            <a:ext cx="0" cy="158029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triangle" w="med" len="med"/>
                <a:tailEnd type="triangle" w="med" len="med"/>
              </a14:hiddenLine>
            </a:ext>
          </a:extLst>
        </p:spPr>
        <p:txBody>
          <a:bodyPr/>
          <a:lstStyle/>
          <a:p>
            <a:endParaRPr lang="fr-BE" sz="8778">
              <a:solidFill>
                <a:schemeClr val="bg1"/>
              </a:solidFill>
            </a:endParaRPr>
          </a:p>
        </p:txBody>
      </p:sp>
      <p:sp>
        <p:nvSpPr>
          <p:cNvPr id="29730" name="Text Box 54">
            <a:extLst>
              <a:ext uri="{FF2B5EF4-FFF2-40B4-BE49-F238E27FC236}">
                <a16:creationId xmlns:a16="http://schemas.microsoft.com/office/drawing/2014/main" id="{F48F1373-DAFA-F1B9-8CBB-D4367EB0C49D}"/>
              </a:ext>
            </a:extLst>
          </p:cNvPr>
          <p:cNvSpPr txBox="1">
            <a:spLocks noChangeArrowheads="1"/>
          </p:cNvSpPr>
          <p:nvPr/>
        </p:nvSpPr>
        <p:spPr bwMode="auto">
          <a:xfrm>
            <a:off x="4627948" y="10143632"/>
            <a:ext cx="954107" cy="82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b="1">
                <a:solidFill>
                  <a:schemeClr val="bg1"/>
                </a:solidFill>
              </a:rPr>
              <a:t>5 à 13 </a:t>
            </a:r>
          </a:p>
          <a:p>
            <a:pPr eaLnBrk="1" hangingPunct="1">
              <a:spcBef>
                <a:spcPct val="0"/>
              </a:spcBef>
              <a:buFontTx/>
              <a:buNone/>
            </a:pPr>
            <a:r>
              <a:rPr lang="fr-BE" altLang="fr-FR" sz="2394" b="1">
                <a:solidFill>
                  <a:schemeClr val="bg1"/>
                </a:solidFill>
              </a:rPr>
              <a:t>mm</a:t>
            </a:r>
          </a:p>
        </p:txBody>
      </p:sp>
      <p:grpSp>
        <p:nvGrpSpPr>
          <p:cNvPr id="3" name="Groupe 2">
            <a:extLst>
              <a:ext uri="{FF2B5EF4-FFF2-40B4-BE49-F238E27FC236}">
                <a16:creationId xmlns:a16="http://schemas.microsoft.com/office/drawing/2014/main" id="{B538CF97-860F-C4B4-43AF-F150E0B42568}"/>
              </a:ext>
            </a:extLst>
          </p:cNvPr>
          <p:cNvGrpSpPr>
            <a:grpSpLocks/>
          </p:cNvGrpSpPr>
          <p:nvPr/>
        </p:nvGrpSpPr>
        <p:grpSpPr bwMode="auto">
          <a:xfrm>
            <a:off x="10949111" y="6552349"/>
            <a:ext cx="576379" cy="2872391"/>
            <a:chOff x="3924300" y="3284538"/>
            <a:chExt cx="288925" cy="1439862"/>
          </a:xfrm>
        </p:grpSpPr>
        <p:sp>
          <p:nvSpPr>
            <p:cNvPr id="43123" name="Oval 55">
              <a:extLst>
                <a:ext uri="{FF2B5EF4-FFF2-40B4-BE49-F238E27FC236}">
                  <a16:creationId xmlns:a16="http://schemas.microsoft.com/office/drawing/2014/main" id="{D9DBCD3E-019A-296B-8070-EE188A86563F}"/>
                </a:ext>
              </a:extLst>
            </p:cNvPr>
            <p:cNvSpPr>
              <a:spLocks noChangeArrowheads="1"/>
            </p:cNvSpPr>
            <p:nvPr/>
          </p:nvSpPr>
          <p:spPr bwMode="auto">
            <a:xfrm>
              <a:off x="4068763" y="3284538"/>
              <a:ext cx="71437" cy="71437"/>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24" name="Oval 56">
              <a:extLst>
                <a:ext uri="{FF2B5EF4-FFF2-40B4-BE49-F238E27FC236}">
                  <a16:creationId xmlns:a16="http://schemas.microsoft.com/office/drawing/2014/main" id="{CD5BB2C5-113A-7B8F-F72E-798DBF4FE1D1}"/>
                </a:ext>
              </a:extLst>
            </p:cNvPr>
            <p:cNvSpPr>
              <a:spLocks noChangeArrowheads="1"/>
            </p:cNvSpPr>
            <p:nvPr/>
          </p:nvSpPr>
          <p:spPr bwMode="auto">
            <a:xfrm>
              <a:off x="4068763" y="3500438"/>
              <a:ext cx="71437" cy="71437"/>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25" name="Oval 57">
              <a:extLst>
                <a:ext uri="{FF2B5EF4-FFF2-40B4-BE49-F238E27FC236}">
                  <a16:creationId xmlns:a16="http://schemas.microsoft.com/office/drawing/2014/main" id="{43025ECE-8B23-D453-C778-4685A0867A80}"/>
                </a:ext>
              </a:extLst>
            </p:cNvPr>
            <p:cNvSpPr>
              <a:spLocks noChangeArrowheads="1"/>
            </p:cNvSpPr>
            <p:nvPr/>
          </p:nvSpPr>
          <p:spPr bwMode="auto">
            <a:xfrm>
              <a:off x="3924300" y="3644900"/>
              <a:ext cx="73025" cy="71438"/>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26" name="Oval 58">
              <a:extLst>
                <a:ext uri="{FF2B5EF4-FFF2-40B4-BE49-F238E27FC236}">
                  <a16:creationId xmlns:a16="http://schemas.microsoft.com/office/drawing/2014/main" id="{1CD624FD-82DD-4F6A-3766-BC91C5F6BAC7}"/>
                </a:ext>
              </a:extLst>
            </p:cNvPr>
            <p:cNvSpPr>
              <a:spLocks noChangeArrowheads="1"/>
            </p:cNvSpPr>
            <p:nvPr/>
          </p:nvSpPr>
          <p:spPr bwMode="auto">
            <a:xfrm>
              <a:off x="3924300" y="3429000"/>
              <a:ext cx="73025" cy="71438"/>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27" name="Oval 59">
              <a:extLst>
                <a:ext uri="{FF2B5EF4-FFF2-40B4-BE49-F238E27FC236}">
                  <a16:creationId xmlns:a16="http://schemas.microsoft.com/office/drawing/2014/main" id="{BBDD9FB3-45FA-009E-A131-F976346BCE2C}"/>
                </a:ext>
              </a:extLst>
            </p:cNvPr>
            <p:cNvSpPr>
              <a:spLocks noChangeArrowheads="1"/>
            </p:cNvSpPr>
            <p:nvPr/>
          </p:nvSpPr>
          <p:spPr bwMode="auto">
            <a:xfrm>
              <a:off x="4140200" y="3644900"/>
              <a:ext cx="73025" cy="71438"/>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28" name="Oval 60">
              <a:extLst>
                <a:ext uri="{FF2B5EF4-FFF2-40B4-BE49-F238E27FC236}">
                  <a16:creationId xmlns:a16="http://schemas.microsoft.com/office/drawing/2014/main" id="{77DFCD72-172C-95D0-1C16-0832ACD74CB4}"/>
                </a:ext>
              </a:extLst>
            </p:cNvPr>
            <p:cNvSpPr>
              <a:spLocks noChangeArrowheads="1"/>
            </p:cNvSpPr>
            <p:nvPr/>
          </p:nvSpPr>
          <p:spPr bwMode="auto">
            <a:xfrm>
              <a:off x="4140200" y="3429000"/>
              <a:ext cx="73025" cy="71438"/>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29" name="Oval 61">
              <a:extLst>
                <a:ext uri="{FF2B5EF4-FFF2-40B4-BE49-F238E27FC236}">
                  <a16:creationId xmlns:a16="http://schemas.microsoft.com/office/drawing/2014/main" id="{AA33F9AD-FFB4-558D-B3A1-2DBC857705E4}"/>
                </a:ext>
              </a:extLst>
            </p:cNvPr>
            <p:cNvSpPr>
              <a:spLocks noChangeArrowheads="1"/>
            </p:cNvSpPr>
            <p:nvPr/>
          </p:nvSpPr>
          <p:spPr bwMode="auto">
            <a:xfrm>
              <a:off x="3997325" y="3571875"/>
              <a:ext cx="71438" cy="7302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30" name="Oval 62">
              <a:extLst>
                <a:ext uri="{FF2B5EF4-FFF2-40B4-BE49-F238E27FC236}">
                  <a16:creationId xmlns:a16="http://schemas.microsoft.com/office/drawing/2014/main" id="{C92C782E-F989-3EAC-D7ED-8CFE6AA2DCF9}"/>
                </a:ext>
              </a:extLst>
            </p:cNvPr>
            <p:cNvSpPr>
              <a:spLocks noChangeArrowheads="1"/>
            </p:cNvSpPr>
            <p:nvPr/>
          </p:nvSpPr>
          <p:spPr bwMode="auto">
            <a:xfrm>
              <a:off x="3997325" y="3355975"/>
              <a:ext cx="71438" cy="7302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31" name="Oval 63">
              <a:extLst>
                <a:ext uri="{FF2B5EF4-FFF2-40B4-BE49-F238E27FC236}">
                  <a16:creationId xmlns:a16="http://schemas.microsoft.com/office/drawing/2014/main" id="{80B93A97-4F99-06F2-5A79-8218843F1A64}"/>
                </a:ext>
              </a:extLst>
            </p:cNvPr>
            <p:cNvSpPr>
              <a:spLocks noChangeArrowheads="1"/>
            </p:cNvSpPr>
            <p:nvPr/>
          </p:nvSpPr>
          <p:spPr bwMode="auto">
            <a:xfrm>
              <a:off x="3995738" y="3789363"/>
              <a:ext cx="71437" cy="71437"/>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32" name="Oval 64">
              <a:extLst>
                <a:ext uri="{FF2B5EF4-FFF2-40B4-BE49-F238E27FC236}">
                  <a16:creationId xmlns:a16="http://schemas.microsoft.com/office/drawing/2014/main" id="{C6E4C539-4C89-962E-8F36-4B0A0FB2346A}"/>
                </a:ext>
              </a:extLst>
            </p:cNvPr>
            <p:cNvSpPr>
              <a:spLocks noChangeArrowheads="1"/>
            </p:cNvSpPr>
            <p:nvPr/>
          </p:nvSpPr>
          <p:spPr bwMode="auto">
            <a:xfrm>
              <a:off x="3995738" y="3933825"/>
              <a:ext cx="71437" cy="71438"/>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33" name="Oval 65">
              <a:extLst>
                <a:ext uri="{FF2B5EF4-FFF2-40B4-BE49-F238E27FC236}">
                  <a16:creationId xmlns:a16="http://schemas.microsoft.com/office/drawing/2014/main" id="{07A3307E-6A41-86FF-784D-A64ED5AA4522}"/>
                </a:ext>
              </a:extLst>
            </p:cNvPr>
            <p:cNvSpPr>
              <a:spLocks noChangeArrowheads="1"/>
            </p:cNvSpPr>
            <p:nvPr/>
          </p:nvSpPr>
          <p:spPr bwMode="auto">
            <a:xfrm>
              <a:off x="4140200" y="3860800"/>
              <a:ext cx="71438" cy="7302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34" name="Oval 66">
              <a:extLst>
                <a:ext uri="{FF2B5EF4-FFF2-40B4-BE49-F238E27FC236}">
                  <a16:creationId xmlns:a16="http://schemas.microsoft.com/office/drawing/2014/main" id="{83EBC1D8-A2B6-8137-160E-0B60533D9A2E}"/>
                </a:ext>
              </a:extLst>
            </p:cNvPr>
            <p:cNvSpPr>
              <a:spLocks noChangeArrowheads="1"/>
            </p:cNvSpPr>
            <p:nvPr/>
          </p:nvSpPr>
          <p:spPr bwMode="auto">
            <a:xfrm>
              <a:off x="4067175" y="4076700"/>
              <a:ext cx="73025" cy="7302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35" name="Oval 67">
              <a:extLst>
                <a:ext uri="{FF2B5EF4-FFF2-40B4-BE49-F238E27FC236}">
                  <a16:creationId xmlns:a16="http://schemas.microsoft.com/office/drawing/2014/main" id="{AD7D4355-7327-5A2F-68C1-93A3111984BC}"/>
                </a:ext>
              </a:extLst>
            </p:cNvPr>
            <p:cNvSpPr>
              <a:spLocks noChangeArrowheads="1"/>
            </p:cNvSpPr>
            <p:nvPr/>
          </p:nvSpPr>
          <p:spPr bwMode="auto">
            <a:xfrm>
              <a:off x="3924300" y="4076700"/>
              <a:ext cx="71438" cy="7302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36" name="Oval 68">
              <a:extLst>
                <a:ext uri="{FF2B5EF4-FFF2-40B4-BE49-F238E27FC236}">
                  <a16:creationId xmlns:a16="http://schemas.microsoft.com/office/drawing/2014/main" id="{48104600-8D77-834D-BB45-9C81F0311625}"/>
                </a:ext>
              </a:extLst>
            </p:cNvPr>
            <p:cNvSpPr>
              <a:spLocks noChangeArrowheads="1"/>
            </p:cNvSpPr>
            <p:nvPr/>
          </p:nvSpPr>
          <p:spPr bwMode="auto">
            <a:xfrm>
              <a:off x="4067175" y="4292600"/>
              <a:ext cx="73025" cy="7302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37" name="Oval 69">
              <a:extLst>
                <a:ext uri="{FF2B5EF4-FFF2-40B4-BE49-F238E27FC236}">
                  <a16:creationId xmlns:a16="http://schemas.microsoft.com/office/drawing/2014/main" id="{B4BE7717-67D9-7923-DEBC-66F27E711AA5}"/>
                </a:ext>
              </a:extLst>
            </p:cNvPr>
            <p:cNvSpPr>
              <a:spLocks noChangeArrowheads="1"/>
            </p:cNvSpPr>
            <p:nvPr/>
          </p:nvSpPr>
          <p:spPr bwMode="auto">
            <a:xfrm>
              <a:off x="3924300" y="4292600"/>
              <a:ext cx="71438" cy="7302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38" name="Oval 70">
              <a:extLst>
                <a:ext uri="{FF2B5EF4-FFF2-40B4-BE49-F238E27FC236}">
                  <a16:creationId xmlns:a16="http://schemas.microsoft.com/office/drawing/2014/main" id="{27FC2441-17DC-0DFC-80B6-F76F931BC8BD}"/>
                </a:ext>
              </a:extLst>
            </p:cNvPr>
            <p:cNvSpPr>
              <a:spLocks noChangeArrowheads="1"/>
            </p:cNvSpPr>
            <p:nvPr/>
          </p:nvSpPr>
          <p:spPr bwMode="auto">
            <a:xfrm>
              <a:off x="4140200" y="4437063"/>
              <a:ext cx="71438" cy="71437"/>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39" name="Oval 71">
              <a:extLst>
                <a:ext uri="{FF2B5EF4-FFF2-40B4-BE49-F238E27FC236}">
                  <a16:creationId xmlns:a16="http://schemas.microsoft.com/office/drawing/2014/main" id="{34602DE3-DD3B-1FD7-B02B-EDC56E0E6155}"/>
                </a:ext>
              </a:extLst>
            </p:cNvPr>
            <p:cNvSpPr>
              <a:spLocks noChangeArrowheads="1"/>
            </p:cNvSpPr>
            <p:nvPr/>
          </p:nvSpPr>
          <p:spPr bwMode="auto">
            <a:xfrm>
              <a:off x="3924300" y="4508500"/>
              <a:ext cx="71438" cy="7302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40" name="Oval 72">
              <a:extLst>
                <a:ext uri="{FF2B5EF4-FFF2-40B4-BE49-F238E27FC236}">
                  <a16:creationId xmlns:a16="http://schemas.microsoft.com/office/drawing/2014/main" id="{BDE67718-D4BD-5184-D55C-3E9FE17B8AE1}"/>
                </a:ext>
              </a:extLst>
            </p:cNvPr>
            <p:cNvSpPr>
              <a:spLocks noChangeArrowheads="1"/>
            </p:cNvSpPr>
            <p:nvPr/>
          </p:nvSpPr>
          <p:spPr bwMode="auto">
            <a:xfrm>
              <a:off x="4067175" y="4652963"/>
              <a:ext cx="73025" cy="71437"/>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41" name="Oval 74">
              <a:extLst>
                <a:ext uri="{FF2B5EF4-FFF2-40B4-BE49-F238E27FC236}">
                  <a16:creationId xmlns:a16="http://schemas.microsoft.com/office/drawing/2014/main" id="{ABD9FCEF-CDBF-6068-7089-16AD6D814DD1}"/>
                </a:ext>
              </a:extLst>
            </p:cNvPr>
            <p:cNvSpPr>
              <a:spLocks noChangeArrowheads="1"/>
            </p:cNvSpPr>
            <p:nvPr/>
          </p:nvSpPr>
          <p:spPr bwMode="auto">
            <a:xfrm>
              <a:off x="3924300" y="4652963"/>
              <a:ext cx="71438" cy="71437"/>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grpSp>
      <p:grpSp>
        <p:nvGrpSpPr>
          <p:cNvPr id="29751" name="Group 75">
            <a:extLst>
              <a:ext uri="{FF2B5EF4-FFF2-40B4-BE49-F238E27FC236}">
                <a16:creationId xmlns:a16="http://schemas.microsoft.com/office/drawing/2014/main" id="{8E7A481F-4BFF-4603-7931-2FF34B29CF43}"/>
              </a:ext>
            </a:extLst>
          </p:cNvPr>
          <p:cNvGrpSpPr>
            <a:grpSpLocks/>
          </p:cNvGrpSpPr>
          <p:nvPr/>
        </p:nvGrpSpPr>
        <p:grpSpPr bwMode="auto">
          <a:xfrm>
            <a:off x="8361742" y="6552349"/>
            <a:ext cx="576379" cy="3306260"/>
            <a:chOff x="2472" y="2069"/>
            <a:chExt cx="182" cy="1044"/>
          </a:xfrm>
        </p:grpSpPr>
        <p:sp>
          <p:nvSpPr>
            <p:cNvPr id="43103" name="Oval 76">
              <a:extLst>
                <a:ext uri="{FF2B5EF4-FFF2-40B4-BE49-F238E27FC236}">
                  <a16:creationId xmlns:a16="http://schemas.microsoft.com/office/drawing/2014/main" id="{A7361DA5-8E01-B893-B1AC-5E636FB3A8B2}"/>
                </a:ext>
              </a:extLst>
            </p:cNvPr>
            <p:cNvSpPr>
              <a:spLocks noChangeArrowheads="1"/>
            </p:cNvSpPr>
            <p:nvPr/>
          </p:nvSpPr>
          <p:spPr bwMode="auto">
            <a:xfrm>
              <a:off x="2563" y="2069"/>
              <a:ext cx="45" cy="4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04" name="Oval 77">
              <a:extLst>
                <a:ext uri="{FF2B5EF4-FFF2-40B4-BE49-F238E27FC236}">
                  <a16:creationId xmlns:a16="http://schemas.microsoft.com/office/drawing/2014/main" id="{9DF522DA-857A-D89D-01D6-3653B26BA1F6}"/>
                </a:ext>
              </a:extLst>
            </p:cNvPr>
            <p:cNvSpPr>
              <a:spLocks noChangeArrowheads="1"/>
            </p:cNvSpPr>
            <p:nvPr/>
          </p:nvSpPr>
          <p:spPr bwMode="auto">
            <a:xfrm>
              <a:off x="2563" y="2205"/>
              <a:ext cx="45" cy="4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05" name="Oval 78">
              <a:extLst>
                <a:ext uri="{FF2B5EF4-FFF2-40B4-BE49-F238E27FC236}">
                  <a16:creationId xmlns:a16="http://schemas.microsoft.com/office/drawing/2014/main" id="{7DF0318D-EB61-44F2-3BEF-534AD1C80E18}"/>
                </a:ext>
              </a:extLst>
            </p:cNvPr>
            <p:cNvSpPr>
              <a:spLocks noChangeArrowheads="1"/>
            </p:cNvSpPr>
            <p:nvPr/>
          </p:nvSpPr>
          <p:spPr bwMode="auto">
            <a:xfrm>
              <a:off x="2472" y="2296"/>
              <a:ext cx="46" cy="4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06" name="Oval 79">
              <a:extLst>
                <a:ext uri="{FF2B5EF4-FFF2-40B4-BE49-F238E27FC236}">
                  <a16:creationId xmlns:a16="http://schemas.microsoft.com/office/drawing/2014/main" id="{7F93BA82-612F-AC51-09AB-6EBEF2D9E7B1}"/>
                </a:ext>
              </a:extLst>
            </p:cNvPr>
            <p:cNvSpPr>
              <a:spLocks noChangeArrowheads="1"/>
            </p:cNvSpPr>
            <p:nvPr/>
          </p:nvSpPr>
          <p:spPr bwMode="auto">
            <a:xfrm>
              <a:off x="2472" y="2160"/>
              <a:ext cx="46" cy="4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07" name="Oval 80">
              <a:extLst>
                <a:ext uri="{FF2B5EF4-FFF2-40B4-BE49-F238E27FC236}">
                  <a16:creationId xmlns:a16="http://schemas.microsoft.com/office/drawing/2014/main" id="{236EEC03-A47D-CD19-BDE2-0581E7C7303B}"/>
                </a:ext>
              </a:extLst>
            </p:cNvPr>
            <p:cNvSpPr>
              <a:spLocks noChangeArrowheads="1"/>
            </p:cNvSpPr>
            <p:nvPr/>
          </p:nvSpPr>
          <p:spPr bwMode="auto">
            <a:xfrm>
              <a:off x="2608" y="2296"/>
              <a:ext cx="46" cy="4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08" name="Oval 81">
              <a:extLst>
                <a:ext uri="{FF2B5EF4-FFF2-40B4-BE49-F238E27FC236}">
                  <a16:creationId xmlns:a16="http://schemas.microsoft.com/office/drawing/2014/main" id="{79A5501F-6A2D-929E-A8EE-BD17959B55CE}"/>
                </a:ext>
              </a:extLst>
            </p:cNvPr>
            <p:cNvSpPr>
              <a:spLocks noChangeArrowheads="1"/>
            </p:cNvSpPr>
            <p:nvPr/>
          </p:nvSpPr>
          <p:spPr bwMode="auto">
            <a:xfrm>
              <a:off x="2608" y="2160"/>
              <a:ext cx="46" cy="4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09" name="Oval 82">
              <a:extLst>
                <a:ext uri="{FF2B5EF4-FFF2-40B4-BE49-F238E27FC236}">
                  <a16:creationId xmlns:a16="http://schemas.microsoft.com/office/drawing/2014/main" id="{05DF595C-6999-5E88-6855-ECF932EBE1CF}"/>
                </a:ext>
              </a:extLst>
            </p:cNvPr>
            <p:cNvSpPr>
              <a:spLocks noChangeArrowheads="1"/>
            </p:cNvSpPr>
            <p:nvPr/>
          </p:nvSpPr>
          <p:spPr bwMode="auto">
            <a:xfrm>
              <a:off x="2518" y="2250"/>
              <a:ext cx="45" cy="46"/>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10" name="Oval 83">
              <a:extLst>
                <a:ext uri="{FF2B5EF4-FFF2-40B4-BE49-F238E27FC236}">
                  <a16:creationId xmlns:a16="http://schemas.microsoft.com/office/drawing/2014/main" id="{92A6C6CD-7D99-7316-249E-5DA8437A2568}"/>
                </a:ext>
              </a:extLst>
            </p:cNvPr>
            <p:cNvSpPr>
              <a:spLocks noChangeArrowheads="1"/>
            </p:cNvSpPr>
            <p:nvPr/>
          </p:nvSpPr>
          <p:spPr bwMode="auto">
            <a:xfrm>
              <a:off x="2518" y="2114"/>
              <a:ext cx="45" cy="46"/>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11" name="Oval 84">
              <a:extLst>
                <a:ext uri="{FF2B5EF4-FFF2-40B4-BE49-F238E27FC236}">
                  <a16:creationId xmlns:a16="http://schemas.microsoft.com/office/drawing/2014/main" id="{A68C990B-DD59-6244-95C1-06E4DA54AB6B}"/>
                </a:ext>
              </a:extLst>
            </p:cNvPr>
            <p:cNvSpPr>
              <a:spLocks noChangeArrowheads="1"/>
            </p:cNvSpPr>
            <p:nvPr/>
          </p:nvSpPr>
          <p:spPr bwMode="auto">
            <a:xfrm>
              <a:off x="2517" y="2387"/>
              <a:ext cx="45" cy="4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12" name="Oval 85">
              <a:extLst>
                <a:ext uri="{FF2B5EF4-FFF2-40B4-BE49-F238E27FC236}">
                  <a16:creationId xmlns:a16="http://schemas.microsoft.com/office/drawing/2014/main" id="{EC413834-541F-0DC2-2D83-C74BACE8CA55}"/>
                </a:ext>
              </a:extLst>
            </p:cNvPr>
            <p:cNvSpPr>
              <a:spLocks noChangeArrowheads="1"/>
            </p:cNvSpPr>
            <p:nvPr/>
          </p:nvSpPr>
          <p:spPr bwMode="auto">
            <a:xfrm>
              <a:off x="2517" y="2478"/>
              <a:ext cx="45" cy="4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13" name="Oval 86">
              <a:extLst>
                <a:ext uri="{FF2B5EF4-FFF2-40B4-BE49-F238E27FC236}">
                  <a16:creationId xmlns:a16="http://schemas.microsoft.com/office/drawing/2014/main" id="{E1AF1118-66F1-5963-BBC0-A3771FBA2046}"/>
                </a:ext>
              </a:extLst>
            </p:cNvPr>
            <p:cNvSpPr>
              <a:spLocks noChangeArrowheads="1"/>
            </p:cNvSpPr>
            <p:nvPr/>
          </p:nvSpPr>
          <p:spPr bwMode="auto">
            <a:xfrm>
              <a:off x="2608" y="2432"/>
              <a:ext cx="45" cy="46"/>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14" name="Oval 87">
              <a:extLst>
                <a:ext uri="{FF2B5EF4-FFF2-40B4-BE49-F238E27FC236}">
                  <a16:creationId xmlns:a16="http://schemas.microsoft.com/office/drawing/2014/main" id="{56E25FC8-2FE3-917F-8ADE-3CA9BDE413A2}"/>
                </a:ext>
              </a:extLst>
            </p:cNvPr>
            <p:cNvSpPr>
              <a:spLocks noChangeArrowheads="1"/>
            </p:cNvSpPr>
            <p:nvPr/>
          </p:nvSpPr>
          <p:spPr bwMode="auto">
            <a:xfrm>
              <a:off x="2562" y="2568"/>
              <a:ext cx="46" cy="46"/>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15" name="Oval 88">
              <a:extLst>
                <a:ext uri="{FF2B5EF4-FFF2-40B4-BE49-F238E27FC236}">
                  <a16:creationId xmlns:a16="http://schemas.microsoft.com/office/drawing/2014/main" id="{E42FBA29-E0A0-F2CA-A33F-544E5C4AA4AA}"/>
                </a:ext>
              </a:extLst>
            </p:cNvPr>
            <p:cNvSpPr>
              <a:spLocks noChangeArrowheads="1"/>
            </p:cNvSpPr>
            <p:nvPr/>
          </p:nvSpPr>
          <p:spPr bwMode="auto">
            <a:xfrm>
              <a:off x="2472" y="2568"/>
              <a:ext cx="45" cy="46"/>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16" name="Oval 89">
              <a:extLst>
                <a:ext uri="{FF2B5EF4-FFF2-40B4-BE49-F238E27FC236}">
                  <a16:creationId xmlns:a16="http://schemas.microsoft.com/office/drawing/2014/main" id="{EBDA6497-26D8-9C1B-DA2E-8D8A0DD9E7FF}"/>
                </a:ext>
              </a:extLst>
            </p:cNvPr>
            <p:cNvSpPr>
              <a:spLocks noChangeArrowheads="1"/>
            </p:cNvSpPr>
            <p:nvPr/>
          </p:nvSpPr>
          <p:spPr bwMode="auto">
            <a:xfrm>
              <a:off x="2562" y="2704"/>
              <a:ext cx="46" cy="46"/>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17" name="Oval 90">
              <a:extLst>
                <a:ext uri="{FF2B5EF4-FFF2-40B4-BE49-F238E27FC236}">
                  <a16:creationId xmlns:a16="http://schemas.microsoft.com/office/drawing/2014/main" id="{ED556450-A6C0-B8DC-4184-0F85E6F9B5A5}"/>
                </a:ext>
              </a:extLst>
            </p:cNvPr>
            <p:cNvSpPr>
              <a:spLocks noChangeArrowheads="1"/>
            </p:cNvSpPr>
            <p:nvPr/>
          </p:nvSpPr>
          <p:spPr bwMode="auto">
            <a:xfrm>
              <a:off x="2472" y="2704"/>
              <a:ext cx="45" cy="46"/>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18" name="Oval 91">
              <a:extLst>
                <a:ext uri="{FF2B5EF4-FFF2-40B4-BE49-F238E27FC236}">
                  <a16:creationId xmlns:a16="http://schemas.microsoft.com/office/drawing/2014/main" id="{0FABC7D1-3433-9152-332B-8257C024734B}"/>
                </a:ext>
              </a:extLst>
            </p:cNvPr>
            <p:cNvSpPr>
              <a:spLocks noChangeArrowheads="1"/>
            </p:cNvSpPr>
            <p:nvPr/>
          </p:nvSpPr>
          <p:spPr bwMode="auto">
            <a:xfrm>
              <a:off x="2608" y="2795"/>
              <a:ext cx="45" cy="4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19" name="Oval 92">
              <a:extLst>
                <a:ext uri="{FF2B5EF4-FFF2-40B4-BE49-F238E27FC236}">
                  <a16:creationId xmlns:a16="http://schemas.microsoft.com/office/drawing/2014/main" id="{F67E9838-6EFE-EF53-A684-15FED3E42D77}"/>
                </a:ext>
              </a:extLst>
            </p:cNvPr>
            <p:cNvSpPr>
              <a:spLocks noChangeArrowheads="1"/>
            </p:cNvSpPr>
            <p:nvPr/>
          </p:nvSpPr>
          <p:spPr bwMode="auto">
            <a:xfrm>
              <a:off x="2472" y="2840"/>
              <a:ext cx="45" cy="46"/>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20" name="Oval 93">
              <a:extLst>
                <a:ext uri="{FF2B5EF4-FFF2-40B4-BE49-F238E27FC236}">
                  <a16:creationId xmlns:a16="http://schemas.microsoft.com/office/drawing/2014/main" id="{EEA329AE-F3A0-AC72-622A-6CAACE02AA19}"/>
                </a:ext>
              </a:extLst>
            </p:cNvPr>
            <p:cNvSpPr>
              <a:spLocks noChangeArrowheads="1"/>
            </p:cNvSpPr>
            <p:nvPr/>
          </p:nvSpPr>
          <p:spPr bwMode="auto">
            <a:xfrm>
              <a:off x="2562" y="2931"/>
              <a:ext cx="46" cy="4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21" name="Oval 94">
              <a:extLst>
                <a:ext uri="{FF2B5EF4-FFF2-40B4-BE49-F238E27FC236}">
                  <a16:creationId xmlns:a16="http://schemas.microsoft.com/office/drawing/2014/main" id="{5AC7C131-D80F-1E10-01E1-C8D1E3173B5D}"/>
                </a:ext>
              </a:extLst>
            </p:cNvPr>
            <p:cNvSpPr>
              <a:spLocks noChangeArrowheads="1"/>
            </p:cNvSpPr>
            <p:nvPr/>
          </p:nvSpPr>
          <p:spPr bwMode="auto">
            <a:xfrm>
              <a:off x="2472" y="3067"/>
              <a:ext cx="45" cy="46"/>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22" name="Oval 95">
              <a:extLst>
                <a:ext uri="{FF2B5EF4-FFF2-40B4-BE49-F238E27FC236}">
                  <a16:creationId xmlns:a16="http://schemas.microsoft.com/office/drawing/2014/main" id="{91891965-B35B-3485-E6AB-9C02F8EF7AFA}"/>
                </a:ext>
              </a:extLst>
            </p:cNvPr>
            <p:cNvSpPr>
              <a:spLocks noChangeArrowheads="1"/>
            </p:cNvSpPr>
            <p:nvPr/>
          </p:nvSpPr>
          <p:spPr bwMode="auto">
            <a:xfrm>
              <a:off x="2472" y="2931"/>
              <a:ext cx="45" cy="4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grpSp>
      <p:sp>
        <p:nvSpPr>
          <p:cNvPr id="29752" name="Line 96">
            <a:extLst>
              <a:ext uri="{FF2B5EF4-FFF2-40B4-BE49-F238E27FC236}">
                <a16:creationId xmlns:a16="http://schemas.microsoft.com/office/drawing/2014/main" id="{DB6D7983-76E4-C475-D8AA-DED4160D78D3}"/>
              </a:ext>
            </a:extLst>
          </p:cNvPr>
          <p:cNvSpPr>
            <a:spLocks noChangeShapeType="1"/>
          </p:cNvSpPr>
          <p:nvPr/>
        </p:nvSpPr>
        <p:spPr bwMode="auto">
          <a:xfrm>
            <a:off x="11379812" y="6983049"/>
            <a:ext cx="20109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grpSp>
        <p:nvGrpSpPr>
          <p:cNvPr id="29753" name="Group 97">
            <a:extLst>
              <a:ext uri="{FF2B5EF4-FFF2-40B4-BE49-F238E27FC236}">
                <a16:creationId xmlns:a16="http://schemas.microsoft.com/office/drawing/2014/main" id="{56AEBBC7-437F-4851-BA84-4AF74A2C68D2}"/>
              </a:ext>
            </a:extLst>
          </p:cNvPr>
          <p:cNvGrpSpPr>
            <a:grpSpLocks/>
          </p:cNvGrpSpPr>
          <p:nvPr/>
        </p:nvGrpSpPr>
        <p:grpSpPr bwMode="auto">
          <a:xfrm>
            <a:off x="10803433" y="10143631"/>
            <a:ext cx="576379" cy="861401"/>
            <a:chOff x="2426" y="3203"/>
            <a:chExt cx="182" cy="272"/>
          </a:xfrm>
        </p:grpSpPr>
        <p:sp>
          <p:nvSpPr>
            <p:cNvPr id="43094" name="Oval 98">
              <a:extLst>
                <a:ext uri="{FF2B5EF4-FFF2-40B4-BE49-F238E27FC236}">
                  <a16:creationId xmlns:a16="http://schemas.microsoft.com/office/drawing/2014/main" id="{73F4FA7A-B99C-3933-1035-69A0B9334386}"/>
                </a:ext>
              </a:extLst>
            </p:cNvPr>
            <p:cNvSpPr>
              <a:spLocks noChangeArrowheads="1"/>
            </p:cNvSpPr>
            <p:nvPr/>
          </p:nvSpPr>
          <p:spPr bwMode="auto">
            <a:xfrm>
              <a:off x="2472" y="3384"/>
              <a:ext cx="45" cy="4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grpSp>
          <p:nvGrpSpPr>
            <p:cNvPr id="43095" name="Group 99">
              <a:extLst>
                <a:ext uri="{FF2B5EF4-FFF2-40B4-BE49-F238E27FC236}">
                  <a16:creationId xmlns:a16="http://schemas.microsoft.com/office/drawing/2014/main" id="{EA0779D3-B876-2551-C126-BCD652960A7C}"/>
                </a:ext>
              </a:extLst>
            </p:cNvPr>
            <p:cNvGrpSpPr>
              <a:grpSpLocks/>
            </p:cNvGrpSpPr>
            <p:nvPr/>
          </p:nvGrpSpPr>
          <p:grpSpPr bwMode="auto">
            <a:xfrm>
              <a:off x="2426" y="3203"/>
              <a:ext cx="182" cy="272"/>
              <a:chOff x="2426" y="3203"/>
              <a:chExt cx="182" cy="272"/>
            </a:xfrm>
          </p:grpSpPr>
          <p:sp>
            <p:nvSpPr>
              <p:cNvPr id="43096" name="Oval 100">
                <a:extLst>
                  <a:ext uri="{FF2B5EF4-FFF2-40B4-BE49-F238E27FC236}">
                    <a16:creationId xmlns:a16="http://schemas.microsoft.com/office/drawing/2014/main" id="{6C7B4F25-4218-E7E5-2223-2E33EEEC2C5B}"/>
                  </a:ext>
                </a:extLst>
              </p:cNvPr>
              <p:cNvSpPr>
                <a:spLocks noChangeArrowheads="1"/>
              </p:cNvSpPr>
              <p:nvPr/>
            </p:nvSpPr>
            <p:spPr bwMode="auto">
              <a:xfrm>
                <a:off x="2517" y="3203"/>
                <a:ext cx="45"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97" name="Oval 101">
                <a:extLst>
                  <a:ext uri="{FF2B5EF4-FFF2-40B4-BE49-F238E27FC236}">
                    <a16:creationId xmlns:a16="http://schemas.microsoft.com/office/drawing/2014/main" id="{D70DBC57-EA1D-E0BF-1C3C-1A0F7EC55386}"/>
                  </a:ext>
                </a:extLst>
              </p:cNvPr>
              <p:cNvSpPr>
                <a:spLocks noChangeArrowheads="1"/>
              </p:cNvSpPr>
              <p:nvPr/>
            </p:nvSpPr>
            <p:spPr bwMode="auto">
              <a:xfrm>
                <a:off x="2517" y="3339"/>
                <a:ext cx="45"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98" name="Oval 102">
                <a:extLst>
                  <a:ext uri="{FF2B5EF4-FFF2-40B4-BE49-F238E27FC236}">
                    <a16:creationId xmlns:a16="http://schemas.microsoft.com/office/drawing/2014/main" id="{0A2FDD67-D273-2A40-34CD-38EAFB36B763}"/>
                  </a:ext>
                </a:extLst>
              </p:cNvPr>
              <p:cNvSpPr>
                <a:spLocks noChangeArrowheads="1"/>
              </p:cNvSpPr>
              <p:nvPr/>
            </p:nvSpPr>
            <p:spPr bwMode="auto">
              <a:xfrm>
                <a:off x="2426" y="3430"/>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99" name="Oval 103">
                <a:extLst>
                  <a:ext uri="{FF2B5EF4-FFF2-40B4-BE49-F238E27FC236}">
                    <a16:creationId xmlns:a16="http://schemas.microsoft.com/office/drawing/2014/main" id="{2F922C97-C97A-2489-3778-D86DA508A282}"/>
                  </a:ext>
                </a:extLst>
              </p:cNvPr>
              <p:cNvSpPr>
                <a:spLocks noChangeArrowheads="1"/>
              </p:cNvSpPr>
              <p:nvPr/>
            </p:nvSpPr>
            <p:spPr bwMode="auto">
              <a:xfrm>
                <a:off x="2426" y="3294"/>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00" name="Oval 104">
                <a:extLst>
                  <a:ext uri="{FF2B5EF4-FFF2-40B4-BE49-F238E27FC236}">
                    <a16:creationId xmlns:a16="http://schemas.microsoft.com/office/drawing/2014/main" id="{0022DF1F-99D2-2929-EA02-64A7E4A4F347}"/>
                  </a:ext>
                </a:extLst>
              </p:cNvPr>
              <p:cNvSpPr>
                <a:spLocks noChangeArrowheads="1"/>
              </p:cNvSpPr>
              <p:nvPr/>
            </p:nvSpPr>
            <p:spPr bwMode="auto">
              <a:xfrm>
                <a:off x="2562" y="3430"/>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01" name="Oval 105">
                <a:extLst>
                  <a:ext uri="{FF2B5EF4-FFF2-40B4-BE49-F238E27FC236}">
                    <a16:creationId xmlns:a16="http://schemas.microsoft.com/office/drawing/2014/main" id="{AD39C254-EA2A-DE01-68DB-EE482670B921}"/>
                  </a:ext>
                </a:extLst>
              </p:cNvPr>
              <p:cNvSpPr>
                <a:spLocks noChangeArrowheads="1"/>
              </p:cNvSpPr>
              <p:nvPr/>
            </p:nvSpPr>
            <p:spPr bwMode="auto">
              <a:xfrm>
                <a:off x="2562" y="3294"/>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102" name="Oval 106">
                <a:extLst>
                  <a:ext uri="{FF2B5EF4-FFF2-40B4-BE49-F238E27FC236}">
                    <a16:creationId xmlns:a16="http://schemas.microsoft.com/office/drawing/2014/main" id="{FC56E4E3-CABB-EFE4-755B-19964BF57A75}"/>
                  </a:ext>
                </a:extLst>
              </p:cNvPr>
              <p:cNvSpPr>
                <a:spLocks noChangeArrowheads="1"/>
              </p:cNvSpPr>
              <p:nvPr/>
            </p:nvSpPr>
            <p:spPr bwMode="auto">
              <a:xfrm>
                <a:off x="2472" y="3248"/>
                <a:ext cx="45" cy="4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grpSp>
      </p:grpSp>
      <p:grpSp>
        <p:nvGrpSpPr>
          <p:cNvPr id="29754" name="Group 107">
            <a:extLst>
              <a:ext uri="{FF2B5EF4-FFF2-40B4-BE49-F238E27FC236}">
                <a16:creationId xmlns:a16="http://schemas.microsoft.com/office/drawing/2014/main" id="{54A4AED1-6420-4B37-1378-B8810336DA4B}"/>
              </a:ext>
            </a:extLst>
          </p:cNvPr>
          <p:cNvGrpSpPr>
            <a:grpSpLocks/>
          </p:cNvGrpSpPr>
          <p:nvPr/>
        </p:nvGrpSpPr>
        <p:grpSpPr bwMode="auto">
          <a:xfrm>
            <a:off x="8361742" y="10286141"/>
            <a:ext cx="576379" cy="861401"/>
            <a:chOff x="1655" y="3248"/>
            <a:chExt cx="182" cy="272"/>
          </a:xfrm>
        </p:grpSpPr>
        <p:sp>
          <p:nvSpPr>
            <p:cNvPr id="43087" name="Oval 108">
              <a:extLst>
                <a:ext uri="{FF2B5EF4-FFF2-40B4-BE49-F238E27FC236}">
                  <a16:creationId xmlns:a16="http://schemas.microsoft.com/office/drawing/2014/main" id="{10A84C86-2342-6A23-2BE5-A8B96A657D1D}"/>
                </a:ext>
              </a:extLst>
            </p:cNvPr>
            <p:cNvSpPr>
              <a:spLocks noChangeArrowheads="1"/>
            </p:cNvSpPr>
            <p:nvPr/>
          </p:nvSpPr>
          <p:spPr bwMode="auto">
            <a:xfrm>
              <a:off x="1746" y="3248"/>
              <a:ext cx="45"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88" name="Oval 109">
              <a:extLst>
                <a:ext uri="{FF2B5EF4-FFF2-40B4-BE49-F238E27FC236}">
                  <a16:creationId xmlns:a16="http://schemas.microsoft.com/office/drawing/2014/main" id="{7732F13A-9F9A-EF88-2210-7C0F8333C772}"/>
                </a:ext>
              </a:extLst>
            </p:cNvPr>
            <p:cNvSpPr>
              <a:spLocks noChangeArrowheads="1"/>
            </p:cNvSpPr>
            <p:nvPr/>
          </p:nvSpPr>
          <p:spPr bwMode="auto">
            <a:xfrm>
              <a:off x="1746" y="3384"/>
              <a:ext cx="45"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89" name="Oval 110">
              <a:extLst>
                <a:ext uri="{FF2B5EF4-FFF2-40B4-BE49-F238E27FC236}">
                  <a16:creationId xmlns:a16="http://schemas.microsoft.com/office/drawing/2014/main" id="{A539F04D-407C-5B8C-2A87-4A17004905AA}"/>
                </a:ext>
              </a:extLst>
            </p:cNvPr>
            <p:cNvSpPr>
              <a:spLocks noChangeArrowheads="1"/>
            </p:cNvSpPr>
            <p:nvPr/>
          </p:nvSpPr>
          <p:spPr bwMode="auto">
            <a:xfrm>
              <a:off x="1655" y="3339"/>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90" name="Oval 111">
              <a:extLst>
                <a:ext uri="{FF2B5EF4-FFF2-40B4-BE49-F238E27FC236}">
                  <a16:creationId xmlns:a16="http://schemas.microsoft.com/office/drawing/2014/main" id="{D0F9A39C-94BC-7E43-D11C-73E2533FE13D}"/>
                </a:ext>
              </a:extLst>
            </p:cNvPr>
            <p:cNvSpPr>
              <a:spLocks noChangeArrowheads="1"/>
            </p:cNvSpPr>
            <p:nvPr/>
          </p:nvSpPr>
          <p:spPr bwMode="auto">
            <a:xfrm>
              <a:off x="1791" y="3475"/>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91" name="Oval 112">
              <a:extLst>
                <a:ext uri="{FF2B5EF4-FFF2-40B4-BE49-F238E27FC236}">
                  <a16:creationId xmlns:a16="http://schemas.microsoft.com/office/drawing/2014/main" id="{D2962C11-0D2D-FE7D-5A36-11CCEB39E241}"/>
                </a:ext>
              </a:extLst>
            </p:cNvPr>
            <p:cNvSpPr>
              <a:spLocks noChangeArrowheads="1"/>
            </p:cNvSpPr>
            <p:nvPr/>
          </p:nvSpPr>
          <p:spPr bwMode="auto">
            <a:xfrm>
              <a:off x="1791" y="3339"/>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92" name="Oval 113">
              <a:extLst>
                <a:ext uri="{FF2B5EF4-FFF2-40B4-BE49-F238E27FC236}">
                  <a16:creationId xmlns:a16="http://schemas.microsoft.com/office/drawing/2014/main" id="{4E6A6390-7CDE-FB26-45B2-08CFA33C55D0}"/>
                </a:ext>
              </a:extLst>
            </p:cNvPr>
            <p:cNvSpPr>
              <a:spLocks noChangeArrowheads="1"/>
            </p:cNvSpPr>
            <p:nvPr/>
          </p:nvSpPr>
          <p:spPr bwMode="auto">
            <a:xfrm>
              <a:off x="1701" y="3429"/>
              <a:ext cx="45" cy="4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93" name="Oval 114">
              <a:extLst>
                <a:ext uri="{FF2B5EF4-FFF2-40B4-BE49-F238E27FC236}">
                  <a16:creationId xmlns:a16="http://schemas.microsoft.com/office/drawing/2014/main" id="{06A6239A-F184-F5F4-4EAD-922D39D0F90B}"/>
                </a:ext>
              </a:extLst>
            </p:cNvPr>
            <p:cNvSpPr>
              <a:spLocks noChangeArrowheads="1"/>
            </p:cNvSpPr>
            <p:nvPr/>
          </p:nvSpPr>
          <p:spPr bwMode="auto">
            <a:xfrm>
              <a:off x="1701" y="3293"/>
              <a:ext cx="45" cy="4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grpSp>
      <p:sp>
        <p:nvSpPr>
          <p:cNvPr id="29755" name="Line 115">
            <a:extLst>
              <a:ext uri="{FF2B5EF4-FFF2-40B4-BE49-F238E27FC236}">
                <a16:creationId xmlns:a16="http://schemas.microsoft.com/office/drawing/2014/main" id="{5E6B2A8B-A594-4D2F-F20A-EC45348773A9}"/>
              </a:ext>
            </a:extLst>
          </p:cNvPr>
          <p:cNvSpPr>
            <a:spLocks noChangeShapeType="1"/>
          </p:cNvSpPr>
          <p:nvPr/>
        </p:nvSpPr>
        <p:spPr bwMode="auto">
          <a:xfrm>
            <a:off x="11091624" y="10574331"/>
            <a:ext cx="2156668"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56" name="Text Box 116">
            <a:extLst>
              <a:ext uri="{FF2B5EF4-FFF2-40B4-BE49-F238E27FC236}">
                <a16:creationId xmlns:a16="http://schemas.microsoft.com/office/drawing/2014/main" id="{0523B7D3-6765-1A2C-402C-160883187E08}"/>
              </a:ext>
            </a:extLst>
          </p:cNvPr>
          <p:cNvSpPr txBox="1">
            <a:spLocks noChangeArrowheads="1"/>
          </p:cNvSpPr>
          <p:nvPr/>
        </p:nvSpPr>
        <p:spPr bwMode="auto">
          <a:xfrm>
            <a:off x="13492145" y="10289310"/>
            <a:ext cx="2803973" cy="4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a:solidFill>
                  <a:schemeClr val="bg1"/>
                </a:solidFill>
              </a:rPr>
              <a:t>Plexus vasculaire distal</a:t>
            </a:r>
          </a:p>
        </p:txBody>
      </p:sp>
      <p:grpSp>
        <p:nvGrpSpPr>
          <p:cNvPr id="29757" name="Group 117">
            <a:extLst>
              <a:ext uri="{FF2B5EF4-FFF2-40B4-BE49-F238E27FC236}">
                <a16:creationId xmlns:a16="http://schemas.microsoft.com/office/drawing/2014/main" id="{A6213643-E965-DBE4-494E-94B17B82114B}"/>
              </a:ext>
            </a:extLst>
          </p:cNvPr>
          <p:cNvGrpSpPr>
            <a:grpSpLocks/>
          </p:cNvGrpSpPr>
          <p:nvPr/>
        </p:nvGrpSpPr>
        <p:grpSpPr bwMode="auto">
          <a:xfrm>
            <a:off x="8361742" y="4683869"/>
            <a:ext cx="576379" cy="861401"/>
            <a:chOff x="2426" y="3294"/>
            <a:chExt cx="182" cy="272"/>
          </a:xfrm>
        </p:grpSpPr>
        <p:sp>
          <p:nvSpPr>
            <p:cNvPr id="43079" name="Oval 118">
              <a:extLst>
                <a:ext uri="{FF2B5EF4-FFF2-40B4-BE49-F238E27FC236}">
                  <a16:creationId xmlns:a16="http://schemas.microsoft.com/office/drawing/2014/main" id="{573E0197-1669-C9D0-1B4E-7F50DEA18165}"/>
                </a:ext>
              </a:extLst>
            </p:cNvPr>
            <p:cNvSpPr>
              <a:spLocks noChangeArrowheads="1"/>
            </p:cNvSpPr>
            <p:nvPr/>
          </p:nvSpPr>
          <p:spPr bwMode="auto">
            <a:xfrm>
              <a:off x="2517" y="3294"/>
              <a:ext cx="45"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80" name="Oval 119">
              <a:extLst>
                <a:ext uri="{FF2B5EF4-FFF2-40B4-BE49-F238E27FC236}">
                  <a16:creationId xmlns:a16="http://schemas.microsoft.com/office/drawing/2014/main" id="{80154CDC-A145-DD00-6FFD-57A69AB8412E}"/>
                </a:ext>
              </a:extLst>
            </p:cNvPr>
            <p:cNvSpPr>
              <a:spLocks noChangeArrowheads="1"/>
            </p:cNvSpPr>
            <p:nvPr/>
          </p:nvSpPr>
          <p:spPr bwMode="auto">
            <a:xfrm>
              <a:off x="2517" y="3430"/>
              <a:ext cx="45"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81" name="Oval 120">
              <a:extLst>
                <a:ext uri="{FF2B5EF4-FFF2-40B4-BE49-F238E27FC236}">
                  <a16:creationId xmlns:a16="http://schemas.microsoft.com/office/drawing/2014/main" id="{2B4BD558-7B97-541E-B7F4-BD30E3D5D8A0}"/>
                </a:ext>
              </a:extLst>
            </p:cNvPr>
            <p:cNvSpPr>
              <a:spLocks noChangeArrowheads="1"/>
            </p:cNvSpPr>
            <p:nvPr/>
          </p:nvSpPr>
          <p:spPr bwMode="auto">
            <a:xfrm>
              <a:off x="2426" y="3521"/>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82" name="Oval 121">
              <a:extLst>
                <a:ext uri="{FF2B5EF4-FFF2-40B4-BE49-F238E27FC236}">
                  <a16:creationId xmlns:a16="http://schemas.microsoft.com/office/drawing/2014/main" id="{CB4EEFA4-BD84-AA5F-E80F-42734031117A}"/>
                </a:ext>
              </a:extLst>
            </p:cNvPr>
            <p:cNvSpPr>
              <a:spLocks noChangeArrowheads="1"/>
            </p:cNvSpPr>
            <p:nvPr/>
          </p:nvSpPr>
          <p:spPr bwMode="auto">
            <a:xfrm>
              <a:off x="2426" y="3385"/>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83" name="Oval 122">
              <a:extLst>
                <a:ext uri="{FF2B5EF4-FFF2-40B4-BE49-F238E27FC236}">
                  <a16:creationId xmlns:a16="http://schemas.microsoft.com/office/drawing/2014/main" id="{8EB91EF3-C711-893B-EDF7-7FE11EA228AD}"/>
                </a:ext>
              </a:extLst>
            </p:cNvPr>
            <p:cNvSpPr>
              <a:spLocks noChangeArrowheads="1"/>
            </p:cNvSpPr>
            <p:nvPr/>
          </p:nvSpPr>
          <p:spPr bwMode="auto">
            <a:xfrm>
              <a:off x="2562" y="3521"/>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84" name="Oval 123">
              <a:extLst>
                <a:ext uri="{FF2B5EF4-FFF2-40B4-BE49-F238E27FC236}">
                  <a16:creationId xmlns:a16="http://schemas.microsoft.com/office/drawing/2014/main" id="{3B3A96D0-3DBB-82CF-0B20-D89FEE18CA9A}"/>
                </a:ext>
              </a:extLst>
            </p:cNvPr>
            <p:cNvSpPr>
              <a:spLocks noChangeArrowheads="1"/>
            </p:cNvSpPr>
            <p:nvPr/>
          </p:nvSpPr>
          <p:spPr bwMode="auto">
            <a:xfrm>
              <a:off x="2562" y="3385"/>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85" name="Oval 124">
              <a:extLst>
                <a:ext uri="{FF2B5EF4-FFF2-40B4-BE49-F238E27FC236}">
                  <a16:creationId xmlns:a16="http://schemas.microsoft.com/office/drawing/2014/main" id="{56ADBEBD-D40A-43A2-C7AC-6408E19D1A7E}"/>
                </a:ext>
              </a:extLst>
            </p:cNvPr>
            <p:cNvSpPr>
              <a:spLocks noChangeArrowheads="1"/>
            </p:cNvSpPr>
            <p:nvPr/>
          </p:nvSpPr>
          <p:spPr bwMode="auto">
            <a:xfrm>
              <a:off x="2472" y="3475"/>
              <a:ext cx="45" cy="4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86" name="Oval 125">
              <a:extLst>
                <a:ext uri="{FF2B5EF4-FFF2-40B4-BE49-F238E27FC236}">
                  <a16:creationId xmlns:a16="http://schemas.microsoft.com/office/drawing/2014/main" id="{092553A2-1662-DC2C-24A6-41EA66F95167}"/>
                </a:ext>
              </a:extLst>
            </p:cNvPr>
            <p:cNvSpPr>
              <a:spLocks noChangeArrowheads="1"/>
            </p:cNvSpPr>
            <p:nvPr/>
          </p:nvSpPr>
          <p:spPr bwMode="auto">
            <a:xfrm>
              <a:off x="2472" y="3339"/>
              <a:ext cx="45" cy="4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grpSp>
      <p:grpSp>
        <p:nvGrpSpPr>
          <p:cNvPr id="29758" name="Group 126">
            <a:extLst>
              <a:ext uri="{FF2B5EF4-FFF2-40B4-BE49-F238E27FC236}">
                <a16:creationId xmlns:a16="http://schemas.microsoft.com/office/drawing/2014/main" id="{E9A9FCD6-12EE-1C01-71B3-E43949945402}"/>
              </a:ext>
            </a:extLst>
          </p:cNvPr>
          <p:cNvGrpSpPr>
            <a:grpSpLocks/>
          </p:cNvGrpSpPr>
          <p:nvPr/>
        </p:nvGrpSpPr>
        <p:grpSpPr bwMode="auto">
          <a:xfrm>
            <a:off x="10949111" y="4541356"/>
            <a:ext cx="576379" cy="861401"/>
            <a:chOff x="2426" y="3294"/>
            <a:chExt cx="182" cy="272"/>
          </a:xfrm>
        </p:grpSpPr>
        <p:sp>
          <p:nvSpPr>
            <p:cNvPr id="43071" name="Oval 127">
              <a:extLst>
                <a:ext uri="{FF2B5EF4-FFF2-40B4-BE49-F238E27FC236}">
                  <a16:creationId xmlns:a16="http://schemas.microsoft.com/office/drawing/2014/main" id="{F4172A70-1DF0-CA00-1929-9BC40E250D3C}"/>
                </a:ext>
              </a:extLst>
            </p:cNvPr>
            <p:cNvSpPr>
              <a:spLocks noChangeArrowheads="1"/>
            </p:cNvSpPr>
            <p:nvPr/>
          </p:nvSpPr>
          <p:spPr bwMode="auto">
            <a:xfrm>
              <a:off x="2517" y="3294"/>
              <a:ext cx="45"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72" name="Oval 128">
              <a:extLst>
                <a:ext uri="{FF2B5EF4-FFF2-40B4-BE49-F238E27FC236}">
                  <a16:creationId xmlns:a16="http://schemas.microsoft.com/office/drawing/2014/main" id="{71313792-2B80-06EA-D94F-895642553AED}"/>
                </a:ext>
              </a:extLst>
            </p:cNvPr>
            <p:cNvSpPr>
              <a:spLocks noChangeArrowheads="1"/>
            </p:cNvSpPr>
            <p:nvPr/>
          </p:nvSpPr>
          <p:spPr bwMode="auto">
            <a:xfrm>
              <a:off x="2517" y="3430"/>
              <a:ext cx="45"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73" name="Oval 129">
              <a:extLst>
                <a:ext uri="{FF2B5EF4-FFF2-40B4-BE49-F238E27FC236}">
                  <a16:creationId xmlns:a16="http://schemas.microsoft.com/office/drawing/2014/main" id="{125CEB77-38CB-3A38-220B-86D998F66B29}"/>
                </a:ext>
              </a:extLst>
            </p:cNvPr>
            <p:cNvSpPr>
              <a:spLocks noChangeArrowheads="1"/>
            </p:cNvSpPr>
            <p:nvPr/>
          </p:nvSpPr>
          <p:spPr bwMode="auto">
            <a:xfrm>
              <a:off x="2426" y="3521"/>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74" name="Oval 130">
              <a:extLst>
                <a:ext uri="{FF2B5EF4-FFF2-40B4-BE49-F238E27FC236}">
                  <a16:creationId xmlns:a16="http://schemas.microsoft.com/office/drawing/2014/main" id="{F44B4D06-7E0A-6799-DFAD-D8F93498331E}"/>
                </a:ext>
              </a:extLst>
            </p:cNvPr>
            <p:cNvSpPr>
              <a:spLocks noChangeArrowheads="1"/>
            </p:cNvSpPr>
            <p:nvPr/>
          </p:nvSpPr>
          <p:spPr bwMode="auto">
            <a:xfrm>
              <a:off x="2426" y="3385"/>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75" name="Oval 131">
              <a:extLst>
                <a:ext uri="{FF2B5EF4-FFF2-40B4-BE49-F238E27FC236}">
                  <a16:creationId xmlns:a16="http://schemas.microsoft.com/office/drawing/2014/main" id="{4ED6D83C-9A79-03BD-19C0-3BC200C69034}"/>
                </a:ext>
              </a:extLst>
            </p:cNvPr>
            <p:cNvSpPr>
              <a:spLocks noChangeArrowheads="1"/>
            </p:cNvSpPr>
            <p:nvPr/>
          </p:nvSpPr>
          <p:spPr bwMode="auto">
            <a:xfrm>
              <a:off x="2562" y="3521"/>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76" name="Oval 132">
              <a:extLst>
                <a:ext uri="{FF2B5EF4-FFF2-40B4-BE49-F238E27FC236}">
                  <a16:creationId xmlns:a16="http://schemas.microsoft.com/office/drawing/2014/main" id="{2A439302-0EB2-F369-378B-DA668DCA9D02}"/>
                </a:ext>
              </a:extLst>
            </p:cNvPr>
            <p:cNvSpPr>
              <a:spLocks noChangeArrowheads="1"/>
            </p:cNvSpPr>
            <p:nvPr/>
          </p:nvSpPr>
          <p:spPr bwMode="auto">
            <a:xfrm>
              <a:off x="2562" y="3385"/>
              <a:ext cx="46" cy="4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77" name="Oval 133">
              <a:extLst>
                <a:ext uri="{FF2B5EF4-FFF2-40B4-BE49-F238E27FC236}">
                  <a16:creationId xmlns:a16="http://schemas.microsoft.com/office/drawing/2014/main" id="{E99D20A9-5249-062A-2D8B-84AB6E4C19E8}"/>
                </a:ext>
              </a:extLst>
            </p:cNvPr>
            <p:cNvSpPr>
              <a:spLocks noChangeArrowheads="1"/>
            </p:cNvSpPr>
            <p:nvPr/>
          </p:nvSpPr>
          <p:spPr bwMode="auto">
            <a:xfrm>
              <a:off x="2472" y="3475"/>
              <a:ext cx="45" cy="4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43078" name="Oval 134">
              <a:extLst>
                <a:ext uri="{FF2B5EF4-FFF2-40B4-BE49-F238E27FC236}">
                  <a16:creationId xmlns:a16="http://schemas.microsoft.com/office/drawing/2014/main" id="{D02A258D-D264-5E1E-9BFC-7A1681CAE51B}"/>
                </a:ext>
              </a:extLst>
            </p:cNvPr>
            <p:cNvSpPr>
              <a:spLocks noChangeArrowheads="1"/>
            </p:cNvSpPr>
            <p:nvPr/>
          </p:nvSpPr>
          <p:spPr bwMode="auto">
            <a:xfrm>
              <a:off x="2472" y="3339"/>
              <a:ext cx="45" cy="4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grpSp>
      <p:sp>
        <p:nvSpPr>
          <p:cNvPr id="29759" name="Line 135">
            <a:extLst>
              <a:ext uri="{FF2B5EF4-FFF2-40B4-BE49-F238E27FC236}">
                <a16:creationId xmlns:a16="http://schemas.microsoft.com/office/drawing/2014/main" id="{61753314-4F09-DAA5-0D0A-61E525A493B9}"/>
              </a:ext>
            </a:extLst>
          </p:cNvPr>
          <p:cNvSpPr>
            <a:spLocks noChangeShapeType="1"/>
          </p:cNvSpPr>
          <p:nvPr/>
        </p:nvSpPr>
        <p:spPr bwMode="auto">
          <a:xfrm>
            <a:off x="11234133" y="4683869"/>
            <a:ext cx="2156670" cy="316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60" name="Text Box 136">
            <a:extLst>
              <a:ext uri="{FF2B5EF4-FFF2-40B4-BE49-F238E27FC236}">
                <a16:creationId xmlns:a16="http://schemas.microsoft.com/office/drawing/2014/main" id="{152076AD-EFFB-B7D5-00E7-EDCA5C783A43}"/>
              </a:ext>
            </a:extLst>
          </p:cNvPr>
          <p:cNvSpPr txBox="1">
            <a:spLocks noChangeArrowheads="1"/>
          </p:cNvSpPr>
          <p:nvPr/>
        </p:nvSpPr>
        <p:spPr bwMode="auto">
          <a:xfrm>
            <a:off x="13245126" y="4256335"/>
            <a:ext cx="3970959" cy="82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a:solidFill>
                  <a:schemeClr val="bg1"/>
                </a:solidFill>
              </a:rPr>
              <a:t>Plexus vasculaire proximal </a:t>
            </a:r>
          </a:p>
          <a:p>
            <a:pPr eaLnBrk="1" hangingPunct="1">
              <a:spcBef>
                <a:spcPct val="0"/>
              </a:spcBef>
              <a:buFontTx/>
              <a:buNone/>
            </a:pPr>
            <a:r>
              <a:rPr lang="fr-BE" altLang="fr-FR" sz="2394">
                <a:solidFill>
                  <a:schemeClr val="bg1"/>
                </a:solidFill>
              </a:rPr>
              <a:t>(anneau veineux de Furstemberg)</a:t>
            </a:r>
          </a:p>
        </p:txBody>
      </p:sp>
      <p:sp>
        <p:nvSpPr>
          <p:cNvPr id="29761" name="Line 137">
            <a:extLst>
              <a:ext uri="{FF2B5EF4-FFF2-40B4-BE49-F238E27FC236}">
                <a16:creationId xmlns:a16="http://schemas.microsoft.com/office/drawing/2014/main" id="{A6750C89-FA0F-1E1A-A178-C426657AB49A}"/>
              </a:ext>
            </a:extLst>
          </p:cNvPr>
          <p:cNvSpPr>
            <a:spLocks noChangeShapeType="1"/>
          </p:cNvSpPr>
          <p:nvPr/>
        </p:nvSpPr>
        <p:spPr bwMode="auto">
          <a:xfrm>
            <a:off x="10660923" y="11581411"/>
            <a:ext cx="2587369"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62" name="Line 138">
            <a:extLst>
              <a:ext uri="{FF2B5EF4-FFF2-40B4-BE49-F238E27FC236}">
                <a16:creationId xmlns:a16="http://schemas.microsoft.com/office/drawing/2014/main" id="{7A28E5C8-05CF-CE85-4710-5179375C5CC3}"/>
              </a:ext>
            </a:extLst>
          </p:cNvPr>
          <p:cNvSpPr>
            <a:spLocks noChangeShapeType="1"/>
          </p:cNvSpPr>
          <p:nvPr/>
        </p:nvSpPr>
        <p:spPr bwMode="auto">
          <a:xfrm>
            <a:off x="9657009" y="9855441"/>
            <a:ext cx="0" cy="15802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63" name="Line 139">
            <a:extLst>
              <a:ext uri="{FF2B5EF4-FFF2-40B4-BE49-F238E27FC236}">
                <a16:creationId xmlns:a16="http://schemas.microsoft.com/office/drawing/2014/main" id="{9DF86749-6925-5293-9294-A8252C8E5D2A}"/>
              </a:ext>
            </a:extLst>
          </p:cNvPr>
          <p:cNvSpPr>
            <a:spLocks noChangeShapeType="1"/>
          </p:cNvSpPr>
          <p:nvPr/>
        </p:nvSpPr>
        <p:spPr bwMode="auto">
          <a:xfrm>
            <a:off x="10230222" y="9855441"/>
            <a:ext cx="0" cy="15802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64" name="Text Box 140">
            <a:extLst>
              <a:ext uri="{FF2B5EF4-FFF2-40B4-BE49-F238E27FC236}">
                <a16:creationId xmlns:a16="http://schemas.microsoft.com/office/drawing/2014/main" id="{2055ACB8-90EE-87D6-D333-8CACFE52C541}"/>
              </a:ext>
            </a:extLst>
          </p:cNvPr>
          <p:cNvSpPr txBox="1">
            <a:spLocks noChangeArrowheads="1"/>
          </p:cNvSpPr>
          <p:nvPr/>
        </p:nvSpPr>
        <p:spPr bwMode="auto">
          <a:xfrm>
            <a:off x="13533314" y="11296389"/>
            <a:ext cx="3510898" cy="4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a:solidFill>
                  <a:schemeClr val="bg1"/>
                </a:solidFill>
              </a:rPr>
              <a:t>Muqueuse du canal (kératine)</a:t>
            </a:r>
          </a:p>
        </p:txBody>
      </p:sp>
      <p:sp>
        <p:nvSpPr>
          <p:cNvPr id="29765" name="Line 141">
            <a:extLst>
              <a:ext uri="{FF2B5EF4-FFF2-40B4-BE49-F238E27FC236}">
                <a16:creationId xmlns:a16="http://schemas.microsoft.com/office/drawing/2014/main" id="{53FB05B8-4CF1-BB7F-9D87-CE6FC9385A2A}"/>
              </a:ext>
            </a:extLst>
          </p:cNvPr>
          <p:cNvSpPr>
            <a:spLocks noChangeShapeType="1"/>
          </p:cNvSpPr>
          <p:nvPr/>
        </p:nvSpPr>
        <p:spPr bwMode="auto">
          <a:xfrm>
            <a:off x="10230221" y="11150710"/>
            <a:ext cx="430701" cy="4307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66" name="Rectangle 142">
            <a:extLst>
              <a:ext uri="{FF2B5EF4-FFF2-40B4-BE49-F238E27FC236}">
                <a16:creationId xmlns:a16="http://schemas.microsoft.com/office/drawing/2014/main" id="{D22DDC56-AE33-384A-CCB2-7416FDCA0A1C}"/>
              </a:ext>
            </a:extLst>
          </p:cNvPr>
          <p:cNvSpPr>
            <a:spLocks noChangeArrowheads="1"/>
          </p:cNvSpPr>
          <p:nvPr/>
        </p:nvSpPr>
        <p:spPr bwMode="auto">
          <a:xfrm>
            <a:off x="10230221" y="4541356"/>
            <a:ext cx="430701" cy="430701"/>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29767" name="Rectangle 143">
            <a:extLst>
              <a:ext uri="{FF2B5EF4-FFF2-40B4-BE49-F238E27FC236}">
                <a16:creationId xmlns:a16="http://schemas.microsoft.com/office/drawing/2014/main" id="{61E4FC7D-B5CE-5CD1-EF31-6EA4E3D69A7F}"/>
              </a:ext>
            </a:extLst>
          </p:cNvPr>
          <p:cNvSpPr>
            <a:spLocks noChangeArrowheads="1"/>
          </p:cNvSpPr>
          <p:nvPr/>
        </p:nvSpPr>
        <p:spPr bwMode="auto">
          <a:xfrm>
            <a:off x="9080630" y="4541356"/>
            <a:ext cx="430701" cy="430701"/>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endParaRPr lang="fr-FR" altLang="fr-FR" sz="3591">
              <a:solidFill>
                <a:schemeClr val="bg1"/>
              </a:solidFill>
              <a:latin typeface="Times New Roman" panose="02020603050405020304" pitchFamily="18" charset="0"/>
            </a:endParaRPr>
          </a:p>
        </p:txBody>
      </p:sp>
      <p:sp>
        <p:nvSpPr>
          <p:cNvPr id="29768" name="Line 144">
            <a:extLst>
              <a:ext uri="{FF2B5EF4-FFF2-40B4-BE49-F238E27FC236}">
                <a16:creationId xmlns:a16="http://schemas.microsoft.com/office/drawing/2014/main" id="{612AF8BB-7588-2298-FE1E-51E3A6B2E3F2}"/>
              </a:ext>
            </a:extLst>
          </p:cNvPr>
          <p:cNvSpPr>
            <a:spLocks noChangeShapeType="1"/>
          </p:cNvSpPr>
          <p:nvPr/>
        </p:nvSpPr>
        <p:spPr bwMode="auto">
          <a:xfrm flipV="1">
            <a:off x="10372732" y="3679955"/>
            <a:ext cx="0" cy="10039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69" name="Line 145">
            <a:extLst>
              <a:ext uri="{FF2B5EF4-FFF2-40B4-BE49-F238E27FC236}">
                <a16:creationId xmlns:a16="http://schemas.microsoft.com/office/drawing/2014/main" id="{29699990-9A6C-82A6-1C38-397810B7269F}"/>
              </a:ext>
            </a:extLst>
          </p:cNvPr>
          <p:cNvSpPr>
            <a:spLocks noChangeShapeType="1"/>
          </p:cNvSpPr>
          <p:nvPr/>
        </p:nvSpPr>
        <p:spPr bwMode="auto">
          <a:xfrm>
            <a:off x="10372732" y="3679955"/>
            <a:ext cx="3018071"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70" name="Text Box 146">
            <a:extLst>
              <a:ext uri="{FF2B5EF4-FFF2-40B4-BE49-F238E27FC236}">
                <a16:creationId xmlns:a16="http://schemas.microsoft.com/office/drawing/2014/main" id="{F1A1FC68-B768-264B-A387-4D9E5AEF7504}"/>
              </a:ext>
            </a:extLst>
          </p:cNvPr>
          <p:cNvSpPr txBox="1">
            <a:spLocks noChangeArrowheads="1"/>
          </p:cNvSpPr>
          <p:nvPr/>
        </p:nvSpPr>
        <p:spPr bwMode="auto">
          <a:xfrm>
            <a:off x="13387636" y="3394934"/>
            <a:ext cx="1859805" cy="4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a:solidFill>
                  <a:schemeClr val="bg1"/>
                </a:solidFill>
              </a:rPr>
              <a:t>Repli annulaire</a:t>
            </a:r>
          </a:p>
        </p:txBody>
      </p:sp>
      <p:sp>
        <p:nvSpPr>
          <p:cNvPr id="29771" name="Line 147">
            <a:extLst>
              <a:ext uri="{FF2B5EF4-FFF2-40B4-BE49-F238E27FC236}">
                <a16:creationId xmlns:a16="http://schemas.microsoft.com/office/drawing/2014/main" id="{552E60A8-2E65-EF86-A0D8-EC6463FEAF88}"/>
              </a:ext>
            </a:extLst>
          </p:cNvPr>
          <p:cNvSpPr>
            <a:spLocks noChangeShapeType="1"/>
          </p:cNvSpPr>
          <p:nvPr/>
        </p:nvSpPr>
        <p:spPr bwMode="auto">
          <a:xfrm flipV="1">
            <a:off x="4485437" y="4972057"/>
            <a:ext cx="0" cy="6463676"/>
          </a:xfrm>
          <a:prstGeom prst="line">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72" name="Text Box 148">
            <a:extLst>
              <a:ext uri="{FF2B5EF4-FFF2-40B4-BE49-F238E27FC236}">
                <a16:creationId xmlns:a16="http://schemas.microsoft.com/office/drawing/2014/main" id="{73DAFA41-C08D-CC3D-2FE2-11832A53E74C}"/>
              </a:ext>
            </a:extLst>
          </p:cNvPr>
          <p:cNvSpPr txBox="1">
            <a:spLocks noChangeArrowheads="1"/>
          </p:cNvSpPr>
          <p:nvPr/>
        </p:nvSpPr>
        <p:spPr bwMode="auto">
          <a:xfrm>
            <a:off x="4770459" y="5833459"/>
            <a:ext cx="1317990" cy="4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b="1">
                <a:solidFill>
                  <a:schemeClr val="bg1"/>
                </a:solidFill>
              </a:rPr>
              <a:t>3 à 14 cm</a:t>
            </a:r>
          </a:p>
        </p:txBody>
      </p:sp>
      <p:sp>
        <p:nvSpPr>
          <p:cNvPr id="29773" name="Line 149">
            <a:extLst>
              <a:ext uri="{FF2B5EF4-FFF2-40B4-BE49-F238E27FC236}">
                <a16:creationId xmlns:a16="http://schemas.microsoft.com/office/drawing/2014/main" id="{9DF43343-2CD7-A40B-C3D4-07F58D2A07B7}"/>
              </a:ext>
            </a:extLst>
          </p:cNvPr>
          <p:cNvSpPr>
            <a:spLocks noChangeShapeType="1"/>
          </p:cNvSpPr>
          <p:nvPr/>
        </p:nvSpPr>
        <p:spPr bwMode="auto">
          <a:xfrm>
            <a:off x="8219230" y="12731000"/>
            <a:ext cx="3591282" cy="0"/>
          </a:xfrm>
          <a:prstGeom prst="line">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74" name="Text Box 150">
            <a:extLst>
              <a:ext uri="{FF2B5EF4-FFF2-40B4-BE49-F238E27FC236}">
                <a16:creationId xmlns:a16="http://schemas.microsoft.com/office/drawing/2014/main" id="{6891E613-7FBF-608C-4042-3FDDBD79FA3B}"/>
              </a:ext>
            </a:extLst>
          </p:cNvPr>
          <p:cNvSpPr txBox="1">
            <a:spLocks noChangeArrowheads="1"/>
          </p:cNvSpPr>
          <p:nvPr/>
        </p:nvSpPr>
        <p:spPr bwMode="auto">
          <a:xfrm>
            <a:off x="13390803" y="5548436"/>
            <a:ext cx="5761514" cy="4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eaLnBrk="0" hangingPunct="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eaLnBrk="0" hangingPunct="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eaLnBrk="0" hangingPunct="0">
              <a:spcBef>
                <a:spcPct val="20000"/>
              </a:spcBef>
              <a:buClr>
                <a:schemeClr val="bg1"/>
              </a:buClr>
              <a:buChar char="–"/>
              <a:defRPr>
                <a:solidFill>
                  <a:schemeClr val="bg1"/>
                </a:solidFill>
                <a:latin typeface="Arial Narrow" panose="020B0606020202030204" pitchFamily="34" charset="0"/>
              </a:defRPr>
            </a:lvl4pPr>
            <a:lvl5pPr marL="2057400" indent="-228600" eaLnBrk="0" hangingPunct="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2394">
                <a:solidFill>
                  <a:schemeClr val="bg1"/>
                </a:solidFill>
              </a:rPr>
              <a:t>Peau du trayon (absence de glandes sudoripares)</a:t>
            </a:r>
            <a:endParaRPr lang="fr-FR" altLang="fr-FR" sz="2394">
              <a:solidFill>
                <a:schemeClr val="bg1"/>
              </a:solidFill>
            </a:endParaRPr>
          </a:p>
        </p:txBody>
      </p:sp>
      <p:sp>
        <p:nvSpPr>
          <p:cNvPr id="29775" name="Line 151">
            <a:extLst>
              <a:ext uri="{FF2B5EF4-FFF2-40B4-BE49-F238E27FC236}">
                <a16:creationId xmlns:a16="http://schemas.microsoft.com/office/drawing/2014/main" id="{AD7BA942-9540-17C1-C128-54B89F1A10C4}"/>
              </a:ext>
            </a:extLst>
          </p:cNvPr>
          <p:cNvSpPr>
            <a:spLocks noChangeShapeType="1"/>
          </p:cNvSpPr>
          <p:nvPr/>
        </p:nvSpPr>
        <p:spPr bwMode="auto">
          <a:xfrm>
            <a:off x="11668001" y="5833458"/>
            <a:ext cx="172280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76" name="Line 152">
            <a:extLst>
              <a:ext uri="{FF2B5EF4-FFF2-40B4-BE49-F238E27FC236}">
                <a16:creationId xmlns:a16="http://schemas.microsoft.com/office/drawing/2014/main" id="{2F5127E8-E9BB-88E5-08F5-220F5306F41C}"/>
              </a:ext>
            </a:extLst>
          </p:cNvPr>
          <p:cNvSpPr>
            <a:spLocks noChangeShapeType="1"/>
          </p:cNvSpPr>
          <p:nvPr/>
        </p:nvSpPr>
        <p:spPr bwMode="auto">
          <a:xfrm>
            <a:off x="9657009" y="9712931"/>
            <a:ext cx="0" cy="2881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sp>
        <p:nvSpPr>
          <p:cNvPr id="29777" name="Line 153">
            <a:extLst>
              <a:ext uri="{FF2B5EF4-FFF2-40B4-BE49-F238E27FC236}">
                <a16:creationId xmlns:a16="http://schemas.microsoft.com/office/drawing/2014/main" id="{CA8223DD-8D37-3755-5A44-62AA3B984B26}"/>
              </a:ext>
            </a:extLst>
          </p:cNvPr>
          <p:cNvSpPr>
            <a:spLocks noChangeShapeType="1"/>
          </p:cNvSpPr>
          <p:nvPr/>
        </p:nvSpPr>
        <p:spPr bwMode="auto">
          <a:xfrm>
            <a:off x="9799521" y="9712931"/>
            <a:ext cx="0" cy="2881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8778">
              <a:solidFill>
                <a:schemeClr val="bg1"/>
              </a:solidFill>
            </a:endParaRPr>
          </a:p>
        </p:txBody>
      </p:sp>
      <p:pic>
        <p:nvPicPr>
          <p:cNvPr id="149" name="Picture 2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9684740" y="2383656"/>
            <a:ext cx="3343672" cy="3448770"/>
          </a:xfrm>
          <a:prstGeom prst="rect">
            <a:avLst/>
          </a:prstGeom>
          <a:noFill/>
          <a:ln>
            <a:solidFill>
              <a:schemeClr val="tx2"/>
            </a:solidFill>
            <a:miter lim="800000"/>
            <a:headEnd/>
            <a:tailEnd/>
          </a:ln>
        </p:spPr>
      </p:pic>
      <p:pic>
        <p:nvPicPr>
          <p:cNvPr id="150"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9772985" y="7125561"/>
            <a:ext cx="3580198" cy="4886552"/>
          </a:xfrm>
          <a:prstGeom prst="rect">
            <a:avLst/>
          </a:prstGeom>
          <a:noFill/>
          <a:ln>
            <a:solidFill>
              <a:schemeClr val="tx2"/>
            </a:solidFill>
            <a:miter lim="800000"/>
            <a:headEnd/>
            <a:tailEnd/>
          </a:ln>
        </p:spPr>
      </p:pic>
      <p:pic>
        <p:nvPicPr>
          <p:cNvPr id="151" name="Picture 10"/>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34486" y="259008"/>
            <a:ext cx="3242468" cy="33376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7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77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97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7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4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7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7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97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46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7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70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97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76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76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4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72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297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7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972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972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2977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977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2976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976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976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976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977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2975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975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976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9759"/>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975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975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9699"/>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2971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9706"/>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2971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977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971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29776"/>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2971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9719"/>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29718"/>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29716"/>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29715"/>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nodeType="clickEffect">
                                  <p:stCondLst>
                                    <p:cond delay="0"/>
                                  </p:stCondLst>
                                  <p:childTnLst>
                                    <p:set>
                                      <p:cBhvr>
                                        <p:cTn id="130" dur="1" fill="hold">
                                          <p:stCondLst>
                                            <p:cond delay="0"/>
                                          </p:stCondLst>
                                        </p:cTn>
                                        <p:tgtEl>
                                          <p:spTgt spid="2975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975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9755"/>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9756"/>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29724"/>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29723"/>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29726"/>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29725"/>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nodeType="clickEffect">
                                  <p:stCondLst>
                                    <p:cond delay="0"/>
                                  </p:stCondLst>
                                  <p:childTnLst>
                                    <p:set>
                                      <p:cBhvr>
                                        <p:cTn id="150" dur="1" fill="hold">
                                          <p:stCondLst>
                                            <p:cond delay="0"/>
                                          </p:stCondLst>
                                        </p:cTn>
                                        <p:tgtEl>
                                          <p:spTgt spid="29765"/>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29761"/>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2976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151"/>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49"/>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0" grpId="0" animBg="1"/>
      <p:bldP spid="19462" grpId="0" animBg="1"/>
      <p:bldP spid="19463" grpId="0" animBg="1"/>
      <p:bldP spid="19464" grpId="0" animBg="1"/>
      <p:bldP spid="29705" grpId="0"/>
      <p:bldP spid="29706" grpId="0"/>
      <p:bldP spid="29707" grpId="0"/>
      <p:bldP spid="29715" grpId="0"/>
      <p:bldP spid="29717" grpId="0" animBg="1"/>
      <p:bldP spid="29718" grpId="0"/>
      <p:bldP spid="29720" grpId="0"/>
      <p:bldP spid="29725" grpId="0"/>
      <p:bldP spid="29728" grpId="0" animBg="1"/>
      <p:bldP spid="29730" grpId="0"/>
      <p:bldP spid="29756" grpId="0"/>
      <p:bldP spid="29760" grpId="0"/>
      <p:bldP spid="29764" grpId="0"/>
      <p:bldP spid="29766" grpId="0" animBg="1"/>
      <p:bldP spid="29767" grpId="0" animBg="1"/>
      <p:bldP spid="29770" grpId="0"/>
      <p:bldP spid="29772" grpId="0"/>
      <p:bldP spid="297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72884563-8E7B-F2E4-6F60-FC2CCBF5B612}"/>
              </a:ext>
            </a:extLst>
          </p:cNvPr>
          <p:cNvSpPr>
            <a:spLocks noGrp="1" noChangeArrowheads="1"/>
          </p:cNvSpPr>
          <p:nvPr>
            <p:ph type="title" idx="4294967295"/>
          </p:nvPr>
        </p:nvSpPr>
        <p:spPr>
          <a:xfrm>
            <a:off x="3263007" y="359817"/>
            <a:ext cx="17547157" cy="1136586"/>
          </a:xfrm>
          <a:solidFill>
            <a:srgbClr val="FFFFCC"/>
          </a:solidFill>
        </p:spPr>
        <p:txBody>
          <a:bodyPr>
            <a:normAutofit fontScale="90000"/>
          </a:bodyPr>
          <a:lstStyle/>
          <a:p>
            <a:r>
              <a:rPr lang="fr-BE" altLang="fr-FR" sz="3200" dirty="0"/>
              <a:t>Réseau Canadien de recherche sur la mammite bovine</a:t>
            </a:r>
            <a:br>
              <a:rPr lang="fr-BE" altLang="fr-FR" sz="3200" dirty="0">
                <a:hlinkClick r:id="rId2"/>
              </a:rPr>
            </a:br>
            <a:r>
              <a:rPr lang="fr-BE" altLang="fr-FR" sz="3200" dirty="0">
                <a:solidFill>
                  <a:srgbClr val="000066"/>
                </a:solidFill>
                <a:hlinkClick r:id="rId2"/>
              </a:rPr>
              <a:t>http://www.medvet.umontreal.ca/reseau_mammite/producteurs/index.php?page=outils</a:t>
            </a:r>
            <a:endParaRPr lang="fr-FR" altLang="fr-FR" sz="3200" dirty="0">
              <a:solidFill>
                <a:srgbClr val="000066"/>
              </a:solidFill>
            </a:endParaRPr>
          </a:p>
        </p:txBody>
      </p:sp>
      <p:pic>
        <p:nvPicPr>
          <p:cNvPr id="44035" name="Picture 3" descr="RCRMB Conformation mammaire 2">
            <a:extLst>
              <a:ext uri="{FF2B5EF4-FFF2-40B4-BE49-F238E27FC236}">
                <a16:creationId xmlns:a16="http://schemas.microsoft.com/office/drawing/2014/main" id="{73B58713-5716-7677-8AA9-2011DC512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500" y="1727969"/>
            <a:ext cx="12457384" cy="11564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8EF250F-57CF-63AA-52F0-F3A23B914864}"/>
              </a:ext>
            </a:extLst>
          </p:cNvPr>
          <p:cNvSpPr>
            <a:spLocks noGrp="1" noChangeArrowheads="1"/>
          </p:cNvSpPr>
          <p:nvPr>
            <p:ph type="title" idx="4294967295"/>
          </p:nvPr>
        </p:nvSpPr>
        <p:spPr>
          <a:xfrm>
            <a:off x="2687720" y="359817"/>
            <a:ext cx="19106983" cy="1080120"/>
          </a:xfrm>
          <a:solidFill>
            <a:srgbClr val="FFFFCC"/>
          </a:solidFill>
        </p:spPr>
        <p:txBody>
          <a:bodyPr>
            <a:normAutofit fontScale="90000"/>
          </a:bodyPr>
          <a:lstStyle/>
          <a:p>
            <a:r>
              <a:rPr lang="fr-BE" altLang="fr-FR" sz="3200" dirty="0">
                <a:solidFill>
                  <a:schemeClr val="tx2"/>
                </a:solidFill>
              </a:rPr>
              <a:t>Réseau Canadien de recherche sur la mammite bovine</a:t>
            </a:r>
            <a:br>
              <a:rPr lang="fr-BE" altLang="fr-FR" sz="3200" dirty="0">
                <a:solidFill>
                  <a:schemeClr val="tx2"/>
                </a:solidFill>
                <a:hlinkClick r:id="rId2"/>
              </a:rPr>
            </a:br>
            <a:r>
              <a:rPr lang="fr-BE" altLang="fr-FR" sz="3200" dirty="0">
                <a:solidFill>
                  <a:schemeClr val="tx2"/>
                </a:solidFill>
                <a:hlinkClick r:id="rId2"/>
              </a:rPr>
              <a:t>http://www.medvet.umontreal.ca/reseau_mammite/producteurs/index.php?page=outils</a:t>
            </a:r>
            <a:endParaRPr lang="fr-FR" altLang="fr-FR" sz="3200" dirty="0">
              <a:solidFill>
                <a:schemeClr val="tx2"/>
              </a:solidFill>
            </a:endParaRPr>
          </a:p>
        </p:txBody>
      </p:sp>
      <p:pic>
        <p:nvPicPr>
          <p:cNvPr id="45059" name="Picture 4" descr="Conformation mammaire 1 RCRMB">
            <a:extLst>
              <a:ext uri="{FF2B5EF4-FFF2-40B4-BE49-F238E27FC236}">
                <a16:creationId xmlns:a16="http://schemas.microsoft.com/office/drawing/2014/main" id="{FE7FC7FA-844C-6211-9B8A-E1BCC7FA5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284" y="1655961"/>
            <a:ext cx="16561840" cy="113309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80845E-1526-596F-7CAD-AAC560048A55}"/>
              </a:ext>
            </a:extLst>
          </p:cNvPr>
          <p:cNvPicPr>
            <a:picLocks noChangeAspect="1"/>
          </p:cNvPicPr>
          <p:nvPr/>
        </p:nvPicPr>
        <p:blipFill>
          <a:blip r:embed="rId2"/>
          <a:stretch>
            <a:fillRect/>
          </a:stretch>
        </p:blipFill>
        <p:spPr>
          <a:xfrm>
            <a:off x="6688182" y="4560092"/>
            <a:ext cx="10264650" cy="3294645"/>
          </a:xfrm>
          <a:prstGeom prst="rect">
            <a:avLst/>
          </a:prstGeom>
        </p:spPr>
      </p:pic>
      <p:pic>
        <p:nvPicPr>
          <p:cNvPr id="5" name="Image 4">
            <a:extLst>
              <a:ext uri="{FF2B5EF4-FFF2-40B4-BE49-F238E27FC236}">
                <a16:creationId xmlns:a16="http://schemas.microsoft.com/office/drawing/2014/main" id="{9BD67A84-5053-E68D-664D-3FBDAF729269}"/>
              </a:ext>
            </a:extLst>
          </p:cNvPr>
          <p:cNvPicPr>
            <a:picLocks noChangeAspect="1"/>
          </p:cNvPicPr>
          <p:nvPr/>
        </p:nvPicPr>
        <p:blipFill>
          <a:blip r:embed="rId3"/>
          <a:stretch>
            <a:fillRect/>
          </a:stretch>
        </p:blipFill>
        <p:spPr>
          <a:xfrm>
            <a:off x="431900" y="431825"/>
            <a:ext cx="7573432" cy="1952898"/>
          </a:xfrm>
          <a:prstGeom prst="rect">
            <a:avLst/>
          </a:prstGeom>
        </p:spPr>
      </p:pic>
      <p:sp>
        <p:nvSpPr>
          <p:cNvPr id="6" name="ZoneTexte 5">
            <a:extLst>
              <a:ext uri="{FF2B5EF4-FFF2-40B4-BE49-F238E27FC236}">
                <a16:creationId xmlns:a16="http://schemas.microsoft.com/office/drawing/2014/main" id="{9CEDCDB1-FF32-1A81-EAC9-3DF9ECDD16B5}"/>
              </a:ext>
            </a:extLst>
          </p:cNvPr>
          <p:cNvSpPr txBox="1"/>
          <p:nvPr/>
        </p:nvSpPr>
        <p:spPr>
          <a:xfrm>
            <a:off x="7590201" y="3324636"/>
            <a:ext cx="7018653" cy="646331"/>
          </a:xfrm>
          <a:prstGeom prst="rect">
            <a:avLst/>
          </a:prstGeom>
          <a:noFill/>
        </p:spPr>
        <p:txBody>
          <a:bodyPr wrap="none" rtlCol="0">
            <a:spAutoFit/>
          </a:bodyPr>
          <a:lstStyle/>
          <a:p>
            <a:r>
              <a:rPr lang="fr-BE" sz="3600" dirty="0"/>
              <a:t>2526 vaches Holstein avec 4 trayons </a:t>
            </a:r>
          </a:p>
        </p:txBody>
      </p:sp>
      <p:sp>
        <p:nvSpPr>
          <p:cNvPr id="9" name="ZoneTexte 8">
            <a:extLst>
              <a:ext uri="{FF2B5EF4-FFF2-40B4-BE49-F238E27FC236}">
                <a16:creationId xmlns:a16="http://schemas.microsoft.com/office/drawing/2014/main" id="{944A3BF6-4451-F8FB-E52C-B74AD1EB459D}"/>
              </a:ext>
            </a:extLst>
          </p:cNvPr>
          <p:cNvSpPr txBox="1"/>
          <p:nvPr/>
        </p:nvSpPr>
        <p:spPr>
          <a:xfrm>
            <a:off x="6931685" y="8337667"/>
            <a:ext cx="1202573" cy="646331"/>
          </a:xfrm>
          <a:prstGeom prst="rect">
            <a:avLst/>
          </a:prstGeom>
          <a:noFill/>
        </p:spPr>
        <p:txBody>
          <a:bodyPr wrap="none" rtlCol="0">
            <a:spAutoFit/>
          </a:bodyPr>
          <a:lstStyle/>
          <a:p>
            <a:r>
              <a:rPr lang="fr-BE" sz="3600" dirty="0"/>
              <a:t>3,8 %</a:t>
            </a:r>
          </a:p>
        </p:txBody>
      </p:sp>
      <p:sp>
        <p:nvSpPr>
          <p:cNvPr id="10" name="ZoneTexte 9">
            <a:extLst>
              <a:ext uri="{FF2B5EF4-FFF2-40B4-BE49-F238E27FC236}">
                <a16:creationId xmlns:a16="http://schemas.microsoft.com/office/drawing/2014/main" id="{6218BC3A-3FED-8F75-AE70-1643746A165F}"/>
              </a:ext>
            </a:extLst>
          </p:cNvPr>
          <p:cNvSpPr txBox="1"/>
          <p:nvPr/>
        </p:nvSpPr>
        <p:spPr>
          <a:xfrm>
            <a:off x="9691222" y="8337667"/>
            <a:ext cx="1436612" cy="646331"/>
          </a:xfrm>
          <a:prstGeom prst="rect">
            <a:avLst/>
          </a:prstGeom>
          <a:noFill/>
        </p:spPr>
        <p:txBody>
          <a:bodyPr wrap="none" rtlCol="0">
            <a:spAutoFit/>
          </a:bodyPr>
          <a:lstStyle/>
          <a:p>
            <a:r>
              <a:rPr lang="fr-BE" sz="3600" dirty="0"/>
              <a:t>69,5 %</a:t>
            </a:r>
          </a:p>
        </p:txBody>
      </p:sp>
      <p:sp>
        <p:nvSpPr>
          <p:cNvPr id="11" name="ZoneTexte 10">
            <a:extLst>
              <a:ext uri="{FF2B5EF4-FFF2-40B4-BE49-F238E27FC236}">
                <a16:creationId xmlns:a16="http://schemas.microsoft.com/office/drawing/2014/main" id="{AD089E11-2E8C-3099-43A5-CD55AD1D7265}"/>
              </a:ext>
            </a:extLst>
          </p:cNvPr>
          <p:cNvSpPr txBox="1"/>
          <p:nvPr/>
        </p:nvSpPr>
        <p:spPr>
          <a:xfrm>
            <a:off x="12579002" y="8337667"/>
            <a:ext cx="1436612" cy="646331"/>
          </a:xfrm>
          <a:prstGeom prst="rect">
            <a:avLst/>
          </a:prstGeom>
          <a:noFill/>
        </p:spPr>
        <p:txBody>
          <a:bodyPr wrap="none" rtlCol="0">
            <a:spAutoFit/>
          </a:bodyPr>
          <a:lstStyle/>
          <a:p>
            <a:r>
              <a:rPr lang="fr-BE" sz="3600" dirty="0"/>
              <a:t>24,5 %</a:t>
            </a:r>
          </a:p>
        </p:txBody>
      </p:sp>
      <p:sp>
        <p:nvSpPr>
          <p:cNvPr id="12" name="ZoneTexte 11">
            <a:extLst>
              <a:ext uri="{FF2B5EF4-FFF2-40B4-BE49-F238E27FC236}">
                <a16:creationId xmlns:a16="http://schemas.microsoft.com/office/drawing/2014/main" id="{72AFF7BB-1937-DBDC-E1B2-864C50B69D62}"/>
              </a:ext>
            </a:extLst>
          </p:cNvPr>
          <p:cNvSpPr txBox="1"/>
          <p:nvPr/>
        </p:nvSpPr>
        <p:spPr>
          <a:xfrm>
            <a:off x="15193540" y="8337667"/>
            <a:ext cx="1202573" cy="646331"/>
          </a:xfrm>
          <a:prstGeom prst="rect">
            <a:avLst/>
          </a:prstGeom>
          <a:noFill/>
        </p:spPr>
        <p:txBody>
          <a:bodyPr wrap="none" rtlCol="0">
            <a:spAutoFit/>
          </a:bodyPr>
          <a:lstStyle/>
          <a:p>
            <a:r>
              <a:rPr lang="fr-BE" sz="3600" dirty="0"/>
              <a:t>2,2 %</a:t>
            </a:r>
          </a:p>
        </p:txBody>
      </p:sp>
      <p:sp>
        <p:nvSpPr>
          <p:cNvPr id="15" name="ZoneTexte 14">
            <a:extLst>
              <a:ext uri="{FF2B5EF4-FFF2-40B4-BE49-F238E27FC236}">
                <a16:creationId xmlns:a16="http://schemas.microsoft.com/office/drawing/2014/main" id="{C96C4F94-841F-3064-49A9-2B3E71DC8E03}"/>
              </a:ext>
            </a:extLst>
          </p:cNvPr>
          <p:cNvSpPr txBox="1"/>
          <p:nvPr/>
        </p:nvSpPr>
        <p:spPr>
          <a:xfrm>
            <a:off x="6336556" y="9288809"/>
            <a:ext cx="2552302" cy="646331"/>
          </a:xfrm>
          <a:prstGeom prst="rect">
            <a:avLst/>
          </a:prstGeom>
          <a:noFill/>
        </p:spPr>
        <p:txBody>
          <a:bodyPr wrap="none" rtlCol="0">
            <a:spAutoFit/>
          </a:bodyPr>
          <a:lstStyle/>
          <a:p>
            <a:r>
              <a:rPr lang="fr-BE" sz="3600" dirty="0"/>
              <a:t>5.1 </a:t>
            </a:r>
            <a:r>
              <a:rPr lang="fr-BE" sz="3600" b="0" i="0" u="none" strike="noStrike" baseline="0" dirty="0">
                <a:latin typeface="ComputerModern-Regular"/>
              </a:rPr>
              <a:t>(4.9–5.3)</a:t>
            </a:r>
            <a:endParaRPr lang="fr-BE" sz="3600" dirty="0"/>
          </a:p>
        </p:txBody>
      </p:sp>
      <p:sp>
        <p:nvSpPr>
          <p:cNvPr id="16" name="ZoneTexte 15">
            <a:extLst>
              <a:ext uri="{FF2B5EF4-FFF2-40B4-BE49-F238E27FC236}">
                <a16:creationId xmlns:a16="http://schemas.microsoft.com/office/drawing/2014/main" id="{2C3BE50F-9934-0FC9-A652-19FA2B65EA3F}"/>
              </a:ext>
            </a:extLst>
          </p:cNvPr>
          <p:cNvSpPr txBox="1"/>
          <p:nvPr/>
        </p:nvSpPr>
        <p:spPr>
          <a:xfrm>
            <a:off x="9072860" y="9288809"/>
            <a:ext cx="2783430" cy="646331"/>
          </a:xfrm>
          <a:prstGeom prst="rect">
            <a:avLst/>
          </a:prstGeom>
          <a:noFill/>
        </p:spPr>
        <p:txBody>
          <a:bodyPr wrap="square" rtlCol="0">
            <a:spAutoFit/>
          </a:bodyPr>
          <a:lstStyle/>
          <a:p>
            <a:pPr algn="l"/>
            <a:r>
              <a:rPr lang="fr-BE" sz="3600" b="0" i="0" u="none" strike="noStrike" baseline="0" dirty="0">
                <a:latin typeface="ComputerModern-Regular"/>
              </a:rPr>
              <a:t>5.8 </a:t>
            </a:r>
            <a:r>
              <a:rPr lang="da-DK" sz="3600" b="0" i="0" u="none" strike="noStrike" baseline="0" dirty="0">
                <a:latin typeface="ComputerModern-Regular"/>
              </a:rPr>
              <a:t>(5.5–6.1)</a:t>
            </a:r>
            <a:endParaRPr lang="fr-BE" sz="3600" dirty="0"/>
          </a:p>
        </p:txBody>
      </p:sp>
      <p:sp>
        <p:nvSpPr>
          <p:cNvPr id="17" name="ZoneTexte 16">
            <a:extLst>
              <a:ext uri="{FF2B5EF4-FFF2-40B4-BE49-F238E27FC236}">
                <a16:creationId xmlns:a16="http://schemas.microsoft.com/office/drawing/2014/main" id="{08A1694B-9CF9-185C-D82F-115CF1182DF1}"/>
              </a:ext>
            </a:extLst>
          </p:cNvPr>
          <p:cNvSpPr txBox="1"/>
          <p:nvPr/>
        </p:nvSpPr>
        <p:spPr>
          <a:xfrm>
            <a:off x="11881172" y="9288809"/>
            <a:ext cx="2552302" cy="646331"/>
          </a:xfrm>
          <a:prstGeom prst="rect">
            <a:avLst/>
          </a:prstGeom>
          <a:noFill/>
        </p:spPr>
        <p:txBody>
          <a:bodyPr wrap="none" rtlCol="0">
            <a:spAutoFit/>
          </a:bodyPr>
          <a:lstStyle/>
          <a:p>
            <a:r>
              <a:rPr lang="da-DK" sz="3600" b="0" i="0" u="none" strike="noStrike" baseline="0" dirty="0">
                <a:latin typeface="ComputerModern-Regular"/>
              </a:rPr>
              <a:t>5.6 (5.5–5.7)</a:t>
            </a:r>
            <a:endParaRPr lang="fr-BE" sz="3600" dirty="0"/>
          </a:p>
        </p:txBody>
      </p:sp>
      <p:sp>
        <p:nvSpPr>
          <p:cNvPr id="18" name="ZoneTexte 17">
            <a:extLst>
              <a:ext uri="{FF2B5EF4-FFF2-40B4-BE49-F238E27FC236}">
                <a16:creationId xmlns:a16="http://schemas.microsoft.com/office/drawing/2014/main" id="{819EDD04-6E0E-0640-2038-F5FE6988BFB5}"/>
              </a:ext>
            </a:extLst>
          </p:cNvPr>
          <p:cNvSpPr txBox="1"/>
          <p:nvPr/>
        </p:nvSpPr>
        <p:spPr>
          <a:xfrm>
            <a:off x="14689484" y="9288809"/>
            <a:ext cx="2552302" cy="646331"/>
          </a:xfrm>
          <a:prstGeom prst="rect">
            <a:avLst/>
          </a:prstGeom>
          <a:noFill/>
        </p:spPr>
        <p:txBody>
          <a:bodyPr wrap="none" rtlCol="0">
            <a:spAutoFit/>
          </a:bodyPr>
          <a:lstStyle/>
          <a:p>
            <a:pPr algn="l"/>
            <a:r>
              <a:rPr lang="da-DK" sz="3600" b="0" i="0" u="none" strike="noStrike" baseline="0" dirty="0">
                <a:latin typeface="ComputerModern-Regular"/>
              </a:rPr>
              <a:t>5.3 </a:t>
            </a:r>
            <a:r>
              <a:rPr lang="fr-BE" sz="3600" b="0" i="0" u="none" strike="noStrike" baseline="0" dirty="0">
                <a:latin typeface="ComputerModern-Regular"/>
              </a:rPr>
              <a:t>(5.3–5.4)</a:t>
            </a:r>
            <a:endParaRPr lang="fr-BE" sz="3600" dirty="0"/>
          </a:p>
        </p:txBody>
      </p:sp>
      <p:sp>
        <p:nvSpPr>
          <p:cNvPr id="19" name="ZoneTexte 18">
            <a:extLst>
              <a:ext uri="{FF2B5EF4-FFF2-40B4-BE49-F238E27FC236}">
                <a16:creationId xmlns:a16="http://schemas.microsoft.com/office/drawing/2014/main" id="{492230D8-71A6-0A86-689D-564B33246962}"/>
              </a:ext>
            </a:extLst>
          </p:cNvPr>
          <p:cNvSpPr txBox="1"/>
          <p:nvPr/>
        </p:nvSpPr>
        <p:spPr>
          <a:xfrm>
            <a:off x="6204232" y="11440669"/>
            <a:ext cx="10499797" cy="646331"/>
          </a:xfrm>
          <a:prstGeom prst="rect">
            <a:avLst/>
          </a:prstGeom>
          <a:noFill/>
        </p:spPr>
        <p:txBody>
          <a:bodyPr wrap="none" rtlCol="0">
            <a:spAutoFit/>
          </a:bodyPr>
          <a:lstStyle/>
          <a:p>
            <a:r>
              <a:rPr lang="fr-BE" sz="3600" dirty="0"/>
              <a:t>La conformation des trayons influence le débit de lait </a:t>
            </a:r>
          </a:p>
        </p:txBody>
      </p:sp>
      <p:sp>
        <p:nvSpPr>
          <p:cNvPr id="20" name="ZoneTexte 19">
            <a:extLst>
              <a:ext uri="{FF2B5EF4-FFF2-40B4-BE49-F238E27FC236}">
                <a16:creationId xmlns:a16="http://schemas.microsoft.com/office/drawing/2014/main" id="{4FF0EED8-E365-C9DA-A12C-24F2C2DB37BD}"/>
              </a:ext>
            </a:extLst>
          </p:cNvPr>
          <p:cNvSpPr txBox="1"/>
          <p:nvPr/>
        </p:nvSpPr>
        <p:spPr>
          <a:xfrm>
            <a:off x="3419995" y="8337666"/>
            <a:ext cx="2333652" cy="646331"/>
          </a:xfrm>
          <a:prstGeom prst="rect">
            <a:avLst/>
          </a:prstGeom>
          <a:noFill/>
        </p:spPr>
        <p:txBody>
          <a:bodyPr wrap="none" rtlCol="0">
            <a:spAutoFit/>
          </a:bodyPr>
          <a:lstStyle/>
          <a:p>
            <a:r>
              <a:rPr lang="fr-BE" sz="3600" dirty="0"/>
              <a:t>Prévalence </a:t>
            </a:r>
          </a:p>
        </p:txBody>
      </p:sp>
      <p:sp>
        <p:nvSpPr>
          <p:cNvPr id="21" name="ZoneTexte 20">
            <a:extLst>
              <a:ext uri="{FF2B5EF4-FFF2-40B4-BE49-F238E27FC236}">
                <a16:creationId xmlns:a16="http://schemas.microsoft.com/office/drawing/2014/main" id="{37146E16-47F6-CEDD-5198-09145C143E3A}"/>
              </a:ext>
            </a:extLst>
          </p:cNvPr>
          <p:cNvSpPr txBox="1"/>
          <p:nvPr/>
        </p:nvSpPr>
        <p:spPr>
          <a:xfrm>
            <a:off x="1881767" y="9326949"/>
            <a:ext cx="4322465" cy="646331"/>
          </a:xfrm>
          <a:prstGeom prst="rect">
            <a:avLst/>
          </a:prstGeom>
          <a:noFill/>
        </p:spPr>
        <p:txBody>
          <a:bodyPr wrap="none" rtlCol="0">
            <a:spAutoFit/>
          </a:bodyPr>
          <a:lstStyle/>
          <a:p>
            <a:r>
              <a:rPr lang="fr-BE" sz="3600" dirty="0"/>
              <a:t>Débit de lait (Kg/min)</a:t>
            </a:r>
          </a:p>
        </p:txBody>
      </p:sp>
      <p:cxnSp>
        <p:nvCxnSpPr>
          <p:cNvPr id="23" name="Connecteur droit 22">
            <a:extLst>
              <a:ext uri="{FF2B5EF4-FFF2-40B4-BE49-F238E27FC236}">
                <a16:creationId xmlns:a16="http://schemas.microsoft.com/office/drawing/2014/main" id="{C392F6A9-AE08-72ED-0A77-F5411F9FCFBD}"/>
              </a:ext>
            </a:extLst>
          </p:cNvPr>
          <p:cNvCxnSpPr/>
          <p:nvPr/>
        </p:nvCxnSpPr>
        <p:spPr>
          <a:xfrm>
            <a:off x="8928844" y="4560092"/>
            <a:ext cx="0" cy="5664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32AEF8CC-029C-1E6E-B538-DE867A605ABD}"/>
              </a:ext>
            </a:extLst>
          </p:cNvPr>
          <p:cNvCxnSpPr/>
          <p:nvPr/>
        </p:nvCxnSpPr>
        <p:spPr>
          <a:xfrm>
            <a:off x="6204232" y="4749996"/>
            <a:ext cx="0" cy="5664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289B89DE-9BBD-7848-3AEB-1516BA33D085}"/>
              </a:ext>
            </a:extLst>
          </p:cNvPr>
          <p:cNvCxnSpPr/>
          <p:nvPr/>
        </p:nvCxnSpPr>
        <p:spPr>
          <a:xfrm>
            <a:off x="11737156" y="4680297"/>
            <a:ext cx="0" cy="5664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DBF0B8E4-9A5C-BE5B-2E21-FBCD11EE29E2}"/>
              </a:ext>
            </a:extLst>
          </p:cNvPr>
          <p:cNvCxnSpPr/>
          <p:nvPr/>
        </p:nvCxnSpPr>
        <p:spPr>
          <a:xfrm>
            <a:off x="14401452" y="4608289"/>
            <a:ext cx="0" cy="5664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985F1C06-53EB-BA13-B958-0678173203AD}"/>
              </a:ext>
            </a:extLst>
          </p:cNvPr>
          <p:cNvCxnSpPr/>
          <p:nvPr/>
        </p:nvCxnSpPr>
        <p:spPr>
          <a:xfrm>
            <a:off x="1881767" y="8064673"/>
            <a:ext cx="158320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59EFBB45-0334-E348-1B2C-68A5FF2908AF}"/>
              </a:ext>
            </a:extLst>
          </p:cNvPr>
          <p:cNvCxnSpPr/>
          <p:nvPr/>
        </p:nvCxnSpPr>
        <p:spPr>
          <a:xfrm>
            <a:off x="1800052" y="9144793"/>
            <a:ext cx="15832053"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Flèche : droite 29">
            <a:extLst>
              <a:ext uri="{FF2B5EF4-FFF2-40B4-BE49-F238E27FC236}">
                <a16:creationId xmlns:a16="http://schemas.microsoft.com/office/drawing/2014/main" id="{77D763A4-984C-89AD-629B-9A565C44760D}"/>
              </a:ext>
            </a:extLst>
          </p:cNvPr>
          <p:cNvSpPr/>
          <p:nvPr/>
        </p:nvSpPr>
        <p:spPr>
          <a:xfrm>
            <a:off x="3744268" y="11285031"/>
            <a:ext cx="2009379" cy="8840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902554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 name="Freeform 34">
            <a:extLst>
              <a:ext uri="{FF2B5EF4-FFF2-40B4-BE49-F238E27FC236}">
                <a16:creationId xmlns:a16="http://schemas.microsoft.com/office/drawing/2014/main" id="{F3A6737C-4C7A-AF4C-9AEA-59B5564B5B2A}"/>
              </a:ext>
            </a:extLst>
          </p:cNvPr>
          <p:cNvSpPr>
            <a:spLocks/>
          </p:cNvSpPr>
          <p:nvPr/>
        </p:nvSpPr>
        <p:spPr bwMode="auto">
          <a:xfrm>
            <a:off x="9454561" y="847953"/>
            <a:ext cx="5573302" cy="5161938"/>
          </a:xfrm>
          <a:custGeom>
            <a:avLst/>
            <a:gdLst>
              <a:gd name="T0" fmla="*/ 3424791 w 4986"/>
              <a:gd name="T1" fmla="*/ 1711568 h 4985"/>
              <a:gd name="T2" fmla="*/ 3424791 w 4986"/>
              <a:gd name="T3" fmla="*/ 1711568 h 4985"/>
              <a:gd name="T4" fmla="*/ 1712739 w 4986"/>
              <a:gd name="T5" fmla="*/ 3421762 h 4985"/>
              <a:gd name="T6" fmla="*/ 1712739 w 4986"/>
              <a:gd name="T7" fmla="*/ 3421762 h 4985"/>
              <a:gd name="T8" fmla="*/ 0 w 4986"/>
              <a:gd name="T9" fmla="*/ 1711568 h 4985"/>
              <a:gd name="T10" fmla="*/ 0 w 4986"/>
              <a:gd name="T11" fmla="*/ 1711568 h 4985"/>
              <a:gd name="T12" fmla="*/ 1712739 w 4986"/>
              <a:gd name="T13" fmla="*/ 0 h 4985"/>
              <a:gd name="T14" fmla="*/ 1712739 w 4986"/>
              <a:gd name="T15" fmla="*/ 0 h 4985"/>
              <a:gd name="T16" fmla="*/ 3424791 w 4986"/>
              <a:gd name="T17" fmla="*/ 1711568 h 4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86" h="4985">
                <a:moveTo>
                  <a:pt x="4985" y="2493"/>
                </a:moveTo>
                <a:lnTo>
                  <a:pt x="4985" y="2493"/>
                </a:lnTo>
                <a:cubicBezTo>
                  <a:pt x="4985" y="3868"/>
                  <a:pt x="3869" y="4984"/>
                  <a:pt x="2493" y="4984"/>
                </a:cubicBezTo>
                <a:cubicBezTo>
                  <a:pt x="1117" y="4984"/>
                  <a:pt x="0" y="3868"/>
                  <a:pt x="0" y="2493"/>
                </a:cubicBezTo>
                <a:cubicBezTo>
                  <a:pt x="0" y="1116"/>
                  <a:pt x="1117" y="0"/>
                  <a:pt x="2493" y="0"/>
                </a:cubicBezTo>
                <a:cubicBezTo>
                  <a:pt x="3869" y="0"/>
                  <a:pt x="4985" y="1116"/>
                  <a:pt x="4985" y="2493"/>
                </a:cubicBezTo>
              </a:path>
            </a:pathLst>
          </a:custGeom>
          <a:solidFill>
            <a:schemeClr val="accent5">
              <a:lumMod val="75000"/>
              <a:alpha val="75000"/>
            </a:schemeClr>
          </a:solidFill>
          <a:ln>
            <a:noFill/>
          </a:ln>
        </p:spPr>
        <p:txBody>
          <a:bodyPr wrap="none" lIns="91428" tIns="45714" rIns="91428" bIns="45714" anchor="ctr"/>
          <a:lstStyle/>
          <a:p>
            <a:endParaRPr lang="en-US" sz="6600"/>
          </a:p>
        </p:txBody>
      </p:sp>
      <p:sp>
        <p:nvSpPr>
          <p:cNvPr id="7" name="TextBox 6">
            <a:extLst>
              <a:ext uri="{FF2B5EF4-FFF2-40B4-BE49-F238E27FC236}">
                <a16:creationId xmlns:a16="http://schemas.microsoft.com/office/drawing/2014/main" id="{CF39E232-DC1F-7B4B-A931-A6E3A08349CE}"/>
              </a:ext>
            </a:extLst>
          </p:cNvPr>
          <p:cNvSpPr txBox="1"/>
          <p:nvPr/>
        </p:nvSpPr>
        <p:spPr>
          <a:xfrm>
            <a:off x="11026130" y="3067643"/>
            <a:ext cx="2829917" cy="722558"/>
          </a:xfrm>
          <a:prstGeom prst="rect">
            <a:avLst/>
          </a:prstGeom>
          <a:noFill/>
        </p:spPr>
        <p:txBody>
          <a:bodyPr wrap="none" lIns="91428" tIns="45714" rIns="91428" bIns="45714" rtlCol="0" anchor="b">
            <a:spAutoFit/>
          </a:bodyPr>
          <a:lstStyle/>
          <a:p>
            <a:pPr algn="ctr">
              <a:lnSpc>
                <a:spcPts val="4320"/>
              </a:lnSpc>
            </a:pPr>
            <a:r>
              <a:rPr lang="en-US" sz="6400" spc="-30" dirty="0" err="1">
                <a:solidFill>
                  <a:schemeClr val="bg1"/>
                </a:solidFill>
                <a:ea typeface="Source Sans Pro" panose="020B0503030403020204" pitchFamily="34" charset="0"/>
              </a:rPr>
              <a:t>DEFINIR</a:t>
            </a:r>
            <a:endParaRPr lang="en-US" sz="6400" spc="-30" dirty="0">
              <a:solidFill>
                <a:schemeClr val="bg1"/>
              </a:solidFill>
              <a:ea typeface="Source Sans Pro" panose="020B0503030403020204" pitchFamily="34" charset="0"/>
            </a:endParaRPr>
          </a:p>
        </p:txBody>
      </p:sp>
      <p:sp>
        <p:nvSpPr>
          <p:cNvPr id="10" name="Rectangle à coins arrondis 9"/>
          <p:cNvSpPr/>
          <p:nvPr/>
        </p:nvSpPr>
        <p:spPr>
          <a:xfrm>
            <a:off x="3872136" y="6941641"/>
            <a:ext cx="15785900" cy="111285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6000" dirty="0">
                <a:solidFill>
                  <a:schemeClr val="bg1"/>
                </a:solidFill>
              </a:rPr>
              <a:t>Mammite clinique vs mammite subclinique</a:t>
            </a:r>
          </a:p>
        </p:txBody>
      </p:sp>
      <p:sp>
        <p:nvSpPr>
          <p:cNvPr id="11" name="Rectangle à coins arrondis 10"/>
          <p:cNvSpPr/>
          <p:nvPr/>
        </p:nvSpPr>
        <p:spPr>
          <a:xfrm>
            <a:off x="3096196" y="8784753"/>
            <a:ext cx="17742531" cy="111285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6000" dirty="0">
                <a:solidFill>
                  <a:schemeClr val="bg1"/>
                </a:solidFill>
              </a:rPr>
              <a:t>Mammite contagieuse ou mammite d’environnement</a:t>
            </a:r>
          </a:p>
        </p:txBody>
      </p:sp>
    </p:spTree>
    <p:extLst>
      <p:ext uri="{BB962C8B-B14F-4D97-AF65-F5344CB8AC3E}">
        <p14:creationId xmlns:p14="http://schemas.microsoft.com/office/powerpoint/2010/main" val="2712400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 name="Rectangle à coins arrondis 64"/>
          <p:cNvSpPr/>
          <p:nvPr/>
        </p:nvSpPr>
        <p:spPr>
          <a:xfrm>
            <a:off x="3924288" y="575841"/>
            <a:ext cx="15589732" cy="10801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7673" tIns="108836" rIns="217673" bIns="108836" anchor="ctr"/>
          <a:lstStyle/>
          <a:p>
            <a:pPr algn="ctr">
              <a:defRPr/>
            </a:pPr>
            <a:r>
              <a:rPr lang="fr-BE" sz="5400" dirty="0">
                <a:effectLst/>
                <a:latin typeface="Calibri" panose="020F0502020204030204" pitchFamily="34" charset="0"/>
                <a:ea typeface="Calibri" panose="020F0502020204030204" pitchFamily="34" charset="0"/>
                <a:cs typeface="Times New Roman" panose="02020603050405020304" pitchFamily="18" charset="0"/>
              </a:rPr>
              <a:t>Définition et symptomatologie des </a:t>
            </a:r>
            <a:r>
              <a:rPr lang="fr-BE" sz="5400" dirty="0">
                <a:latin typeface="Calibri" panose="020F0502020204030204" pitchFamily="34" charset="0"/>
                <a:ea typeface="Calibri" panose="020F0502020204030204" pitchFamily="34" charset="0"/>
                <a:cs typeface="Times New Roman" panose="02020603050405020304" pitchFamily="18" charset="0"/>
              </a:rPr>
              <a:t>mammites</a:t>
            </a:r>
            <a:endParaRPr lang="fr-BE" sz="5400" dirty="0">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793BDEB6-08D6-75D6-E3FA-3147378B0FBA}"/>
              </a:ext>
            </a:extLst>
          </p:cNvPr>
          <p:cNvSpPr txBox="1"/>
          <p:nvPr/>
        </p:nvSpPr>
        <p:spPr>
          <a:xfrm>
            <a:off x="1147038" y="2702047"/>
            <a:ext cx="22188348" cy="5074594"/>
          </a:xfrm>
          <a:prstGeom prst="rect">
            <a:avLst/>
          </a:prstGeom>
          <a:noFill/>
        </p:spPr>
        <p:txBody>
          <a:bodyPr wrap="square">
            <a:spAutoFit/>
          </a:bodyPr>
          <a:lstStyle/>
          <a:p>
            <a:pPr>
              <a:lnSpc>
                <a:spcPct val="90000"/>
              </a:lnSpc>
              <a:defRPr/>
            </a:pPr>
            <a:r>
              <a:rPr lang="fr-FR" altLang="fr-FR" sz="4800" dirty="0">
                <a:solidFill>
                  <a:schemeClr val="bg1"/>
                </a:solidFill>
              </a:rPr>
              <a:t>= état inflammatoire d’un ou de plusieurs quartiers de la mamelle quelque en soit : </a:t>
            </a:r>
          </a:p>
          <a:p>
            <a:pPr marL="1775949" lvl="1" indent="-685800">
              <a:lnSpc>
                <a:spcPct val="150000"/>
              </a:lnSpc>
              <a:buFont typeface="Arial" panose="020B0604020202020204" pitchFamily="34" charset="0"/>
              <a:buChar char="•"/>
              <a:defRPr/>
            </a:pPr>
            <a:r>
              <a:rPr lang="fr-FR" altLang="fr-FR" sz="4800" dirty="0">
                <a:solidFill>
                  <a:schemeClr val="bg1"/>
                </a:solidFill>
              </a:rPr>
              <a:t>l ’origine : traumatique, chimique, physique ou biologique, </a:t>
            </a:r>
          </a:p>
          <a:p>
            <a:pPr marL="1775949" lvl="1" indent="-685800">
              <a:lnSpc>
                <a:spcPct val="150000"/>
              </a:lnSpc>
              <a:buFont typeface="Arial" panose="020B0604020202020204" pitchFamily="34" charset="0"/>
              <a:buChar char="•"/>
              <a:defRPr/>
            </a:pPr>
            <a:r>
              <a:rPr lang="fr-FR" altLang="fr-FR" sz="4800" dirty="0">
                <a:solidFill>
                  <a:schemeClr val="bg1"/>
                </a:solidFill>
              </a:rPr>
              <a:t>le degré de gravité : clinique ou subclinique, </a:t>
            </a:r>
          </a:p>
          <a:p>
            <a:pPr marL="1775949" lvl="1" indent="-685800">
              <a:lnSpc>
                <a:spcPct val="150000"/>
              </a:lnSpc>
              <a:buFont typeface="Arial" panose="020B0604020202020204" pitchFamily="34" charset="0"/>
              <a:buChar char="•"/>
              <a:defRPr/>
            </a:pPr>
            <a:r>
              <a:rPr lang="fr-FR" altLang="fr-FR" sz="4800" dirty="0">
                <a:solidFill>
                  <a:schemeClr val="bg1"/>
                </a:solidFill>
              </a:rPr>
              <a:t>l ’évolution : suraiguë (3</a:t>
            </a:r>
            <a:r>
              <a:rPr lang="fr-FR" altLang="fr-FR" sz="4800" baseline="30000" dirty="0">
                <a:solidFill>
                  <a:schemeClr val="bg1"/>
                </a:solidFill>
              </a:rPr>
              <a:t>ème</a:t>
            </a:r>
            <a:r>
              <a:rPr lang="fr-FR" altLang="fr-FR" sz="4800" dirty="0">
                <a:solidFill>
                  <a:schemeClr val="bg1"/>
                </a:solidFill>
              </a:rPr>
              <a:t> degré), aiguë (2</a:t>
            </a:r>
            <a:r>
              <a:rPr lang="fr-FR" altLang="fr-FR" sz="4800" baseline="30000" dirty="0">
                <a:solidFill>
                  <a:schemeClr val="bg1"/>
                </a:solidFill>
              </a:rPr>
              <a:t>ème</a:t>
            </a:r>
            <a:r>
              <a:rPr lang="fr-FR" altLang="fr-FR" sz="4800" dirty="0">
                <a:solidFill>
                  <a:schemeClr val="bg1"/>
                </a:solidFill>
              </a:rPr>
              <a:t> degré) ou chronique (1</a:t>
            </a:r>
            <a:r>
              <a:rPr lang="fr-FR" altLang="fr-FR" sz="4800" baseline="30000" dirty="0">
                <a:solidFill>
                  <a:schemeClr val="bg1"/>
                </a:solidFill>
              </a:rPr>
              <a:t>er</a:t>
            </a:r>
            <a:r>
              <a:rPr lang="fr-FR" altLang="fr-FR" sz="4800" dirty="0">
                <a:solidFill>
                  <a:schemeClr val="bg1"/>
                </a:solidFill>
              </a:rPr>
              <a:t> degré), </a:t>
            </a:r>
          </a:p>
          <a:p>
            <a:pPr marL="1775949" lvl="1" indent="-685800">
              <a:lnSpc>
                <a:spcPct val="150000"/>
              </a:lnSpc>
              <a:buFont typeface="Arial" panose="020B0604020202020204" pitchFamily="34" charset="0"/>
              <a:buChar char="•"/>
              <a:defRPr/>
            </a:pPr>
            <a:r>
              <a:rPr lang="fr-FR" altLang="fr-FR" sz="4800" dirty="0">
                <a:solidFill>
                  <a:schemeClr val="bg1"/>
                </a:solidFill>
              </a:rPr>
              <a:t>la terminaison : guérison apparente ou réelle ou la mort de l ’animal.</a:t>
            </a:r>
          </a:p>
        </p:txBody>
      </p:sp>
      <p:sp>
        <p:nvSpPr>
          <p:cNvPr id="2" name="ZoneTexte 1">
            <a:extLst>
              <a:ext uri="{FF2B5EF4-FFF2-40B4-BE49-F238E27FC236}">
                <a16:creationId xmlns:a16="http://schemas.microsoft.com/office/drawing/2014/main" id="{7FBECBFF-C13B-2A14-E7E1-A02C02828DEA}"/>
              </a:ext>
            </a:extLst>
          </p:cNvPr>
          <p:cNvSpPr txBox="1"/>
          <p:nvPr/>
        </p:nvSpPr>
        <p:spPr>
          <a:xfrm>
            <a:off x="1512020" y="8444573"/>
            <a:ext cx="14455624" cy="2932469"/>
          </a:xfrm>
          <a:prstGeom prst="rect">
            <a:avLst/>
          </a:prstGeom>
          <a:noFill/>
        </p:spPr>
        <p:txBody>
          <a:bodyPr wrap="none" rtlCol="0">
            <a:spAutoFit/>
          </a:bodyPr>
          <a:lstStyle/>
          <a:p>
            <a:r>
              <a:rPr lang="fr-BE" sz="4800" dirty="0">
                <a:solidFill>
                  <a:schemeClr val="bg1"/>
                </a:solidFill>
              </a:rPr>
              <a:t>A bien distinguer</a:t>
            </a:r>
          </a:p>
          <a:p>
            <a:pPr marL="685800" indent="-685800">
              <a:lnSpc>
                <a:spcPct val="150000"/>
              </a:lnSpc>
              <a:buFont typeface="Arial" panose="020B0604020202020204" pitchFamily="34" charset="0"/>
              <a:buChar char="•"/>
            </a:pPr>
            <a:r>
              <a:rPr lang="fr-BE" sz="4800" dirty="0">
                <a:solidFill>
                  <a:schemeClr val="bg1"/>
                </a:solidFill>
              </a:rPr>
              <a:t>L’individu : mammite clinique ou subclinique</a:t>
            </a:r>
            <a:endParaRPr lang="fr-FR" altLang="fr-FR" sz="4800" dirty="0">
              <a:solidFill>
                <a:schemeClr val="bg1"/>
              </a:solidFill>
            </a:endParaRPr>
          </a:p>
          <a:p>
            <a:pPr marL="685800" indent="-685800">
              <a:lnSpc>
                <a:spcPct val="150000"/>
              </a:lnSpc>
              <a:buFont typeface="Arial" panose="020B0604020202020204" pitchFamily="34" charset="0"/>
              <a:buChar char="•"/>
            </a:pPr>
            <a:r>
              <a:rPr lang="fr-BE" sz="4800" dirty="0">
                <a:solidFill>
                  <a:schemeClr val="bg1"/>
                </a:solidFill>
              </a:rPr>
              <a:t>L’élevage : mammite contagieuse ou d’environnement </a:t>
            </a:r>
          </a:p>
        </p:txBody>
      </p:sp>
    </p:spTree>
    <p:extLst>
      <p:ext uri="{BB962C8B-B14F-4D97-AF65-F5344CB8AC3E}">
        <p14:creationId xmlns:p14="http://schemas.microsoft.com/office/powerpoint/2010/main" val="3958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3A3D9C83-9570-E213-8540-1E0D37783867}"/>
              </a:ext>
            </a:extLst>
          </p:cNvPr>
          <p:cNvSpPr>
            <a:spLocks noGrp="1" noChangeArrowheads="1"/>
          </p:cNvSpPr>
          <p:nvPr>
            <p:ph type="body" idx="1"/>
          </p:nvPr>
        </p:nvSpPr>
        <p:spPr>
          <a:xfrm>
            <a:off x="866225" y="2952104"/>
            <a:ext cx="22942775" cy="10209003"/>
          </a:xfrm>
        </p:spPr>
        <p:txBody>
          <a:bodyPr>
            <a:normAutofit/>
          </a:bodyPr>
          <a:lstStyle/>
          <a:p>
            <a:pPr>
              <a:lnSpc>
                <a:spcPct val="150000"/>
              </a:lnSpc>
            </a:pPr>
            <a:r>
              <a:rPr lang="fr-FR" altLang="fr-FR" sz="5400" dirty="0">
                <a:solidFill>
                  <a:schemeClr val="bg1"/>
                </a:solidFill>
                <a:latin typeface="+mn-lt"/>
              </a:rPr>
              <a:t>Pas d’altération de l’état général</a:t>
            </a:r>
          </a:p>
          <a:p>
            <a:pPr>
              <a:lnSpc>
                <a:spcPct val="150000"/>
              </a:lnSpc>
            </a:pPr>
            <a:r>
              <a:rPr lang="fr-FR" altLang="fr-FR" sz="5400" dirty="0">
                <a:solidFill>
                  <a:schemeClr val="bg1"/>
                </a:solidFill>
                <a:latin typeface="+mn-lt"/>
              </a:rPr>
              <a:t>Pas de symptômes au niveau de la glande mammaire</a:t>
            </a:r>
          </a:p>
          <a:p>
            <a:pPr>
              <a:lnSpc>
                <a:spcPct val="150000"/>
              </a:lnSpc>
            </a:pPr>
            <a:r>
              <a:rPr lang="fr-FR" altLang="fr-FR" sz="5400" dirty="0">
                <a:solidFill>
                  <a:schemeClr val="bg1"/>
                </a:solidFill>
                <a:latin typeface="+mn-lt"/>
              </a:rPr>
              <a:t>Pas de modifications macroscopiques du lait</a:t>
            </a:r>
          </a:p>
          <a:p>
            <a:pPr>
              <a:lnSpc>
                <a:spcPct val="150000"/>
              </a:lnSpc>
            </a:pPr>
            <a:r>
              <a:rPr lang="fr-FR" altLang="fr-FR" sz="5400" dirty="0">
                <a:solidFill>
                  <a:srgbClr val="FFFF00"/>
                </a:solidFill>
                <a:latin typeface="+mn-lt"/>
              </a:rPr>
              <a:t>Altérations cellulaires </a:t>
            </a:r>
            <a:r>
              <a:rPr lang="fr-FR" altLang="fr-FR" sz="5400" dirty="0">
                <a:solidFill>
                  <a:schemeClr val="bg1"/>
                </a:solidFill>
                <a:latin typeface="+mn-lt"/>
              </a:rPr>
              <a:t>: augmentation des </a:t>
            </a:r>
            <a:r>
              <a:rPr lang="fr-FR" altLang="fr-FR" sz="5400" dirty="0" err="1">
                <a:solidFill>
                  <a:schemeClr val="bg1"/>
                </a:solidFill>
                <a:latin typeface="+mn-lt"/>
              </a:rPr>
              <a:t>polymorphonucléaires</a:t>
            </a:r>
            <a:endParaRPr lang="fr-FR" altLang="fr-FR" sz="5400" dirty="0">
              <a:solidFill>
                <a:schemeClr val="bg1"/>
              </a:solidFill>
              <a:latin typeface="+mn-lt"/>
            </a:endParaRPr>
          </a:p>
          <a:p>
            <a:pPr>
              <a:lnSpc>
                <a:spcPct val="150000"/>
              </a:lnSpc>
            </a:pPr>
            <a:r>
              <a:rPr lang="fr-FR" altLang="fr-FR" sz="5400" dirty="0">
                <a:solidFill>
                  <a:schemeClr val="bg1"/>
                </a:solidFill>
                <a:latin typeface="+mn-lt"/>
              </a:rPr>
              <a:t>Altérations biochimiques</a:t>
            </a:r>
          </a:p>
          <a:p>
            <a:pPr>
              <a:lnSpc>
                <a:spcPct val="150000"/>
              </a:lnSpc>
            </a:pPr>
            <a:r>
              <a:rPr lang="fr-FR" altLang="fr-FR" sz="5400" dirty="0">
                <a:solidFill>
                  <a:schemeClr val="bg1"/>
                </a:solidFill>
                <a:latin typeface="+mn-lt"/>
              </a:rPr>
              <a:t>Persistance parfois longue</a:t>
            </a:r>
          </a:p>
          <a:p>
            <a:pPr>
              <a:lnSpc>
                <a:spcPct val="150000"/>
              </a:lnSpc>
            </a:pPr>
            <a:r>
              <a:rPr lang="fr-FR" altLang="fr-FR" sz="5400" dirty="0">
                <a:solidFill>
                  <a:schemeClr val="bg1"/>
                </a:solidFill>
                <a:latin typeface="+mn-lt"/>
              </a:rPr>
              <a:t>Evolution possible vers la mammite clinique chronique</a:t>
            </a:r>
          </a:p>
        </p:txBody>
      </p:sp>
      <p:sp>
        <p:nvSpPr>
          <p:cNvPr id="4" name="Rectangle à coins arrondis 64">
            <a:extLst>
              <a:ext uri="{FF2B5EF4-FFF2-40B4-BE49-F238E27FC236}">
                <a16:creationId xmlns:a16="http://schemas.microsoft.com/office/drawing/2014/main" id="{5B9F6615-9142-59AA-2C17-6514B1B0C27F}"/>
              </a:ext>
            </a:extLst>
          </p:cNvPr>
          <p:cNvSpPr/>
          <p:nvPr/>
        </p:nvSpPr>
        <p:spPr>
          <a:xfrm>
            <a:off x="866225" y="519968"/>
            <a:ext cx="13825536" cy="125262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7673" tIns="108836" rIns="217673" bIns="108836" anchor="ctr"/>
          <a:lstStyle/>
          <a:p>
            <a:pPr algn="ctr">
              <a:defRPr/>
            </a:pPr>
            <a:r>
              <a:rPr lang="fr-BE" sz="5400" dirty="0">
                <a:effectLst/>
                <a:latin typeface="Calibri" panose="020F0502020204030204" pitchFamily="34" charset="0"/>
                <a:ea typeface="Calibri" panose="020F0502020204030204" pitchFamily="34" charset="0"/>
                <a:cs typeface="Times New Roman" panose="02020603050405020304" pitchFamily="18" charset="0"/>
              </a:rPr>
              <a:t>Symptomatologie des </a:t>
            </a:r>
            <a:r>
              <a:rPr lang="fr-BE" sz="5400" dirty="0">
                <a:latin typeface="Calibri" panose="020F0502020204030204" pitchFamily="34" charset="0"/>
                <a:ea typeface="Calibri" panose="020F0502020204030204" pitchFamily="34" charset="0"/>
                <a:cs typeface="Times New Roman" panose="02020603050405020304" pitchFamily="18" charset="0"/>
              </a:rPr>
              <a:t>mammites subcliniques</a:t>
            </a:r>
            <a:endParaRPr lang="fr-BE" sz="5400" dirty="0">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à coins arrondis 14">
            <a:extLst>
              <a:ext uri="{FF2B5EF4-FFF2-40B4-BE49-F238E27FC236}">
                <a16:creationId xmlns:a16="http://schemas.microsoft.com/office/drawing/2014/main" id="{BF04120B-E3BF-9A0C-1651-316A1AF01DD0}"/>
              </a:ext>
            </a:extLst>
          </p:cNvPr>
          <p:cNvSpPr/>
          <p:nvPr/>
        </p:nvSpPr>
        <p:spPr>
          <a:xfrm>
            <a:off x="1368004" y="3384153"/>
            <a:ext cx="22322480" cy="82089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7673" tIns="108836" rIns="217673" bIns="108836" anchor="ctr"/>
          <a:lstStyle/>
          <a:p>
            <a:pPr>
              <a:lnSpc>
                <a:spcPct val="150000"/>
              </a:lnSpc>
              <a:defRPr/>
            </a:pPr>
            <a:r>
              <a:rPr lang="fr-FR" sz="4000" dirty="0">
                <a:solidFill>
                  <a:schemeClr val="bg1"/>
                </a:solidFill>
              </a:rPr>
              <a:t>•  Pourquoi s’intéresser aux mammites ?</a:t>
            </a:r>
          </a:p>
          <a:p>
            <a:pPr marL="571500" indent="-571500">
              <a:lnSpc>
                <a:spcPct val="150000"/>
              </a:lnSpc>
              <a:buFont typeface="Arial" panose="020B0604020202020204" pitchFamily="34" charset="0"/>
              <a:buChar char="•"/>
              <a:defRPr/>
            </a:pPr>
            <a:r>
              <a:rPr lang="fr-FR" sz="4000" dirty="0">
                <a:solidFill>
                  <a:schemeClr val="bg1"/>
                </a:solidFill>
              </a:rPr>
              <a:t>Définition et symptomatologie  </a:t>
            </a:r>
          </a:p>
          <a:p>
            <a:pPr marL="571500" indent="-571500">
              <a:lnSpc>
                <a:spcPct val="150000"/>
              </a:lnSpc>
              <a:buFont typeface="Arial" panose="020B0604020202020204" pitchFamily="34" charset="0"/>
              <a:buChar char="•"/>
              <a:defRPr/>
            </a:pPr>
            <a:r>
              <a:rPr lang="fr-FR" sz="4000" dirty="0">
                <a:solidFill>
                  <a:schemeClr val="bg1"/>
                </a:solidFill>
              </a:rPr>
              <a:t>Méthodes de diagnostics</a:t>
            </a:r>
          </a:p>
          <a:p>
            <a:pPr marL="571500" indent="-571500">
              <a:lnSpc>
                <a:spcPct val="150000"/>
              </a:lnSpc>
              <a:buFont typeface="Arial" panose="020B0604020202020204" pitchFamily="34" charset="0"/>
              <a:buChar char="•"/>
              <a:defRPr/>
            </a:pPr>
            <a:r>
              <a:rPr lang="fr-FR" sz="4000" dirty="0"/>
              <a:t>Facteurs de risque biologiques et non biologiques</a:t>
            </a:r>
          </a:p>
          <a:p>
            <a:pPr marL="571500" indent="-571500">
              <a:lnSpc>
                <a:spcPct val="150000"/>
              </a:lnSpc>
              <a:buFont typeface="Arial" panose="020B0604020202020204" pitchFamily="34" charset="0"/>
              <a:buChar char="•"/>
              <a:defRPr/>
            </a:pPr>
            <a:r>
              <a:rPr lang="fr-FR" sz="4000" dirty="0"/>
              <a:t>Stratégies thérapeutiques préventives et curatives</a:t>
            </a:r>
          </a:p>
        </p:txBody>
      </p:sp>
      <p:sp>
        <p:nvSpPr>
          <p:cNvPr id="5" name="ZoneTexte 4">
            <a:extLst>
              <a:ext uri="{FF2B5EF4-FFF2-40B4-BE49-F238E27FC236}">
                <a16:creationId xmlns:a16="http://schemas.microsoft.com/office/drawing/2014/main" id="{446CDE13-98DD-6717-E422-3942B980109E}"/>
              </a:ext>
            </a:extLst>
          </p:cNvPr>
          <p:cNvSpPr txBox="1"/>
          <p:nvPr/>
        </p:nvSpPr>
        <p:spPr>
          <a:xfrm>
            <a:off x="8594400" y="359817"/>
            <a:ext cx="6556923" cy="769441"/>
          </a:xfrm>
          <a:prstGeom prst="rect">
            <a:avLst/>
          </a:prstGeom>
          <a:noFill/>
        </p:spPr>
        <p:txBody>
          <a:bodyPr wrap="none" rtlCol="0">
            <a:spAutoFit/>
          </a:bodyPr>
          <a:lstStyle/>
          <a:p>
            <a:pPr algn="ctr"/>
            <a:r>
              <a:rPr lang="fr-BE" dirty="0">
                <a:solidFill>
                  <a:schemeClr val="bg1"/>
                </a:solidFill>
              </a:rPr>
              <a:t>Workshop Santé mammaire</a:t>
            </a:r>
          </a:p>
        </p:txBody>
      </p:sp>
    </p:spTree>
    <p:extLst>
      <p:ext uri="{BB962C8B-B14F-4D97-AF65-F5344CB8AC3E}">
        <p14:creationId xmlns:p14="http://schemas.microsoft.com/office/powerpoint/2010/main" val="3588479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à coins arrondis 9"/>
          <p:cNvSpPr/>
          <p:nvPr/>
        </p:nvSpPr>
        <p:spPr>
          <a:xfrm>
            <a:off x="6961802" y="12791000"/>
            <a:ext cx="2449889" cy="530258"/>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a:solidFill>
                  <a:schemeClr val="bg1"/>
                </a:solidFill>
              </a:rPr>
              <a:t>2. Quartier</a:t>
            </a:r>
          </a:p>
        </p:txBody>
      </p:sp>
      <p:sp>
        <p:nvSpPr>
          <p:cNvPr id="11" name="Rectangle à coins arrondis 10"/>
          <p:cNvSpPr/>
          <p:nvPr/>
        </p:nvSpPr>
        <p:spPr>
          <a:xfrm>
            <a:off x="1512674" y="12783070"/>
            <a:ext cx="3256263" cy="491816"/>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a:solidFill>
                  <a:schemeClr val="bg1"/>
                </a:solidFill>
              </a:rPr>
              <a:t>1. Etat général</a:t>
            </a:r>
          </a:p>
        </p:txBody>
      </p:sp>
      <p:sp>
        <p:nvSpPr>
          <p:cNvPr id="12" name="Rectangle à coins arrondis 11"/>
          <p:cNvSpPr/>
          <p:nvPr/>
        </p:nvSpPr>
        <p:spPr>
          <a:xfrm>
            <a:off x="13023489" y="12791000"/>
            <a:ext cx="1738969" cy="530258"/>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a:solidFill>
                  <a:schemeClr val="bg1"/>
                </a:solidFill>
              </a:rPr>
              <a:t>3. Lait</a:t>
            </a:r>
          </a:p>
        </p:txBody>
      </p:sp>
      <p:sp>
        <p:nvSpPr>
          <p:cNvPr id="13" name="Rectangle à coins arrondis 12"/>
          <p:cNvSpPr/>
          <p:nvPr/>
        </p:nvSpPr>
        <p:spPr>
          <a:xfrm>
            <a:off x="18865949" y="12724772"/>
            <a:ext cx="2376263" cy="530258"/>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a:solidFill>
                  <a:schemeClr val="bg1"/>
                </a:solidFill>
              </a:rPr>
              <a:t>4. Cellules</a:t>
            </a:r>
          </a:p>
        </p:txBody>
      </p:sp>
      <p:sp>
        <p:nvSpPr>
          <p:cNvPr id="45" name="Rectangle à coins arrondis 44"/>
          <p:cNvSpPr/>
          <p:nvPr/>
        </p:nvSpPr>
        <p:spPr>
          <a:xfrm>
            <a:off x="2000378" y="1238215"/>
            <a:ext cx="2558620" cy="949696"/>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err="1"/>
              <a:t>Subcl</a:t>
            </a:r>
            <a:endParaRPr lang="fr-BE" sz="4000" dirty="0"/>
          </a:p>
        </p:txBody>
      </p:sp>
      <p:sp>
        <p:nvSpPr>
          <p:cNvPr id="46" name="Rectangle à coins arrondis 45"/>
          <p:cNvSpPr/>
          <p:nvPr/>
        </p:nvSpPr>
        <p:spPr>
          <a:xfrm>
            <a:off x="19211634" y="1302889"/>
            <a:ext cx="2381720" cy="949696"/>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t>Clin 3</a:t>
            </a:r>
          </a:p>
        </p:txBody>
      </p:sp>
      <p:sp>
        <p:nvSpPr>
          <p:cNvPr id="57" name="Rectangle à coins arrondis 56"/>
          <p:cNvSpPr/>
          <p:nvPr/>
        </p:nvSpPr>
        <p:spPr>
          <a:xfrm>
            <a:off x="12035056" y="1321661"/>
            <a:ext cx="2651552" cy="949696"/>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4000" dirty="0">
                <a:solidFill>
                  <a:schemeClr val="tx1"/>
                </a:solidFill>
              </a:rPr>
              <a:t>Clin 2</a:t>
            </a:r>
          </a:p>
        </p:txBody>
      </p:sp>
      <p:sp>
        <p:nvSpPr>
          <p:cNvPr id="58" name="Rectangle à coins arrondis 57"/>
          <p:cNvSpPr/>
          <p:nvPr/>
        </p:nvSpPr>
        <p:spPr>
          <a:xfrm>
            <a:off x="6797835" y="1323707"/>
            <a:ext cx="2260698" cy="949696"/>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4000" dirty="0">
                <a:solidFill>
                  <a:schemeClr val="tx1"/>
                </a:solidFill>
              </a:rPr>
              <a:t>Clin 1</a:t>
            </a:r>
          </a:p>
        </p:txBody>
      </p:sp>
      <p:sp>
        <p:nvSpPr>
          <p:cNvPr id="65" name="Rectangle à coins arrondis 64"/>
          <p:cNvSpPr/>
          <p:nvPr/>
        </p:nvSpPr>
        <p:spPr>
          <a:xfrm>
            <a:off x="6099624" y="2428557"/>
            <a:ext cx="3497888" cy="2304240"/>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fr-BE" sz="2800" dirty="0">
                <a:solidFill>
                  <a:schemeClr val="tx1"/>
                </a:solidFill>
              </a:rPr>
              <a:t>- Normal</a:t>
            </a:r>
          </a:p>
          <a:p>
            <a:r>
              <a:rPr lang="fr-BE" sz="2800" dirty="0">
                <a:solidFill>
                  <a:schemeClr val="tx1"/>
                </a:solidFill>
              </a:rPr>
              <a:t>- Pas de fièvre</a:t>
            </a:r>
          </a:p>
          <a:p>
            <a:r>
              <a:rPr lang="fr-BE" sz="2800" dirty="0">
                <a:solidFill>
                  <a:schemeClr val="tx1"/>
                </a:solidFill>
              </a:rPr>
              <a:t>- Bon appétit</a:t>
            </a:r>
          </a:p>
          <a:p>
            <a:r>
              <a:rPr lang="fr-BE" sz="2800" dirty="0">
                <a:solidFill>
                  <a:schemeClr val="tx1"/>
                </a:solidFill>
              </a:rPr>
              <a:t>- Parfois baisse de production</a:t>
            </a:r>
          </a:p>
        </p:txBody>
      </p:sp>
      <p:sp>
        <p:nvSpPr>
          <p:cNvPr id="66" name="Rectangle à coins arrondis 65"/>
          <p:cNvSpPr/>
          <p:nvPr/>
        </p:nvSpPr>
        <p:spPr>
          <a:xfrm>
            <a:off x="6456170" y="5420854"/>
            <a:ext cx="2366004" cy="701438"/>
          </a:xfrm>
          <a:prstGeom prst="round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2800" dirty="0">
                <a:solidFill>
                  <a:schemeClr val="bg1"/>
                </a:solidFill>
              </a:rPr>
              <a:t>Normal</a:t>
            </a:r>
          </a:p>
        </p:txBody>
      </p:sp>
      <p:sp>
        <p:nvSpPr>
          <p:cNvPr id="67" name="Rectangle à coins arrondis 66"/>
          <p:cNvSpPr/>
          <p:nvPr/>
        </p:nvSpPr>
        <p:spPr>
          <a:xfrm>
            <a:off x="5873338" y="6265942"/>
            <a:ext cx="4003360" cy="1631734"/>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2800" dirty="0">
                <a:solidFill>
                  <a:schemeClr val="tx1"/>
                </a:solidFill>
              </a:rPr>
              <a:t>Lait visiblement anormal (quelques grumeaux)</a:t>
            </a:r>
          </a:p>
        </p:txBody>
      </p:sp>
      <p:sp>
        <p:nvSpPr>
          <p:cNvPr id="70" name="Rectangle à coins arrondis 69"/>
          <p:cNvSpPr/>
          <p:nvPr/>
        </p:nvSpPr>
        <p:spPr>
          <a:xfrm>
            <a:off x="11157043" y="2428555"/>
            <a:ext cx="5061422" cy="2174724"/>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fr-BE" sz="2800" dirty="0">
                <a:solidFill>
                  <a:schemeClr val="tx1"/>
                </a:solidFill>
              </a:rPr>
              <a:t>- Pas de fièvre ou fièvre légère (39,2 à 39,5°C)</a:t>
            </a:r>
          </a:p>
          <a:p>
            <a:r>
              <a:rPr lang="fr-BE" sz="2800" dirty="0">
                <a:solidFill>
                  <a:schemeClr val="tx1"/>
                </a:solidFill>
              </a:rPr>
              <a:t>- Légère baisse d’appétit</a:t>
            </a:r>
          </a:p>
          <a:p>
            <a:r>
              <a:rPr lang="fr-BE" sz="2800" dirty="0">
                <a:solidFill>
                  <a:schemeClr val="tx1"/>
                </a:solidFill>
              </a:rPr>
              <a:t>- Baisse de production</a:t>
            </a:r>
          </a:p>
        </p:txBody>
      </p:sp>
      <p:sp>
        <p:nvSpPr>
          <p:cNvPr id="71" name="Rectangle à coins arrondis 70"/>
          <p:cNvSpPr/>
          <p:nvPr/>
        </p:nvSpPr>
        <p:spPr>
          <a:xfrm>
            <a:off x="11683638" y="5009147"/>
            <a:ext cx="2679700" cy="949696"/>
          </a:xfrm>
          <a:prstGeom prst="round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2800" dirty="0">
                <a:solidFill>
                  <a:schemeClr val="bg1"/>
                </a:solidFill>
              </a:rPr>
              <a:t>Anormal/</a:t>
            </a:r>
          </a:p>
          <a:p>
            <a:pPr algn="ctr"/>
            <a:r>
              <a:rPr lang="fr-BE" sz="2800" dirty="0">
                <a:solidFill>
                  <a:schemeClr val="bg1"/>
                </a:solidFill>
              </a:rPr>
              <a:t>enflé</a:t>
            </a:r>
          </a:p>
        </p:txBody>
      </p:sp>
      <p:sp>
        <p:nvSpPr>
          <p:cNvPr id="72" name="Rectangle à coins arrondis 71"/>
          <p:cNvSpPr/>
          <p:nvPr/>
        </p:nvSpPr>
        <p:spPr>
          <a:xfrm>
            <a:off x="11453765" y="6265941"/>
            <a:ext cx="4291238" cy="1565996"/>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2800" dirty="0">
                <a:solidFill>
                  <a:schemeClr val="tx1"/>
                </a:solidFill>
              </a:rPr>
              <a:t>Lait visiblement anormal (nombreux grumeaux)</a:t>
            </a:r>
          </a:p>
        </p:txBody>
      </p:sp>
      <p:sp>
        <p:nvSpPr>
          <p:cNvPr id="76" name="Rectangle à coins arrondis 75"/>
          <p:cNvSpPr/>
          <p:nvPr/>
        </p:nvSpPr>
        <p:spPr>
          <a:xfrm>
            <a:off x="19427022" y="5172595"/>
            <a:ext cx="2738324" cy="949696"/>
          </a:xfrm>
          <a:prstGeom prst="round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2800" dirty="0">
                <a:solidFill>
                  <a:schemeClr val="bg1"/>
                </a:solidFill>
              </a:rPr>
              <a:t>Anormal/enflé</a:t>
            </a:r>
          </a:p>
        </p:txBody>
      </p:sp>
      <p:sp>
        <p:nvSpPr>
          <p:cNvPr id="77" name="Rectangle à coins arrondis 76"/>
          <p:cNvSpPr/>
          <p:nvPr/>
        </p:nvSpPr>
        <p:spPr>
          <a:xfrm>
            <a:off x="18572889" y="6265941"/>
            <a:ext cx="4300310" cy="1536052"/>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2800" dirty="0">
                <a:solidFill>
                  <a:schemeClr val="bg1"/>
                </a:solidFill>
              </a:rPr>
              <a:t>Lait très visiblement anormal (aqueux/bière)</a:t>
            </a:r>
          </a:p>
        </p:txBody>
      </p:sp>
      <p:sp>
        <p:nvSpPr>
          <p:cNvPr id="86" name="Rectangle à coins arrondis 85"/>
          <p:cNvSpPr/>
          <p:nvPr/>
        </p:nvSpPr>
        <p:spPr>
          <a:xfrm>
            <a:off x="3572307" y="89019"/>
            <a:ext cx="16589786" cy="861896"/>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solidFill>
                  <a:schemeClr val="bg1"/>
                </a:solidFill>
              </a:rPr>
              <a:t>Mammite : diagnostic différentiel en fonction des signes observés</a:t>
            </a:r>
          </a:p>
        </p:txBody>
      </p:sp>
      <p:pic>
        <p:nvPicPr>
          <p:cNvPr id="88" name="Picture 2" descr="D:\Documents Christian Hanzen\Activités d'enseignements\Ressources\Multimedia\A classer\CIMG15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5306" y="10685022"/>
            <a:ext cx="2983376" cy="19018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076" y="10717505"/>
            <a:ext cx="2496708" cy="1883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23489" y="10729973"/>
            <a:ext cx="2023598" cy="18712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7" name="Rectangle à coins arrondis 46"/>
          <p:cNvSpPr/>
          <p:nvPr/>
        </p:nvSpPr>
        <p:spPr>
          <a:xfrm>
            <a:off x="17615392" y="2376041"/>
            <a:ext cx="6098568" cy="2655376"/>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defTabSz="1428750"/>
            <a:r>
              <a:rPr lang="fr-BE" sz="2800" dirty="0">
                <a:solidFill>
                  <a:schemeClr val="bg1"/>
                </a:solidFill>
              </a:rPr>
              <a:t>- Forte fièvre (&gt; 39,5°C) </a:t>
            </a:r>
          </a:p>
          <a:p>
            <a:pPr defTabSz="1428750"/>
            <a:r>
              <a:rPr lang="fr-BE" sz="2800" dirty="0">
                <a:solidFill>
                  <a:schemeClr val="bg1"/>
                </a:solidFill>
              </a:rPr>
              <a:t>- Extrémités froides</a:t>
            </a:r>
          </a:p>
          <a:p>
            <a:pPr defTabSz="1428750"/>
            <a:r>
              <a:rPr lang="fr-BE" sz="2800" dirty="0">
                <a:solidFill>
                  <a:schemeClr val="bg1"/>
                </a:solidFill>
              </a:rPr>
              <a:t>- Perte totale d’appétit</a:t>
            </a:r>
          </a:p>
          <a:p>
            <a:pPr defTabSz="1428750"/>
            <a:r>
              <a:rPr lang="fr-BE" sz="2800" dirty="0">
                <a:solidFill>
                  <a:schemeClr val="bg1"/>
                </a:solidFill>
              </a:rPr>
              <a:t>- Abattement </a:t>
            </a:r>
          </a:p>
          <a:p>
            <a:pPr defTabSz="1428750"/>
            <a:r>
              <a:rPr lang="fr-BE" sz="2800" dirty="0">
                <a:solidFill>
                  <a:schemeClr val="bg1"/>
                </a:solidFill>
              </a:rPr>
              <a:t>- Parfois diarrhée</a:t>
            </a:r>
          </a:p>
          <a:p>
            <a:pPr defTabSz="1428750"/>
            <a:r>
              <a:rPr lang="fr-BE" sz="2800" dirty="0">
                <a:solidFill>
                  <a:schemeClr val="bg1"/>
                </a:solidFill>
              </a:rPr>
              <a:t>- Forte chute de production</a:t>
            </a:r>
          </a:p>
        </p:txBody>
      </p:sp>
      <p:sp>
        <p:nvSpPr>
          <p:cNvPr id="48" name="Rectangle à coins arrondis 47"/>
          <p:cNvSpPr/>
          <p:nvPr/>
        </p:nvSpPr>
        <p:spPr>
          <a:xfrm>
            <a:off x="1980220" y="2428556"/>
            <a:ext cx="2366004" cy="70143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2800" b="1" dirty="0">
                <a:solidFill>
                  <a:schemeClr val="tx1"/>
                </a:solidFill>
              </a:rPr>
              <a:t>Normal</a:t>
            </a:r>
          </a:p>
        </p:txBody>
      </p:sp>
      <p:sp>
        <p:nvSpPr>
          <p:cNvPr id="49" name="Rectangle à coins arrondis 48"/>
          <p:cNvSpPr/>
          <p:nvPr/>
        </p:nvSpPr>
        <p:spPr>
          <a:xfrm>
            <a:off x="2050928" y="5172596"/>
            <a:ext cx="2366004" cy="70143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2800" b="1" dirty="0">
                <a:solidFill>
                  <a:schemeClr val="tx1"/>
                </a:solidFill>
              </a:rPr>
              <a:t>Normal</a:t>
            </a:r>
          </a:p>
        </p:txBody>
      </p:sp>
      <p:sp>
        <p:nvSpPr>
          <p:cNvPr id="50" name="Rectangle à coins arrondis 49"/>
          <p:cNvSpPr/>
          <p:nvPr/>
        </p:nvSpPr>
        <p:spPr>
          <a:xfrm>
            <a:off x="2050930" y="6265940"/>
            <a:ext cx="2366004" cy="70143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2800" b="1" dirty="0">
                <a:solidFill>
                  <a:schemeClr val="tx1"/>
                </a:solidFill>
              </a:rPr>
              <a:t>Normal</a:t>
            </a:r>
          </a:p>
        </p:txBody>
      </p:sp>
      <p:sp>
        <p:nvSpPr>
          <p:cNvPr id="54" name="Rectangle à coins arrondis 53"/>
          <p:cNvSpPr/>
          <p:nvPr/>
        </p:nvSpPr>
        <p:spPr>
          <a:xfrm>
            <a:off x="3514302" y="8295567"/>
            <a:ext cx="20487492" cy="172379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endParaRPr lang="fr-BE" sz="2800" b="1" dirty="0">
              <a:solidFill>
                <a:schemeClr val="tx1"/>
              </a:solidFill>
            </a:endParaRPr>
          </a:p>
        </p:txBody>
      </p:sp>
      <p:sp>
        <p:nvSpPr>
          <p:cNvPr id="5" name="Rectangle 4"/>
          <p:cNvSpPr/>
          <p:nvPr/>
        </p:nvSpPr>
        <p:spPr>
          <a:xfrm>
            <a:off x="17458086" y="1112823"/>
            <a:ext cx="6676236" cy="83199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69" name="Rectangle 68"/>
          <p:cNvSpPr/>
          <p:nvPr/>
        </p:nvSpPr>
        <p:spPr>
          <a:xfrm>
            <a:off x="10942846" y="1112827"/>
            <a:ext cx="5763456" cy="83199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74" name="Rectangle 73"/>
          <p:cNvSpPr/>
          <p:nvPr/>
        </p:nvSpPr>
        <p:spPr>
          <a:xfrm>
            <a:off x="5636937" y="1094566"/>
            <a:ext cx="4554126" cy="83382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79" name="Rectangle 78"/>
          <p:cNvSpPr/>
          <p:nvPr/>
        </p:nvSpPr>
        <p:spPr>
          <a:xfrm>
            <a:off x="1716654" y="1112826"/>
            <a:ext cx="3349440" cy="8319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7" name="Ellipse 6"/>
          <p:cNvSpPr/>
          <p:nvPr/>
        </p:nvSpPr>
        <p:spPr>
          <a:xfrm>
            <a:off x="667193" y="2952105"/>
            <a:ext cx="719478" cy="68620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t>1</a:t>
            </a:r>
          </a:p>
        </p:txBody>
      </p:sp>
      <p:sp>
        <p:nvSpPr>
          <p:cNvPr id="80" name="Ellipse 79"/>
          <p:cNvSpPr/>
          <p:nvPr/>
        </p:nvSpPr>
        <p:spPr>
          <a:xfrm>
            <a:off x="667193" y="4989433"/>
            <a:ext cx="719478" cy="686208"/>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t>2</a:t>
            </a:r>
          </a:p>
        </p:txBody>
      </p:sp>
      <p:sp>
        <p:nvSpPr>
          <p:cNvPr id="82" name="Ellipse 81"/>
          <p:cNvSpPr/>
          <p:nvPr/>
        </p:nvSpPr>
        <p:spPr>
          <a:xfrm>
            <a:off x="667193" y="6696521"/>
            <a:ext cx="719478" cy="686208"/>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t>3</a:t>
            </a:r>
          </a:p>
        </p:txBody>
      </p:sp>
      <p:sp>
        <p:nvSpPr>
          <p:cNvPr id="83" name="Ellipse 82"/>
          <p:cNvSpPr/>
          <p:nvPr/>
        </p:nvSpPr>
        <p:spPr>
          <a:xfrm>
            <a:off x="667193" y="8293367"/>
            <a:ext cx="719478" cy="68620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t>4</a:t>
            </a:r>
          </a:p>
        </p:txBody>
      </p:sp>
      <p:pic>
        <p:nvPicPr>
          <p:cNvPr id="98" name="Picture 3" descr="RCRMB CMT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84594" y="10656949"/>
            <a:ext cx="3565800" cy="186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495131" y="9499087"/>
            <a:ext cx="22506662" cy="954107"/>
          </a:xfrm>
          <a:prstGeom prst="rect">
            <a:avLst/>
          </a:prstGeom>
          <a:noFill/>
        </p:spPr>
        <p:txBody>
          <a:bodyPr wrap="square" rtlCol="0">
            <a:spAutoFit/>
          </a:bodyPr>
          <a:lstStyle/>
          <a:p>
            <a:r>
              <a:rPr lang="fr-BE" sz="2800" dirty="0">
                <a:solidFill>
                  <a:schemeClr val="bg1"/>
                </a:solidFill>
              </a:rPr>
              <a:t>Le dépassement du seuil (NL 1 : &gt; 150.000 et NL&gt;1 : 250.000 traduit la présence d’une infection. L’augmentation des signes cliniques s’accompagne d’une augmentation des cellules. L’augmentation des cellules ne se traduit pas nécessairement par celle des signes cliniques.</a:t>
            </a:r>
          </a:p>
        </p:txBody>
      </p:sp>
      <p:sp>
        <p:nvSpPr>
          <p:cNvPr id="6" name="ZoneTexte 5"/>
          <p:cNvSpPr txBox="1"/>
          <p:nvPr/>
        </p:nvSpPr>
        <p:spPr>
          <a:xfrm>
            <a:off x="20162093" y="12047180"/>
            <a:ext cx="1836450" cy="461665"/>
          </a:xfrm>
          <a:prstGeom prst="rect">
            <a:avLst/>
          </a:prstGeom>
          <a:noFill/>
        </p:spPr>
        <p:txBody>
          <a:bodyPr wrap="square" rtlCol="0">
            <a:spAutoFit/>
          </a:bodyPr>
          <a:lstStyle/>
          <a:p>
            <a:r>
              <a:rPr lang="fr-BE" sz="2400" dirty="0">
                <a:solidFill>
                  <a:schemeClr val="bg1"/>
                </a:solidFill>
              </a:rPr>
              <a:t>U </a:t>
            </a:r>
            <a:r>
              <a:rPr lang="fr-BE" sz="2400" dirty="0" err="1">
                <a:solidFill>
                  <a:schemeClr val="bg1"/>
                </a:solidFill>
              </a:rPr>
              <a:t>Montreal</a:t>
            </a:r>
            <a:endParaRPr lang="fr-BE" sz="2400" dirty="0">
              <a:solidFill>
                <a:schemeClr val="bg1"/>
              </a:solidFill>
            </a:endParaRPr>
          </a:p>
        </p:txBody>
      </p:sp>
      <p:sp>
        <p:nvSpPr>
          <p:cNvPr id="44" name="ZoneTexte 43"/>
          <p:cNvSpPr txBox="1"/>
          <p:nvPr/>
        </p:nvSpPr>
        <p:spPr>
          <a:xfrm>
            <a:off x="2452268" y="12004614"/>
            <a:ext cx="2076396" cy="461665"/>
          </a:xfrm>
          <a:prstGeom prst="rect">
            <a:avLst/>
          </a:prstGeom>
          <a:noFill/>
        </p:spPr>
        <p:txBody>
          <a:bodyPr wrap="square" rtlCol="0">
            <a:spAutoFit/>
          </a:bodyPr>
          <a:lstStyle/>
          <a:p>
            <a:r>
              <a:rPr lang="fr-BE" sz="2400" dirty="0">
                <a:solidFill>
                  <a:schemeClr val="bg1"/>
                </a:solidFill>
              </a:rPr>
              <a:t>U </a:t>
            </a:r>
            <a:r>
              <a:rPr lang="fr-BE" sz="2400" dirty="0" err="1">
                <a:solidFill>
                  <a:schemeClr val="bg1"/>
                </a:solidFill>
              </a:rPr>
              <a:t>Montreal</a:t>
            </a:r>
            <a:endParaRPr lang="fr-BE" sz="2400" dirty="0">
              <a:solidFill>
                <a:schemeClr val="bg1"/>
              </a:solidFill>
            </a:endParaRPr>
          </a:p>
        </p:txBody>
      </p:sp>
      <p:sp>
        <p:nvSpPr>
          <p:cNvPr id="51" name="ZoneTexte 50"/>
          <p:cNvSpPr txBox="1"/>
          <p:nvPr/>
        </p:nvSpPr>
        <p:spPr>
          <a:xfrm>
            <a:off x="8208765" y="12047180"/>
            <a:ext cx="1941394" cy="461665"/>
          </a:xfrm>
          <a:prstGeom prst="rect">
            <a:avLst/>
          </a:prstGeom>
          <a:noFill/>
        </p:spPr>
        <p:txBody>
          <a:bodyPr wrap="square" rtlCol="0">
            <a:spAutoFit/>
          </a:bodyPr>
          <a:lstStyle/>
          <a:p>
            <a:r>
              <a:rPr lang="fr-BE" sz="2400" dirty="0">
                <a:solidFill>
                  <a:schemeClr val="bg1"/>
                </a:solidFill>
              </a:rPr>
              <a:t>Dr. Bodson</a:t>
            </a:r>
          </a:p>
        </p:txBody>
      </p:sp>
      <p:sp>
        <p:nvSpPr>
          <p:cNvPr id="2" name="Rectangle à coins arrondis 53">
            <a:extLst>
              <a:ext uri="{FF2B5EF4-FFF2-40B4-BE49-F238E27FC236}">
                <a16:creationId xmlns:a16="http://schemas.microsoft.com/office/drawing/2014/main" id="{279DF4C0-F4A6-4AA2-06E3-37760889113F}"/>
              </a:ext>
            </a:extLst>
          </p:cNvPr>
          <p:cNvSpPr/>
          <p:nvPr/>
        </p:nvSpPr>
        <p:spPr>
          <a:xfrm>
            <a:off x="1872060" y="7979996"/>
            <a:ext cx="3024336" cy="1308814"/>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2800" b="1" dirty="0">
                <a:solidFill>
                  <a:schemeClr val="bg1"/>
                </a:solidFill>
              </a:rPr>
              <a:t>NL 1 : &gt; 150.000</a:t>
            </a:r>
          </a:p>
          <a:p>
            <a:pPr algn="ctr"/>
            <a:r>
              <a:rPr lang="fr-BE" sz="2800" b="1" dirty="0" err="1">
                <a:solidFill>
                  <a:schemeClr val="bg1"/>
                </a:solidFill>
              </a:rPr>
              <a:t>NL</a:t>
            </a:r>
            <a:r>
              <a:rPr lang="fr-BE" sz="2800" b="1" dirty="0">
                <a:solidFill>
                  <a:schemeClr val="bg1"/>
                </a:solidFill>
              </a:rPr>
              <a:t>&gt;1 : &gt; 250.000</a:t>
            </a:r>
          </a:p>
        </p:txBody>
      </p:sp>
      <p:sp>
        <p:nvSpPr>
          <p:cNvPr id="3" name="Rectangle à coins arrondis 51">
            <a:extLst>
              <a:ext uri="{FF2B5EF4-FFF2-40B4-BE49-F238E27FC236}">
                <a16:creationId xmlns:a16="http://schemas.microsoft.com/office/drawing/2014/main" id="{905D5C72-5A6E-2D4B-7E59-4FF263F6F147}"/>
              </a:ext>
            </a:extLst>
          </p:cNvPr>
          <p:cNvSpPr/>
          <p:nvPr/>
        </p:nvSpPr>
        <p:spPr>
          <a:xfrm>
            <a:off x="6459970" y="7992666"/>
            <a:ext cx="3024336" cy="1308814"/>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2800" b="1" dirty="0" err="1">
                <a:solidFill>
                  <a:schemeClr val="bg1"/>
                </a:solidFill>
              </a:rPr>
              <a:t>NL</a:t>
            </a:r>
            <a:r>
              <a:rPr lang="fr-BE" sz="2800" b="1" dirty="0">
                <a:solidFill>
                  <a:schemeClr val="bg1"/>
                </a:solidFill>
              </a:rPr>
              <a:t> 1 : &gt; 150.000</a:t>
            </a:r>
          </a:p>
          <a:p>
            <a:pPr algn="ctr"/>
            <a:r>
              <a:rPr lang="fr-BE" sz="2800" b="1" dirty="0" err="1">
                <a:solidFill>
                  <a:schemeClr val="bg1"/>
                </a:solidFill>
              </a:rPr>
              <a:t>NL</a:t>
            </a:r>
            <a:r>
              <a:rPr lang="fr-BE" sz="2800" b="1" dirty="0">
                <a:solidFill>
                  <a:schemeClr val="bg1"/>
                </a:solidFill>
              </a:rPr>
              <a:t>&gt;1 : &gt; 250.000</a:t>
            </a:r>
          </a:p>
        </p:txBody>
      </p:sp>
      <p:sp>
        <p:nvSpPr>
          <p:cNvPr id="8" name="Rectangle à coins arrondis 52">
            <a:extLst>
              <a:ext uri="{FF2B5EF4-FFF2-40B4-BE49-F238E27FC236}">
                <a16:creationId xmlns:a16="http://schemas.microsoft.com/office/drawing/2014/main" id="{E4BB19E8-85EE-729D-8EA7-BF00E3EE71D3}"/>
              </a:ext>
            </a:extLst>
          </p:cNvPr>
          <p:cNvSpPr/>
          <p:nvPr/>
        </p:nvSpPr>
        <p:spPr>
          <a:xfrm>
            <a:off x="12119464" y="7979996"/>
            <a:ext cx="3024336" cy="1308814"/>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2800" b="1" dirty="0" err="1">
                <a:solidFill>
                  <a:schemeClr val="bg1"/>
                </a:solidFill>
              </a:rPr>
              <a:t>NL</a:t>
            </a:r>
            <a:r>
              <a:rPr lang="fr-BE" sz="2800" b="1" dirty="0">
                <a:solidFill>
                  <a:schemeClr val="bg1"/>
                </a:solidFill>
              </a:rPr>
              <a:t> 1 : &gt; 150.000</a:t>
            </a:r>
          </a:p>
          <a:p>
            <a:pPr algn="ctr"/>
            <a:r>
              <a:rPr lang="fr-BE" sz="2800" b="1" dirty="0" err="1">
                <a:solidFill>
                  <a:schemeClr val="bg1"/>
                </a:solidFill>
              </a:rPr>
              <a:t>NL</a:t>
            </a:r>
            <a:r>
              <a:rPr lang="fr-BE" sz="2800" b="1" dirty="0">
                <a:solidFill>
                  <a:schemeClr val="bg1"/>
                </a:solidFill>
              </a:rPr>
              <a:t>&gt;1 : &gt; 250.000</a:t>
            </a:r>
          </a:p>
        </p:txBody>
      </p:sp>
      <p:sp>
        <p:nvSpPr>
          <p:cNvPr id="9" name="Rectangle à coins arrondis 58">
            <a:extLst>
              <a:ext uri="{FF2B5EF4-FFF2-40B4-BE49-F238E27FC236}">
                <a16:creationId xmlns:a16="http://schemas.microsoft.com/office/drawing/2014/main" id="{86A72163-29D1-452B-90CF-E6C348F25746}"/>
              </a:ext>
            </a:extLst>
          </p:cNvPr>
          <p:cNvSpPr/>
          <p:nvPr/>
        </p:nvSpPr>
        <p:spPr>
          <a:xfrm>
            <a:off x="19297996" y="7979996"/>
            <a:ext cx="3024336" cy="1308814"/>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fr-BE" sz="2800" b="1" dirty="0" err="1">
                <a:solidFill>
                  <a:schemeClr val="bg1"/>
                </a:solidFill>
              </a:rPr>
              <a:t>NL</a:t>
            </a:r>
            <a:r>
              <a:rPr lang="fr-BE" sz="2800" b="1" dirty="0">
                <a:solidFill>
                  <a:schemeClr val="bg1"/>
                </a:solidFill>
              </a:rPr>
              <a:t> 1 : &gt; 150.000</a:t>
            </a:r>
          </a:p>
          <a:p>
            <a:pPr algn="ctr"/>
            <a:r>
              <a:rPr lang="fr-BE" sz="2800" b="1" dirty="0" err="1">
                <a:solidFill>
                  <a:schemeClr val="bg1"/>
                </a:solidFill>
              </a:rPr>
              <a:t>NL</a:t>
            </a:r>
            <a:r>
              <a:rPr lang="fr-BE" sz="2800" b="1" dirty="0">
                <a:solidFill>
                  <a:schemeClr val="bg1"/>
                </a:solidFill>
              </a:rPr>
              <a:t>&gt;1 : &gt; 250.000</a:t>
            </a:r>
          </a:p>
        </p:txBody>
      </p:sp>
    </p:spTree>
    <p:extLst>
      <p:ext uri="{BB962C8B-B14F-4D97-AF65-F5344CB8AC3E}">
        <p14:creationId xmlns:p14="http://schemas.microsoft.com/office/powerpoint/2010/main" val="267381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9"/>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45" grpId="0" animBg="1"/>
      <p:bldP spid="46" grpId="0" animBg="1"/>
      <p:bldP spid="57" grpId="0" animBg="1"/>
      <p:bldP spid="58" grpId="0" animBg="1"/>
      <p:bldP spid="65" grpId="0" animBg="1"/>
      <p:bldP spid="66" grpId="0" animBg="1"/>
      <p:bldP spid="67" grpId="0" animBg="1"/>
      <p:bldP spid="70" grpId="0" animBg="1"/>
      <p:bldP spid="71" grpId="0" animBg="1"/>
      <p:bldP spid="72" grpId="0" animBg="1"/>
      <p:bldP spid="76" grpId="0" animBg="1"/>
      <p:bldP spid="77" grpId="0" animBg="1"/>
      <p:bldP spid="47" grpId="0" animBg="1"/>
      <p:bldP spid="5" grpId="0" animBg="1"/>
      <p:bldP spid="69" grpId="0" animBg="1"/>
      <p:bldP spid="74" grpId="0" animBg="1"/>
      <p:bldP spid="79" grpId="0" animBg="1"/>
      <p:bldP spid="7" grpId="0" animBg="1"/>
      <p:bldP spid="80" grpId="0" animBg="1"/>
      <p:bldP spid="82" grpId="0" animBg="1"/>
      <p:bldP spid="83" grpId="0" animBg="1"/>
      <p:bldP spid="4" grpId="0"/>
      <p:bldP spid="6" grpId="0"/>
      <p:bldP spid="44" grpId="0"/>
      <p:bldP spid="51" grpId="0"/>
      <p:bldP spid="2" grpId="0" animBg="1"/>
      <p:bldP spid="3"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4A674598-AF02-8116-C710-8A91AF0F4723}"/>
              </a:ext>
            </a:extLst>
          </p:cNvPr>
          <p:cNvSpPr>
            <a:spLocks noGrp="1" noChangeArrowheads="1"/>
          </p:cNvSpPr>
          <p:nvPr>
            <p:ph type="body" idx="1"/>
          </p:nvPr>
        </p:nvSpPr>
        <p:spPr>
          <a:xfrm>
            <a:off x="769824" y="3672185"/>
            <a:ext cx="22942775" cy="7764761"/>
          </a:xfrm>
        </p:spPr>
        <p:txBody>
          <a:bodyPr>
            <a:normAutofit/>
          </a:bodyPr>
          <a:lstStyle/>
          <a:p>
            <a:pPr>
              <a:lnSpc>
                <a:spcPct val="150000"/>
              </a:lnSpc>
            </a:pPr>
            <a:r>
              <a:rPr lang="fr-FR" altLang="fr-FR" sz="4000" dirty="0">
                <a:solidFill>
                  <a:schemeClr val="bg1"/>
                </a:solidFill>
                <a:latin typeface="+mn-lt"/>
              </a:rPr>
              <a:t>Persistance (semaines, mois, années)</a:t>
            </a:r>
          </a:p>
          <a:p>
            <a:pPr>
              <a:lnSpc>
                <a:spcPct val="150000"/>
              </a:lnSpc>
            </a:pPr>
            <a:r>
              <a:rPr lang="fr-FR" altLang="fr-FR" sz="4000" dirty="0">
                <a:solidFill>
                  <a:schemeClr val="bg1"/>
                </a:solidFill>
                <a:latin typeface="+mn-lt"/>
              </a:rPr>
              <a:t>Zones de fibrose </a:t>
            </a:r>
            <a:r>
              <a:rPr lang="fr-FR" altLang="fr-FR" sz="4000" dirty="0" err="1">
                <a:solidFill>
                  <a:schemeClr val="bg1"/>
                </a:solidFill>
                <a:latin typeface="+mn-lt"/>
              </a:rPr>
              <a:t>intramammaires</a:t>
            </a:r>
            <a:endParaRPr lang="fr-FR" altLang="fr-FR" sz="4000" dirty="0">
              <a:solidFill>
                <a:schemeClr val="bg1"/>
              </a:solidFill>
              <a:latin typeface="+mn-lt"/>
            </a:endParaRPr>
          </a:p>
          <a:p>
            <a:pPr>
              <a:lnSpc>
                <a:spcPct val="150000"/>
              </a:lnSpc>
            </a:pPr>
            <a:r>
              <a:rPr lang="fr-FR" altLang="fr-FR" sz="4000" dirty="0">
                <a:solidFill>
                  <a:srgbClr val="FFFF00"/>
                </a:solidFill>
                <a:latin typeface="+mn-lt"/>
              </a:rPr>
              <a:t>Grumeaux</a:t>
            </a:r>
            <a:r>
              <a:rPr lang="fr-FR" altLang="fr-FR" sz="4000" dirty="0">
                <a:solidFill>
                  <a:schemeClr val="bg1"/>
                </a:solidFill>
                <a:latin typeface="+mn-lt"/>
              </a:rPr>
              <a:t> (« matons ») dans le lait </a:t>
            </a:r>
          </a:p>
          <a:p>
            <a:pPr>
              <a:lnSpc>
                <a:spcPct val="150000"/>
              </a:lnSpc>
            </a:pPr>
            <a:r>
              <a:rPr lang="fr-FR" altLang="fr-FR" sz="4000" dirty="0">
                <a:solidFill>
                  <a:schemeClr val="bg1"/>
                </a:solidFill>
                <a:latin typeface="+mn-lt"/>
              </a:rPr>
              <a:t>Agents responsables : Streptocoques, Staphylocoques </a:t>
            </a:r>
          </a:p>
          <a:p>
            <a:pPr>
              <a:lnSpc>
                <a:spcPct val="150000"/>
              </a:lnSpc>
            </a:pPr>
            <a:r>
              <a:rPr lang="fr-FR" altLang="fr-FR" sz="4000" dirty="0">
                <a:solidFill>
                  <a:schemeClr val="bg1"/>
                </a:solidFill>
                <a:latin typeface="+mn-lt"/>
              </a:rPr>
              <a:t>Diminution progressive des secrétions voire tarissement </a:t>
            </a:r>
          </a:p>
          <a:p>
            <a:pPr lvl="2">
              <a:lnSpc>
                <a:spcPct val="150000"/>
              </a:lnSpc>
            </a:pPr>
            <a:endParaRPr lang="fr-FR" altLang="fr-FR" sz="4000" dirty="0">
              <a:solidFill>
                <a:schemeClr val="bg1"/>
              </a:solidFill>
              <a:latin typeface="+mn-lt"/>
            </a:endParaRPr>
          </a:p>
          <a:p>
            <a:pPr>
              <a:lnSpc>
                <a:spcPct val="150000"/>
              </a:lnSpc>
            </a:pPr>
            <a:endParaRPr lang="fr-FR" altLang="fr-FR" sz="4000" dirty="0">
              <a:solidFill>
                <a:schemeClr val="bg1"/>
              </a:solidFill>
              <a:latin typeface="+mn-lt"/>
            </a:endParaRPr>
          </a:p>
        </p:txBody>
      </p:sp>
      <p:sp>
        <p:nvSpPr>
          <p:cNvPr id="4" name="Rectangle à coins arrondis 64">
            <a:extLst>
              <a:ext uri="{FF2B5EF4-FFF2-40B4-BE49-F238E27FC236}">
                <a16:creationId xmlns:a16="http://schemas.microsoft.com/office/drawing/2014/main" id="{6423FAC9-E02B-B289-5C93-6F96157BE793}"/>
              </a:ext>
            </a:extLst>
          </p:cNvPr>
          <p:cNvSpPr/>
          <p:nvPr/>
        </p:nvSpPr>
        <p:spPr>
          <a:xfrm>
            <a:off x="1872060" y="475344"/>
            <a:ext cx="13105456" cy="125262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7673" tIns="108836" rIns="217673" bIns="108836" anchor="ctr"/>
          <a:lstStyle/>
          <a:p>
            <a:pPr algn="ctr">
              <a:defRPr/>
            </a:pPr>
            <a:r>
              <a:rPr lang="fr-BE" sz="5400" dirty="0">
                <a:effectLst/>
                <a:latin typeface="Calibri" panose="020F0502020204030204" pitchFamily="34" charset="0"/>
                <a:ea typeface="Calibri" panose="020F0502020204030204" pitchFamily="34" charset="0"/>
                <a:cs typeface="Times New Roman" panose="02020603050405020304" pitchFamily="18" charset="0"/>
              </a:rPr>
              <a:t>Symptomatologie des </a:t>
            </a:r>
            <a:r>
              <a:rPr lang="fr-BE" sz="5400" dirty="0">
                <a:latin typeface="Calibri" panose="020F0502020204030204" pitchFamily="34" charset="0"/>
                <a:ea typeface="Calibri" panose="020F0502020204030204" pitchFamily="34" charset="0"/>
                <a:cs typeface="Times New Roman" panose="02020603050405020304" pitchFamily="18" charset="0"/>
              </a:rPr>
              <a:t>mammites de grade 1</a:t>
            </a:r>
            <a:endParaRPr lang="fr-BE" sz="5400" dirty="0">
              <a:latin typeface="Calibri" panose="020F050202020403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58017DF3-B1EC-51C1-29D0-E11A701F4129}"/>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7516" y="3672185"/>
            <a:ext cx="8136904" cy="7764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65ED6854-CB42-E820-20CA-8034BC4ADB11}"/>
              </a:ext>
            </a:extLst>
          </p:cNvPr>
          <p:cNvSpPr>
            <a:spLocks noGrp="1" noChangeArrowheads="1"/>
          </p:cNvSpPr>
          <p:nvPr>
            <p:ph type="body" idx="1"/>
          </p:nvPr>
        </p:nvSpPr>
        <p:spPr>
          <a:xfrm>
            <a:off x="287884" y="2520057"/>
            <a:ext cx="22942775" cy="7476729"/>
          </a:xfrm>
        </p:spPr>
        <p:txBody>
          <a:bodyPr>
            <a:normAutofit/>
          </a:bodyPr>
          <a:lstStyle/>
          <a:p>
            <a:pPr>
              <a:lnSpc>
                <a:spcPct val="150000"/>
              </a:lnSpc>
            </a:pPr>
            <a:r>
              <a:rPr lang="fr-FR" altLang="fr-FR" sz="4000" dirty="0">
                <a:solidFill>
                  <a:schemeClr val="bg1"/>
                </a:solidFill>
                <a:latin typeface="+mn-lt"/>
              </a:rPr>
              <a:t>Symptômes locaux uniquement : congestion, </a:t>
            </a:r>
            <a:r>
              <a:rPr lang="fr-FR" altLang="fr-FR" sz="4000" dirty="0" err="1">
                <a:solidFill>
                  <a:schemeClr val="bg1"/>
                </a:solidFill>
                <a:latin typeface="+mn-lt"/>
              </a:rPr>
              <a:t>calor</a:t>
            </a:r>
            <a:r>
              <a:rPr lang="fr-FR" altLang="fr-FR" sz="4000" dirty="0">
                <a:solidFill>
                  <a:schemeClr val="bg1"/>
                </a:solidFill>
                <a:latin typeface="+mn-lt"/>
              </a:rPr>
              <a:t>, </a:t>
            </a:r>
            <a:r>
              <a:rPr lang="fr-FR" altLang="fr-FR" sz="4000" dirty="0" err="1">
                <a:solidFill>
                  <a:schemeClr val="bg1"/>
                </a:solidFill>
                <a:latin typeface="+mn-lt"/>
              </a:rPr>
              <a:t>dolor</a:t>
            </a:r>
            <a:r>
              <a:rPr lang="fr-FR" altLang="fr-FR" sz="4000" dirty="0">
                <a:solidFill>
                  <a:schemeClr val="bg1"/>
                </a:solidFill>
                <a:latin typeface="+mn-lt"/>
              </a:rPr>
              <a:t>, </a:t>
            </a:r>
            <a:br>
              <a:rPr lang="fr-FR" altLang="fr-FR" sz="4000" dirty="0">
                <a:solidFill>
                  <a:schemeClr val="bg1"/>
                </a:solidFill>
                <a:latin typeface="+mn-lt"/>
              </a:rPr>
            </a:br>
            <a:r>
              <a:rPr lang="fr-FR" altLang="fr-FR" sz="4000" dirty="0">
                <a:solidFill>
                  <a:schemeClr val="bg1"/>
                </a:solidFill>
                <a:latin typeface="+mn-lt"/>
              </a:rPr>
              <a:t>réduction de la production laitière</a:t>
            </a:r>
          </a:p>
          <a:p>
            <a:pPr>
              <a:lnSpc>
                <a:spcPct val="150000"/>
              </a:lnSpc>
            </a:pPr>
            <a:r>
              <a:rPr lang="fr-FR" altLang="fr-FR" sz="4000" dirty="0">
                <a:solidFill>
                  <a:schemeClr val="bg1"/>
                </a:solidFill>
                <a:latin typeface="+mn-lt"/>
              </a:rPr>
              <a:t>Evolution plus lente (semaines) que la </a:t>
            </a:r>
            <a:r>
              <a:rPr lang="fr-FR" altLang="fr-FR" sz="4000" dirty="0" err="1">
                <a:solidFill>
                  <a:schemeClr val="bg1"/>
                </a:solidFill>
                <a:latin typeface="+mn-lt"/>
              </a:rPr>
              <a:t>suraïgue</a:t>
            </a:r>
            <a:endParaRPr lang="fr-FR" altLang="fr-FR" sz="4000" dirty="0">
              <a:solidFill>
                <a:schemeClr val="bg1"/>
              </a:solidFill>
              <a:latin typeface="+mn-lt"/>
            </a:endParaRPr>
          </a:p>
          <a:p>
            <a:pPr>
              <a:lnSpc>
                <a:spcPct val="150000"/>
              </a:lnSpc>
            </a:pPr>
            <a:r>
              <a:rPr lang="fr-FR" altLang="fr-FR" sz="4000" u="sng" dirty="0">
                <a:solidFill>
                  <a:schemeClr val="bg1"/>
                </a:solidFill>
                <a:latin typeface="+mn-lt"/>
              </a:rPr>
              <a:t>Forme particulière</a:t>
            </a:r>
            <a:r>
              <a:rPr lang="fr-FR" altLang="fr-FR" sz="4000" dirty="0">
                <a:solidFill>
                  <a:schemeClr val="bg1"/>
                </a:solidFill>
                <a:latin typeface="+mn-lt"/>
              </a:rPr>
              <a:t> : </a:t>
            </a:r>
            <a:r>
              <a:rPr lang="fr-FR" altLang="fr-FR" sz="4000" dirty="0">
                <a:solidFill>
                  <a:srgbClr val="FFFF00"/>
                </a:solidFill>
                <a:latin typeface="+mn-lt"/>
              </a:rPr>
              <a:t>la mammite d ’été </a:t>
            </a:r>
          </a:p>
          <a:p>
            <a:pPr>
              <a:lnSpc>
                <a:spcPct val="150000"/>
              </a:lnSpc>
            </a:pPr>
            <a:r>
              <a:rPr lang="fr-FR" altLang="fr-FR" sz="4000" dirty="0">
                <a:solidFill>
                  <a:schemeClr val="bg1"/>
                </a:solidFill>
                <a:latin typeface="+mn-lt"/>
              </a:rPr>
              <a:t>Agent responsable : </a:t>
            </a:r>
            <a:r>
              <a:rPr lang="fr-FR" altLang="fr-FR" sz="4000" i="1" dirty="0" err="1">
                <a:solidFill>
                  <a:schemeClr val="bg1"/>
                </a:solidFill>
                <a:latin typeface="+mn-lt"/>
              </a:rPr>
              <a:t>Arcanobacter</a:t>
            </a:r>
            <a:r>
              <a:rPr lang="fr-FR" altLang="fr-FR" sz="4000" i="1" dirty="0">
                <a:solidFill>
                  <a:schemeClr val="bg1"/>
                </a:solidFill>
                <a:latin typeface="+mn-lt"/>
              </a:rPr>
              <a:t> pyogenes</a:t>
            </a:r>
          </a:p>
          <a:p>
            <a:pPr>
              <a:lnSpc>
                <a:spcPct val="150000"/>
              </a:lnSpc>
            </a:pPr>
            <a:r>
              <a:rPr lang="fr-FR" altLang="fr-FR" sz="4000" dirty="0">
                <a:solidFill>
                  <a:schemeClr val="bg1"/>
                </a:solidFill>
                <a:latin typeface="+mn-lt"/>
              </a:rPr>
              <a:t>Agent de transmission : </a:t>
            </a:r>
            <a:r>
              <a:rPr lang="fr-FR" altLang="fr-FR" sz="4000" i="1" dirty="0" err="1">
                <a:solidFill>
                  <a:schemeClr val="bg1"/>
                </a:solidFill>
                <a:latin typeface="+mn-lt"/>
              </a:rPr>
              <a:t>Hydrotea</a:t>
            </a:r>
            <a:r>
              <a:rPr lang="fr-FR" altLang="fr-FR" sz="4000" i="1" dirty="0">
                <a:solidFill>
                  <a:schemeClr val="bg1"/>
                </a:solidFill>
                <a:latin typeface="+mn-lt"/>
              </a:rPr>
              <a:t> </a:t>
            </a:r>
            <a:r>
              <a:rPr lang="fr-FR" altLang="fr-FR" sz="4000" i="1" dirty="0" err="1">
                <a:solidFill>
                  <a:schemeClr val="bg1"/>
                </a:solidFill>
                <a:latin typeface="+mn-lt"/>
              </a:rPr>
              <a:t>irritans</a:t>
            </a:r>
            <a:r>
              <a:rPr lang="fr-FR" altLang="fr-FR" sz="4000" i="1" dirty="0">
                <a:solidFill>
                  <a:schemeClr val="bg1"/>
                </a:solidFill>
                <a:latin typeface="+mn-lt"/>
              </a:rPr>
              <a:t> </a:t>
            </a:r>
          </a:p>
          <a:p>
            <a:pPr>
              <a:lnSpc>
                <a:spcPct val="150000"/>
              </a:lnSpc>
            </a:pPr>
            <a:endParaRPr lang="fr-FR" altLang="fr-FR" sz="4000" dirty="0">
              <a:solidFill>
                <a:schemeClr val="bg1"/>
              </a:solidFill>
              <a:latin typeface="+mn-lt"/>
            </a:endParaRPr>
          </a:p>
          <a:p>
            <a:pPr lvl="2">
              <a:lnSpc>
                <a:spcPct val="150000"/>
              </a:lnSpc>
            </a:pPr>
            <a:endParaRPr lang="fr-FR" altLang="fr-FR" sz="4000" dirty="0">
              <a:solidFill>
                <a:schemeClr val="bg1"/>
              </a:solidFill>
              <a:latin typeface="+mn-lt"/>
            </a:endParaRPr>
          </a:p>
          <a:p>
            <a:pPr>
              <a:lnSpc>
                <a:spcPct val="150000"/>
              </a:lnSpc>
            </a:pPr>
            <a:endParaRPr lang="fr-FR" altLang="fr-FR" sz="4000" dirty="0">
              <a:solidFill>
                <a:schemeClr val="bg1"/>
              </a:solidFill>
              <a:latin typeface="+mn-lt"/>
            </a:endParaRPr>
          </a:p>
        </p:txBody>
      </p:sp>
      <p:sp>
        <p:nvSpPr>
          <p:cNvPr id="4" name="Rectangle à coins arrondis 64">
            <a:extLst>
              <a:ext uri="{FF2B5EF4-FFF2-40B4-BE49-F238E27FC236}">
                <a16:creationId xmlns:a16="http://schemas.microsoft.com/office/drawing/2014/main" id="{594882A6-4581-3BFA-29B2-334FAD851FFE}"/>
              </a:ext>
            </a:extLst>
          </p:cNvPr>
          <p:cNvSpPr/>
          <p:nvPr/>
        </p:nvSpPr>
        <p:spPr>
          <a:xfrm>
            <a:off x="1872060" y="475344"/>
            <a:ext cx="13105456" cy="125262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7673" tIns="108836" rIns="217673" bIns="108836" anchor="ctr"/>
          <a:lstStyle/>
          <a:p>
            <a:pPr algn="ctr">
              <a:defRPr/>
            </a:pPr>
            <a:r>
              <a:rPr lang="fr-BE" sz="5400" dirty="0">
                <a:effectLst/>
                <a:latin typeface="Calibri" panose="020F0502020204030204" pitchFamily="34" charset="0"/>
                <a:ea typeface="Calibri" panose="020F0502020204030204" pitchFamily="34" charset="0"/>
                <a:cs typeface="Times New Roman" panose="02020603050405020304" pitchFamily="18" charset="0"/>
              </a:rPr>
              <a:t>Symptomatologie des </a:t>
            </a:r>
            <a:r>
              <a:rPr lang="fr-BE" sz="5400" dirty="0">
                <a:latin typeface="Calibri" panose="020F0502020204030204" pitchFamily="34" charset="0"/>
                <a:ea typeface="Calibri" panose="020F0502020204030204" pitchFamily="34" charset="0"/>
                <a:cs typeface="Times New Roman" panose="02020603050405020304" pitchFamily="18" charset="0"/>
              </a:rPr>
              <a:t>mammites de grade 2</a:t>
            </a:r>
            <a:endParaRPr lang="fr-BE" sz="5400" dirty="0">
              <a:latin typeface="Calibri" panose="020F0502020204030204" pitchFamily="34" charset="0"/>
              <a:cs typeface="Calibri" panose="020F0502020204030204" pitchFamily="34" charset="0"/>
            </a:endParaRPr>
          </a:p>
        </p:txBody>
      </p:sp>
      <p:pic>
        <p:nvPicPr>
          <p:cNvPr id="2" name="Picture 3" descr="Pis Mammite 1">
            <a:extLst>
              <a:ext uri="{FF2B5EF4-FFF2-40B4-BE49-F238E27FC236}">
                <a16:creationId xmlns:a16="http://schemas.microsoft.com/office/drawing/2014/main" id="{9FE0B9DE-CA6F-BC4B-1032-128DABC4B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3240" y="4824313"/>
            <a:ext cx="4968552" cy="662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Pis mammite chronique">
            <a:extLst>
              <a:ext uri="{FF2B5EF4-FFF2-40B4-BE49-F238E27FC236}">
                <a16:creationId xmlns:a16="http://schemas.microsoft.com/office/drawing/2014/main" id="{6DEF147C-CED3-6D0A-E255-F78D4A788913}"/>
              </a:ext>
            </a:extLst>
          </p:cNvPr>
          <p:cNvPicPr>
            <a:picLocks noChangeAspect="1" noChangeArrowheads="1"/>
          </p:cNvPicPr>
          <p:nvPr/>
        </p:nvPicPr>
        <p:blipFill>
          <a:blip r:embed="rId4"/>
          <a:srcRect/>
          <a:stretch>
            <a:fillRect/>
          </a:stretch>
        </p:blipFill>
        <p:spPr>
          <a:xfrm>
            <a:off x="17891837" y="4824313"/>
            <a:ext cx="4874454" cy="6499272"/>
          </a:xfrm>
          <a:prstGeom prst="rect">
            <a:avLst/>
          </a:prstGeom>
          <a:ln>
            <a:solidFill>
              <a:schemeClr val="accent4"/>
            </a:solidFill>
          </a:ln>
        </p:spPr>
      </p:pic>
      <p:sp>
        <p:nvSpPr>
          <p:cNvPr id="6" name="ZoneTexte 5">
            <a:extLst>
              <a:ext uri="{FF2B5EF4-FFF2-40B4-BE49-F238E27FC236}">
                <a16:creationId xmlns:a16="http://schemas.microsoft.com/office/drawing/2014/main" id="{10429155-FBB6-6727-EF56-654CB946D57A}"/>
              </a:ext>
            </a:extLst>
          </p:cNvPr>
          <p:cNvSpPr txBox="1"/>
          <p:nvPr/>
        </p:nvSpPr>
        <p:spPr>
          <a:xfrm>
            <a:off x="14257436" y="11916321"/>
            <a:ext cx="1872208" cy="769441"/>
          </a:xfrm>
          <a:prstGeom prst="rect">
            <a:avLst/>
          </a:prstGeom>
          <a:noFill/>
        </p:spPr>
        <p:txBody>
          <a:bodyPr wrap="square">
            <a:spAutoFit/>
          </a:bodyPr>
          <a:lstStyle/>
          <a:p>
            <a:r>
              <a:rPr lang="fr-FR" altLang="fr-FR" sz="4400" dirty="0">
                <a:solidFill>
                  <a:schemeClr val="bg1"/>
                </a:solidFill>
                <a:latin typeface="+mn-lt"/>
              </a:rPr>
              <a:t>Aigüe </a:t>
            </a:r>
            <a:endParaRPr lang="fr-BE" dirty="0"/>
          </a:p>
        </p:txBody>
      </p:sp>
      <p:sp>
        <p:nvSpPr>
          <p:cNvPr id="7" name="ZoneTexte 6">
            <a:extLst>
              <a:ext uri="{FF2B5EF4-FFF2-40B4-BE49-F238E27FC236}">
                <a16:creationId xmlns:a16="http://schemas.microsoft.com/office/drawing/2014/main" id="{C7B8B297-19DE-4F35-2D61-BB9B8997EF0B}"/>
              </a:ext>
            </a:extLst>
          </p:cNvPr>
          <p:cNvSpPr txBox="1"/>
          <p:nvPr/>
        </p:nvSpPr>
        <p:spPr>
          <a:xfrm>
            <a:off x="19730044" y="11771908"/>
            <a:ext cx="2592288" cy="769441"/>
          </a:xfrm>
          <a:prstGeom prst="rect">
            <a:avLst/>
          </a:prstGeom>
          <a:noFill/>
        </p:spPr>
        <p:txBody>
          <a:bodyPr wrap="square">
            <a:spAutoFit/>
          </a:bodyPr>
          <a:lstStyle/>
          <a:p>
            <a:r>
              <a:rPr lang="fr-FR" altLang="fr-FR" sz="4400" dirty="0">
                <a:solidFill>
                  <a:schemeClr val="bg1"/>
                </a:solidFill>
                <a:latin typeface="+mn-lt"/>
              </a:rPr>
              <a:t>Chronique</a:t>
            </a:r>
            <a:endParaRPr lang="fr-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77B1EBC7-3315-3BA2-319A-A17AF2DCF0CA}"/>
              </a:ext>
            </a:extLst>
          </p:cNvPr>
          <p:cNvSpPr>
            <a:spLocks noGrp="1" noChangeArrowheads="1"/>
          </p:cNvSpPr>
          <p:nvPr>
            <p:ph type="body" idx="1"/>
          </p:nvPr>
        </p:nvSpPr>
        <p:spPr>
          <a:xfrm>
            <a:off x="769824" y="2130064"/>
            <a:ext cx="22942775" cy="9420945"/>
          </a:xfrm>
          <a:solidFill>
            <a:schemeClr val="tx1"/>
          </a:solidFill>
        </p:spPr>
        <p:txBody>
          <a:bodyPr>
            <a:normAutofit/>
          </a:bodyPr>
          <a:lstStyle/>
          <a:p>
            <a:pPr>
              <a:lnSpc>
                <a:spcPct val="150000"/>
              </a:lnSpc>
            </a:pPr>
            <a:r>
              <a:rPr lang="fr-FR" altLang="fr-FR" sz="4000" dirty="0">
                <a:solidFill>
                  <a:schemeClr val="bg1"/>
                </a:solidFill>
                <a:latin typeface="+mn-lt"/>
              </a:rPr>
              <a:t>Au cours des premiers jours du post-partum</a:t>
            </a:r>
          </a:p>
          <a:p>
            <a:pPr>
              <a:lnSpc>
                <a:spcPct val="150000"/>
              </a:lnSpc>
            </a:pPr>
            <a:r>
              <a:rPr lang="fr-FR" altLang="fr-FR" sz="4000" dirty="0">
                <a:solidFill>
                  <a:schemeClr val="bg1"/>
                </a:solidFill>
                <a:latin typeface="+mn-lt"/>
              </a:rPr>
              <a:t>Congestion  mammaire importante, douleur, fièvre (&gt; 39.5°C), abattement</a:t>
            </a:r>
          </a:p>
          <a:p>
            <a:pPr>
              <a:lnSpc>
                <a:spcPct val="150000"/>
              </a:lnSpc>
            </a:pPr>
            <a:r>
              <a:rPr lang="fr-FR" altLang="fr-FR" sz="4000" u="sng" dirty="0">
                <a:solidFill>
                  <a:schemeClr val="bg1"/>
                </a:solidFill>
                <a:latin typeface="+mn-lt"/>
              </a:rPr>
              <a:t>Deux formes possibles</a:t>
            </a:r>
            <a:r>
              <a:rPr lang="fr-FR" altLang="fr-FR" sz="4000" dirty="0">
                <a:solidFill>
                  <a:schemeClr val="bg1"/>
                </a:solidFill>
                <a:latin typeface="+mn-lt"/>
              </a:rPr>
              <a:t> </a:t>
            </a:r>
          </a:p>
          <a:p>
            <a:pPr>
              <a:lnSpc>
                <a:spcPct val="150000"/>
              </a:lnSpc>
            </a:pPr>
            <a:r>
              <a:rPr lang="fr-FR" altLang="fr-FR" sz="4000" dirty="0">
                <a:solidFill>
                  <a:srgbClr val="FFFF00"/>
                </a:solidFill>
                <a:latin typeface="+mn-lt"/>
              </a:rPr>
              <a:t>Forme paraplégique </a:t>
            </a:r>
            <a:r>
              <a:rPr lang="fr-FR" altLang="fr-FR" sz="4000" dirty="0">
                <a:solidFill>
                  <a:schemeClr val="bg1"/>
                </a:solidFill>
                <a:latin typeface="+mn-lt"/>
              </a:rPr>
              <a:t>(colibacillaire) : décubitus, syndrome d’hypothermie possible</a:t>
            </a:r>
          </a:p>
          <a:p>
            <a:pPr>
              <a:lnSpc>
                <a:spcPct val="150000"/>
              </a:lnSpc>
            </a:pPr>
            <a:r>
              <a:rPr lang="fr-FR" altLang="fr-FR" sz="4000" dirty="0">
                <a:solidFill>
                  <a:srgbClr val="FFFF00"/>
                </a:solidFill>
                <a:latin typeface="+mn-lt"/>
              </a:rPr>
              <a:t>Forme gangréneuse </a:t>
            </a:r>
            <a:r>
              <a:rPr lang="fr-FR" altLang="fr-FR" sz="4000" dirty="0">
                <a:solidFill>
                  <a:schemeClr val="bg1"/>
                </a:solidFill>
                <a:latin typeface="+mn-lt"/>
              </a:rPr>
              <a:t>(Staphylococcus, Clostridium) : inflammation puis sillon disjoncteur séparant les tissus morts (bleuâtres, froids, sécrétion nauséabonde)</a:t>
            </a:r>
          </a:p>
        </p:txBody>
      </p:sp>
      <p:sp>
        <p:nvSpPr>
          <p:cNvPr id="4" name="Rectangle à coins arrondis 64">
            <a:extLst>
              <a:ext uri="{FF2B5EF4-FFF2-40B4-BE49-F238E27FC236}">
                <a16:creationId xmlns:a16="http://schemas.microsoft.com/office/drawing/2014/main" id="{70B7601D-97D1-8619-D15B-E797A7939101}"/>
              </a:ext>
            </a:extLst>
          </p:cNvPr>
          <p:cNvSpPr/>
          <p:nvPr/>
        </p:nvSpPr>
        <p:spPr>
          <a:xfrm>
            <a:off x="1872060" y="475344"/>
            <a:ext cx="13105456" cy="125262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7673" tIns="108836" rIns="217673" bIns="108836" anchor="ctr"/>
          <a:lstStyle/>
          <a:p>
            <a:pPr algn="ctr">
              <a:defRPr/>
            </a:pPr>
            <a:r>
              <a:rPr lang="fr-BE" sz="5400" dirty="0">
                <a:effectLst/>
                <a:latin typeface="Calibri" panose="020F0502020204030204" pitchFamily="34" charset="0"/>
                <a:ea typeface="Calibri" panose="020F0502020204030204" pitchFamily="34" charset="0"/>
                <a:cs typeface="Times New Roman" panose="02020603050405020304" pitchFamily="18" charset="0"/>
              </a:rPr>
              <a:t>Symptomatologie des </a:t>
            </a:r>
            <a:r>
              <a:rPr lang="fr-BE" sz="5400" dirty="0">
                <a:latin typeface="Calibri" panose="020F0502020204030204" pitchFamily="34" charset="0"/>
                <a:ea typeface="Calibri" panose="020F0502020204030204" pitchFamily="34" charset="0"/>
                <a:cs typeface="Times New Roman" panose="02020603050405020304" pitchFamily="18" charset="0"/>
              </a:rPr>
              <a:t>mammites de grade 3</a:t>
            </a:r>
            <a:endParaRPr lang="fr-BE" sz="5400" dirty="0">
              <a:latin typeface="Calibri" panose="020F0502020204030204" pitchFamily="34" charset="0"/>
              <a:cs typeface="Calibri" panose="020F0502020204030204" pitchFamily="34" charset="0"/>
            </a:endParaRPr>
          </a:p>
        </p:txBody>
      </p:sp>
      <p:pic>
        <p:nvPicPr>
          <p:cNvPr id="2" name="Picture 5">
            <a:extLst>
              <a:ext uri="{FF2B5EF4-FFF2-40B4-BE49-F238E27FC236}">
                <a16:creationId xmlns:a16="http://schemas.microsoft.com/office/drawing/2014/main" id="{180FDF0E-C978-B482-2EB7-7DC5478318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188" y="8856761"/>
            <a:ext cx="5616624" cy="37444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D:\Documents Christian Hanzen\Activités d'enseignements\Ressources\Multimedia\A classer\CIMG1526.JPG">
            <a:extLst>
              <a:ext uri="{FF2B5EF4-FFF2-40B4-BE49-F238E27FC236}">
                <a16:creationId xmlns:a16="http://schemas.microsoft.com/office/drawing/2014/main" id="{1CF1C80E-EA27-3915-8EAF-8F615D5F8A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61291" y="8950201"/>
            <a:ext cx="5040560" cy="37827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D:\Documents Christian Hanzen\Activités d'enseignements\Ressources\Multimedia\A classer\CIMG1672.JPG">
            <a:extLst>
              <a:ext uri="{FF2B5EF4-FFF2-40B4-BE49-F238E27FC236}">
                <a16:creationId xmlns:a16="http://schemas.microsoft.com/office/drawing/2014/main" id="{6399C40A-8196-1191-1740-B1F16053B1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9884" y="8952414"/>
            <a:ext cx="4988978" cy="37422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Connecteur droit avec flèche 6">
            <a:extLst>
              <a:ext uri="{FF2B5EF4-FFF2-40B4-BE49-F238E27FC236}">
                <a16:creationId xmlns:a16="http://schemas.microsoft.com/office/drawing/2014/main" id="{1B8796D8-321D-20E7-A482-6CEC19ED7E74}"/>
              </a:ext>
            </a:extLst>
          </p:cNvPr>
          <p:cNvCxnSpPr/>
          <p:nvPr/>
        </p:nvCxnSpPr>
        <p:spPr>
          <a:xfrm>
            <a:off x="5184428" y="6192465"/>
            <a:ext cx="0" cy="23042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F3BBFD1A-F311-504A-DAF5-2B677CB9D5E6}"/>
              </a:ext>
            </a:extLst>
          </p:cNvPr>
          <p:cNvCxnSpPr/>
          <p:nvPr/>
        </p:nvCxnSpPr>
        <p:spPr>
          <a:xfrm>
            <a:off x="17353780" y="7200577"/>
            <a:ext cx="0" cy="136815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1" name="Group 283"/>
          <p:cNvGraphicFramePr>
            <a:graphicFrameLocks/>
          </p:cNvGraphicFramePr>
          <p:nvPr/>
        </p:nvGraphicFramePr>
        <p:xfrm>
          <a:off x="575916" y="503833"/>
          <a:ext cx="23474608" cy="12734976"/>
        </p:xfrm>
        <a:graphic>
          <a:graphicData uri="http://schemas.openxmlformats.org/drawingml/2006/table">
            <a:tbl>
              <a:tblPr>
                <a:tableStyleId>{BC89EF96-8CEA-46FF-86C4-4CE0E7609802}</a:tableStyleId>
              </a:tblPr>
              <a:tblGrid>
                <a:gridCol w="6336704">
                  <a:extLst>
                    <a:ext uri="{9D8B030D-6E8A-4147-A177-3AD203B41FA5}">
                      <a16:colId xmlns:a16="http://schemas.microsoft.com/office/drawing/2014/main" val="20000"/>
                    </a:ext>
                  </a:extLst>
                </a:gridCol>
                <a:gridCol w="7643094">
                  <a:extLst>
                    <a:ext uri="{9D8B030D-6E8A-4147-A177-3AD203B41FA5}">
                      <a16:colId xmlns:a16="http://schemas.microsoft.com/office/drawing/2014/main" val="20001"/>
                    </a:ext>
                  </a:extLst>
                </a:gridCol>
                <a:gridCol w="9494810">
                  <a:extLst>
                    <a:ext uri="{9D8B030D-6E8A-4147-A177-3AD203B41FA5}">
                      <a16:colId xmlns:a16="http://schemas.microsoft.com/office/drawing/2014/main" val="20002"/>
                    </a:ext>
                  </a:extLst>
                </a:gridCol>
              </a:tblGrid>
              <a:tr h="860426">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Caractéristiques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rgbClr val="FFFF00"/>
                          </a:solidFill>
                          <a:effectLst/>
                        </a:rPr>
                        <a:t>Mammites contagieuses</a:t>
                      </a:r>
                      <a:endParaRPr kumimoji="0" lang="fr-FR" sz="3000" b="0" i="0" u="none" strike="noStrike" cap="none" normalizeH="0" baseline="0" dirty="0">
                        <a:ln>
                          <a:noFill/>
                        </a:ln>
                        <a:solidFill>
                          <a:srgbClr val="FFFF00"/>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accent3">
                              <a:lumMod val="60000"/>
                              <a:lumOff val="40000"/>
                            </a:schemeClr>
                          </a:solidFill>
                          <a:effectLst/>
                        </a:rPr>
                        <a:t>Mammites d’environnement</a:t>
                      </a:r>
                      <a:endParaRPr kumimoji="0" lang="fr-FR" sz="3000" b="0" i="0" u="none" strike="noStrike" cap="none" normalizeH="0" baseline="0" dirty="0">
                        <a:ln>
                          <a:noFill/>
                        </a:ln>
                        <a:solidFill>
                          <a:schemeClr val="accent3">
                            <a:lumMod val="60000"/>
                            <a:lumOff val="40000"/>
                          </a:schemeClr>
                        </a:solidFill>
                        <a:effectLst/>
                        <a:latin typeface="+mn-lt"/>
                        <a:ea typeface="Arial Unicode MS" pitchFamily="34" charset="-128"/>
                        <a:cs typeface="Times New Roman" pitchFamily="18" charset="0"/>
                      </a:endParaRPr>
                    </a:p>
                  </a:txBody>
                  <a:tcPr marL="182880" marR="182880" marT="91440" marB="91440" horzOverflow="overflow"/>
                </a:tc>
                <a:extLst>
                  <a:ext uri="{0D108BD9-81ED-4DB2-BD59-A6C34878D82A}">
                    <a16:rowId xmlns:a16="http://schemas.microsoft.com/office/drawing/2014/main" val="10000"/>
                  </a:ext>
                </a:extLst>
              </a:tr>
              <a:tr h="1731862">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Germes principaux</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Streptocoque </a:t>
                      </a:r>
                      <a:r>
                        <a:rPr kumimoji="0" lang="fr-FR" sz="3000" u="none" strike="noStrike" cap="none" normalizeH="0" baseline="0" dirty="0" err="1">
                          <a:ln>
                            <a:noFill/>
                          </a:ln>
                          <a:solidFill>
                            <a:schemeClr val="bg1"/>
                          </a:solidFill>
                          <a:effectLst/>
                        </a:rPr>
                        <a:t>agalactiae</a:t>
                      </a:r>
                      <a:endParaRPr kumimoji="0" lang="en-US" sz="3000" u="none" strike="noStrike" cap="none" normalizeH="0" baseline="0" dirty="0">
                        <a:ln>
                          <a:noFill/>
                        </a:ln>
                        <a:solidFill>
                          <a:schemeClr val="bg1"/>
                        </a:solidFill>
                        <a:effectLst/>
                      </a:endParaRPr>
                    </a:p>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Staphylococcus aureus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Coliformes (E Coli, </a:t>
                      </a:r>
                      <a:r>
                        <a:rPr kumimoji="0" lang="fr-FR" sz="3000" u="none" strike="noStrike" cap="none" normalizeH="0" baseline="0" dirty="0" err="1">
                          <a:ln>
                            <a:noFill/>
                          </a:ln>
                          <a:solidFill>
                            <a:schemeClr val="bg1"/>
                          </a:solidFill>
                          <a:effectLst/>
                        </a:rPr>
                        <a:t>Klebsiella</a:t>
                      </a:r>
                      <a:r>
                        <a:rPr kumimoji="0" lang="fr-FR" sz="3000" u="none" strike="noStrike" cap="none" normalizeH="0" baseline="0" dirty="0">
                          <a:ln>
                            <a:noFill/>
                          </a:ln>
                          <a:solidFill>
                            <a:schemeClr val="bg1"/>
                          </a:solidFill>
                          <a:effectLst/>
                        </a:rPr>
                        <a:t>, </a:t>
                      </a:r>
                      <a:r>
                        <a:rPr kumimoji="0" lang="fr-FR" sz="3000" u="none" strike="noStrike" cap="none" normalizeH="0" baseline="0" dirty="0" err="1">
                          <a:ln>
                            <a:noFill/>
                          </a:ln>
                          <a:solidFill>
                            <a:schemeClr val="bg1"/>
                          </a:solidFill>
                          <a:effectLst/>
                        </a:rPr>
                        <a:t>Serratia</a:t>
                      </a:r>
                      <a:r>
                        <a:rPr kumimoji="0" lang="fr-FR" sz="3000" u="none" strike="noStrike" cap="none" normalizeH="0" baseline="0" dirty="0">
                          <a:ln>
                            <a:noFill/>
                          </a:ln>
                          <a:solidFill>
                            <a:schemeClr val="bg1"/>
                          </a:solidFill>
                          <a:effectLst/>
                        </a:rPr>
                        <a:t>, Pseudomonas), </a:t>
                      </a:r>
                      <a:r>
                        <a:rPr kumimoji="0" lang="fr-FR" sz="3000" u="none" strike="noStrike" cap="none" normalizeH="0" baseline="0" dirty="0" err="1">
                          <a:ln>
                            <a:noFill/>
                          </a:ln>
                          <a:solidFill>
                            <a:schemeClr val="bg1"/>
                          </a:solidFill>
                          <a:effectLst/>
                        </a:rPr>
                        <a:t>Str</a:t>
                      </a:r>
                      <a:r>
                        <a:rPr kumimoji="0" lang="fr-FR" sz="3000" u="none" strike="noStrike" cap="none" normalizeH="0" baseline="0" dirty="0">
                          <a:ln>
                            <a:noFill/>
                          </a:ln>
                          <a:solidFill>
                            <a:schemeClr val="bg1"/>
                          </a:solidFill>
                          <a:effectLst/>
                        </a:rPr>
                        <a:t> </a:t>
                      </a:r>
                      <a:r>
                        <a:rPr kumimoji="0" lang="fr-FR" sz="3000" u="none" strike="noStrike" cap="none" normalizeH="0" baseline="0" dirty="0" err="1">
                          <a:ln>
                            <a:noFill/>
                          </a:ln>
                          <a:solidFill>
                            <a:schemeClr val="bg1"/>
                          </a:solidFill>
                          <a:effectLst/>
                        </a:rPr>
                        <a:t>uberis</a:t>
                      </a:r>
                      <a:r>
                        <a:rPr kumimoji="0" lang="fr-FR" sz="3000" u="none" strike="noStrike" cap="none" normalizeH="0" baseline="0" dirty="0">
                          <a:ln>
                            <a:noFill/>
                          </a:ln>
                          <a:solidFill>
                            <a:schemeClr val="bg1"/>
                          </a:solidFill>
                          <a:effectLst/>
                        </a:rPr>
                        <a:t> et </a:t>
                      </a:r>
                      <a:r>
                        <a:rPr kumimoji="0" lang="fr-FR" sz="3000" u="none" strike="noStrike" cap="none" normalizeH="0" baseline="0" dirty="0" err="1">
                          <a:ln>
                            <a:noFill/>
                          </a:ln>
                          <a:solidFill>
                            <a:schemeClr val="bg1"/>
                          </a:solidFill>
                          <a:effectLst/>
                        </a:rPr>
                        <a:t>dysgalactiae</a:t>
                      </a:r>
                      <a:endParaRPr kumimoji="0" lang="en-US" sz="3000" u="none" strike="noStrike" cap="none" normalizeH="0" baseline="0" dirty="0">
                        <a:ln>
                          <a:noFill/>
                        </a:ln>
                        <a:solidFill>
                          <a:schemeClr val="bg1"/>
                        </a:solidFill>
                        <a:effectLst/>
                      </a:endParaRPr>
                    </a:p>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Streptococcus </a:t>
                      </a:r>
                      <a:r>
                        <a:rPr kumimoji="0" lang="fr-FR" sz="3000" u="none" strike="noStrike" cap="none" normalizeH="0" baseline="0" dirty="0" err="1">
                          <a:ln>
                            <a:noFill/>
                          </a:ln>
                          <a:solidFill>
                            <a:schemeClr val="bg1"/>
                          </a:solidFill>
                          <a:effectLst/>
                        </a:rPr>
                        <a:t>uberis</a:t>
                      </a:r>
                      <a:endParaRPr kumimoji="0" lang="en-US"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extLst>
                  <a:ext uri="{0D108BD9-81ED-4DB2-BD59-A6C34878D82A}">
                    <a16:rowId xmlns:a16="http://schemas.microsoft.com/office/drawing/2014/main" val="10001"/>
                  </a:ext>
                </a:extLst>
              </a:tr>
              <a:tr h="767158">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Germes « secondaires »</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err="1">
                          <a:ln>
                            <a:noFill/>
                          </a:ln>
                          <a:solidFill>
                            <a:schemeClr val="bg1"/>
                          </a:solidFill>
                          <a:effectLst/>
                        </a:rPr>
                        <a:t>Coryn</a:t>
                      </a:r>
                      <a:r>
                        <a:rPr kumimoji="0" lang="fr-FR" sz="3000" u="none" strike="noStrike" cap="none" normalizeH="0" baseline="0" dirty="0">
                          <a:ln>
                            <a:noFill/>
                          </a:ln>
                          <a:solidFill>
                            <a:schemeClr val="bg1"/>
                          </a:solidFill>
                          <a:effectLst/>
                        </a:rPr>
                        <a:t>. </a:t>
                      </a:r>
                      <a:r>
                        <a:rPr kumimoji="0" lang="fr-FR" sz="3000" u="none" strike="noStrike" cap="none" normalizeH="0" baseline="0" dirty="0" err="1">
                          <a:ln>
                            <a:noFill/>
                          </a:ln>
                          <a:solidFill>
                            <a:schemeClr val="bg1"/>
                          </a:solidFill>
                          <a:effectLst/>
                        </a:rPr>
                        <a:t>Bovis</a:t>
                      </a:r>
                      <a:r>
                        <a:rPr kumimoji="0" lang="fr-FR" sz="3000" u="none" strike="noStrike" cap="none" normalizeH="0" baseline="0" dirty="0">
                          <a:ln>
                            <a:noFill/>
                          </a:ln>
                          <a:solidFill>
                            <a:schemeClr val="bg1"/>
                          </a:solidFill>
                          <a:effectLst/>
                        </a:rPr>
                        <a:t> et Mycoplasmes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Champignons et levures</a:t>
                      </a:r>
                      <a:endParaRPr kumimoji="0" lang="en-US"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extLst>
                  <a:ext uri="{0D108BD9-81ED-4DB2-BD59-A6C34878D82A}">
                    <a16:rowId xmlns:a16="http://schemas.microsoft.com/office/drawing/2014/main" val="10002"/>
                  </a:ext>
                </a:extLst>
              </a:tr>
              <a:tr h="1296144">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Réservoir principal</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Pis des vaches infectées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Environnement :  </a:t>
                      </a:r>
                      <a:r>
                        <a:rPr kumimoji="0" lang="fr-FR" sz="3000" u="none" strike="noStrike" cap="none" normalizeH="0" baseline="0" dirty="0" err="1">
                          <a:ln>
                            <a:noFill/>
                          </a:ln>
                          <a:solidFill>
                            <a:schemeClr val="bg1"/>
                          </a:solidFill>
                          <a:effectLst/>
                        </a:rPr>
                        <a:t>Str</a:t>
                      </a:r>
                      <a:r>
                        <a:rPr kumimoji="0" lang="fr-FR" sz="3000" u="none" strike="noStrike" cap="none" normalizeH="0" baseline="0" dirty="0">
                          <a:ln>
                            <a:noFill/>
                          </a:ln>
                          <a:solidFill>
                            <a:schemeClr val="bg1"/>
                          </a:solidFill>
                          <a:effectLst/>
                        </a:rPr>
                        <a:t> </a:t>
                      </a:r>
                      <a:r>
                        <a:rPr kumimoji="0" lang="fr-FR" sz="3000" u="none" strike="noStrike" cap="none" normalizeH="0" baseline="0" dirty="0" err="1">
                          <a:ln>
                            <a:noFill/>
                          </a:ln>
                          <a:solidFill>
                            <a:schemeClr val="bg1"/>
                          </a:solidFill>
                          <a:effectLst/>
                        </a:rPr>
                        <a:t>uberis</a:t>
                      </a:r>
                      <a:r>
                        <a:rPr kumimoji="0" lang="fr-FR" sz="3000" u="none" strike="noStrike" cap="none" normalizeH="0" baseline="0" dirty="0">
                          <a:ln>
                            <a:noFill/>
                          </a:ln>
                          <a:solidFill>
                            <a:schemeClr val="bg1"/>
                          </a:solidFill>
                          <a:effectLst/>
                        </a:rPr>
                        <a:t> : paille</a:t>
                      </a:r>
                      <a:endParaRPr kumimoji="0" lang="en-US" sz="3000" u="none" strike="noStrike" cap="none" normalizeH="0" baseline="0" dirty="0">
                        <a:ln>
                          <a:noFill/>
                        </a:ln>
                        <a:solidFill>
                          <a:schemeClr val="bg1"/>
                        </a:solidFill>
                        <a:effectLst/>
                      </a:endParaRPr>
                    </a:p>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Coliformes et </a:t>
                      </a:r>
                      <a:r>
                        <a:rPr kumimoji="0" lang="fr-FR" sz="3000" u="none" strike="noStrike" cap="none" normalizeH="0" baseline="0" dirty="0" err="1">
                          <a:ln>
                            <a:noFill/>
                          </a:ln>
                          <a:solidFill>
                            <a:schemeClr val="bg1"/>
                          </a:solidFill>
                          <a:effectLst/>
                        </a:rPr>
                        <a:t>Klebsiella</a:t>
                      </a:r>
                      <a:r>
                        <a:rPr kumimoji="0" lang="fr-FR" sz="3000" u="none" strike="noStrike" cap="none" normalizeH="0" baseline="0" dirty="0">
                          <a:ln>
                            <a:noFill/>
                          </a:ln>
                          <a:solidFill>
                            <a:schemeClr val="bg1"/>
                          </a:solidFill>
                          <a:effectLst/>
                        </a:rPr>
                        <a:t> : copeaux et sciure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extLst>
                  <a:ext uri="{0D108BD9-81ED-4DB2-BD59-A6C34878D82A}">
                    <a16:rowId xmlns:a16="http://schemas.microsoft.com/office/drawing/2014/main" val="10003"/>
                  </a:ext>
                </a:extLst>
              </a:tr>
              <a:tr h="673002">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Réservoir secondaire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Lésions des trayons, matériel,  trayeur</a:t>
                      </a:r>
                      <a:endParaRPr kumimoji="0" lang="en-US"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0" marR="0" lvl="0" indent="0" algn="l" defTabSz="914400" rtl="0" eaLnBrk="0" fontAlgn="base" latinLnBrk="0" hangingPunct="0">
                        <a:lnSpc>
                          <a:spcPct val="100000"/>
                        </a:lnSpc>
                        <a:spcBef>
                          <a:spcPct val="20000"/>
                        </a:spcBef>
                        <a:spcAft>
                          <a:spcPct val="0"/>
                        </a:spcAft>
                        <a:buClr>
                          <a:srgbClr val="A50021"/>
                        </a:buClr>
                        <a:buSzTx/>
                        <a:buFont typeface="Mistral" pitchFamily="66" charset="0"/>
                        <a:buNone/>
                        <a:tabLst/>
                      </a:pPr>
                      <a:endParaRPr kumimoji="0" lang="fr-BE" sz="3000" b="0" i="0" u="none" strike="noStrike" cap="none" normalizeH="0" baseline="0" dirty="0">
                        <a:ln>
                          <a:noFill/>
                        </a:ln>
                        <a:solidFill>
                          <a:schemeClr val="bg1"/>
                        </a:solidFill>
                        <a:effectLst/>
                        <a:latin typeface="+mn-lt"/>
                      </a:endParaRPr>
                    </a:p>
                  </a:txBody>
                  <a:tcPr marL="182880" marR="182880" marT="91440" marB="91440" horzOverflow="overflow"/>
                </a:tc>
                <a:extLst>
                  <a:ext uri="{0D108BD9-81ED-4DB2-BD59-A6C34878D82A}">
                    <a16:rowId xmlns:a16="http://schemas.microsoft.com/office/drawing/2014/main" val="10004"/>
                  </a:ext>
                </a:extLst>
              </a:tr>
              <a:tr h="640080">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N de vaches atteintes (prévalence)</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Elevé</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Faible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extLst>
                  <a:ext uri="{0D108BD9-81ED-4DB2-BD59-A6C34878D82A}">
                    <a16:rowId xmlns:a16="http://schemas.microsoft.com/office/drawing/2014/main" val="10005"/>
                  </a:ext>
                </a:extLst>
              </a:tr>
              <a:tr h="762000">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Influence sur le TCT</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Importante</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Faible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extLst>
                  <a:ext uri="{0D108BD9-81ED-4DB2-BD59-A6C34878D82A}">
                    <a16:rowId xmlns:a16="http://schemas.microsoft.com/office/drawing/2014/main" val="10006"/>
                  </a:ext>
                </a:extLst>
              </a:tr>
              <a:tr h="762000">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Durée de l’infection</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Longue (Semaines)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Courte (Jours)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07"/>
                  </a:ext>
                </a:extLst>
              </a:tr>
              <a:tr h="762000">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Type de mammite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err="1">
                          <a:ln>
                            <a:noFill/>
                          </a:ln>
                          <a:solidFill>
                            <a:schemeClr val="bg1"/>
                          </a:solidFill>
                          <a:effectLst/>
                        </a:rPr>
                        <a:t>Sub-clinique</a:t>
                      </a:r>
                      <a:r>
                        <a:rPr kumimoji="0" lang="fr-FR" sz="3000" u="none" strike="noStrike" cap="none" normalizeH="0" baseline="0" dirty="0">
                          <a:ln>
                            <a:noFill/>
                          </a:ln>
                          <a:solidFill>
                            <a:schemeClr val="bg1"/>
                          </a:solidFill>
                          <a:effectLst/>
                        </a:rPr>
                        <a:t> /chronique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Clinique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08"/>
                  </a:ext>
                </a:extLst>
              </a:tr>
              <a:tr h="762000">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Sévérité de la mammite</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Moyenne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Forte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09"/>
                  </a:ext>
                </a:extLst>
              </a:tr>
              <a:tr h="1097152">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Transmission de l’infection</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sng" strike="noStrike" cap="none" normalizeH="0" baseline="0" dirty="0">
                          <a:ln>
                            <a:noFill/>
                          </a:ln>
                          <a:solidFill>
                            <a:schemeClr val="bg1"/>
                          </a:solidFill>
                          <a:effectLst/>
                        </a:rPr>
                        <a:t>Pendant</a:t>
                      </a:r>
                      <a:r>
                        <a:rPr kumimoji="0" lang="fr-FR" sz="3000" u="none" strike="noStrike" cap="none" normalizeH="0" baseline="0" dirty="0">
                          <a:ln>
                            <a:noFill/>
                          </a:ln>
                          <a:solidFill>
                            <a:schemeClr val="bg1"/>
                          </a:solidFill>
                          <a:effectLst/>
                        </a:rPr>
                        <a:t> la traite et toute la lactation</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sng" strike="noStrike" cap="none" normalizeH="0" baseline="0" dirty="0">
                          <a:ln>
                            <a:noFill/>
                          </a:ln>
                          <a:solidFill>
                            <a:schemeClr val="bg1"/>
                          </a:solidFill>
                          <a:effectLst/>
                        </a:rPr>
                        <a:t>Entre</a:t>
                      </a:r>
                      <a:r>
                        <a:rPr kumimoji="0" lang="fr-FR" sz="3000" u="none" strike="noStrike" cap="none" normalizeH="0" baseline="0" dirty="0">
                          <a:ln>
                            <a:noFill/>
                          </a:ln>
                          <a:solidFill>
                            <a:schemeClr val="bg1"/>
                          </a:solidFill>
                          <a:effectLst/>
                        </a:rPr>
                        <a:t> les traites, Avant ou après le vêlage</a:t>
                      </a:r>
                      <a:endParaRPr kumimoji="0" lang="en-US" sz="3000" u="none" strike="noStrike" cap="none" normalizeH="0" baseline="0" dirty="0">
                        <a:ln>
                          <a:noFill/>
                        </a:ln>
                        <a:solidFill>
                          <a:schemeClr val="bg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Lors des traitements </a:t>
                      </a:r>
                      <a:r>
                        <a:rPr kumimoji="0" lang="fr-FR" sz="3000" u="none" strike="noStrike" cap="none" normalizeH="0" baseline="0" dirty="0" err="1">
                          <a:ln>
                            <a:noFill/>
                          </a:ln>
                          <a:solidFill>
                            <a:schemeClr val="bg1"/>
                          </a:solidFill>
                          <a:effectLst/>
                        </a:rPr>
                        <a:t>intramammaires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10"/>
                  </a:ext>
                </a:extLst>
              </a:tr>
              <a:tr h="762000">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Variations des infections</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Peu de variations mensuelles</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Variations mensuelles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11"/>
                  </a:ext>
                </a:extLst>
              </a:tr>
              <a:tr h="762000">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Pertes économiques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Diminution de la production</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Traitements, mortalité</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12"/>
                  </a:ext>
                </a:extLst>
              </a:tr>
              <a:tr h="1097152">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rPr>
                        <a:t>Traitements (préventifs et curatifs)</a:t>
                      </a: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rPr>
                        <a:t>Hygiène de la traite (avant et après), Réforme</a:t>
                      </a:r>
                      <a:endParaRPr kumimoji="0" lang="en-US"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rPr>
                        <a:t>Traitement au tarissement et en </a:t>
                      </a:r>
                      <a:r>
                        <a:rPr kumimoji="0" lang="fr-FR" sz="3000" b="0" i="0" u="none" strike="noStrike" cap="none" normalizeH="0" baseline="0" dirty="0" err="1">
                          <a:ln>
                            <a:noFill/>
                          </a:ln>
                          <a:solidFill>
                            <a:schemeClr val="bg1"/>
                          </a:solidFill>
                          <a:effectLst/>
                          <a:latin typeface="+mn-lt"/>
                          <a:ea typeface="Arial Unicode MS" pitchFamily="34" charset="-128"/>
                          <a:cs typeface="Times New Roman" pitchFamily="18" charset="0"/>
                        </a:rPr>
                        <a:t>lact</a:t>
                      </a:r>
                      <a:r>
                        <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rPr>
                        <a:t> (?)</a:t>
                      </a: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rPr>
                        <a:t>Amélioration de l’hygiène , </a:t>
                      </a:r>
                      <a:r>
                        <a:rPr kumimoji="0" lang="fr-FR" sz="3000" b="0" i="0" u="none" strike="noStrike" cap="none" normalizeH="0" baseline="0" dirty="0" err="1">
                          <a:ln>
                            <a:noFill/>
                          </a:ln>
                          <a:solidFill>
                            <a:schemeClr val="bg1"/>
                          </a:solidFill>
                          <a:effectLst/>
                          <a:latin typeface="+mn-lt"/>
                          <a:ea typeface="Arial Unicode MS" pitchFamily="34" charset="-128"/>
                          <a:cs typeface="Times New Roman" pitchFamily="18" charset="0"/>
                        </a:rPr>
                        <a:t>Pretrempage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13"/>
                  </a:ext>
                </a:extLst>
              </a:tr>
            </a:tbl>
          </a:graphicData>
        </a:graphic>
      </p:graphicFrame>
      <p:sp>
        <p:nvSpPr>
          <p:cNvPr id="2" name="Rectangle 1"/>
          <p:cNvSpPr/>
          <p:nvPr/>
        </p:nvSpPr>
        <p:spPr>
          <a:xfrm>
            <a:off x="287884" y="3960217"/>
            <a:ext cx="23906656" cy="187220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3" name="Rectangle 2"/>
          <p:cNvSpPr/>
          <p:nvPr/>
        </p:nvSpPr>
        <p:spPr>
          <a:xfrm>
            <a:off x="287884" y="5832425"/>
            <a:ext cx="23906656" cy="57606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4" name="Rectangle 3"/>
          <p:cNvSpPr/>
          <p:nvPr/>
        </p:nvSpPr>
        <p:spPr>
          <a:xfrm>
            <a:off x="287884" y="6408489"/>
            <a:ext cx="23906656" cy="86409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5" name="Rectangle 4"/>
          <p:cNvSpPr/>
          <p:nvPr/>
        </p:nvSpPr>
        <p:spPr>
          <a:xfrm>
            <a:off x="287885" y="7272585"/>
            <a:ext cx="24194542" cy="72008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6" name="Rectangle 5"/>
          <p:cNvSpPr/>
          <p:nvPr/>
        </p:nvSpPr>
        <p:spPr>
          <a:xfrm>
            <a:off x="287884" y="7992665"/>
            <a:ext cx="23906656" cy="72008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7" name="Rectangle 6"/>
          <p:cNvSpPr/>
          <p:nvPr/>
        </p:nvSpPr>
        <p:spPr>
          <a:xfrm>
            <a:off x="287884" y="8712745"/>
            <a:ext cx="23906656" cy="86409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8" name="Rectangle 7"/>
          <p:cNvSpPr/>
          <p:nvPr/>
        </p:nvSpPr>
        <p:spPr>
          <a:xfrm>
            <a:off x="287884" y="9576841"/>
            <a:ext cx="23906656" cy="100811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9" name="Rectangle 8"/>
          <p:cNvSpPr/>
          <p:nvPr/>
        </p:nvSpPr>
        <p:spPr>
          <a:xfrm>
            <a:off x="287884" y="10584953"/>
            <a:ext cx="23906656" cy="72008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10" name="Rectangle 9"/>
          <p:cNvSpPr/>
          <p:nvPr/>
        </p:nvSpPr>
        <p:spPr>
          <a:xfrm>
            <a:off x="287884" y="11305033"/>
            <a:ext cx="23906656" cy="86409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11" name="Rectangle 10"/>
          <p:cNvSpPr/>
          <p:nvPr/>
        </p:nvSpPr>
        <p:spPr>
          <a:xfrm>
            <a:off x="287884" y="12169129"/>
            <a:ext cx="23906656" cy="100811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Tree>
    <p:extLst>
      <p:ext uri="{BB962C8B-B14F-4D97-AF65-F5344CB8AC3E}">
        <p14:creationId xmlns:p14="http://schemas.microsoft.com/office/powerpoint/2010/main" val="259724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467675F-97DB-97D2-117F-F0EB5B96BBCD}"/>
            </a:ext>
          </a:extLst>
        </p:cNvPr>
        <p:cNvGrpSpPr/>
        <p:nvPr/>
      </p:nvGrpSpPr>
      <p:grpSpPr>
        <a:xfrm>
          <a:off x="0" y="0"/>
          <a:ext cx="0" cy="0"/>
          <a:chOff x="0" y="0"/>
          <a:chExt cx="0" cy="0"/>
        </a:xfrm>
      </p:grpSpPr>
      <p:graphicFrame>
        <p:nvGraphicFramePr>
          <p:cNvPr id="41" name="Group 283">
            <a:extLst>
              <a:ext uri="{FF2B5EF4-FFF2-40B4-BE49-F238E27FC236}">
                <a16:creationId xmlns:a16="http://schemas.microsoft.com/office/drawing/2014/main" id="{BD9AACBA-6891-D238-2430-DA4F11DB941A}"/>
              </a:ext>
            </a:extLst>
          </p:cNvPr>
          <p:cNvGraphicFramePr>
            <a:graphicFrameLocks/>
          </p:cNvGraphicFramePr>
          <p:nvPr/>
        </p:nvGraphicFramePr>
        <p:xfrm>
          <a:off x="575916" y="503833"/>
          <a:ext cx="23474608" cy="12734976"/>
        </p:xfrm>
        <a:graphic>
          <a:graphicData uri="http://schemas.openxmlformats.org/drawingml/2006/table">
            <a:tbl>
              <a:tblPr>
                <a:tableStyleId>{BC89EF96-8CEA-46FF-86C4-4CE0E7609802}</a:tableStyleId>
              </a:tblPr>
              <a:tblGrid>
                <a:gridCol w="6336704">
                  <a:extLst>
                    <a:ext uri="{9D8B030D-6E8A-4147-A177-3AD203B41FA5}">
                      <a16:colId xmlns:a16="http://schemas.microsoft.com/office/drawing/2014/main" val="20000"/>
                    </a:ext>
                  </a:extLst>
                </a:gridCol>
                <a:gridCol w="7643094">
                  <a:extLst>
                    <a:ext uri="{9D8B030D-6E8A-4147-A177-3AD203B41FA5}">
                      <a16:colId xmlns:a16="http://schemas.microsoft.com/office/drawing/2014/main" val="20001"/>
                    </a:ext>
                  </a:extLst>
                </a:gridCol>
                <a:gridCol w="9494810">
                  <a:extLst>
                    <a:ext uri="{9D8B030D-6E8A-4147-A177-3AD203B41FA5}">
                      <a16:colId xmlns:a16="http://schemas.microsoft.com/office/drawing/2014/main" val="20002"/>
                    </a:ext>
                  </a:extLst>
                </a:gridCol>
              </a:tblGrid>
              <a:tr h="860426">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600" u="none" strike="noStrike" cap="none" normalizeH="0" baseline="0" dirty="0">
                          <a:ln>
                            <a:noFill/>
                          </a:ln>
                          <a:solidFill>
                            <a:schemeClr val="accent6">
                              <a:lumMod val="60000"/>
                              <a:lumOff val="40000"/>
                            </a:schemeClr>
                          </a:solidFill>
                          <a:effectLst/>
                        </a:rPr>
                        <a:t>Caractéristiques</a:t>
                      </a:r>
                      <a:endParaRPr kumimoji="0" lang="fr-FR" sz="3600" b="0" i="0" u="none" strike="noStrike" cap="none" normalizeH="0" baseline="0" dirty="0">
                        <a:ln>
                          <a:noFill/>
                        </a:ln>
                        <a:solidFill>
                          <a:schemeClr val="accent6">
                            <a:lumMod val="60000"/>
                            <a:lumOff val="40000"/>
                          </a:schemeClr>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600" u="none" strike="noStrike" cap="none" normalizeH="0" baseline="0" dirty="0">
                          <a:ln>
                            <a:noFill/>
                          </a:ln>
                          <a:solidFill>
                            <a:srgbClr val="FFFF00"/>
                          </a:solidFill>
                          <a:effectLst/>
                        </a:rPr>
                        <a:t>Mammites contagieuses</a:t>
                      </a:r>
                      <a:endParaRPr kumimoji="0" lang="fr-FR" sz="3600" b="0" i="0" u="none" strike="noStrike" cap="none" normalizeH="0" baseline="0" dirty="0">
                        <a:ln>
                          <a:noFill/>
                        </a:ln>
                        <a:solidFill>
                          <a:srgbClr val="FFFF00"/>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600" u="none" strike="noStrike" cap="none" normalizeH="0" baseline="0" dirty="0">
                          <a:ln>
                            <a:noFill/>
                          </a:ln>
                          <a:solidFill>
                            <a:srgbClr val="FF3399"/>
                          </a:solidFill>
                          <a:effectLst/>
                        </a:rPr>
                        <a:t>Mammites d’environnement</a:t>
                      </a:r>
                      <a:endParaRPr kumimoji="0" lang="fr-FR" sz="3600" b="0" i="0" u="none" strike="noStrike" cap="none" normalizeH="0" baseline="0" dirty="0">
                        <a:ln>
                          <a:noFill/>
                        </a:ln>
                        <a:solidFill>
                          <a:srgbClr val="FF3399"/>
                        </a:solidFill>
                        <a:effectLst/>
                        <a:latin typeface="+mn-lt"/>
                        <a:ea typeface="Arial Unicode MS" pitchFamily="34" charset="-128"/>
                        <a:cs typeface="Times New Roman" pitchFamily="18" charset="0"/>
                      </a:endParaRPr>
                    </a:p>
                  </a:txBody>
                  <a:tcPr marL="182880" marR="182880" marT="91440" marB="91440" horzOverflow="overflow"/>
                </a:tc>
                <a:extLst>
                  <a:ext uri="{0D108BD9-81ED-4DB2-BD59-A6C34878D82A}">
                    <a16:rowId xmlns:a16="http://schemas.microsoft.com/office/drawing/2014/main" val="10000"/>
                  </a:ext>
                </a:extLst>
              </a:tr>
              <a:tr h="1731862">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Germes principaux</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Streptocoque </a:t>
                      </a:r>
                      <a:r>
                        <a:rPr kumimoji="0" lang="fr-FR" sz="3000" u="none" strike="noStrike" cap="none" normalizeH="0" baseline="0" dirty="0" err="1">
                          <a:ln>
                            <a:noFill/>
                          </a:ln>
                          <a:solidFill>
                            <a:schemeClr val="bg1"/>
                          </a:solidFill>
                          <a:effectLst/>
                        </a:rPr>
                        <a:t>agalactiae</a:t>
                      </a:r>
                      <a:endParaRPr kumimoji="0" lang="en-US" sz="3000" u="none" strike="noStrike" cap="none" normalizeH="0" baseline="0" dirty="0">
                        <a:ln>
                          <a:noFill/>
                        </a:ln>
                        <a:solidFill>
                          <a:schemeClr val="bg1"/>
                        </a:solidFill>
                        <a:effectLst/>
                      </a:endParaRPr>
                    </a:p>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Staphylococcus aureus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Coliformes (E Coli, Klebsiella, Serratia, Pseudomonas), </a:t>
                      </a:r>
                      <a:br>
                        <a:rPr kumimoji="0" lang="fr-FR" sz="3000" u="none" strike="noStrike" cap="none" normalizeH="0" baseline="0" dirty="0">
                          <a:ln>
                            <a:noFill/>
                          </a:ln>
                          <a:solidFill>
                            <a:schemeClr val="bg1"/>
                          </a:solidFill>
                          <a:effectLst/>
                        </a:rPr>
                      </a:br>
                      <a:r>
                        <a:rPr kumimoji="0" lang="fr-FR" sz="3000" u="none" strike="noStrike" cap="none" normalizeH="0" baseline="0" dirty="0" err="1">
                          <a:ln>
                            <a:noFill/>
                          </a:ln>
                          <a:solidFill>
                            <a:schemeClr val="bg1"/>
                          </a:solidFill>
                          <a:effectLst/>
                        </a:rPr>
                        <a:t>Str</a:t>
                      </a:r>
                      <a:r>
                        <a:rPr kumimoji="0" lang="fr-FR" sz="3000" u="none" strike="noStrike" cap="none" normalizeH="0" baseline="0" dirty="0">
                          <a:ln>
                            <a:noFill/>
                          </a:ln>
                          <a:solidFill>
                            <a:schemeClr val="bg1"/>
                          </a:solidFill>
                          <a:effectLst/>
                        </a:rPr>
                        <a:t> </a:t>
                      </a:r>
                      <a:r>
                        <a:rPr kumimoji="0" lang="fr-FR" sz="3000" u="none" strike="noStrike" cap="none" normalizeH="0" baseline="0" dirty="0" err="1">
                          <a:ln>
                            <a:noFill/>
                          </a:ln>
                          <a:solidFill>
                            <a:schemeClr val="bg1"/>
                          </a:solidFill>
                          <a:effectLst/>
                        </a:rPr>
                        <a:t>uberis</a:t>
                      </a:r>
                      <a:r>
                        <a:rPr kumimoji="0" lang="fr-FR" sz="3000" u="none" strike="noStrike" cap="none" normalizeH="0" baseline="0" dirty="0">
                          <a:ln>
                            <a:noFill/>
                          </a:ln>
                          <a:solidFill>
                            <a:schemeClr val="bg1"/>
                          </a:solidFill>
                          <a:effectLst/>
                        </a:rPr>
                        <a:t> et </a:t>
                      </a:r>
                      <a:r>
                        <a:rPr kumimoji="0" lang="fr-FR" sz="3000" u="none" strike="noStrike" cap="none" normalizeH="0" baseline="0" dirty="0" err="1">
                          <a:ln>
                            <a:noFill/>
                          </a:ln>
                          <a:solidFill>
                            <a:schemeClr val="bg1"/>
                          </a:solidFill>
                          <a:effectLst/>
                        </a:rPr>
                        <a:t>dysgalactiae</a:t>
                      </a:r>
                      <a:endParaRPr kumimoji="0" lang="en-US" sz="3000" u="none" strike="noStrike" cap="none" normalizeH="0" baseline="0" dirty="0">
                        <a:ln>
                          <a:noFill/>
                        </a:ln>
                        <a:solidFill>
                          <a:schemeClr val="bg1"/>
                        </a:solidFill>
                        <a:effectLst/>
                      </a:endParaRPr>
                    </a:p>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Streptococcus </a:t>
                      </a:r>
                      <a:r>
                        <a:rPr kumimoji="0" lang="fr-FR" sz="3000" u="none" strike="noStrike" cap="none" normalizeH="0" baseline="0" dirty="0" err="1">
                          <a:ln>
                            <a:noFill/>
                          </a:ln>
                          <a:solidFill>
                            <a:schemeClr val="bg1"/>
                          </a:solidFill>
                          <a:effectLst/>
                        </a:rPr>
                        <a:t>uberis</a:t>
                      </a:r>
                      <a:endParaRPr kumimoji="0" lang="en-US"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extLst>
                  <a:ext uri="{0D108BD9-81ED-4DB2-BD59-A6C34878D82A}">
                    <a16:rowId xmlns:a16="http://schemas.microsoft.com/office/drawing/2014/main" val="10001"/>
                  </a:ext>
                </a:extLst>
              </a:tr>
              <a:tr h="767158">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Germes « secondaires »</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err="1">
                          <a:ln>
                            <a:noFill/>
                          </a:ln>
                          <a:solidFill>
                            <a:schemeClr val="bg1"/>
                          </a:solidFill>
                          <a:effectLst/>
                        </a:rPr>
                        <a:t>Coryn</a:t>
                      </a:r>
                      <a:r>
                        <a:rPr kumimoji="0" lang="fr-FR" sz="3000" u="none" strike="noStrike" cap="none" normalizeH="0" baseline="0" dirty="0">
                          <a:ln>
                            <a:noFill/>
                          </a:ln>
                          <a:solidFill>
                            <a:schemeClr val="bg1"/>
                          </a:solidFill>
                          <a:effectLst/>
                        </a:rPr>
                        <a:t>. </a:t>
                      </a:r>
                      <a:r>
                        <a:rPr kumimoji="0" lang="fr-FR" sz="3000" u="none" strike="noStrike" cap="none" normalizeH="0" baseline="0" dirty="0" err="1">
                          <a:ln>
                            <a:noFill/>
                          </a:ln>
                          <a:solidFill>
                            <a:schemeClr val="bg1"/>
                          </a:solidFill>
                          <a:effectLst/>
                        </a:rPr>
                        <a:t>Bovis</a:t>
                      </a:r>
                      <a:r>
                        <a:rPr kumimoji="0" lang="fr-FR" sz="3000" u="none" strike="noStrike" cap="none" normalizeH="0" baseline="0" dirty="0">
                          <a:ln>
                            <a:noFill/>
                          </a:ln>
                          <a:solidFill>
                            <a:schemeClr val="bg1"/>
                          </a:solidFill>
                          <a:effectLst/>
                        </a:rPr>
                        <a:t> et Mycoplasmes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Champignons et levures</a:t>
                      </a:r>
                      <a:endParaRPr kumimoji="0" lang="en-US"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extLst>
                  <a:ext uri="{0D108BD9-81ED-4DB2-BD59-A6C34878D82A}">
                    <a16:rowId xmlns:a16="http://schemas.microsoft.com/office/drawing/2014/main" val="10002"/>
                  </a:ext>
                </a:extLst>
              </a:tr>
              <a:tr h="1296144">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Réservoir principal</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Pis des vaches infectées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Environnement :  </a:t>
                      </a:r>
                      <a:r>
                        <a:rPr kumimoji="0" lang="fr-FR" sz="3000" u="none" strike="noStrike" cap="none" normalizeH="0" baseline="0" dirty="0" err="1">
                          <a:ln>
                            <a:noFill/>
                          </a:ln>
                          <a:solidFill>
                            <a:schemeClr val="bg1"/>
                          </a:solidFill>
                          <a:effectLst/>
                        </a:rPr>
                        <a:t>Str</a:t>
                      </a:r>
                      <a:r>
                        <a:rPr kumimoji="0" lang="fr-FR" sz="3000" u="none" strike="noStrike" cap="none" normalizeH="0" baseline="0" dirty="0">
                          <a:ln>
                            <a:noFill/>
                          </a:ln>
                          <a:solidFill>
                            <a:schemeClr val="bg1"/>
                          </a:solidFill>
                          <a:effectLst/>
                        </a:rPr>
                        <a:t> </a:t>
                      </a:r>
                      <a:r>
                        <a:rPr kumimoji="0" lang="fr-FR" sz="3000" u="none" strike="noStrike" cap="none" normalizeH="0" baseline="0" dirty="0" err="1">
                          <a:ln>
                            <a:noFill/>
                          </a:ln>
                          <a:solidFill>
                            <a:schemeClr val="bg1"/>
                          </a:solidFill>
                          <a:effectLst/>
                        </a:rPr>
                        <a:t>uberis</a:t>
                      </a:r>
                      <a:r>
                        <a:rPr kumimoji="0" lang="fr-FR" sz="3000" u="none" strike="noStrike" cap="none" normalizeH="0" baseline="0" dirty="0">
                          <a:ln>
                            <a:noFill/>
                          </a:ln>
                          <a:solidFill>
                            <a:schemeClr val="bg1"/>
                          </a:solidFill>
                          <a:effectLst/>
                        </a:rPr>
                        <a:t> : paille</a:t>
                      </a:r>
                      <a:endParaRPr kumimoji="0" lang="en-US" sz="3000" u="none" strike="noStrike" cap="none" normalizeH="0" baseline="0" dirty="0">
                        <a:ln>
                          <a:noFill/>
                        </a:ln>
                        <a:solidFill>
                          <a:schemeClr val="bg1"/>
                        </a:solidFill>
                        <a:effectLst/>
                      </a:endParaRPr>
                    </a:p>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Coliformes et </a:t>
                      </a:r>
                      <a:r>
                        <a:rPr kumimoji="0" lang="fr-FR" sz="3000" u="none" strike="noStrike" cap="none" normalizeH="0" baseline="0" dirty="0" err="1">
                          <a:ln>
                            <a:noFill/>
                          </a:ln>
                          <a:solidFill>
                            <a:schemeClr val="bg1"/>
                          </a:solidFill>
                          <a:effectLst/>
                        </a:rPr>
                        <a:t>Klebsiella</a:t>
                      </a:r>
                      <a:r>
                        <a:rPr kumimoji="0" lang="fr-FR" sz="3000" u="none" strike="noStrike" cap="none" normalizeH="0" baseline="0" dirty="0">
                          <a:ln>
                            <a:noFill/>
                          </a:ln>
                          <a:solidFill>
                            <a:schemeClr val="bg1"/>
                          </a:solidFill>
                          <a:effectLst/>
                        </a:rPr>
                        <a:t> : copeaux et sciure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extLst>
                  <a:ext uri="{0D108BD9-81ED-4DB2-BD59-A6C34878D82A}">
                    <a16:rowId xmlns:a16="http://schemas.microsoft.com/office/drawing/2014/main" val="10003"/>
                  </a:ext>
                </a:extLst>
              </a:tr>
              <a:tr h="673002">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Réservoir secondaire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Lésions des trayons, matériel,  trayeur</a:t>
                      </a:r>
                      <a:endParaRPr kumimoji="0" lang="en-US"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0" marR="0" lvl="0" indent="0" algn="l" defTabSz="914400" rtl="0" eaLnBrk="0" fontAlgn="base" latinLnBrk="0" hangingPunct="0">
                        <a:lnSpc>
                          <a:spcPct val="100000"/>
                        </a:lnSpc>
                        <a:spcBef>
                          <a:spcPct val="20000"/>
                        </a:spcBef>
                        <a:spcAft>
                          <a:spcPct val="0"/>
                        </a:spcAft>
                        <a:buClr>
                          <a:srgbClr val="A50021"/>
                        </a:buClr>
                        <a:buSzTx/>
                        <a:buFont typeface="Mistral" pitchFamily="66" charset="0"/>
                        <a:buNone/>
                        <a:tabLst/>
                      </a:pPr>
                      <a:endParaRPr kumimoji="0" lang="fr-BE" sz="3000" b="0" i="0" u="none" strike="noStrike" cap="none" normalizeH="0" baseline="0" dirty="0">
                        <a:ln>
                          <a:noFill/>
                        </a:ln>
                        <a:solidFill>
                          <a:schemeClr val="bg1"/>
                        </a:solidFill>
                        <a:effectLst/>
                        <a:latin typeface="+mn-lt"/>
                      </a:endParaRPr>
                    </a:p>
                  </a:txBody>
                  <a:tcPr marL="182880" marR="182880" marT="91440" marB="91440" horzOverflow="overflow"/>
                </a:tc>
                <a:extLst>
                  <a:ext uri="{0D108BD9-81ED-4DB2-BD59-A6C34878D82A}">
                    <a16:rowId xmlns:a16="http://schemas.microsoft.com/office/drawing/2014/main" val="10004"/>
                  </a:ext>
                </a:extLst>
              </a:tr>
              <a:tr h="640080">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N de vaches atteintes (prévalence)</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Elevé</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Faible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extLst>
                  <a:ext uri="{0D108BD9-81ED-4DB2-BD59-A6C34878D82A}">
                    <a16:rowId xmlns:a16="http://schemas.microsoft.com/office/drawing/2014/main" val="10005"/>
                  </a:ext>
                </a:extLst>
              </a:tr>
              <a:tr h="762000">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Influence sur le TCT</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Importante</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Faible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440" marB="91440" horzOverflow="overflow"/>
                </a:tc>
                <a:extLst>
                  <a:ext uri="{0D108BD9-81ED-4DB2-BD59-A6C34878D82A}">
                    <a16:rowId xmlns:a16="http://schemas.microsoft.com/office/drawing/2014/main" val="10006"/>
                  </a:ext>
                </a:extLst>
              </a:tr>
              <a:tr h="762000">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Durée de l’infection</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Longue (Semaines)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Courte (Jours)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07"/>
                  </a:ext>
                </a:extLst>
              </a:tr>
              <a:tr h="762000">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Type de mammite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err="1">
                          <a:ln>
                            <a:noFill/>
                          </a:ln>
                          <a:solidFill>
                            <a:schemeClr val="bg1"/>
                          </a:solidFill>
                          <a:effectLst/>
                        </a:rPr>
                        <a:t>Sub-clinique</a:t>
                      </a:r>
                      <a:r>
                        <a:rPr kumimoji="0" lang="fr-FR" sz="3000" u="none" strike="noStrike" cap="none" normalizeH="0" baseline="0" dirty="0">
                          <a:ln>
                            <a:noFill/>
                          </a:ln>
                          <a:solidFill>
                            <a:schemeClr val="bg1"/>
                          </a:solidFill>
                          <a:effectLst/>
                        </a:rPr>
                        <a:t> /chronique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Clinique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08"/>
                  </a:ext>
                </a:extLst>
              </a:tr>
              <a:tr h="762000">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Sévérité de la mammite</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Moyenne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Forte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09"/>
                  </a:ext>
                </a:extLst>
              </a:tr>
              <a:tr h="1097152">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Transmission de l’infection</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sng" strike="noStrike" cap="none" normalizeH="0" baseline="0" dirty="0">
                          <a:ln>
                            <a:noFill/>
                          </a:ln>
                          <a:solidFill>
                            <a:schemeClr val="bg1"/>
                          </a:solidFill>
                          <a:effectLst/>
                        </a:rPr>
                        <a:t>Pendant</a:t>
                      </a:r>
                      <a:r>
                        <a:rPr kumimoji="0" lang="fr-FR" sz="3000" u="none" strike="noStrike" cap="none" normalizeH="0" baseline="0" dirty="0">
                          <a:ln>
                            <a:noFill/>
                          </a:ln>
                          <a:solidFill>
                            <a:schemeClr val="bg1"/>
                          </a:solidFill>
                          <a:effectLst/>
                        </a:rPr>
                        <a:t> la traite et toute la lactation</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sng" strike="noStrike" cap="none" normalizeH="0" baseline="0" dirty="0">
                          <a:ln>
                            <a:noFill/>
                          </a:ln>
                          <a:solidFill>
                            <a:schemeClr val="bg1"/>
                          </a:solidFill>
                          <a:effectLst/>
                        </a:rPr>
                        <a:t>Entre</a:t>
                      </a:r>
                      <a:r>
                        <a:rPr kumimoji="0" lang="fr-FR" sz="3000" u="none" strike="noStrike" cap="none" normalizeH="0" baseline="0" dirty="0">
                          <a:ln>
                            <a:noFill/>
                          </a:ln>
                          <a:solidFill>
                            <a:schemeClr val="bg1"/>
                          </a:solidFill>
                          <a:effectLst/>
                        </a:rPr>
                        <a:t> les traites, Avant ou après le vêlage</a:t>
                      </a:r>
                      <a:endParaRPr kumimoji="0" lang="en-US" sz="3000" u="none" strike="noStrike" cap="none" normalizeH="0" baseline="0" dirty="0">
                        <a:ln>
                          <a:noFill/>
                        </a:ln>
                        <a:solidFill>
                          <a:schemeClr val="bg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Lors des traitements </a:t>
                      </a:r>
                      <a:r>
                        <a:rPr kumimoji="0" lang="fr-FR" sz="3000" u="none" strike="noStrike" cap="none" normalizeH="0" baseline="0" dirty="0" err="1">
                          <a:ln>
                            <a:noFill/>
                          </a:ln>
                          <a:solidFill>
                            <a:schemeClr val="bg1"/>
                          </a:solidFill>
                          <a:effectLst/>
                        </a:rPr>
                        <a:t>intramammaires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10"/>
                  </a:ext>
                </a:extLst>
              </a:tr>
              <a:tr h="762000">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Variations des infections</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Peu de variations mensuelles</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Variations mensuelles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11"/>
                  </a:ext>
                </a:extLst>
              </a:tr>
              <a:tr h="762000">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Pertes économiques</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a:ln>
                            <a:noFill/>
                          </a:ln>
                          <a:solidFill>
                            <a:schemeClr val="bg1"/>
                          </a:solidFill>
                          <a:effectLst/>
                        </a:rPr>
                        <a:t>Diminution de la production</a:t>
                      </a:r>
                      <a:endParaRPr kumimoji="0" lang="fr-FR" sz="3000" b="0" i="0" u="none" strike="noStrike" cap="none" normalizeH="0" baseline="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u="none" strike="noStrike" cap="none" normalizeH="0" baseline="0" dirty="0">
                          <a:ln>
                            <a:noFill/>
                          </a:ln>
                          <a:solidFill>
                            <a:schemeClr val="bg1"/>
                          </a:solidFill>
                          <a:effectLst/>
                        </a:rPr>
                        <a:t>Traitements, mortalité</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12"/>
                  </a:ext>
                </a:extLst>
              </a:tr>
              <a:tr h="1097152">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rPr>
                        <a:t>Traitements (préventifs et curatifs)</a:t>
                      </a: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rPr>
                        <a:t>Hygiène de la traite (avant et après), Réforme</a:t>
                      </a:r>
                      <a:endParaRPr kumimoji="0" lang="en-US"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rPr>
                        <a:t>Traitement au tarissement et en </a:t>
                      </a:r>
                      <a:r>
                        <a:rPr kumimoji="0" lang="fr-FR" sz="3000" b="0" i="0" u="none" strike="noStrike" cap="none" normalizeH="0" baseline="0" dirty="0" err="1">
                          <a:ln>
                            <a:noFill/>
                          </a:ln>
                          <a:solidFill>
                            <a:schemeClr val="bg1"/>
                          </a:solidFill>
                          <a:effectLst/>
                          <a:latin typeface="+mn-lt"/>
                          <a:ea typeface="Arial Unicode MS" pitchFamily="34" charset="-128"/>
                          <a:cs typeface="Times New Roman" pitchFamily="18" charset="0"/>
                        </a:rPr>
                        <a:t>lact</a:t>
                      </a:r>
                      <a:r>
                        <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rPr>
                        <a:t> (?)</a:t>
                      </a:r>
                    </a:p>
                  </a:txBody>
                  <a:tcPr marL="182880" marR="182880" marT="91376" marB="91376" horzOverflow="overflow"/>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rPr>
                        <a:t>Amélioration de l’hygiène , </a:t>
                      </a:r>
                      <a:r>
                        <a:rPr kumimoji="0" lang="fr-FR" sz="3000" b="0" i="0" u="none" strike="noStrike" cap="none" normalizeH="0" baseline="0" dirty="0" err="1">
                          <a:ln>
                            <a:noFill/>
                          </a:ln>
                          <a:solidFill>
                            <a:schemeClr val="bg1"/>
                          </a:solidFill>
                          <a:effectLst/>
                          <a:latin typeface="+mn-lt"/>
                          <a:ea typeface="Arial Unicode MS" pitchFamily="34" charset="-128"/>
                          <a:cs typeface="Times New Roman" pitchFamily="18" charset="0"/>
                        </a:rPr>
                        <a:t>Pretrempage</a:t>
                      </a:r>
                      <a:endParaRPr kumimoji="0" lang="fr-FR" sz="3000" b="0" i="0" u="none" strike="noStrike" cap="none" normalizeH="0" baseline="0" dirty="0">
                        <a:ln>
                          <a:noFill/>
                        </a:ln>
                        <a:solidFill>
                          <a:schemeClr val="bg1"/>
                        </a:solidFill>
                        <a:effectLst/>
                        <a:latin typeface="+mn-lt"/>
                        <a:ea typeface="Arial Unicode MS" pitchFamily="34" charset="-128"/>
                        <a:cs typeface="Times New Roman" pitchFamily="18" charset="0"/>
                      </a:endParaRPr>
                    </a:p>
                  </a:txBody>
                  <a:tcPr marL="182880" marR="182880" marT="91376" marB="91376"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839295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 name="Freeform 36">
            <a:extLst>
              <a:ext uri="{FF2B5EF4-FFF2-40B4-BE49-F238E27FC236}">
                <a16:creationId xmlns:a16="http://schemas.microsoft.com/office/drawing/2014/main" id="{24A11C2A-BC64-774E-92A7-AC44E08CE887}"/>
              </a:ext>
            </a:extLst>
          </p:cNvPr>
          <p:cNvSpPr>
            <a:spLocks/>
          </p:cNvSpPr>
          <p:nvPr/>
        </p:nvSpPr>
        <p:spPr bwMode="auto">
          <a:xfrm>
            <a:off x="5949530" y="3467391"/>
            <a:ext cx="5560544" cy="5536888"/>
          </a:xfrm>
          <a:custGeom>
            <a:avLst/>
            <a:gdLst>
              <a:gd name="T0" fmla="*/ 3421763 w 4985"/>
              <a:gd name="T1" fmla="*/ 1711568 h 4985"/>
              <a:gd name="T2" fmla="*/ 3421763 w 4985"/>
              <a:gd name="T3" fmla="*/ 1711568 h 4985"/>
              <a:gd name="T4" fmla="*/ 1710882 w 4985"/>
              <a:gd name="T5" fmla="*/ 3421762 h 4985"/>
              <a:gd name="T6" fmla="*/ 1710882 w 4985"/>
              <a:gd name="T7" fmla="*/ 3421762 h 4985"/>
              <a:gd name="T8" fmla="*/ 0 w 4985"/>
              <a:gd name="T9" fmla="*/ 1711568 h 4985"/>
              <a:gd name="T10" fmla="*/ 0 w 4985"/>
              <a:gd name="T11" fmla="*/ 1711568 h 4985"/>
              <a:gd name="T12" fmla="*/ 1710882 w 4985"/>
              <a:gd name="T13" fmla="*/ 0 h 4985"/>
              <a:gd name="T14" fmla="*/ 1710882 w 4985"/>
              <a:gd name="T15" fmla="*/ 0 h 4985"/>
              <a:gd name="T16" fmla="*/ 3421763 w 4985"/>
              <a:gd name="T17" fmla="*/ 1711568 h 4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85" h="4985">
                <a:moveTo>
                  <a:pt x="4984" y="2493"/>
                </a:moveTo>
                <a:lnTo>
                  <a:pt x="4984" y="2493"/>
                </a:lnTo>
                <a:cubicBezTo>
                  <a:pt x="4984" y="3868"/>
                  <a:pt x="3869" y="4984"/>
                  <a:pt x="2492" y="4984"/>
                </a:cubicBezTo>
                <a:cubicBezTo>
                  <a:pt x="1116" y="4984"/>
                  <a:pt x="0" y="3868"/>
                  <a:pt x="0" y="2493"/>
                </a:cubicBezTo>
                <a:cubicBezTo>
                  <a:pt x="0" y="1116"/>
                  <a:pt x="1116" y="0"/>
                  <a:pt x="2492" y="0"/>
                </a:cubicBezTo>
                <a:cubicBezTo>
                  <a:pt x="3869" y="0"/>
                  <a:pt x="4984" y="1116"/>
                  <a:pt x="4984" y="2493"/>
                </a:cubicBezTo>
              </a:path>
            </a:pathLst>
          </a:custGeom>
          <a:solidFill>
            <a:schemeClr val="accent6">
              <a:lumMod val="50000"/>
              <a:alpha val="75000"/>
            </a:schemeClr>
          </a:solidFill>
          <a:ln>
            <a:noFill/>
          </a:ln>
        </p:spPr>
        <p:txBody>
          <a:bodyPr wrap="none" lIns="91428" tIns="45714" rIns="91428" bIns="45714" anchor="ctr"/>
          <a:lstStyle/>
          <a:p>
            <a:endParaRPr lang="en-US" sz="6600"/>
          </a:p>
        </p:txBody>
      </p:sp>
      <p:sp>
        <p:nvSpPr>
          <p:cNvPr id="9" name="TextBox 8">
            <a:extLst>
              <a:ext uri="{FF2B5EF4-FFF2-40B4-BE49-F238E27FC236}">
                <a16:creationId xmlns:a16="http://schemas.microsoft.com/office/drawing/2014/main" id="{67B277AE-7A98-DB41-8008-E91BDC7971CB}"/>
              </a:ext>
            </a:extLst>
          </p:cNvPr>
          <p:cNvSpPr txBox="1"/>
          <p:nvPr/>
        </p:nvSpPr>
        <p:spPr>
          <a:xfrm>
            <a:off x="6632989" y="4608289"/>
            <a:ext cx="4366876" cy="2894306"/>
          </a:xfrm>
          <a:prstGeom prst="rect">
            <a:avLst/>
          </a:prstGeom>
          <a:noFill/>
        </p:spPr>
        <p:txBody>
          <a:bodyPr wrap="none" lIns="91428" tIns="45714" rIns="91428" bIns="45714" rtlCol="0" anchor="b">
            <a:spAutoFit/>
          </a:bodyPr>
          <a:lstStyle/>
          <a:p>
            <a:pPr algn="ctr">
              <a:lnSpc>
                <a:spcPct val="150000"/>
              </a:lnSpc>
            </a:pPr>
            <a:r>
              <a:rPr lang="en-US" sz="6400" spc="-30" dirty="0">
                <a:solidFill>
                  <a:schemeClr val="bg1"/>
                </a:solidFill>
                <a:ea typeface="Source Sans Pro" panose="020B0503030403020204" pitchFamily="34" charset="0"/>
              </a:rPr>
              <a:t>DIAGNOSTIC</a:t>
            </a:r>
          </a:p>
          <a:p>
            <a:pPr algn="ctr">
              <a:lnSpc>
                <a:spcPct val="150000"/>
              </a:lnSpc>
            </a:pPr>
            <a:r>
              <a:rPr lang="en-US" sz="6400" spc="-30" dirty="0">
                <a:solidFill>
                  <a:schemeClr val="bg1"/>
                </a:solidFill>
                <a:ea typeface="Source Sans Pro" panose="020B0503030403020204" pitchFamily="34" charset="0"/>
              </a:rPr>
              <a:t>INDIVIDUEL</a:t>
            </a:r>
          </a:p>
        </p:txBody>
      </p:sp>
      <p:sp>
        <p:nvSpPr>
          <p:cNvPr id="2" name="Rectangle 1"/>
          <p:cNvSpPr/>
          <p:nvPr/>
        </p:nvSpPr>
        <p:spPr>
          <a:xfrm>
            <a:off x="13393340" y="3681290"/>
            <a:ext cx="8064896" cy="5016758"/>
          </a:xfrm>
          <a:prstGeom prst="rect">
            <a:avLst/>
          </a:prstGeom>
        </p:spPr>
        <p:txBody>
          <a:bodyPr wrap="square">
            <a:spAutoFit/>
          </a:bodyPr>
          <a:lstStyle/>
          <a:p>
            <a:pPr marL="1028700" indent="-1028700">
              <a:buFont typeface="+mj-lt"/>
              <a:buAutoNum type="arabicPeriod"/>
              <a:defRPr/>
            </a:pPr>
            <a:r>
              <a:rPr lang="fr-FR" sz="6400" kern="0" dirty="0">
                <a:solidFill>
                  <a:srgbClr val="FFFF00"/>
                </a:solidFill>
              </a:rPr>
              <a:t>Symptomatique </a:t>
            </a:r>
          </a:p>
          <a:p>
            <a:pPr marL="1028700" indent="-1028700">
              <a:buFont typeface="+mj-lt"/>
              <a:buAutoNum type="arabicPeriod"/>
              <a:defRPr/>
            </a:pPr>
            <a:r>
              <a:rPr lang="fr-FR" sz="6400" kern="0" dirty="0">
                <a:solidFill>
                  <a:srgbClr val="FFFF00"/>
                </a:solidFill>
              </a:rPr>
              <a:t>Cellulaire</a:t>
            </a:r>
          </a:p>
          <a:p>
            <a:pPr marL="1028700" indent="-1028700">
              <a:buFont typeface="+mj-lt"/>
              <a:buAutoNum type="arabicPeriod"/>
              <a:defRPr/>
            </a:pPr>
            <a:r>
              <a:rPr lang="fr-FR" sz="6400" kern="0" dirty="0">
                <a:solidFill>
                  <a:srgbClr val="FFFF00"/>
                </a:solidFill>
              </a:rPr>
              <a:t>Bactériologique</a:t>
            </a:r>
          </a:p>
          <a:p>
            <a:pPr marL="1028700" indent="-1028700">
              <a:buFont typeface="+mj-lt"/>
              <a:buAutoNum type="arabicPeriod"/>
              <a:defRPr/>
            </a:pPr>
            <a:r>
              <a:rPr lang="fr-FR" sz="6400" kern="0" dirty="0">
                <a:solidFill>
                  <a:schemeClr val="bg1"/>
                </a:solidFill>
              </a:rPr>
              <a:t>Biochimique</a:t>
            </a:r>
          </a:p>
          <a:p>
            <a:pPr marL="1028700" indent="-1028700">
              <a:buFont typeface="+mj-lt"/>
              <a:buAutoNum type="arabicPeriod"/>
              <a:defRPr/>
            </a:pPr>
            <a:r>
              <a:rPr lang="fr-FR" sz="6400" kern="0" dirty="0">
                <a:solidFill>
                  <a:schemeClr val="bg1"/>
                </a:solidFill>
              </a:rPr>
              <a:t>Immunologique</a:t>
            </a:r>
            <a:endParaRPr lang="fr-BE" sz="6400" kern="0" dirty="0">
              <a:solidFill>
                <a:schemeClr val="bg1"/>
              </a:solidFill>
            </a:endParaRPr>
          </a:p>
        </p:txBody>
      </p:sp>
    </p:spTree>
    <p:extLst>
      <p:ext uri="{BB962C8B-B14F-4D97-AF65-F5344CB8AC3E}">
        <p14:creationId xmlns:p14="http://schemas.microsoft.com/office/powerpoint/2010/main" val="1661351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27</a:t>
            </a:fld>
            <a:endParaRPr lang="fr-BE"/>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712" y="109652"/>
            <a:ext cx="22297748" cy="1335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817276" y="1943993"/>
            <a:ext cx="11089232" cy="10225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Tree>
    <p:extLst>
      <p:ext uri="{BB962C8B-B14F-4D97-AF65-F5344CB8AC3E}">
        <p14:creationId xmlns:p14="http://schemas.microsoft.com/office/powerpoint/2010/main" val="426451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888440" y="342396"/>
            <a:ext cx="8064896" cy="923330"/>
          </a:xfrm>
          <a:prstGeom prst="rect">
            <a:avLst/>
          </a:prstGeom>
        </p:spPr>
        <p:txBody>
          <a:bodyPr wrap="square">
            <a:spAutoFit/>
          </a:bodyPr>
          <a:lstStyle/>
          <a:p>
            <a:pPr marL="1028700" indent="-1028700">
              <a:buFont typeface="+mj-lt"/>
              <a:buAutoNum type="arabicPeriod"/>
              <a:defRPr/>
            </a:pPr>
            <a:r>
              <a:rPr lang="fr-FR" sz="4800" kern="0" dirty="0">
                <a:solidFill>
                  <a:srgbClr val="FFFF00"/>
                </a:solidFill>
              </a:rPr>
              <a:t>Symptomatique</a:t>
            </a:r>
            <a:r>
              <a:rPr lang="fr-FR" sz="5400" kern="0" dirty="0">
                <a:solidFill>
                  <a:srgbClr val="FFFF00"/>
                </a:solidFill>
              </a:rPr>
              <a:t> </a:t>
            </a:r>
          </a:p>
        </p:txBody>
      </p:sp>
      <p:pic>
        <p:nvPicPr>
          <p:cNvPr id="8" name="Picture 3" descr="Pis Mammit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744" y="6228971"/>
            <a:ext cx="4968552" cy="662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Pis mammite chronique"/>
          <p:cNvPicPr>
            <a:picLocks noChangeAspect="1" noChangeArrowheads="1"/>
          </p:cNvPicPr>
          <p:nvPr/>
        </p:nvPicPr>
        <p:blipFill>
          <a:blip r:embed="rId3"/>
          <a:srcRect/>
          <a:stretch>
            <a:fillRect/>
          </a:stretch>
        </p:blipFill>
        <p:spPr>
          <a:xfrm>
            <a:off x="10023341" y="6228971"/>
            <a:ext cx="4874454" cy="6499272"/>
          </a:xfrm>
          <a:prstGeom prst="rect">
            <a:avLst/>
          </a:prstGeom>
          <a:ln>
            <a:solidFill>
              <a:schemeClr val="accent4"/>
            </a:solidFill>
          </a:ln>
        </p:spPr>
      </p:pic>
      <p:pic>
        <p:nvPicPr>
          <p:cNvPr id="11"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19460" y="7704633"/>
            <a:ext cx="5258840" cy="5364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4" descr="auto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62607" y="756544"/>
            <a:ext cx="3972546" cy="495439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10788954" y="764101"/>
            <a:ext cx="4947573" cy="707886"/>
          </a:xfrm>
          <a:prstGeom prst="rect">
            <a:avLst/>
          </a:prstGeom>
          <a:noFill/>
        </p:spPr>
        <p:txBody>
          <a:bodyPr wrap="none" rtlCol="0">
            <a:spAutoFit/>
          </a:bodyPr>
          <a:lstStyle/>
          <a:p>
            <a:r>
              <a:rPr lang="fr-BE" sz="4000" dirty="0">
                <a:solidFill>
                  <a:schemeClr val="bg1"/>
                </a:solidFill>
              </a:rPr>
              <a:t>Grade 3 : Gangréneuse</a:t>
            </a:r>
          </a:p>
        </p:txBody>
      </p:sp>
      <p:sp>
        <p:nvSpPr>
          <p:cNvPr id="15" name="ZoneTexte 14"/>
          <p:cNvSpPr txBox="1"/>
          <p:nvPr/>
        </p:nvSpPr>
        <p:spPr>
          <a:xfrm>
            <a:off x="1115646" y="11189362"/>
            <a:ext cx="1822037" cy="1323439"/>
          </a:xfrm>
          <a:prstGeom prst="rect">
            <a:avLst/>
          </a:prstGeom>
          <a:noFill/>
        </p:spPr>
        <p:txBody>
          <a:bodyPr wrap="none" rtlCol="0">
            <a:spAutoFit/>
          </a:bodyPr>
          <a:lstStyle/>
          <a:p>
            <a:r>
              <a:rPr lang="fr-BE" sz="4000" dirty="0">
                <a:solidFill>
                  <a:schemeClr val="bg1"/>
                </a:solidFill>
              </a:rPr>
              <a:t>Grade 2</a:t>
            </a:r>
          </a:p>
          <a:p>
            <a:r>
              <a:rPr lang="fr-BE" sz="4000" dirty="0">
                <a:solidFill>
                  <a:schemeClr val="bg1"/>
                </a:solidFill>
              </a:rPr>
              <a:t>aigüe</a:t>
            </a:r>
          </a:p>
        </p:txBody>
      </p:sp>
      <p:sp>
        <p:nvSpPr>
          <p:cNvPr id="16" name="ZoneTexte 15"/>
          <p:cNvSpPr txBox="1"/>
          <p:nvPr/>
        </p:nvSpPr>
        <p:spPr>
          <a:xfrm>
            <a:off x="16397156" y="11494159"/>
            <a:ext cx="1822037" cy="707886"/>
          </a:xfrm>
          <a:prstGeom prst="rect">
            <a:avLst/>
          </a:prstGeom>
          <a:noFill/>
        </p:spPr>
        <p:txBody>
          <a:bodyPr wrap="none" rtlCol="0">
            <a:spAutoFit/>
          </a:bodyPr>
          <a:lstStyle/>
          <a:p>
            <a:r>
              <a:rPr lang="fr-BE" sz="4000" dirty="0">
                <a:solidFill>
                  <a:schemeClr val="bg1"/>
                </a:solidFill>
              </a:rPr>
              <a:t>Grade 1</a:t>
            </a:r>
          </a:p>
        </p:txBody>
      </p:sp>
      <p:sp>
        <p:nvSpPr>
          <p:cNvPr id="17" name="ZoneTexte 16"/>
          <p:cNvSpPr txBox="1"/>
          <p:nvPr/>
        </p:nvSpPr>
        <p:spPr>
          <a:xfrm>
            <a:off x="15232238" y="6935192"/>
            <a:ext cx="2292359" cy="1323439"/>
          </a:xfrm>
          <a:prstGeom prst="rect">
            <a:avLst/>
          </a:prstGeom>
          <a:noFill/>
        </p:spPr>
        <p:txBody>
          <a:bodyPr wrap="none" rtlCol="0">
            <a:spAutoFit/>
          </a:bodyPr>
          <a:lstStyle/>
          <a:p>
            <a:r>
              <a:rPr lang="fr-BE" sz="4000" dirty="0">
                <a:solidFill>
                  <a:schemeClr val="bg1"/>
                </a:solidFill>
              </a:rPr>
              <a:t>Grade 2</a:t>
            </a:r>
          </a:p>
          <a:p>
            <a:r>
              <a:rPr lang="fr-BE" sz="4000" dirty="0">
                <a:solidFill>
                  <a:schemeClr val="bg1"/>
                </a:solidFill>
              </a:rPr>
              <a:t>chronique</a:t>
            </a:r>
          </a:p>
        </p:txBody>
      </p:sp>
      <p:sp>
        <p:nvSpPr>
          <p:cNvPr id="18" name="ZoneTexte 17"/>
          <p:cNvSpPr txBox="1"/>
          <p:nvPr/>
        </p:nvSpPr>
        <p:spPr>
          <a:xfrm>
            <a:off x="19874060" y="5978763"/>
            <a:ext cx="3212803" cy="707886"/>
          </a:xfrm>
          <a:prstGeom prst="rect">
            <a:avLst/>
          </a:prstGeom>
          <a:noFill/>
        </p:spPr>
        <p:txBody>
          <a:bodyPr wrap="none" rtlCol="0">
            <a:spAutoFit/>
          </a:bodyPr>
          <a:lstStyle/>
          <a:p>
            <a:r>
              <a:rPr lang="fr-BE" sz="4000" dirty="0">
                <a:solidFill>
                  <a:schemeClr val="bg1"/>
                </a:solidFill>
              </a:rPr>
              <a:t>Hyperkératose</a:t>
            </a:r>
          </a:p>
        </p:txBody>
      </p:sp>
      <p:pic>
        <p:nvPicPr>
          <p:cNvPr id="4" name="Picture 5">
            <a:extLst>
              <a:ext uri="{FF2B5EF4-FFF2-40B4-BE49-F238E27FC236}">
                <a16:creationId xmlns:a16="http://schemas.microsoft.com/office/drawing/2014/main" id="{2A64268E-9235-6822-71ED-42C7B9EFF8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6432" y="1686918"/>
            <a:ext cx="5616624" cy="37444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D:\Documents Christian Hanzen\Activités d'enseignements\Ressources\Multimedia\A classer\CIMG1526.JPG">
            <a:extLst>
              <a:ext uri="{FF2B5EF4-FFF2-40B4-BE49-F238E27FC236}">
                <a16:creationId xmlns:a16="http://schemas.microsoft.com/office/drawing/2014/main" id="{BEA9439C-D180-36EE-B87C-D6DD5EFC72A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4437" y="1686918"/>
            <a:ext cx="5040560" cy="37827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D:\Documents Christian Hanzen\Activités d'enseignements\Ressources\Multimedia\A classer\CIMG1672.JPG">
            <a:extLst>
              <a:ext uri="{FF2B5EF4-FFF2-40B4-BE49-F238E27FC236}">
                <a16:creationId xmlns:a16="http://schemas.microsoft.com/office/drawing/2014/main" id="{B3CC3028-0C49-4D27-1504-C080050B0C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573030" y="1689131"/>
            <a:ext cx="4988978" cy="37422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6A3D7C16-1AB7-77B9-6344-D5D098880D39}"/>
              </a:ext>
            </a:extLst>
          </p:cNvPr>
          <p:cNvSpPr txBox="1"/>
          <p:nvPr/>
        </p:nvSpPr>
        <p:spPr>
          <a:xfrm>
            <a:off x="682976" y="6024929"/>
            <a:ext cx="2907271" cy="1323439"/>
          </a:xfrm>
          <a:prstGeom prst="rect">
            <a:avLst/>
          </a:prstGeom>
          <a:noFill/>
        </p:spPr>
        <p:txBody>
          <a:bodyPr wrap="none" rtlCol="0">
            <a:spAutoFit/>
          </a:bodyPr>
          <a:lstStyle/>
          <a:p>
            <a:r>
              <a:rPr lang="fr-BE" sz="4000" dirty="0">
                <a:solidFill>
                  <a:schemeClr val="bg1"/>
                </a:solidFill>
              </a:rPr>
              <a:t>Grade 3 : </a:t>
            </a:r>
          </a:p>
          <a:p>
            <a:r>
              <a:rPr lang="fr-BE" sz="4000" dirty="0">
                <a:solidFill>
                  <a:schemeClr val="bg1"/>
                </a:solidFill>
              </a:rPr>
              <a:t>paraplégique</a:t>
            </a:r>
          </a:p>
        </p:txBody>
      </p:sp>
    </p:spTree>
    <p:extLst>
      <p:ext uri="{BB962C8B-B14F-4D97-AF65-F5344CB8AC3E}">
        <p14:creationId xmlns:p14="http://schemas.microsoft.com/office/powerpoint/2010/main" val="28824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440012" y="647850"/>
            <a:ext cx="8064896" cy="830997"/>
          </a:xfrm>
          <a:prstGeom prst="rect">
            <a:avLst/>
          </a:prstGeom>
        </p:spPr>
        <p:txBody>
          <a:bodyPr wrap="square">
            <a:spAutoFit/>
          </a:bodyPr>
          <a:lstStyle/>
          <a:p>
            <a:pPr>
              <a:defRPr/>
            </a:pPr>
            <a:r>
              <a:rPr lang="fr-FR" sz="4800" kern="0" dirty="0">
                <a:solidFill>
                  <a:srgbClr val="FFFF00"/>
                </a:solidFill>
              </a:rPr>
              <a:t>2. Cellulaire</a:t>
            </a:r>
          </a:p>
        </p:txBody>
      </p:sp>
      <p:sp>
        <p:nvSpPr>
          <p:cNvPr id="4" name="Rectangle 3"/>
          <p:cNvSpPr/>
          <p:nvPr/>
        </p:nvSpPr>
        <p:spPr>
          <a:xfrm>
            <a:off x="1718631" y="2088010"/>
            <a:ext cx="18011414" cy="3785652"/>
          </a:xfrm>
          <a:prstGeom prst="rect">
            <a:avLst/>
          </a:prstGeom>
        </p:spPr>
        <p:txBody>
          <a:bodyPr wrap="square">
            <a:spAutoFit/>
          </a:bodyPr>
          <a:lstStyle/>
          <a:p>
            <a:pPr marL="0" lvl="1"/>
            <a:r>
              <a:rPr lang="fr-FR" altLang="fr-FR" sz="4000" dirty="0">
                <a:solidFill>
                  <a:srgbClr val="FFFF00"/>
                </a:solidFill>
              </a:rPr>
              <a:t>Comptage électronique</a:t>
            </a:r>
          </a:p>
          <a:p>
            <a:pPr marL="0" lvl="1"/>
            <a:r>
              <a:rPr lang="fr-FR" altLang="fr-FR" sz="4000" dirty="0">
                <a:solidFill>
                  <a:schemeClr val="bg1"/>
                </a:solidFill>
              </a:rPr>
              <a:t> </a:t>
            </a:r>
          </a:p>
          <a:p>
            <a:pPr marL="692150" lvl="2" indent="-692150">
              <a:buFont typeface="Arial" panose="020B0604020202020204" pitchFamily="34" charset="0"/>
              <a:buChar char="•"/>
            </a:pPr>
            <a:r>
              <a:rPr lang="fr-FR" altLang="fr-FR" sz="4000" dirty="0" err="1">
                <a:solidFill>
                  <a:schemeClr val="bg1"/>
                </a:solidFill>
              </a:rPr>
              <a:t>Fossomatic</a:t>
            </a:r>
            <a:r>
              <a:rPr lang="fr-FR" altLang="fr-FR" sz="4000" dirty="0">
                <a:solidFill>
                  <a:schemeClr val="bg1"/>
                </a:solidFill>
              </a:rPr>
              <a:t> : coloration des noyaux au moyen d'un colorant fluorescent</a:t>
            </a:r>
          </a:p>
          <a:p>
            <a:pPr marL="692150" lvl="2" indent="-692150">
              <a:buFont typeface="Arial" panose="020B0604020202020204" pitchFamily="34" charset="0"/>
              <a:buChar char="•"/>
            </a:pPr>
            <a:r>
              <a:rPr lang="fr-FR" altLang="fr-FR" sz="4000" dirty="0">
                <a:solidFill>
                  <a:schemeClr val="bg1"/>
                </a:solidFill>
              </a:rPr>
              <a:t>Coulter </a:t>
            </a:r>
            <a:r>
              <a:rPr lang="fr-FR" altLang="fr-FR" sz="4000" dirty="0" err="1">
                <a:solidFill>
                  <a:schemeClr val="bg1"/>
                </a:solidFill>
              </a:rPr>
              <a:t>Counter</a:t>
            </a:r>
            <a:r>
              <a:rPr lang="fr-FR" altLang="fr-FR" sz="4000" dirty="0">
                <a:solidFill>
                  <a:schemeClr val="bg1"/>
                </a:solidFill>
              </a:rPr>
              <a:t> : modifications de résistance électrique</a:t>
            </a:r>
          </a:p>
          <a:p>
            <a:pPr marL="692150" lvl="2" indent="-692150">
              <a:buFont typeface="Arial" panose="020B0604020202020204" pitchFamily="34" charset="0"/>
              <a:buChar char="•"/>
            </a:pPr>
            <a:r>
              <a:rPr lang="fr-FR" altLang="fr-FR" sz="4000" dirty="0">
                <a:solidFill>
                  <a:schemeClr val="bg1"/>
                </a:solidFill>
              </a:rPr>
              <a:t>Optical </a:t>
            </a:r>
            <a:r>
              <a:rPr lang="fr-FR" altLang="fr-FR" sz="4000" dirty="0" err="1">
                <a:solidFill>
                  <a:schemeClr val="bg1"/>
                </a:solidFill>
              </a:rPr>
              <a:t>Cell</a:t>
            </a:r>
            <a:r>
              <a:rPr lang="fr-FR" altLang="fr-FR" sz="4000" dirty="0">
                <a:solidFill>
                  <a:schemeClr val="bg1"/>
                </a:solidFill>
              </a:rPr>
              <a:t> </a:t>
            </a:r>
            <a:r>
              <a:rPr lang="fr-FR" altLang="fr-FR" sz="4000" dirty="0" err="1">
                <a:solidFill>
                  <a:schemeClr val="bg1"/>
                </a:solidFill>
              </a:rPr>
              <a:t>Counter</a:t>
            </a:r>
            <a:r>
              <a:rPr lang="fr-FR" altLang="fr-FR" sz="4000" dirty="0">
                <a:solidFill>
                  <a:schemeClr val="bg1"/>
                </a:solidFill>
              </a:rPr>
              <a:t> : diffraction d'un rayon lumineux </a:t>
            </a:r>
          </a:p>
          <a:p>
            <a:pPr marL="692150" lvl="2" indent="-692150">
              <a:buFont typeface="Arial" panose="020B0604020202020204" pitchFamily="34" charset="0"/>
              <a:buChar char="•"/>
            </a:pPr>
            <a:r>
              <a:rPr lang="fr-FR" altLang="fr-FR" sz="4000" dirty="0">
                <a:solidFill>
                  <a:schemeClr val="bg1"/>
                </a:solidFill>
              </a:rPr>
              <a:t>Système Cobra : image de microscopie en </a:t>
            </a:r>
            <a:r>
              <a:rPr lang="fr-FR" altLang="fr-FR" sz="4000" dirty="0" err="1">
                <a:solidFill>
                  <a:schemeClr val="bg1"/>
                </a:solidFill>
              </a:rPr>
              <a:t>épifluorescence</a:t>
            </a:r>
            <a:endParaRPr lang="fr-BE" sz="4000" dirty="0">
              <a:solidFill>
                <a:schemeClr val="bg1"/>
              </a:solidFill>
            </a:endParaRPr>
          </a:p>
        </p:txBody>
      </p:sp>
      <p:pic>
        <p:nvPicPr>
          <p:cNvPr id="19" name="Picture 2" descr="C:\Users\u012685\Desktop\KENOT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1852" y="6696521"/>
            <a:ext cx="5283300" cy="633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8064748" y="9866089"/>
            <a:ext cx="9505056" cy="830997"/>
          </a:xfrm>
          <a:prstGeom prst="rect">
            <a:avLst/>
          </a:prstGeom>
        </p:spPr>
        <p:txBody>
          <a:bodyPr wrap="square">
            <a:spAutoFit/>
          </a:bodyPr>
          <a:lstStyle/>
          <a:p>
            <a:pPr marL="0" lvl="1"/>
            <a:r>
              <a:rPr lang="fr-FR" altLang="fr-FR" sz="4000" dirty="0">
                <a:solidFill>
                  <a:srgbClr val="FFFF00"/>
                </a:solidFill>
              </a:rPr>
              <a:t>Réaction de gélification </a:t>
            </a:r>
            <a:r>
              <a:rPr lang="fr-FR" altLang="fr-FR" sz="4800" dirty="0">
                <a:solidFill>
                  <a:schemeClr val="bg1"/>
                </a:solidFill>
              </a:rPr>
              <a:t>: le CMT</a:t>
            </a:r>
          </a:p>
        </p:txBody>
      </p:sp>
    </p:spTree>
    <p:extLst>
      <p:ext uri="{BB962C8B-B14F-4D97-AF65-F5344CB8AC3E}">
        <p14:creationId xmlns:p14="http://schemas.microsoft.com/office/powerpoint/2010/main" val="201811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 name="Freeform 34">
            <a:extLst>
              <a:ext uri="{FF2B5EF4-FFF2-40B4-BE49-F238E27FC236}">
                <a16:creationId xmlns:a16="http://schemas.microsoft.com/office/drawing/2014/main" id="{F3A6737C-4C7A-AF4C-9AEA-59B5564B5B2A}"/>
              </a:ext>
            </a:extLst>
          </p:cNvPr>
          <p:cNvSpPr>
            <a:spLocks/>
          </p:cNvSpPr>
          <p:nvPr/>
        </p:nvSpPr>
        <p:spPr bwMode="auto">
          <a:xfrm>
            <a:off x="7960943" y="4944795"/>
            <a:ext cx="3381195" cy="3278647"/>
          </a:xfrm>
          <a:custGeom>
            <a:avLst/>
            <a:gdLst>
              <a:gd name="T0" fmla="*/ 3424791 w 4986"/>
              <a:gd name="T1" fmla="*/ 1711568 h 4985"/>
              <a:gd name="T2" fmla="*/ 3424791 w 4986"/>
              <a:gd name="T3" fmla="*/ 1711568 h 4985"/>
              <a:gd name="T4" fmla="*/ 1712739 w 4986"/>
              <a:gd name="T5" fmla="*/ 3421762 h 4985"/>
              <a:gd name="T6" fmla="*/ 1712739 w 4986"/>
              <a:gd name="T7" fmla="*/ 3421762 h 4985"/>
              <a:gd name="T8" fmla="*/ 0 w 4986"/>
              <a:gd name="T9" fmla="*/ 1711568 h 4985"/>
              <a:gd name="T10" fmla="*/ 0 w 4986"/>
              <a:gd name="T11" fmla="*/ 1711568 h 4985"/>
              <a:gd name="T12" fmla="*/ 1712739 w 4986"/>
              <a:gd name="T13" fmla="*/ 0 h 4985"/>
              <a:gd name="T14" fmla="*/ 1712739 w 4986"/>
              <a:gd name="T15" fmla="*/ 0 h 4985"/>
              <a:gd name="T16" fmla="*/ 3424791 w 4986"/>
              <a:gd name="T17" fmla="*/ 1711568 h 4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86" h="4985">
                <a:moveTo>
                  <a:pt x="4985" y="2493"/>
                </a:moveTo>
                <a:lnTo>
                  <a:pt x="4985" y="2493"/>
                </a:lnTo>
                <a:cubicBezTo>
                  <a:pt x="4985" y="3868"/>
                  <a:pt x="3869" y="4984"/>
                  <a:pt x="2493" y="4984"/>
                </a:cubicBezTo>
                <a:cubicBezTo>
                  <a:pt x="1117" y="4984"/>
                  <a:pt x="0" y="3868"/>
                  <a:pt x="0" y="2493"/>
                </a:cubicBezTo>
                <a:cubicBezTo>
                  <a:pt x="0" y="1116"/>
                  <a:pt x="1117" y="0"/>
                  <a:pt x="2493" y="0"/>
                </a:cubicBezTo>
                <a:cubicBezTo>
                  <a:pt x="3869" y="0"/>
                  <a:pt x="4985" y="1116"/>
                  <a:pt x="4985" y="2493"/>
                </a:cubicBezTo>
              </a:path>
            </a:pathLst>
          </a:custGeom>
          <a:solidFill>
            <a:schemeClr val="accent5">
              <a:lumMod val="75000"/>
              <a:alpha val="75000"/>
            </a:schemeClr>
          </a:solidFill>
          <a:ln>
            <a:noFill/>
          </a:ln>
        </p:spPr>
        <p:txBody>
          <a:bodyPr wrap="none" lIns="91428" tIns="45714" rIns="91428" bIns="45714" anchor="ctr"/>
          <a:lstStyle/>
          <a:p>
            <a:endParaRPr lang="en-US" sz="6600"/>
          </a:p>
        </p:txBody>
      </p:sp>
      <p:sp>
        <p:nvSpPr>
          <p:cNvPr id="30" name="Freeform 36">
            <a:extLst>
              <a:ext uri="{FF2B5EF4-FFF2-40B4-BE49-F238E27FC236}">
                <a16:creationId xmlns:a16="http://schemas.microsoft.com/office/drawing/2014/main" id="{24A11C2A-BC64-774E-92A7-AC44E08CE887}"/>
              </a:ext>
            </a:extLst>
          </p:cNvPr>
          <p:cNvSpPr>
            <a:spLocks/>
          </p:cNvSpPr>
          <p:nvPr/>
        </p:nvSpPr>
        <p:spPr bwMode="auto">
          <a:xfrm>
            <a:off x="11807460" y="4763898"/>
            <a:ext cx="3634003" cy="3516797"/>
          </a:xfrm>
          <a:custGeom>
            <a:avLst/>
            <a:gdLst>
              <a:gd name="T0" fmla="*/ 3421763 w 4985"/>
              <a:gd name="T1" fmla="*/ 1711568 h 4985"/>
              <a:gd name="T2" fmla="*/ 3421763 w 4985"/>
              <a:gd name="T3" fmla="*/ 1711568 h 4985"/>
              <a:gd name="T4" fmla="*/ 1710882 w 4985"/>
              <a:gd name="T5" fmla="*/ 3421762 h 4985"/>
              <a:gd name="T6" fmla="*/ 1710882 w 4985"/>
              <a:gd name="T7" fmla="*/ 3421762 h 4985"/>
              <a:gd name="T8" fmla="*/ 0 w 4985"/>
              <a:gd name="T9" fmla="*/ 1711568 h 4985"/>
              <a:gd name="T10" fmla="*/ 0 w 4985"/>
              <a:gd name="T11" fmla="*/ 1711568 h 4985"/>
              <a:gd name="T12" fmla="*/ 1710882 w 4985"/>
              <a:gd name="T13" fmla="*/ 0 h 4985"/>
              <a:gd name="T14" fmla="*/ 1710882 w 4985"/>
              <a:gd name="T15" fmla="*/ 0 h 4985"/>
              <a:gd name="T16" fmla="*/ 3421763 w 4985"/>
              <a:gd name="T17" fmla="*/ 1711568 h 4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85" h="4985">
                <a:moveTo>
                  <a:pt x="4984" y="2493"/>
                </a:moveTo>
                <a:lnTo>
                  <a:pt x="4984" y="2493"/>
                </a:lnTo>
                <a:cubicBezTo>
                  <a:pt x="4984" y="3868"/>
                  <a:pt x="3869" y="4984"/>
                  <a:pt x="2492" y="4984"/>
                </a:cubicBezTo>
                <a:cubicBezTo>
                  <a:pt x="1116" y="4984"/>
                  <a:pt x="0" y="3868"/>
                  <a:pt x="0" y="2493"/>
                </a:cubicBezTo>
                <a:cubicBezTo>
                  <a:pt x="0" y="1116"/>
                  <a:pt x="1116" y="0"/>
                  <a:pt x="2492" y="0"/>
                </a:cubicBezTo>
                <a:cubicBezTo>
                  <a:pt x="3869" y="0"/>
                  <a:pt x="4984" y="1116"/>
                  <a:pt x="4984" y="2493"/>
                </a:cubicBezTo>
              </a:path>
            </a:pathLst>
          </a:custGeom>
          <a:solidFill>
            <a:schemeClr val="accent6">
              <a:lumMod val="50000"/>
              <a:alpha val="75000"/>
            </a:schemeClr>
          </a:solidFill>
          <a:ln>
            <a:noFill/>
          </a:ln>
        </p:spPr>
        <p:txBody>
          <a:bodyPr wrap="none" lIns="91428" tIns="45714" rIns="91428" bIns="45714" anchor="ctr"/>
          <a:lstStyle/>
          <a:p>
            <a:endParaRPr lang="en-US" sz="4000"/>
          </a:p>
        </p:txBody>
      </p:sp>
      <p:sp>
        <p:nvSpPr>
          <p:cNvPr id="31" name="Freeform 38">
            <a:extLst>
              <a:ext uri="{FF2B5EF4-FFF2-40B4-BE49-F238E27FC236}">
                <a16:creationId xmlns:a16="http://schemas.microsoft.com/office/drawing/2014/main" id="{EADF373F-0C45-844C-9C89-CE8EE4C34721}"/>
              </a:ext>
            </a:extLst>
          </p:cNvPr>
          <p:cNvSpPr>
            <a:spLocks noChangeArrowheads="1"/>
          </p:cNvSpPr>
          <p:nvPr/>
        </p:nvSpPr>
        <p:spPr bwMode="auto">
          <a:xfrm>
            <a:off x="16022658" y="4763896"/>
            <a:ext cx="3483304" cy="3516799"/>
          </a:xfrm>
          <a:custGeom>
            <a:avLst/>
            <a:gdLst>
              <a:gd name="T0" fmla="*/ 4983 w 4984"/>
              <a:gd name="T1" fmla="*/ 2493 h 4985"/>
              <a:gd name="T2" fmla="*/ 4983 w 4984"/>
              <a:gd name="T3" fmla="*/ 2493 h 4985"/>
              <a:gd name="T4" fmla="*/ 2491 w 4984"/>
              <a:gd name="T5" fmla="*/ 4984 h 4985"/>
              <a:gd name="T6" fmla="*/ 2491 w 4984"/>
              <a:gd name="T7" fmla="*/ 4984 h 4985"/>
              <a:gd name="T8" fmla="*/ 0 w 4984"/>
              <a:gd name="T9" fmla="*/ 2493 h 4985"/>
              <a:gd name="T10" fmla="*/ 0 w 4984"/>
              <a:gd name="T11" fmla="*/ 2493 h 4985"/>
              <a:gd name="T12" fmla="*/ 2491 w 4984"/>
              <a:gd name="T13" fmla="*/ 0 h 4985"/>
              <a:gd name="T14" fmla="*/ 2491 w 4984"/>
              <a:gd name="T15" fmla="*/ 0 h 4985"/>
              <a:gd name="T16" fmla="*/ 4983 w 4984"/>
              <a:gd name="T17" fmla="*/ 2493 h 4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4" h="4985">
                <a:moveTo>
                  <a:pt x="4983" y="2493"/>
                </a:moveTo>
                <a:lnTo>
                  <a:pt x="4983" y="2493"/>
                </a:lnTo>
                <a:cubicBezTo>
                  <a:pt x="4983" y="3868"/>
                  <a:pt x="3867" y="4984"/>
                  <a:pt x="2491" y="4984"/>
                </a:cubicBezTo>
                <a:lnTo>
                  <a:pt x="2491" y="4984"/>
                </a:lnTo>
                <a:cubicBezTo>
                  <a:pt x="1114" y="4984"/>
                  <a:pt x="0" y="3868"/>
                  <a:pt x="0" y="2493"/>
                </a:cubicBezTo>
                <a:lnTo>
                  <a:pt x="0" y="2493"/>
                </a:lnTo>
                <a:cubicBezTo>
                  <a:pt x="0" y="1116"/>
                  <a:pt x="1114" y="0"/>
                  <a:pt x="2491" y="0"/>
                </a:cubicBezTo>
                <a:lnTo>
                  <a:pt x="2491" y="0"/>
                </a:lnTo>
                <a:cubicBezTo>
                  <a:pt x="3867" y="0"/>
                  <a:pt x="4983" y="1116"/>
                  <a:pt x="4983" y="2493"/>
                </a:cubicBezTo>
              </a:path>
            </a:pathLst>
          </a:custGeom>
          <a:solidFill>
            <a:schemeClr val="accent2">
              <a:lumMod val="75000"/>
              <a:alpha val="75000"/>
            </a:schemeClr>
          </a:solidFill>
          <a:ln>
            <a:noFill/>
          </a:ln>
          <a:effectLst/>
        </p:spPr>
        <p:txBody>
          <a:bodyPr wrap="none" lIns="91428" tIns="45714" rIns="91428" bIns="45714" anchor="ctr"/>
          <a:lstStyle/>
          <a:p>
            <a:pPr>
              <a:defRPr/>
            </a:pPr>
            <a:endParaRPr lang="en-US" sz="4000"/>
          </a:p>
        </p:txBody>
      </p:sp>
      <p:sp>
        <p:nvSpPr>
          <p:cNvPr id="32" name="Freeform 40">
            <a:extLst>
              <a:ext uri="{FF2B5EF4-FFF2-40B4-BE49-F238E27FC236}">
                <a16:creationId xmlns:a16="http://schemas.microsoft.com/office/drawing/2014/main" id="{5D6A9DA6-AD43-B745-A90E-855EAF4B92D6}"/>
              </a:ext>
            </a:extLst>
          </p:cNvPr>
          <p:cNvSpPr>
            <a:spLocks noChangeArrowheads="1"/>
          </p:cNvSpPr>
          <p:nvPr/>
        </p:nvSpPr>
        <p:spPr bwMode="auto">
          <a:xfrm>
            <a:off x="20055106" y="4763899"/>
            <a:ext cx="3419354" cy="3516798"/>
          </a:xfrm>
          <a:custGeom>
            <a:avLst/>
            <a:gdLst>
              <a:gd name="T0" fmla="*/ 4985 w 4986"/>
              <a:gd name="T1" fmla="*/ 2493 h 4985"/>
              <a:gd name="T2" fmla="*/ 4985 w 4986"/>
              <a:gd name="T3" fmla="*/ 2493 h 4985"/>
              <a:gd name="T4" fmla="*/ 2493 w 4986"/>
              <a:gd name="T5" fmla="*/ 4984 h 4985"/>
              <a:gd name="T6" fmla="*/ 2493 w 4986"/>
              <a:gd name="T7" fmla="*/ 4984 h 4985"/>
              <a:gd name="T8" fmla="*/ 0 w 4986"/>
              <a:gd name="T9" fmla="*/ 2493 h 4985"/>
              <a:gd name="T10" fmla="*/ 0 w 4986"/>
              <a:gd name="T11" fmla="*/ 2493 h 4985"/>
              <a:gd name="T12" fmla="*/ 2493 w 4986"/>
              <a:gd name="T13" fmla="*/ 0 h 4985"/>
              <a:gd name="T14" fmla="*/ 2493 w 4986"/>
              <a:gd name="T15" fmla="*/ 0 h 4985"/>
              <a:gd name="T16" fmla="*/ 4985 w 4986"/>
              <a:gd name="T17" fmla="*/ 2493 h 4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6" h="4985">
                <a:moveTo>
                  <a:pt x="4985" y="2493"/>
                </a:moveTo>
                <a:lnTo>
                  <a:pt x="4985" y="2493"/>
                </a:lnTo>
                <a:cubicBezTo>
                  <a:pt x="4985" y="3868"/>
                  <a:pt x="3869" y="4984"/>
                  <a:pt x="2493" y="4984"/>
                </a:cubicBezTo>
                <a:lnTo>
                  <a:pt x="2493" y="4984"/>
                </a:lnTo>
                <a:cubicBezTo>
                  <a:pt x="1116" y="4984"/>
                  <a:pt x="0" y="3868"/>
                  <a:pt x="0" y="2493"/>
                </a:cubicBezTo>
                <a:lnTo>
                  <a:pt x="0" y="2493"/>
                </a:lnTo>
                <a:cubicBezTo>
                  <a:pt x="0" y="1116"/>
                  <a:pt x="1116" y="0"/>
                  <a:pt x="2493" y="0"/>
                </a:cubicBezTo>
                <a:lnTo>
                  <a:pt x="2493" y="0"/>
                </a:lnTo>
                <a:cubicBezTo>
                  <a:pt x="3869" y="0"/>
                  <a:pt x="4985" y="1116"/>
                  <a:pt x="4985" y="2493"/>
                </a:cubicBezTo>
              </a:path>
            </a:pathLst>
          </a:custGeom>
          <a:solidFill>
            <a:srgbClr val="FFFF00">
              <a:alpha val="75000"/>
            </a:srgbClr>
          </a:solidFill>
          <a:ln>
            <a:noFill/>
          </a:ln>
          <a:effectLst/>
        </p:spPr>
        <p:txBody>
          <a:bodyPr wrap="none" lIns="91428" tIns="45714" rIns="91428" bIns="45714" anchor="ctr"/>
          <a:lstStyle/>
          <a:p>
            <a:pPr>
              <a:defRPr/>
            </a:pPr>
            <a:endParaRPr lang="en-US" sz="4000"/>
          </a:p>
        </p:txBody>
      </p:sp>
      <p:sp>
        <p:nvSpPr>
          <p:cNvPr id="7" name="TextBox 6">
            <a:extLst>
              <a:ext uri="{FF2B5EF4-FFF2-40B4-BE49-F238E27FC236}">
                <a16:creationId xmlns:a16="http://schemas.microsoft.com/office/drawing/2014/main" id="{CF39E232-DC1F-7B4B-A931-A6E3A08349CE}"/>
              </a:ext>
            </a:extLst>
          </p:cNvPr>
          <p:cNvSpPr txBox="1"/>
          <p:nvPr/>
        </p:nvSpPr>
        <p:spPr>
          <a:xfrm>
            <a:off x="8674445" y="6196783"/>
            <a:ext cx="1829644" cy="643754"/>
          </a:xfrm>
          <a:prstGeom prst="rect">
            <a:avLst/>
          </a:prstGeom>
          <a:noFill/>
        </p:spPr>
        <p:txBody>
          <a:bodyPr wrap="none" lIns="91428" tIns="45714" rIns="91428" bIns="45714" rtlCol="0" anchor="b">
            <a:spAutoFit/>
          </a:bodyPr>
          <a:lstStyle/>
          <a:p>
            <a:pPr algn="ctr">
              <a:lnSpc>
                <a:spcPts val="4320"/>
              </a:lnSpc>
            </a:pPr>
            <a:r>
              <a:rPr lang="en-US" sz="4000" spc="-30" dirty="0" err="1">
                <a:solidFill>
                  <a:schemeClr val="bg1"/>
                </a:solidFill>
                <a:ea typeface="Source Sans Pro" panose="020B0503030403020204" pitchFamily="34" charset="0"/>
              </a:rPr>
              <a:t>DEFINIR</a:t>
            </a:r>
            <a:endParaRPr lang="en-US" sz="4000" spc="-30" dirty="0">
              <a:solidFill>
                <a:schemeClr val="bg1"/>
              </a:solidFill>
              <a:ea typeface="Source Sans Pro" panose="020B0503030403020204" pitchFamily="34" charset="0"/>
            </a:endParaRPr>
          </a:p>
        </p:txBody>
      </p:sp>
      <p:sp>
        <p:nvSpPr>
          <p:cNvPr id="9" name="TextBox 8">
            <a:extLst>
              <a:ext uri="{FF2B5EF4-FFF2-40B4-BE49-F238E27FC236}">
                <a16:creationId xmlns:a16="http://schemas.microsoft.com/office/drawing/2014/main" id="{67B277AE-7A98-DB41-8008-E91BDC7971CB}"/>
              </a:ext>
            </a:extLst>
          </p:cNvPr>
          <p:cNvSpPr txBox="1"/>
          <p:nvPr/>
        </p:nvSpPr>
        <p:spPr>
          <a:xfrm>
            <a:off x="11758684" y="6196783"/>
            <a:ext cx="3682779" cy="643754"/>
          </a:xfrm>
          <a:prstGeom prst="rect">
            <a:avLst/>
          </a:prstGeom>
          <a:noFill/>
        </p:spPr>
        <p:txBody>
          <a:bodyPr wrap="none" lIns="91428" tIns="45714" rIns="91428" bIns="45714" rtlCol="0" anchor="b">
            <a:spAutoFit/>
          </a:bodyPr>
          <a:lstStyle/>
          <a:p>
            <a:pPr algn="ctr">
              <a:lnSpc>
                <a:spcPts val="4320"/>
              </a:lnSpc>
            </a:pPr>
            <a:r>
              <a:rPr lang="en-US" sz="4000" spc="-30" dirty="0">
                <a:solidFill>
                  <a:schemeClr val="bg1"/>
                </a:solidFill>
                <a:ea typeface="Source Sans Pro" panose="020B0503030403020204" pitchFamily="34" charset="0"/>
              </a:rPr>
              <a:t>DIAGNOSTIQUER</a:t>
            </a:r>
          </a:p>
        </p:txBody>
      </p:sp>
      <p:sp>
        <p:nvSpPr>
          <p:cNvPr id="34" name="TextBox 8">
            <a:extLst>
              <a:ext uri="{FF2B5EF4-FFF2-40B4-BE49-F238E27FC236}">
                <a16:creationId xmlns:a16="http://schemas.microsoft.com/office/drawing/2014/main" id="{67B277AE-7A98-DB41-8008-E91BDC7971CB}"/>
              </a:ext>
            </a:extLst>
          </p:cNvPr>
          <p:cNvSpPr txBox="1"/>
          <p:nvPr/>
        </p:nvSpPr>
        <p:spPr>
          <a:xfrm>
            <a:off x="16191607" y="6196783"/>
            <a:ext cx="3164945" cy="643754"/>
          </a:xfrm>
          <a:prstGeom prst="rect">
            <a:avLst/>
          </a:prstGeom>
          <a:noFill/>
        </p:spPr>
        <p:txBody>
          <a:bodyPr wrap="none" lIns="91428" tIns="45714" rIns="91428" bIns="45714" rtlCol="0" anchor="b">
            <a:spAutoFit/>
          </a:bodyPr>
          <a:lstStyle/>
          <a:p>
            <a:pPr algn="ctr">
              <a:lnSpc>
                <a:spcPts val="4320"/>
              </a:lnSpc>
            </a:pPr>
            <a:r>
              <a:rPr lang="en-US" sz="4000" spc="-30" dirty="0">
                <a:solidFill>
                  <a:schemeClr val="bg1"/>
                </a:solidFill>
                <a:ea typeface="Source Sans Pro" panose="020B0503030403020204" pitchFamily="34" charset="0"/>
              </a:rPr>
              <a:t>COMPRENDRE</a:t>
            </a:r>
          </a:p>
        </p:txBody>
      </p:sp>
      <p:sp>
        <p:nvSpPr>
          <p:cNvPr id="35" name="TextBox 6">
            <a:extLst>
              <a:ext uri="{FF2B5EF4-FFF2-40B4-BE49-F238E27FC236}">
                <a16:creationId xmlns:a16="http://schemas.microsoft.com/office/drawing/2014/main" id="{CF39E232-DC1F-7B4B-A931-A6E3A08349CE}"/>
              </a:ext>
            </a:extLst>
          </p:cNvPr>
          <p:cNvSpPr txBox="1"/>
          <p:nvPr/>
        </p:nvSpPr>
        <p:spPr>
          <a:xfrm>
            <a:off x="20893920" y="6196783"/>
            <a:ext cx="1892160" cy="643754"/>
          </a:xfrm>
          <a:prstGeom prst="rect">
            <a:avLst/>
          </a:prstGeom>
          <a:noFill/>
        </p:spPr>
        <p:txBody>
          <a:bodyPr wrap="none" lIns="91428" tIns="45714" rIns="91428" bIns="45714" rtlCol="0" anchor="b">
            <a:spAutoFit/>
          </a:bodyPr>
          <a:lstStyle/>
          <a:p>
            <a:pPr algn="ctr">
              <a:lnSpc>
                <a:spcPts val="4320"/>
              </a:lnSpc>
            </a:pPr>
            <a:r>
              <a:rPr lang="en-US" sz="4000" spc="-30" dirty="0" err="1">
                <a:ea typeface="Source Sans Pro" panose="020B0503030403020204" pitchFamily="34" charset="0"/>
              </a:rPr>
              <a:t>TRAITER</a:t>
            </a:r>
            <a:endParaRPr lang="en-US" sz="4000" spc="-30" dirty="0">
              <a:ea typeface="Source Sans Pro" panose="020B0503030403020204" pitchFamily="34" charset="0"/>
            </a:endParaRPr>
          </a:p>
        </p:txBody>
      </p:sp>
      <p:sp>
        <p:nvSpPr>
          <p:cNvPr id="2" name="Rectangle : coins arrondis 1">
            <a:extLst>
              <a:ext uri="{FF2B5EF4-FFF2-40B4-BE49-F238E27FC236}">
                <a16:creationId xmlns:a16="http://schemas.microsoft.com/office/drawing/2014/main" id="{486E4757-A429-4A94-55A6-889AC5D59DCC}"/>
              </a:ext>
            </a:extLst>
          </p:cNvPr>
          <p:cNvSpPr/>
          <p:nvPr/>
        </p:nvSpPr>
        <p:spPr>
          <a:xfrm>
            <a:off x="7884500" y="2042294"/>
            <a:ext cx="9183557" cy="936104"/>
          </a:xfrm>
          <a:prstGeom prst="round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Pourquoi s’intéresser aux mammites ?</a:t>
            </a:r>
          </a:p>
        </p:txBody>
      </p:sp>
      <p:sp>
        <p:nvSpPr>
          <p:cNvPr id="4" name="Rectangle : coins arrondis 3">
            <a:extLst>
              <a:ext uri="{FF2B5EF4-FFF2-40B4-BE49-F238E27FC236}">
                <a16:creationId xmlns:a16="http://schemas.microsoft.com/office/drawing/2014/main" id="{1626F1F2-94DE-66C3-60AB-8D2F079CE400}"/>
              </a:ext>
            </a:extLst>
          </p:cNvPr>
          <p:cNvSpPr/>
          <p:nvPr/>
        </p:nvSpPr>
        <p:spPr>
          <a:xfrm>
            <a:off x="2088084" y="5789834"/>
            <a:ext cx="4075259" cy="1588567"/>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Approche </a:t>
            </a:r>
          </a:p>
          <a:p>
            <a:pPr algn="ctr"/>
            <a:r>
              <a:rPr lang="fr-BE" dirty="0">
                <a:solidFill>
                  <a:schemeClr val="bg1"/>
                </a:solidFill>
              </a:rPr>
              <a:t>individuelle</a:t>
            </a:r>
          </a:p>
        </p:txBody>
      </p:sp>
      <p:sp>
        <p:nvSpPr>
          <p:cNvPr id="5" name="Rectangle : coins arrondis 4">
            <a:extLst>
              <a:ext uri="{FF2B5EF4-FFF2-40B4-BE49-F238E27FC236}">
                <a16:creationId xmlns:a16="http://schemas.microsoft.com/office/drawing/2014/main" id="{7589D3D6-5F64-6B15-AB37-8E9E0EBE42E5}"/>
              </a:ext>
            </a:extLst>
          </p:cNvPr>
          <p:cNvSpPr/>
          <p:nvPr/>
        </p:nvSpPr>
        <p:spPr>
          <a:xfrm>
            <a:off x="2088084" y="9500442"/>
            <a:ext cx="4075259" cy="1588567"/>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Approche </a:t>
            </a:r>
          </a:p>
          <a:p>
            <a:pPr algn="ctr"/>
            <a:r>
              <a:rPr lang="fr-BE" dirty="0">
                <a:solidFill>
                  <a:schemeClr val="bg1"/>
                </a:solidFill>
              </a:rPr>
              <a:t>de troupeau </a:t>
            </a:r>
          </a:p>
        </p:txBody>
      </p:sp>
      <p:sp>
        <p:nvSpPr>
          <p:cNvPr id="6" name="Rectangle : coins arrondis 5">
            <a:extLst>
              <a:ext uri="{FF2B5EF4-FFF2-40B4-BE49-F238E27FC236}">
                <a16:creationId xmlns:a16="http://schemas.microsoft.com/office/drawing/2014/main" id="{6CB584EA-7EA0-846D-8ED6-FB902ED1F48C}"/>
              </a:ext>
            </a:extLst>
          </p:cNvPr>
          <p:cNvSpPr/>
          <p:nvPr/>
        </p:nvSpPr>
        <p:spPr>
          <a:xfrm>
            <a:off x="8424788" y="9475430"/>
            <a:ext cx="8751343" cy="1588567"/>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Le protocole d’enquête </a:t>
            </a:r>
          </a:p>
        </p:txBody>
      </p:sp>
    </p:spTree>
    <p:extLst>
      <p:ext uri="{BB962C8B-B14F-4D97-AF65-F5344CB8AC3E}">
        <p14:creationId xmlns:p14="http://schemas.microsoft.com/office/powerpoint/2010/main" val="4230652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4">
            <a:extLst>
              <a:ext uri="{FF2B5EF4-FFF2-40B4-BE49-F238E27FC236}">
                <a16:creationId xmlns:a16="http://schemas.microsoft.com/office/drawing/2014/main" id="{81491470-A0B3-0538-95C8-73A8D45A25FE}"/>
              </a:ext>
            </a:extLst>
          </p:cNvPr>
          <p:cNvSpPr>
            <a:spLocks noGrp="1" noChangeArrowheads="1"/>
          </p:cNvSpPr>
          <p:nvPr>
            <p:ph type="title" idx="4294967295"/>
          </p:nvPr>
        </p:nvSpPr>
        <p:spPr>
          <a:xfrm>
            <a:off x="3620868" y="287809"/>
            <a:ext cx="17240688" cy="1437780"/>
          </a:xfrm>
          <a:solidFill>
            <a:schemeClr val="accent2">
              <a:lumMod val="75000"/>
            </a:schemeClr>
          </a:solidFill>
        </p:spPr>
        <p:txBody>
          <a:bodyPr>
            <a:normAutofit fontScale="90000"/>
          </a:bodyPr>
          <a:lstStyle/>
          <a:p>
            <a:r>
              <a:rPr lang="fr-BE" altLang="fr-FR" sz="3990" dirty="0">
                <a:solidFill>
                  <a:schemeClr val="bg1"/>
                </a:solidFill>
              </a:rPr>
              <a:t>Réseau Canadien de recherche sur la mammite bovine</a:t>
            </a:r>
            <a:br>
              <a:rPr lang="fr-BE" altLang="fr-FR" sz="3990" dirty="0">
                <a:solidFill>
                  <a:schemeClr val="bg1"/>
                </a:solidFill>
                <a:hlinkClick r:id="rId2">
                  <a:extLst>
                    <a:ext uri="{A12FA001-AC4F-418D-AE19-62706E023703}">
                      <ahyp:hlinkClr xmlns:ahyp="http://schemas.microsoft.com/office/drawing/2018/hyperlinkcolor" val="tx"/>
                    </a:ext>
                  </a:extLst>
                </a:hlinkClick>
              </a:rPr>
            </a:br>
            <a:r>
              <a:rPr lang="fr-BE" altLang="fr-FR" sz="3990" dirty="0">
                <a:solidFill>
                  <a:schemeClr val="bg1"/>
                </a:solidFill>
                <a:hlinkClick r:id="rId2">
                  <a:extLst>
                    <a:ext uri="{A12FA001-AC4F-418D-AE19-62706E023703}">
                      <ahyp:hlinkClr xmlns:ahyp="http://schemas.microsoft.com/office/drawing/2018/hyperlinkcolor" val="tx"/>
                    </a:ext>
                  </a:extLst>
                </a:hlinkClick>
              </a:rPr>
              <a:t>http://www.medvet.umontreal.ca/reseau_mammite/producteurs/index.php?page=outils</a:t>
            </a:r>
            <a:r>
              <a:rPr lang="fr-BE" altLang="fr-FR" sz="5187" dirty="0">
                <a:solidFill>
                  <a:schemeClr val="bg1"/>
                </a:solidFill>
              </a:rPr>
              <a:t> </a:t>
            </a:r>
            <a:endParaRPr lang="fr-FR" altLang="fr-FR" sz="5187" dirty="0">
              <a:solidFill>
                <a:schemeClr val="bg1"/>
              </a:solidFill>
            </a:endParaRPr>
          </a:p>
        </p:txBody>
      </p:sp>
      <p:pic>
        <p:nvPicPr>
          <p:cNvPr id="90115" name="Picture 6" descr="RCRMB CMT 1">
            <a:extLst>
              <a:ext uri="{FF2B5EF4-FFF2-40B4-BE49-F238E27FC236}">
                <a16:creationId xmlns:a16="http://schemas.microsoft.com/office/drawing/2014/main" id="{91A33F9E-49E7-E902-5984-75F20AEE0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380" y="1943993"/>
            <a:ext cx="14905656" cy="1137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3" descr="RCRMB CM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140" y="287809"/>
            <a:ext cx="17713968" cy="1260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2E75A600-1728-1B49-3E29-9AA5474C1FDD}"/>
              </a:ext>
            </a:extLst>
          </p:cNvPr>
          <p:cNvSpPr txBox="1"/>
          <p:nvPr/>
        </p:nvSpPr>
        <p:spPr>
          <a:xfrm>
            <a:off x="4321994" y="13033225"/>
            <a:ext cx="15984114" cy="584775"/>
          </a:xfrm>
          <a:prstGeom prst="rect">
            <a:avLst/>
          </a:prstGeom>
          <a:noFill/>
        </p:spPr>
        <p:txBody>
          <a:bodyPr wrap="square">
            <a:spAutoFit/>
          </a:bodyPr>
          <a:lstStyle/>
          <a:p>
            <a:r>
              <a:rPr lang="fr-BE" altLang="fr-FR" sz="3200" dirty="0">
                <a:solidFill>
                  <a:schemeClr val="bg1"/>
                </a:solidFill>
                <a:hlinkClick r:id="rId3">
                  <a:extLst>
                    <a:ext uri="{A12FA001-AC4F-418D-AE19-62706E023703}">
                      <ahyp:hlinkClr xmlns:ahyp="http://schemas.microsoft.com/office/drawing/2018/hyperlinkcolor" val="tx"/>
                    </a:ext>
                  </a:extLst>
                </a:hlinkClick>
              </a:rPr>
              <a:t>http://www.medvet.umontreal.ca/reseau_mammite/producteurs/index.php?page=outils</a:t>
            </a:r>
            <a:r>
              <a:rPr lang="fr-BE" altLang="fr-FR" sz="3200" dirty="0">
                <a:solidFill>
                  <a:schemeClr val="bg1"/>
                </a:solidFill>
              </a:rPr>
              <a:t> </a:t>
            </a:r>
            <a:endParaRPr lang="fr-BE" sz="3200" dirty="0"/>
          </a:p>
        </p:txBody>
      </p:sp>
    </p:spTree>
    <p:extLst>
      <p:ext uri="{BB962C8B-B14F-4D97-AF65-F5344CB8AC3E}">
        <p14:creationId xmlns:p14="http://schemas.microsoft.com/office/powerpoint/2010/main" val="1614769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880172" y="3672185"/>
            <a:ext cx="20306256" cy="8897179"/>
          </a:xfrm>
          <a:prstGeom prst="rect">
            <a:avLst/>
          </a:prstGeom>
        </p:spPr>
        <p:txBody>
          <a:bodyPr wrap="square">
            <a:spAutoFit/>
          </a:bodyPr>
          <a:lstStyle/>
          <a:p>
            <a:pPr>
              <a:lnSpc>
                <a:spcPct val="120000"/>
              </a:lnSpc>
            </a:pPr>
            <a:r>
              <a:rPr lang="fr-FR" altLang="fr-FR" sz="4800" u="sng" dirty="0">
                <a:solidFill>
                  <a:schemeClr val="bg1"/>
                </a:solidFill>
              </a:rPr>
              <a:t>Lait d'un quartier</a:t>
            </a:r>
            <a:r>
              <a:rPr lang="fr-FR" altLang="fr-FR" sz="4800" dirty="0">
                <a:solidFill>
                  <a:schemeClr val="bg1"/>
                </a:solidFill>
              </a:rPr>
              <a:t> : </a:t>
            </a:r>
            <a:r>
              <a:rPr lang="fr-FR" altLang="fr-FR" sz="4800" dirty="0" err="1">
                <a:solidFill>
                  <a:schemeClr val="bg1"/>
                </a:solidFill>
              </a:rPr>
              <a:t>CCIQ</a:t>
            </a:r>
            <a:r>
              <a:rPr lang="fr-FR" altLang="fr-FR" sz="4800" dirty="0">
                <a:solidFill>
                  <a:schemeClr val="bg1"/>
                </a:solidFill>
              </a:rPr>
              <a:t>: Comptage Cellulaire Individuel par Quartier</a:t>
            </a:r>
          </a:p>
          <a:p>
            <a:pPr lvl="1">
              <a:lnSpc>
                <a:spcPct val="120000"/>
              </a:lnSpc>
            </a:pPr>
            <a:r>
              <a:rPr lang="fr-FR" altLang="fr-FR" sz="4800" dirty="0">
                <a:solidFill>
                  <a:schemeClr val="bg1"/>
                </a:solidFill>
              </a:rPr>
              <a:t>&lt; 300.000 cellules / ml</a:t>
            </a:r>
          </a:p>
          <a:p>
            <a:pPr lvl="1">
              <a:lnSpc>
                <a:spcPct val="120000"/>
              </a:lnSpc>
            </a:pPr>
            <a:r>
              <a:rPr lang="fr-FR" altLang="fr-FR" sz="4800" dirty="0">
                <a:solidFill>
                  <a:schemeClr val="bg1"/>
                </a:solidFill>
              </a:rPr>
              <a:t>&gt;1.000.000 cellules / ml : mammite clinique</a:t>
            </a:r>
          </a:p>
          <a:p>
            <a:pPr lvl="1">
              <a:lnSpc>
                <a:spcPct val="120000"/>
              </a:lnSpc>
            </a:pPr>
            <a:endParaRPr lang="fr-FR" altLang="fr-FR" sz="4800" dirty="0">
              <a:solidFill>
                <a:schemeClr val="bg1"/>
              </a:solidFill>
            </a:endParaRPr>
          </a:p>
          <a:p>
            <a:pPr>
              <a:lnSpc>
                <a:spcPct val="120000"/>
              </a:lnSpc>
            </a:pPr>
            <a:r>
              <a:rPr lang="fr-FR" altLang="fr-FR" sz="4800" u="sng" dirty="0">
                <a:solidFill>
                  <a:schemeClr val="bg1"/>
                </a:solidFill>
              </a:rPr>
              <a:t>Lait de mélange des 4 quartiers</a:t>
            </a:r>
            <a:r>
              <a:rPr lang="fr-FR" altLang="fr-FR" sz="4800" dirty="0">
                <a:solidFill>
                  <a:schemeClr val="bg1"/>
                </a:solidFill>
              </a:rPr>
              <a:t> : CCI: Comptage Cellulaire Individuel</a:t>
            </a:r>
          </a:p>
          <a:p>
            <a:pPr lvl="1">
              <a:lnSpc>
                <a:spcPct val="120000"/>
              </a:lnSpc>
            </a:pPr>
            <a:r>
              <a:rPr lang="fr-FR" altLang="fr-FR" sz="4800" dirty="0">
                <a:solidFill>
                  <a:schemeClr val="bg1"/>
                </a:solidFill>
              </a:rPr>
              <a:t>&lt; 300.000 cellules / ml (&lt; 150.000 si primipare et &lt; 250.000 si </a:t>
            </a:r>
            <a:r>
              <a:rPr lang="fr-FR" altLang="fr-FR" sz="4800" dirty="0" err="1">
                <a:solidFill>
                  <a:schemeClr val="bg1"/>
                </a:solidFill>
              </a:rPr>
              <a:t>pluripare</a:t>
            </a:r>
            <a:r>
              <a:rPr lang="fr-FR" altLang="fr-FR" sz="4800" dirty="0">
                <a:solidFill>
                  <a:schemeClr val="bg1"/>
                </a:solidFill>
              </a:rPr>
              <a:t>)</a:t>
            </a:r>
          </a:p>
          <a:p>
            <a:pPr lvl="1">
              <a:lnSpc>
                <a:spcPct val="120000"/>
              </a:lnSpc>
            </a:pPr>
            <a:r>
              <a:rPr lang="fr-FR" altLang="fr-FR" sz="4800" dirty="0">
                <a:solidFill>
                  <a:schemeClr val="bg1"/>
                </a:solidFill>
              </a:rPr>
              <a:t>&gt; 400.000 cellules/ml : pathogène majeur</a:t>
            </a:r>
          </a:p>
          <a:p>
            <a:pPr lvl="1">
              <a:lnSpc>
                <a:spcPct val="120000"/>
              </a:lnSpc>
            </a:pPr>
            <a:r>
              <a:rPr lang="fr-FR" altLang="fr-FR" sz="4800" dirty="0">
                <a:solidFill>
                  <a:schemeClr val="bg1"/>
                </a:solidFill>
              </a:rPr>
              <a:t>&gt; 2.000.000 cellules / ml: mammite clinique</a:t>
            </a:r>
          </a:p>
          <a:p>
            <a:pPr marL="1776176" lvl="1" indent="-685800">
              <a:lnSpc>
                <a:spcPct val="120000"/>
              </a:lnSpc>
              <a:buFont typeface="Wingdings" pitchFamily="2" charset="2"/>
              <a:buChar char="Ø"/>
            </a:pPr>
            <a:endParaRPr lang="fr-FR" altLang="fr-FR" sz="4800" dirty="0">
              <a:solidFill>
                <a:schemeClr val="bg1"/>
              </a:solidFill>
            </a:endParaRPr>
          </a:p>
          <a:p>
            <a:pPr>
              <a:lnSpc>
                <a:spcPct val="120000"/>
              </a:lnSpc>
            </a:pPr>
            <a:r>
              <a:rPr lang="fr-FR" altLang="fr-FR" sz="4800" u="sng" dirty="0">
                <a:solidFill>
                  <a:schemeClr val="bg1"/>
                </a:solidFill>
              </a:rPr>
              <a:t>Tank à lait </a:t>
            </a:r>
            <a:r>
              <a:rPr lang="fr-FR" altLang="fr-FR" sz="4800" dirty="0">
                <a:solidFill>
                  <a:schemeClr val="bg1"/>
                </a:solidFill>
              </a:rPr>
              <a:t>:&lt; 400.000 cellules/ml</a:t>
            </a:r>
          </a:p>
        </p:txBody>
      </p:sp>
      <p:sp>
        <p:nvSpPr>
          <p:cNvPr id="4" name="Rectangle à coins arrondis 3"/>
          <p:cNvSpPr/>
          <p:nvPr/>
        </p:nvSpPr>
        <p:spPr>
          <a:xfrm>
            <a:off x="3456236" y="807266"/>
            <a:ext cx="13825536" cy="1424758"/>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5800" dirty="0"/>
              <a:t>Interprétation des comptages cellulaires</a:t>
            </a:r>
            <a:endParaRPr lang="fr-BE" sz="8800" dirty="0"/>
          </a:p>
        </p:txBody>
      </p:sp>
    </p:spTree>
    <p:extLst>
      <p:ext uri="{BB962C8B-B14F-4D97-AF65-F5344CB8AC3E}">
        <p14:creationId xmlns:p14="http://schemas.microsoft.com/office/powerpoint/2010/main" val="40417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7473B50-BA0D-48C6-C241-F6DB552A341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CD07E6-F564-7B87-49E5-0BF8CB50FCEA}"/>
              </a:ext>
            </a:extLst>
          </p:cNvPr>
          <p:cNvSpPr/>
          <p:nvPr/>
        </p:nvSpPr>
        <p:spPr>
          <a:xfrm>
            <a:off x="1009476" y="647849"/>
            <a:ext cx="17712455" cy="2308324"/>
          </a:xfrm>
          <a:prstGeom prst="rect">
            <a:avLst/>
          </a:prstGeom>
        </p:spPr>
        <p:txBody>
          <a:bodyPr wrap="square">
            <a:spAutoFit/>
          </a:bodyPr>
          <a:lstStyle/>
          <a:p>
            <a:pPr>
              <a:defRPr/>
            </a:pPr>
            <a:r>
              <a:rPr lang="fr-FR" sz="4800" kern="0" dirty="0">
                <a:solidFill>
                  <a:srgbClr val="FFFF00"/>
                </a:solidFill>
              </a:rPr>
              <a:t>3. Bactériologique </a:t>
            </a:r>
          </a:p>
          <a:p>
            <a:pPr>
              <a:defRPr/>
            </a:pPr>
            <a:r>
              <a:rPr lang="fr-FR" altLang="fr-FR" sz="4800" dirty="0">
                <a:solidFill>
                  <a:srgbClr val="FFFF00"/>
                </a:solidFill>
              </a:rPr>
              <a:t>Le prélèvement individuel : recommandations </a:t>
            </a:r>
          </a:p>
          <a:p>
            <a:pPr>
              <a:defRPr/>
            </a:pPr>
            <a:endParaRPr lang="fr-FR" sz="4800" kern="0" dirty="0">
              <a:solidFill>
                <a:srgbClr val="FFFF00"/>
              </a:solidFill>
            </a:endParaRPr>
          </a:p>
        </p:txBody>
      </p:sp>
      <p:pic>
        <p:nvPicPr>
          <p:cNvPr id="6" name="Picture 5" descr="RCRMB bactériologie  1">
            <a:extLst>
              <a:ext uri="{FF2B5EF4-FFF2-40B4-BE49-F238E27FC236}">
                <a16:creationId xmlns:a16="http://schemas.microsoft.com/office/drawing/2014/main" id="{7CB1D395-68A6-D5B1-07ED-4120C54588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3460" y="4105925"/>
            <a:ext cx="9603834" cy="712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328EA14-EADD-1B87-F3AD-AF509E28D3DA}"/>
              </a:ext>
            </a:extLst>
          </p:cNvPr>
          <p:cNvSpPr/>
          <p:nvPr/>
        </p:nvSpPr>
        <p:spPr>
          <a:xfrm>
            <a:off x="974415" y="12329531"/>
            <a:ext cx="13172554" cy="707886"/>
          </a:xfrm>
          <a:prstGeom prst="rect">
            <a:avLst/>
          </a:prstGeom>
        </p:spPr>
        <p:txBody>
          <a:bodyPr wrap="square">
            <a:spAutoFit/>
          </a:bodyPr>
          <a:lstStyle/>
          <a:p>
            <a:r>
              <a:rPr lang="fr-BE" sz="4000" dirty="0">
                <a:solidFill>
                  <a:schemeClr val="accent2">
                    <a:lumMod val="60000"/>
                    <a:lumOff val="40000"/>
                  </a:schemeClr>
                </a:solidFill>
              </a:rPr>
              <a:t>http://www.reseaumammite.org/tactic/fr/echantillonnage/</a:t>
            </a:r>
          </a:p>
        </p:txBody>
      </p:sp>
      <p:pic>
        <p:nvPicPr>
          <p:cNvPr id="10" name="Image 9">
            <a:extLst>
              <a:ext uri="{FF2B5EF4-FFF2-40B4-BE49-F238E27FC236}">
                <a16:creationId xmlns:a16="http://schemas.microsoft.com/office/drawing/2014/main" id="{0A13C427-06FC-D8B5-3EDA-54D54D0FA245}"/>
              </a:ext>
            </a:extLst>
          </p:cNvPr>
          <p:cNvPicPr>
            <a:picLocks noChangeAspect="1"/>
          </p:cNvPicPr>
          <p:nvPr/>
        </p:nvPicPr>
        <p:blipFill>
          <a:blip r:embed="rId3"/>
          <a:stretch>
            <a:fillRect/>
          </a:stretch>
        </p:blipFill>
        <p:spPr>
          <a:xfrm>
            <a:off x="1039489" y="4015725"/>
            <a:ext cx="13172554" cy="7345831"/>
          </a:xfrm>
          <a:prstGeom prst="rect">
            <a:avLst/>
          </a:prstGeom>
        </p:spPr>
      </p:pic>
    </p:spTree>
    <p:extLst>
      <p:ext uri="{BB962C8B-B14F-4D97-AF65-F5344CB8AC3E}">
        <p14:creationId xmlns:p14="http://schemas.microsoft.com/office/powerpoint/2010/main" val="273728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440012" y="647849"/>
            <a:ext cx="19298144" cy="1569660"/>
          </a:xfrm>
          <a:prstGeom prst="rect">
            <a:avLst/>
          </a:prstGeom>
        </p:spPr>
        <p:txBody>
          <a:bodyPr wrap="square">
            <a:spAutoFit/>
          </a:bodyPr>
          <a:lstStyle/>
          <a:p>
            <a:pPr>
              <a:defRPr/>
            </a:pPr>
            <a:r>
              <a:rPr lang="fr-FR" sz="4800" kern="0" dirty="0">
                <a:solidFill>
                  <a:srgbClr val="FFFF00"/>
                </a:solidFill>
              </a:rPr>
              <a:t>3. Bactériologique  </a:t>
            </a:r>
          </a:p>
          <a:p>
            <a:pPr>
              <a:defRPr/>
            </a:pPr>
            <a:r>
              <a:rPr lang="fr-FR" sz="4800" dirty="0">
                <a:solidFill>
                  <a:srgbClr val="FFFF00"/>
                </a:solidFill>
              </a:rPr>
              <a:t>l</a:t>
            </a:r>
            <a:r>
              <a:rPr lang="fr-FR" altLang="fr-FR" sz="4800" dirty="0">
                <a:solidFill>
                  <a:srgbClr val="FFFF00"/>
                </a:solidFill>
              </a:rPr>
              <a:t>e prélèvement individuel : interprétation </a:t>
            </a:r>
          </a:p>
        </p:txBody>
      </p:sp>
      <p:sp>
        <p:nvSpPr>
          <p:cNvPr id="3" name="Rectangle 2"/>
          <p:cNvSpPr/>
          <p:nvPr/>
        </p:nvSpPr>
        <p:spPr>
          <a:xfrm>
            <a:off x="1440012" y="2808089"/>
            <a:ext cx="16633848" cy="4798237"/>
          </a:xfrm>
          <a:prstGeom prst="rect">
            <a:avLst/>
          </a:prstGeom>
        </p:spPr>
        <p:txBody>
          <a:bodyPr wrap="square">
            <a:spAutoFit/>
          </a:bodyPr>
          <a:lstStyle/>
          <a:p>
            <a:pPr marL="685800" indent="-685800">
              <a:lnSpc>
                <a:spcPct val="110000"/>
              </a:lnSpc>
              <a:buFont typeface="Arial" panose="020B0604020202020204" pitchFamily="34" charset="0"/>
              <a:buChar char="•"/>
            </a:pPr>
            <a:r>
              <a:rPr lang="fr-FR" altLang="fr-FR" sz="4000" dirty="0">
                <a:solidFill>
                  <a:schemeClr val="bg1"/>
                </a:solidFill>
              </a:rPr>
              <a:t>Il n’existe pas de flore normale</a:t>
            </a:r>
          </a:p>
          <a:p>
            <a:pPr marL="685800" indent="-685800">
              <a:lnSpc>
                <a:spcPct val="110000"/>
              </a:lnSpc>
              <a:buFont typeface="Arial" panose="020B0604020202020204" pitchFamily="34" charset="0"/>
              <a:buChar char="•"/>
            </a:pPr>
            <a:r>
              <a:rPr lang="fr-FR" altLang="fr-FR" sz="4000" dirty="0">
                <a:solidFill>
                  <a:schemeClr val="bg1"/>
                </a:solidFill>
              </a:rPr>
              <a:t>Une seule espèce dans 90 % des cas</a:t>
            </a:r>
          </a:p>
          <a:p>
            <a:pPr marL="685800" indent="-685800">
              <a:lnSpc>
                <a:spcPct val="110000"/>
              </a:lnSpc>
              <a:buFont typeface="Arial" panose="020B0604020202020204" pitchFamily="34" charset="0"/>
              <a:buChar char="•"/>
            </a:pPr>
            <a:r>
              <a:rPr lang="fr-FR" altLang="fr-FR" sz="4000" dirty="0">
                <a:solidFill>
                  <a:schemeClr val="bg1"/>
                </a:solidFill>
              </a:rPr>
              <a:t>Association de trois espèces : exceptionnelle(qualité du prélèvement?)</a:t>
            </a:r>
          </a:p>
          <a:p>
            <a:pPr marL="685800" indent="-685800">
              <a:lnSpc>
                <a:spcPct val="110000"/>
              </a:lnSpc>
              <a:buFont typeface="Arial" panose="020B0604020202020204" pitchFamily="34" charset="0"/>
              <a:buChar char="•"/>
            </a:pPr>
            <a:r>
              <a:rPr lang="fr-FR" altLang="fr-FR" sz="4000" dirty="0">
                <a:solidFill>
                  <a:schemeClr val="bg1"/>
                </a:solidFill>
              </a:rPr>
              <a:t>Si résultat négatif, vérifier si pas administration d ’Ab</a:t>
            </a:r>
          </a:p>
          <a:p>
            <a:pPr marL="685800" indent="-685800">
              <a:lnSpc>
                <a:spcPct val="110000"/>
              </a:lnSpc>
              <a:buFont typeface="Arial" panose="020B0604020202020204" pitchFamily="34" charset="0"/>
              <a:buChar char="•"/>
            </a:pPr>
            <a:r>
              <a:rPr lang="fr-FR" altLang="fr-FR" sz="4000" dirty="0">
                <a:solidFill>
                  <a:schemeClr val="bg1"/>
                </a:solidFill>
              </a:rPr>
              <a:t>Activité Ab in vitro ne garantit pas l ’activité in vivo</a:t>
            </a:r>
          </a:p>
          <a:p>
            <a:pPr marL="685800" indent="-685800">
              <a:lnSpc>
                <a:spcPct val="110000"/>
              </a:lnSpc>
              <a:buFont typeface="Arial" panose="020B0604020202020204" pitchFamily="34" charset="0"/>
              <a:buChar char="•"/>
            </a:pPr>
            <a:r>
              <a:rPr lang="fr-FR" altLang="fr-FR" sz="4000" dirty="0">
                <a:solidFill>
                  <a:schemeClr val="bg1"/>
                </a:solidFill>
              </a:rPr>
              <a:t>Relation de cause (germe) à effet (mammite) si identification du germe dans deux prélèvements sur trois à 1 jour d ’intervalle</a:t>
            </a:r>
          </a:p>
        </p:txBody>
      </p:sp>
      <p:sp>
        <p:nvSpPr>
          <p:cNvPr id="8" name="Rectangle 7">
            <a:extLst>
              <a:ext uri="{FF2B5EF4-FFF2-40B4-BE49-F238E27FC236}">
                <a16:creationId xmlns:a16="http://schemas.microsoft.com/office/drawing/2014/main" id="{3F01B7B6-A586-EADA-B799-A647253BC06A}"/>
              </a:ext>
            </a:extLst>
          </p:cNvPr>
          <p:cNvSpPr/>
          <p:nvPr/>
        </p:nvSpPr>
        <p:spPr>
          <a:xfrm>
            <a:off x="4896396" y="9288809"/>
            <a:ext cx="15335250" cy="1938992"/>
          </a:xfrm>
          <a:prstGeom prst="rect">
            <a:avLst/>
          </a:prstGeom>
          <a:solidFill>
            <a:schemeClr val="accent3">
              <a:lumMod val="50000"/>
            </a:schemeClr>
          </a:solidFill>
        </p:spPr>
        <p:txBody>
          <a:bodyPr wrap="square">
            <a:spAutoFit/>
          </a:bodyPr>
          <a:lstStyle/>
          <a:p>
            <a:r>
              <a:rPr lang="fr-FR" sz="4000" dirty="0">
                <a:solidFill>
                  <a:schemeClr val="bg1"/>
                </a:solidFill>
              </a:rPr>
              <a:t>l’examen bactériologique est et reste un examen complémentaire. </a:t>
            </a:r>
          </a:p>
          <a:p>
            <a:r>
              <a:rPr lang="fr-FR" sz="4000" dirty="0">
                <a:solidFill>
                  <a:schemeClr val="bg1"/>
                </a:solidFill>
              </a:rPr>
              <a:t>En conséquence, </a:t>
            </a:r>
            <a:r>
              <a:rPr lang="fr-FR" sz="4000" i="1" dirty="0">
                <a:solidFill>
                  <a:schemeClr val="bg1"/>
                </a:solidFill>
              </a:rPr>
              <a:t>il ne peut jamais être déconnecté d’une analyse des données de l’élevage et de l’épidémiologie</a:t>
            </a:r>
            <a:r>
              <a:rPr lang="fr-FR" sz="4000" dirty="0">
                <a:solidFill>
                  <a:schemeClr val="bg1"/>
                </a:solidFill>
              </a:rPr>
              <a:t> des mammites (L Théron)</a:t>
            </a:r>
            <a:endParaRPr lang="fr-BE" sz="4000" dirty="0">
              <a:solidFill>
                <a:schemeClr val="bg1"/>
              </a:solidFill>
            </a:endParaRPr>
          </a:p>
        </p:txBody>
      </p:sp>
    </p:spTree>
    <p:extLst>
      <p:ext uri="{BB962C8B-B14F-4D97-AF65-F5344CB8AC3E}">
        <p14:creationId xmlns:p14="http://schemas.microsoft.com/office/powerpoint/2010/main" val="63856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E55B84-DC0B-E81D-7B0B-91A9B5767EF9}"/>
              </a:ext>
            </a:extLst>
          </p:cNvPr>
          <p:cNvPicPr>
            <a:picLocks noChangeAspect="1"/>
          </p:cNvPicPr>
          <p:nvPr/>
        </p:nvPicPr>
        <p:blipFill>
          <a:blip r:embed="rId2"/>
          <a:stretch>
            <a:fillRect/>
          </a:stretch>
        </p:blipFill>
        <p:spPr>
          <a:xfrm>
            <a:off x="5256436" y="1770282"/>
            <a:ext cx="15049672" cy="5734324"/>
          </a:xfrm>
          <a:prstGeom prst="rect">
            <a:avLst/>
          </a:prstGeom>
        </p:spPr>
      </p:pic>
      <p:pic>
        <p:nvPicPr>
          <p:cNvPr id="5" name="Image 4">
            <a:extLst>
              <a:ext uri="{FF2B5EF4-FFF2-40B4-BE49-F238E27FC236}">
                <a16:creationId xmlns:a16="http://schemas.microsoft.com/office/drawing/2014/main" id="{E319DC37-3E16-2BFD-B0CC-C2CAA4AE2524}"/>
              </a:ext>
            </a:extLst>
          </p:cNvPr>
          <p:cNvPicPr>
            <a:picLocks noChangeAspect="1"/>
          </p:cNvPicPr>
          <p:nvPr/>
        </p:nvPicPr>
        <p:blipFill>
          <a:blip r:embed="rId3"/>
          <a:stretch>
            <a:fillRect/>
          </a:stretch>
        </p:blipFill>
        <p:spPr>
          <a:xfrm>
            <a:off x="5568825" y="8181153"/>
            <a:ext cx="14737283" cy="4958553"/>
          </a:xfrm>
          <a:prstGeom prst="rect">
            <a:avLst/>
          </a:prstGeom>
        </p:spPr>
      </p:pic>
      <p:sp>
        <p:nvSpPr>
          <p:cNvPr id="6" name="Rectangle à coins arrondis 3">
            <a:extLst>
              <a:ext uri="{FF2B5EF4-FFF2-40B4-BE49-F238E27FC236}">
                <a16:creationId xmlns:a16="http://schemas.microsoft.com/office/drawing/2014/main" id="{722000DB-B394-14CB-90B5-278C70BAC651}"/>
              </a:ext>
            </a:extLst>
          </p:cNvPr>
          <p:cNvSpPr/>
          <p:nvPr/>
        </p:nvSpPr>
        <p:spPr>
          <a:xfrm>
            <a:off x="5096264" y="447226"/>
            <a:ext cx="13825536" cy="963016"/>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000" dirty="0"/>
              <a:t>Stratégie de prélèvement selon le nombre de cas et de vaches</a:t>
            </a:r>
          </a:p>
        </p:txBody>
      </p:sp>
    </p:spTree>
    <p:extLst>
      <p:ext uri="{BB962C8B-B14F-4D97-AF65-F5344CB8AC3E}">
        <p14:creationId xmlns:p14="http://schemas.microsoft.com/office/powerpoint/2010/main" val="1137175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5A6187E-D8B9-152A-D2E1-A407D46E5D5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41B9A25-FF85-F723-7C8B-3C7A3AB0C8F9}"/>
              </a:ext>
            </a:extLst>
          </p:cNvPr>
          <p:cNvSpPr/>
          <p:nvPr/>
        </p:nvSpPr>
        <p:spPr>
          <a:xfrm>
            <a:off x="1440012" y="647849"/>
            <a:ext cx="20234248" cy="1815882"/>
          </a:xfrm>
          <a:prstGeom prst="rect">
            <a:avLst/>
          </a:prstGeom>
        </p:spPr>
        <p:txBody>
          <a:bodyPr wrap="square">
            <a:spAutoFit/>
          </a:bodyPr>
          <a:lstStyle/>
          <a:p>
            <a:pPr>
              <a:defRPr/>
            </a:pPr>
            <a:r>
              <a:rPr lang="fr-FR" sz="6400" kern="0" dirty="0">
                <a:solidFill>
                  <a:srgbClr val="FFFF00"/>
                </a:solidFill>
              </a:rPr>
              <a:t>3. </a:t>
            </a:r>
            <a:r>
              <a:rPr lang="fr-FR" sz="4800" kern="0" dirty="0">
                <a:solidFill>
                  <a:srgbClr val="FFFF00"/>
                </a:solidFill>
              </a:rPr>
              <a:t>Bactériologique </a:t>
            </a:r>
          </a:p>
          <a:p>
            <a:pPr>
              <a:defRPr/>
            </a:pPr>
            <a:r>
              <a:rPr lang="fr-FR" sz="4800" kern="0" dirty="0">
                <a:solidFill>
                  <a:srgbClr val="FFFF00"/>
                </a:solidFill>
              </a:rPr>
              <a:t>l</a:t>
            </a:r>
            <a:r>
              <a:rPr lang="fr-FR" altLang="fr-FR" sz="4800" dirty="0">
                <a:solidFill>
                  <a:srgbClr val="FFFF00"/>
                </a:solidFill>
              </a:rPr>
              <a:t>e prélèvement de tank : méthodologie </a:t>
            </a:r>
          </a:p>
        </p:txBody>
      </p:sp>
      <p:sp>
        <p:nvSpPr>
          <p:cNvPr id="3" name="Rectangle 2">
            <a:extLst>
              <a:ext uri="{FF2B5EF4-FFF2-40B4-BE49-F238E27FC236}">
                <a16:creationId xmlns:a16="http://schemas.microsoft.com/office/drawing/2014/main" id="{13939196-AD69-B84B-12C2-5C431F067D7C}"/>
              </a:ext>
            </a:extLst>
          </p:cNvPr>
          <p:cNvSpPr/>
          <p:nvPr/>
        </p:nvSpPr>
        <p:spPr>
          <a:xfrm>
            <a:off x="1187984" y="3600177"/>
            <a:ext cx="22106456" cy="7383560"/>
          </a:xfrm>
          <a:prstGeom prst="rect">
            <a:avLst/>
          </a:prstGeom>
        </p:spPr>
        <p:txBody>
          <a:bodyPr wrap="square">
            <a:spAutoFit/>
          </a:bodyPr>
          <a:lstStyle/>
          <a:p>
            <a:pPr marL="571500" indent="-571500">
              <a:lnSpc>
                <a:spcPct val="150000"/>
              </a:lnSpc>
              <a:buFont typeface="Arial" panose="020B0604020202020204" pitchFamily="34" charset="0"/>
              <a:buChar char="•"/>
            </a:pPr>
            <a:r>
              <a:rPr lang="fr-FR" altLang="fr-FR" sz="4000" dirty="0">
                <a:solidFill>
                  <a:schemeClr val="bg1"/>
                </a:solidFill>
              </a:rPr>
              <a:t>Sur le lait de mélange des traites du matin et du soir </a:t>
            </a:r>
          </a:p>
          <a:p>
            <a:pPr marL="571500" indent="-571500">
              <a:lnSpc>
                <a:spcPct val="150000"/>
              </a:lnSpc>
              <a:buFont typeface="Arial" panose="020B0604020202020204" pitchFamily="34" charset="0"/>
              <a:buChar char="•"/>
            </a:pPr>
            <a:r>
              <a:rPr lang="fr-FR" altLang="fr-FR" sz="4000" dirty="0">
                <a:solidFill>
                  <a:schemeClr val="bg1"/>
                </a:solidFill>
              </a:rPr>
              <a:t>Après mélange du lait par l’agitateur pendant 2 minutes </a:t>
            </a:r>
          </a:p>
          <a:p>
            <a:pPr marL="571500" indent="-571500">
              <a:lnSpc>
                <a:spcPct val="150000"/>
              </a:lnSpc>
              <a:buFont typeface="Arial" panose="020B0604020202020204" pitchFamily="34" charset="0"/>
              <a:buChar char="•"/>
            </a:pPr>
            <a:r>
              <a:rPr lang="fr-FR" altLang="fr-FR" sz="4000" dirty="0">
                <a:solidFill>
                  <a:schemeClr val="bg1"/>
                </a:solidFill>
              </a:rPr>
              <a:t>Ne pas prélever au niveau de la vanne (lait plus contaminé car moins agité)</a:t>
            </a:r>
          </a:p>
          <a:p>
            <a:pPr marL="571500" indent="-571500">
              <a:lnSpc>
                <a:spcPct val="150000"/>
              </a:lnSpc>
              <a:buFont typeface="Arial" panose="020B0604020202020204" pitchFamily="34" charset="0"/>
              <a:buChar char="•"/>
            </a:pPr>
            <a:r>
              <a:rPr lang="fr-FR" altLang="fr-FR" sz="4000" dirty="0">
                <a:solidFill>
                  <a:schemeClr val="bg1"/>
                </a:solidFill>
              </a:rPr>
              <a:t>Idéalement le prélèvement sera réalisé en surface au besoin au moyen d’une seringue et d’une pipette d’insémination stérile (cas des tanks de grande capacité). </a:t>
            </a:r>
          </a:p>
          <a:p>
            <a:pPr marL="571500" indent="-571500">
              <a:lnSpc>
                <a:spcPct val="150000"/>
              </a:lnSpc>
              <a:buFont typeface="Arial" panose="020B0604020202020204" pitchFamily="34" charset="0"/>
              <a:buChar char="•"/>
            </a:pPr>
            <a:r>
              <a:rPr lang="fr-FR" altLang="fr-FR" sz="4000" dirty="0">
                <a:solidFill>
                  <a:schemeClr val="bg1"/>
                </a:solidFill>
              </a:rPr>
              <a:t>Chaque tank à lait de l’exploitation sera prélevé. </a:t>
            </a:r>
          </a:p>
          <a:p>
            <a:pPr marL="571500" indent="-571500">
              <a:lnSpc>
                <a:spcPct val="150000"/>
              </a:lnSpc>
              <a:buFont typeface="Arial" panose="020B0604020202020204" pitchFamily="34" charset="0"/>
              <a:buChar char="•"/>
            </a:pPr>
            <a:r>
              <a:rPr lang="fr-FR" altLang="fr-FR" sz="4000" dirty="0">
                <a:solidFill>
                  <a:schemeClr val="bg1"/>
                </a:solidFill>
              </a:rPr>
              <a:t>Conservation des prélèvements à 4°C jusqu’au moment de leur analyse. </a:t>
            </a:r>
          </a:p>
          <a:p>
            <a:pPr marL="571500" indent="-571500">
              <a:lnSpc>
                <a:spcPct val="150000"/>
              </a:lnSpc>
              <a:buFont typeface="Arial" panose="020B0604020202020204" pitchFamily="34" charset="0"/>
              <a:buChar char="•"/>
            </a:pPr>
            <a:r>
              <a:rPr lang="fr-FR" altLang="fr-FR" sz="4000" dirty="0">
                <a:solidFill>
                  <a:schemeClr val="bg1"/>
                </a:solidFill>
              </a:rPr>
              <a:t>Corrélation dans 90 % des cas avec le degré et la nature contagieuse ou environnementale</a:t>
            </a:r>
          </a:p>
        </p:txBody>
      </p:sp>
    </p:spTree>
    <p:extLst>
      <p:ext uri="{BB962C8B-B14F-4D97-AF65-F5344CB8AC3E}">
        <p14:creationId xmlns:p14="http://schemas.microsoft.com/office/powerpoint/2010/main" val="418298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EF3586-2787-491A-032D-2704E1E6DC8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DBF602-BCD2-8922-2D84-CAF9A8D42F6B}"/>
              </a:ext>
            </a:extLst>
          </p:cNvPr>
          <p:cNvSpPr/>
          <p:nvPr/>
        </p:nvSpPr>
        <p:spPr>
          <a:xfrm>
            <a:off x="1440012" y="647849"/>
            <a:ext cx="20666296" cy="1815882"/>
          </a:xfrm>
          <a:prstGeom prst="rect">
            <a:avLst/>
          </a:prstGeom>
        </p:spPr>
        <p:txBody>
          <a:bodyPr wrap="square">
            <a:spAutoFit/>
          </a:bodyPr>
          <a:lstStyle/>
          <a:p>
            <a:pPr>
              <a:defRPr/>
            </a:pPr>
            <a:r>
              <a:rPr lang="fr-FR" sz="6400" kern="0" dirty="0">
                <a:solidFill>
                  <a:srgbClr val="FFFF00"/>
                </a:solidFill>
              </a:rPr>
              <a:t>3. </a:t>
            </a:r>
            <a:r>
              <a:rPr lang="fr-FR" sz="4800" kern="0" dirty="0">
                <a:solidFill>
                  <a:srgbClr val="FFFF00"/>
                </a:solidFill>
              </a:rPr>
              <a:t>Bactériologique </a:t>
            </a:r>
          </a:p>
          <a:p>
            <a:pPr>
              <a:defRPr/>
            </a:pPr>
            <a:r>
              <a:rPr lang="fr-FR" sz="4800" kern="0" dirty="0">
                <a:solidFill>
                  <a:srgbClr val="FFFF00"/>
                </a:solidFill>
              </a:rPr>
              <a:t>l</a:t>
            </a:r>
            <a:r>
              <a:rPr lang="fr-FR" altLang="fr-FR" sz="4800" dirty="0">
                <a:solidFill>
                  <a:srgbClr val="FFFF00"/>
                </a:solidFill>
              </a:rPr>
              <a:t>e prélèvement de tank : interprétation des résultats </a:t>
            </a:r>
          </a:p>
        </p:txBody>
      </p:sp>
      <p:sp>
        <p:nvSpPr>
          <p:cNvPr id="3" name="Rectangle 2">
            <a:extLst>
              <a:ext uri="{FF2B5EF4-FFF2-40B4-BE49-F238E27FC236}">
                <a16:creationId xmlns:a16="http://schemas.microsoft.com/office/drawing/2014/main" id="{73725466-D47B-DE05-D5D3-007557188912}"/>
              </a:ext>
            </a:extLst>
          </p:cNvPr>
          <p:cNvSpPr/>
          <p:nvPr/>
        </p:nvSpPr>
        <p:spPr>
          <a:xfrm>
            <a:off x="935956" y="2687092"/>
            <a:ext cx="22106456" cy="8306889"/>
          </a:xfrm>
          <a:prstGeom prst="rect">
            <a:avLst/>
          </a:prstGeom>
        </p:spPr>
        <p:txBody>
          <a:bodyPr wrap="square">
            <a:spAutoFit/>
          </a:bodyPr>
          <a:lstStyle/>
          <a:p>
            <a:pPr marL="571500" indent="-571500">
              <a:lnSpc>
                <a:spcPct val="150000"/>
              </a:lnSpc>
              <a:buFont typeface="Arial" panose="020B0604020202020204" pitchFamily="34" charset="0"/>
              <a:buChar char="•"/>
            </a:pPr>
            <a:r>
              <a:rPr lang="fr-FR" altLang="fr-FR" sz="4000" dirty="0">
                <a:solidFill>
                  <a:schemeClr val="accent2">
                    <a:lumMod val="60000"/>
                    <a:lumOff val="40000"/>
                  </a:schemeClr>
                </a:solidFill>
              </a:rPr>
              <a:t>Lait </a:t>
            </a:r>
            <a:r>
              <a:rPr lang="fr-FR" altLang="fr-FR" sz="4000" dirty="0" err="1">
                <a:solidFill>
                  <a:schemeClr val="accent2">
                    <a:lumMod val="60000"/>
                    <a:lumOff val="40000"/>
                  </a:schemeClr>
                </a:solidFill>
              </a:rPr>
              <a:t>mammiteux</a:t>
            </a:r>
            <a:r>
              <a:rPr lang="fr-FR" altLang="fr-FR" sz="4000" dirty="0">
                <a:solidFill>
                  <a:schemeClr val="accent2">
                    <a:lumMod val="60000"/>
                    <a:lumOff val="40000"/>
                  </a:schemeClr>
                </a:solidFill>
              </a:rPr>
              <a:t>  </a:t>
            </a:r>
          </a:p>
          <a:p>
            <a:pPr marL="1661649" lvl="1" indent="-571500">
              <a:lnSpc>
                <a:spcPct val="150000"/>
              </a:lnSpc>
              <a:buFont typeface="Arial" panose="020B0604020202020204" pitchFamily="34" charset="0"/>
              <a:buChar char="•"/>
            </a:pPr>
            <a:r>
              <a:rPr lang="fr-FR" altLang="fr-FR" sz="4000" dirty="0">
                <a:solidFill>
                  <a:schemeClr val="bg1"/>
                </a:solidFill>
              </a:rPr>
              <a:t>insuffisance de dépistage précoce des mammites</a:t>
            </a:r>
          </a:p>
          <a:p>
            <a:pPr marL="1661649" lvl="1" indent="-571500">
              <a:lnSpc>
                <a:spcPct val="150000"/>
              </a:lnSpc>
              <a:buFont typeface="Arial" panose="020B0604020202020204" pitchFamily="34" charset="0"/>
              <a:buChar char="•"/>
            </a:pPr>
            <a:r>
              <a:rPr lang="fr-FR" altLang="fr-FR" sz="4000" dirty="0">
                <a:solidFill>
                  <a:schemeClr val="bg1"/>
                </a:solidFill>
              </a:rPr>
              <a:t>Manque de traite séparée des vaches infectées </a:t>
            </a:r>
          </a:p>
          <a:p>
            <a:pPr marL="1661649" lvl="1" indent="-571500">
              <a:lnSpc>
                <a:spcPct val="150000"/>
              </a:lnSpc>
              <a:buFont typeface="Arial" panose="020B0604020202020204" pitchFamily="34" charset="0"/>
              <a:buChar char="•"/>
            </a:pPr>
            <a:r>
              <a:rPr lang="fr-FR" altLang="fr-FR" sz="4000" dirty="0">
                <a:solidFill>
                  <a:schemeClr val="bg1"/>
                </a:solidFill>
              </a:rPr>
              <a:t>Exemple : infection par du Streptocoque </a:t>
            </a:r>
            <a:r>
              <a:rPr lang="fr-FR" altLang="fr-FR" sz="4000" dirty="0" err="1">
                <a:solidFill>
                  <a:schemeClr val="bg1"/>
                </a:solidFill>
              </a:rPr>
              <a:t>agalactiae</a:t>
            </a:r>
            <a:r>
              <a:rPr lang="fr-FR" altLang="fr-FR" sz="4000" dirty="0">
                <a:solidFill>
                  <a:schemeClr val="bg1"/>
                </a:solidFill>
              </a:rPr>
              <a:t> ou </a:t>
            </a:r>
            <a:r>
              <a:rPr lang="fr-FR" altLang="fr-FR" sz="4000" dirty="0" err="1">
                <a:solidFill>
                  <a:schemeClr val="bg1"/>
                </a:solidFill>
              </a:rPr>
              <a:t>uberis</a:t>
            </a:r>
            <a:r>
              <a:rPr lang="fr-FR" altLang="fr-FR" sz="4000" dirty="0">
                <a:solidFill>
                  <a:schemeClr val="bg1"/>
                </a:solidFill>
              </a:rPr>
              <a:t> 100 millions de germes par ml </a:t>
            </a:r>
          </a:p>
          <a:p>
            <a:pPr marL="571500" indent="-571500">
              <a:lnSpc>
                <a:spcPct val="150000"/>
              </a:lnSpc>
              <a:buFont typeface="Arial" panose="020B0604020202020204" pitchFamily="34" charset="0"/>
              <a:buChar char="•"/>
            </a:pPr>
            <a:r>
              <a:rPr lang="fr-FR" altLang="fr-FR" sz="4000" dirty="0">
                <a:solidFill>
                  <a:schemeClr val="accent2">
                    <a:lumMod val="60000"/>
                    <a:lumOff val="40000"/>
                  </a:schemeClr>
                </a:solidFill>
              </a:rPr>
              <a:t>Coliformes (Norme &lt; 150 à 500 par ml): </a:t>
            </a:r>
          </a:p>
          <a:p>
            <a:pPr marL="1661649" lvl="1" indent="-571500">
              <a:lnSpc>
                <a:spcPct val="150000"/>
              </a:lnSpc>
              <a:buFont typeface="Arial" panose="020B0604020202020204" pitchFamily="34" charset="0"/>
              <a:buChar char="•"/>
            </a:pPr>
            <a:r>
              <a:rPr lang="fr-FR" altLang="fr-FR" sz="4000" dirty="0">
                <a:solidFill>
                  <a:schemeClr val="bg1"/>
                </a:solidFill>
              </a:rPr>
              <a:t>Mesure indirecte de la propreté de la traite et des vaches </a:t>
            </a:r>
          </a:p>
          <a:p>
            <a:pPr marL="571500" indent="-571500">
              <a:lnSpc>
                <a:spcPct val="150000"/>
              </a:lnSpc>
              <a:buFont typeface="Arial" panose="020B0604020202020204" pitchFamily="34" charset="0"/>
              <a:buChar char="•"/>
            </a:pPr>
            <a:r>
              <a:rPr lang="fr-FR" altLang="fr-FR" sz="4000" dirty="0">
                <a:solidFill>
                  <a:schemeClr val="accent2">
                    <a:lumMod val="60000"/>
                    <a:lumOff val="40000"/>
                  </a:schemeClr>
                </a:solidFill>
              </a:rPr>
              <a:t>Germes </a:t>
            </a:r>
            <a:r>
              <a:rPr lang="fr-FR" altLang="fr-FR" sz="4000" dirty="0" err="1">
                <a:solidFill>
                  <a:schemeClr val="accent2">
                    <a:lumMod val="60000"/>
                    <a:lumOff val="40000"/>
                  </a:schemeClr>
                </a:solidFill>
              </a:rPr>
              <a:t>thermoduriques</a:t>
            </a:r>
            <a:r>
              <a:rPr lang="fr-FR" altLang="fr-FR" sz="4000" dirty="0">
                <a:solidFill>
                  <a:schemeClr val="accent2">
                    <a:lumMod val="60000"/>
                    <a:lumOff val="40000"/>
                  </a:schemeClr>
                </a:solidFill>
              </a:rPr>
              <a:t> (N &lt; 750 par ml)</a:t>
            </a:r>
          </a:p>
          <a:p>
            <a:pPr marL="1661649" lvl="1" indent="-571500">
              <a:lnSpc>
                <a:spcPct val="150000"/>
              </a:lnSpc>
              <a:buFont typeface="Arial" panose="020B0604020202020204" pitchFamily="34" charset="0"/>
              <a:buChar char="•"/>
            </a:pPr>
            <a:r>
              <a:rPr lang="fr-FR" altLang="fr-FR" sz="4000" dirty="0">
                <a:solidFill>
                  <a:schemeClr val="bg1"/>
                </a:solidFill>
              </a:rPr>
              <a:t>Manque de qualité du nettoyage de l’installation de traite</a:t>
            </a:r>
          </a:p>
          <a:p>
            <a:pPr marL="571500" indent="-571500">
              <a:lnSpc>
                <a:spcPct val="150000"/>
              </a:lnSpc>
              <a:buFont typeface="Arial" panose="020B0604020202020204" pitchFamily="34" charset="0"/>
              <a:buChar char="•"/>
            </a:pPr>
            <a:r>
              <a:rPr lang="fr-FR" altLang="fr-FR" sz="4000" u="sng" dirty="0">
                <a:solidFill>
                  <a:schemeClr val="accent2">
                    <a:lumMod val="60000"/>
                    <a:lumOff val="40000"/>
                  </a:schemeClr>
                </a:solidFill>
              </a:rPr>
              <a:t>Norme</a:t>
            </a:r>
            <a:r>
              <a:rPr lang="fr-FR" altLang="fr-FR" sz="4000" dirty="0">
                <a:solidFill>
                  <a:schemeClr val="accent2">
                    <a:lumMod val="60000"/>
                    <a:lumOff val="40000"/>
                  </a:schemeClr>
                </a:solidFill>
              </a:rPr>
              <a:t> : &lt; 100.000 germes totaux par ml</a:t>
            </a:r>
          </a:p>
        </p:txBody>
      </p:sp>
    </p:spTree>
    <p:extLst>
      <p:ext uri="{BB962C8B-B14F-4D97-AF65-F5344CB8AC3E}">
        <p14:creationId xmlns:p14="http://schemas.microsoft.com/office/powerpoint/2010/main" val="164324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A6A8BA6-1242-4EDE-BB0F-10D60B290FDE}"/>
              </a:ext>
            </a:extLst>
          </p:cNvPr>
          <p:cNvSpPr>
            <a:spLocks noGrp="1"/>
          </p:cNvSpPr>
          <p:nvPr>
            <p:ph idx="1"/>
          </p:nvPr>
        </p:nvSpPr>
        <p:spPr/>
        <p:txBody>
          <a:bodyPr>
            <a:normAutofit/>
          </a:bodyPr>
          <a:lstStyle/>
          <a:p>
            <a:r>
              <a:rPr lang="fr-BE" sz="4400" dirty="0"/>
              <a:t>essentiellement Streptococcus </a:t>
            </a:r>
            <a:r>
              <a:rPr lang="fr-BE" sz="4400" dirty="0" err="1"/>
              <a:t>agalactiae</a:t>
            </a:r>
            <a:endParaRPr lang="fr-BE" sz="4400" dirty="0"/>
          </a:p>
          <a:p>
            <a:endParaRPr lang="fr-BE" sz="4400" dirty="0"/>
          </a:p>
        </p:txBody>
      </p:sp>
      <p:sp>
        <p:nvSpPr>
          <p:cNvPr id="4" name="Espace réservé du texte 3">
            <a:extLst>
              <a:ext uri="{FF2B5EF4-FFF2-40B4-BE49-F238E27FC236}">
                <a16:creationId xmlns:a16="http://schemas.microsoft.com/office/drawing/2014/main" id="{89DA6BE9-519B-4255-B4C3-08E461441287}"/>
              </a:ext>
            </a:extLst>
          </p:cNvPr>
          <p:cNvSpPr>
            <a:spLocks noGrp="1"/>
          </p:cNvSpPr>
          <p:nvPr>
            <p:ph type="body" sz="quarter" idx="12"/>
          </p:nvPr>
        </p:nvSpPr>
        <p:spPr>
          <a:xfrm>
            <a:off x="9265220" y="4915055"/>
            <a:ext cx="7483021" cy="7326082"/>
          </a:xfrm>
        </p:spPr>
        <p:txBody>
          <a:bodyPr>
            <a:normAutofit/>
          </a:bodyPr>
          <a:lstStyle/>
          <a:p>
            <a:r>
              <a:rPr lang="fr-BE" sz="4400" dirty="0"/>
              <a:t>Staphylococcus aureus </a:t>
            </a:r>
          </a:p>
          <a:p>
            <a:r>
              <a:rPr lang="fr-BE" sz="4400" dirty="0"/>
              <a:t>Escherichia coli</a:t>
            </a:r>
          </a:p>
          <a:p>
            <a:r>
              <a:rPr lang="fr-BE" sz="4400" dirty="0"/>
              <a:t>Streptococcus </a:t>
            </a:r>
            <a:r>
              <a:rPr lang="fr-BE" sz="4400" dirty="0" err="1"/>
              <a:t>agalactiae</a:t>
            </a:r>
            <a:endParaRPr lang="fr-BE" sz="4400" dirty="0"/>
          </a:p>
          <a:p>
            <a:endParaRPr lang="fr-BE" sz="4400" dirty="0"/>
          </a:p>
        </p:txBody>
      </p:sp>
      <p:sp>
        <p:nvSpPr>
          <p:cNvPr id="5" name="Espace réservé du texte 4">
            <a:extLst>
              <a:ext uri="{FF2B5EF4-FFF2-40B4-BE49-F238E27FC236}">
                <a16:creationId xmlns:a16="http://schemas.microsoft.com/office/drawing/2014/main" id="{909068D5-B28E-4246-AAF3-C542578AFA94}"/>
              </a:ext>
            </a:extLst>
          </p:cNvPr>
          <p:cNvSpPr>
            <a:spLocks noGrp="1"/>
          </p:cNvSpPr>
          <p:nvPr>
            <p:ph type="body" sz="quarter" idx="13"/>
          </p:nvPr>
        </p:nvSpPr>
        <p:spPr/>
        <p:txBody>
          <a:bodyPr>
            <a:normAutofit/>
          </a:bodyPr>
          <a:lstStyle/>
          <a:p>
            <a:r>
              <a:rPr lang="fr-BE" sz="4400" dirty="0"/>
              <a:t>Escherichia coli</a:t>
            </a:r>
          </a:p>
          <a:p>
            <a:r>
              <a:rPr lang="fr-BE" sz="4400" dirty="0"/>
              <a:t>Streptococcus uberis</a:t>
            </a:r>
          </a:p>
        </p:txBody>
      </p:sp>
      <p:sp>
        <p:nvSpPr>
          <p:cNvPr id="7" name="Espace réservé du texte 6">
            <a:extLst>
              <a:ext uri="{FF2B5EF4-FFF2-40B4-BE49-F238E27FC236}">
                <a16:creationId xmlns:a16="http://schemas.microsoft.com/office/drawing/2014/main" id="{690F401E-FA4F-4ED7-BFAD-5947D07CE9E0}"/>
              </a:ext>
            </a:extLst>
          </p:cNvPr>
          <p:cNvSpPr>
            <a:spLocks noGrp="1"/>
          </p:cNvSpPr>
          <p:nvPr>
            <p:ph type="body" sz="quarter" idx="27"/>
          </p:nvPr>
        </p:nvSpPr>
        <p:spPr>
          <a:xfrm>
            <a:off x="1494480" y="3286091"/>
            <a:ext cx="5784828" cy="861800"/>
          </a:xfrm>
        </p:spPr>
        <p:txBody>
          <a:bodyPr>
            <a:normAutofit lnSpcReduction="10000"/>
          </a:bodyPr>
          <a:lstStyle/>
          <a:p>
            <a:r>
              <a:rPr lang="fr-BE" sz="4400" dirty="0">
                <a:solidFill>
                  <a:schemeClr val="bg1"/>
                </a:solidFill>
                <a:latin typeface="+mn-lt"/>
              </a:rPr>
              <a:t>1900-1950</a:t>
            </a:r>
          </a:p>
        </p:txBody>
      </p:sp>
      <p:sp>
        <p:nvSpPr>
          <p:cNvPr id="8" name="Espace réservé du texte 7">
            <a:extLst>
              <a:ext uri="{FF2B5EF4-FFF2-40B4-BE49-F238E27FC236}">
                <a16:creationId xmlns:a16="http://schemas.microsoft.com/office/drawing/2014/main" id="{39A495F6-F427-4CCF-A88E-50E5D7770F7F}"/>
              </a:ext>
            </a:extLst>
          </p:cNvPr>
          <p:cNvSpPr>
            <a:spLocks noGrp="1"/>
          </p:cNvSpPr>
          <p:nvPr>
            <p:ph type="body" sz="quarter" idx="28"/>
          </p:nvPr>
        </p:nvSpPr>
        <p:spPr>
          <a:xfrm>
            <a:off x="9253623" y="3263908"/>
            <a:ext cx="5975178" cy="861800"/>
          </a:xfrm>
        </p:spPr>
        <p:txBody>
          <a:bodyPr>
            <a:normAutofit lnSpcReduction="10000"/>
          </a:bodyPr>
          <a:lstStyle/>
          <a:p>
            <a:r>
              <a:rPr lang="fr-BE" sz="4400" dirty="0">
                <a:solidFill>
                  <a:schemeClr val="bg1"/>
                </a:solidFill>
                <a:latin typeface="+mn-lt"/>
              </a:rPr>
              <a:t>1950-1980</a:t>
            </a:r>
          </a:p>
        </p:txBody>
      </p:sp>
      <p:sp>
        <p:nvSpPr>
          <p:cNvPr id="9" name="Espace réservé du texte 8">
            <a:extLst>
              <a:ext uri="{FF2B5EF4-FFF2-40B4-BE49-F238E27FC236}">
                <a16:creationId xmlns:a16="http://schemas.microsoft.com/office/drawing/2014/main" id="{83521DC7-6E40-4D1A-BAF2-FBB600DDE3E0}"/>
              </a:ext>
            </a:extLst>
          </p:cNvPr>
          <p:cNvSpPr>
            <a:spLocks noGrp="1"/>
          </p:cNvSpPr>
          <p:nvPr>
            <p:ph type="body" sz="quarter" idx="29"/>
          </p:nvPr>
        </p:nvSpPr>
        <p:spPr>
          <a:xfrm>
            <a:off x="17036462" y="3286091"/>
            <a:ext cx="5512040" cy="839617"/>
          </a:xfrm>
        </p:spPr>
        <p:txBody>
          <a:bodyPr>
            <a:normAutofit lnSpcReduction="10000"/>
          </a:bodyPr>
          <a:lstStyle/>
          <a:p>
            <a:r>
              <a:rPr lang="fr-BE" sz="4400" dirty="0">
                <a:solidFill>
                  <a:schemeClr val="bg1"/>
                </a:solidFill>
                <a:latin typeface="+mn-lt"/>
              </a:rPr>
              <a:t>1980-2020</a:t>
            </a:r>
          </a:p>
        </p:txBody>
      </p:sp>
      <p:pic>
        <p:nvPicPr>
          <p:cNvPr id="11" name="Image 10">
            <a:extLst>
              <a:ext uri="{FF2B5EF4-FFF2-40B4-BE49-F238E27FC236}">
                <a16:creationId xmlns:a16="http://schemas.microsoft.com/office/drawing/2014/main" id="{EDD85ADC-9905-4E80-8039-F1EF377842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1295" y="8685097"/>
            <a:ext cx="2418013" cy="2418013"/>
          </a:xfrm>
          <a:prstGeom prst="rect">
            <a:avLst/>
          </a:prstGeom>
        </p:spPr>
      </p:pic>
      <p:pic>
        <p:nvPicPr>
          <p:cNvPr id="12" name="Image 11">
            <a:extLst>
              <a:ext uri="{FF2B5EF4-FFF2-40B4-BE49-F238E27FC236}">
                <a16:creationId xmlns:a16="http://schemas.microsoft.com/office/drawing/2014/main" id="{85103B07-75C3-495B-B09B-22DFF85A2A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41213" y="9247060"/>
            <a:ext cx="2418013" cy="2418013"/>
          </a:xfrm>
          <a:prstGeom prst="rect">
            <a:avLst/>
          </a:prstGeom>
        </p:spPr>
      </p:pic>
      <p:pic>
        <p:nvPicPr>
          <p:cNvPr id="14" name="Image 13">
            <a:extLst>
              <a:ext uri="{FF2B5EF4-FFF2-40B4-BE49-F238E27FC236}">
                <a16:creationId xmlns:a16="http://schemas.microsoft.com/office/drawing/2014/main" id="{2DF22C0F-26AD-4AD0-B523-F7E27EF275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06268" y="9247058"/>
            <a:ext cx="2491725" cy="2399405"/>
          </a:xfrm>
          <a:prstGeom prst="rect">
            <a:avLst/>
          </a:prstGeom>
        </p:spPr>
      </p:pic>
      <p:pic>
        <p:nvPicPr>
          <p:cNvPr id="16" name="Image 15">
            <a:extLst>
              <a:ext uri="{FF2B5EF4-FFF2-40B4-BE49-F238E27FC236}">
                <a16:creationId xmlns:a16="http://schemas.microsoft.com/office/drawing/2014/main" id="{98A21E80-3C82-4324-A54A-8EBB843F32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484970" y="8685097"/>
            <a:ext cx="2388602" cy="2418013"/>
          </a:xfrm>
          <a:prstGeom prst="rect">
            <a:avLst/>
          </a:prstGeom>
        </p:spPr>
      </p:pic>
      <p:pic>
        <p:nvPicPr>
          <p:cNvPr id="18" name="Image 17">
            <a:extLst>
              <a:ext uri="{FF2B5EF4-FFF2-40B4-BE49-F238E27FC236}">
                <a16:creationId xmlns:a16="http://schemas.microsoft.com/office/drawing/2014/main" id="{6DA24807-B07E-4668-97EF-3D0F82C94BB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159902" y="8685096"/>
            <a:ext cx="2388600" cy="2399407"/>
          </a:xfrm>
          <a:prstGeom prst="rect">
            <a:avLst/>
          </a:prstGeom>
        </p:spPr>
      </p:pic>
      <p:sp>
        <p:nvSpPr>
          <p:cNvPr id="10" name="Rectangle à coins arrondis 38">
            <a:extLst>
              <a:ext uri="{FF2B5EF4-FFF2-40B4-BE49-F238E27FC236}">
                <a16:creationId xmlns:a16="http://schemas.microsoft.com/office/drawing/2014/main" id="{41F3C9C4-F895-3C4E-706F-9C4A92E7DCA1}"/>
              </a:ext>
            </a:extLst>
          </p:cNvPr>
          <p:cNvSpPr/>
          <p:nvPr/>
        </p:nvSpPr>
        <p:spPr>
          <a:xfrm>
            <a:off x="4731910" y="710656"/>
            <a:ext cx="14732165" cy="861800"/>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dirty="0"/>
              <a:t>Evolution des germes responsables de mammites </a:t>
            </a:r>
          </a:p>
        </p:txBody>
      </p:sp>
    </p:spTree>
    <p:extLst>
      <p:ext uri="{BB962C8B-B14F-4D97-AF65-F5344CB8AC3E}">
        <p14:creationId xmlns:p14="http://schemas.microsoft.com/office/powerpoint/2010/main" val="1602225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855C7F4-4083-5945-6A35-1ACB61D2AFA4}"/>
              </a:ext>
            </a:extLst>
          </p:cNvPr>
          <p:cNvPicPr>
            <a:picLocks noChangeAspect="1"/>
          </p:cNvPicPr>
          <p:nvPr/>
        </p:nvPicPr>
        <p:blipFill>
          <a:blip r:embed="rId2"/>
          <a:stretch>
            <a:fillRect/>
          </a:stretch>
        </p:blipFill>
        <p:spPr>
          <a:xfrm>
            <a:off x="4608364" y="503833"/>
            <a:ext cx="14257584" cy="12206611"/>
          </a:xfrm>
          <a:prstGeom prst="rect">
            <a:avLst/>
          </a:prstGeom>
        </p:spPr>
      </p:pic>
      <p:sp>
        <p:nvSpPr>
          <p:cNvPr id="4" name="ZoneTexte 3">
            <a:extLst>
              <a:ext uri="{FF2B5EF4-FFF2-40B4-BE49-F238E27FC236}">
                <a16:creationId xmlns:a16="http://schemas.microsoft.com/office/drawing/2014/main" id="{839BD985-6C0F-42EE-8801-B8CC46BA2F54}"/>
              </a:ext>
            </a:extLst>
          </p:cNvPr>
          <p:cNvSpPr txBox="1"/>
          <p:nvPr/>
        </p:nvSpPr>
        <p:spPr>
          <a:xfrm>
            <a:off x="4321994" y="12817201"/>
            <a:ext cx="15984114" cy="584775"/>
          </a:xfrm>
          <a:prstGeom prst="rect">
            <a:avLst/>
          </a:prstGeom>
          <a:noFill/>
        </p:spPr>
        <p:txBody>
          <a:bodyPr wrap="square">
            <a:spAutoFit/>
          </a:bodyPr>
          <a:lstStyle/>
          <a:p>
            <a:r>
              <a:rPr lang="fr-BE" altLang="fr-FR" sz="3200" dirty="0">
                <a:hlinkClick r:id="rId3">
                  <a:extLst>
                    <a:ext uri="{A12FA001-AC4F-418D-AE19-62706E023703}">
                      <ahyp:hlinkClr xmlns:ahyp="http://schemas.microsoft.com/office/drawing/2018/hyperlinkcolor" val="tx"/>
                    </a:ext>
                  </a:extLst>
                </a:hlinkClick>
              </a:rPr>
              <a:t>http://www.medvet.umontreal.ca/reseau_mammite/producteurs/index.php?page=outils</a:t>
            </a:r>
            <a:r>
              <a:rPr lang="fr-BE" altLang="fr-FR" sz="3200" dirty="0"/>
              <a:t> </a:t>
            </a:r>
            <a:endParaRPr lang="fr-BE" sz="3200" dirty="0"/>
          </a:p>
        </p:txBody>
      </p:sp>
    </p:spTree>
    <p:extLst>
      <p:ext uri="{BB962C8B-B14F-4D97-AF65-F5344CB8AC3E}">
        <p14:creationId xmlns:p14="http://schemas.microsoft.com/office/powerpoint/2010/main" val="1886610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5" name="Rectangle à coins arrondis 64"/>
          <p:cNvSpPr/>
          <p:nvPr/>
        </p:nvSpPr>
        <p:spPr>
          <a:xfrm>
            <a:off x="4536356" y="5544393"/>
            <a:ext cx="14869652" cy="162476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7673" tIns="108836" rIns="217673" bIns="108836" anchor="ctr"/>
          <a:lstStyle/>
          <a:p>
            <a:pPr algn="ctr">
              <a:defRPr/>
            </a:pPr>
            <a:r>
              <a:rPr lang="fr-BE" sz="6600" dirty="0">
                <a:effectLst/>
                <a:latin typeface="Calibri" panose="020F0502020204030204" pitchFamily="34" charset="0"/>
                <a:ea typeface="Calibri" panose="020F0502020204030204" pitchFamily="34" charset="0"/>
                <a:cs typeface="Times New Roman" panose="02020603050405020304" pitchFamily="18" charset="0"/>
              </a:rPr>
              <a:t>Pourquoi s’intéresser aux mammites ? </a:t>
            </a:r>
            <a:endParaRPr lang="fr-BE" sz="6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832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66225" y="3828304"/>
            <a:ext cx="22942775" cy="8196809"/>
          </a:xfrm>
        </p:spPr>
        <p:txBody>
          <a:bodyPr/>
          <a:lstStyle/>
          <a:p>
            <a:pPr lvl="1"/>
            <a:r>
              <a:rPr lang="fr-BE" sz="6000" i="1" dirty="0">
                <a:solidFill>
                  <a:srgbClr val="0070C0"/>
                </a:solidFill>
                <a:latin typeface="+mn-lt"/>
              </a:rPr>
              <a:t>Non aureus </a:t>
            </a:r>
            <a:r>
              <a:rPr lang="fr-BE" sz="6000" i="1" dirty="0" err="1">
                <a:solidFill>
                  <a:srgbClr val="0070C0"/>
                </a:solidFill>
                <a:latin typeface="+mn-lt"/>
              </a:rPr>
              <a:t>staphylococci</a:t>
            </a:r>
            <a:r>
              <a:rPr lang="fr-BE" sz="6000" i="1" dirty="0">
                <a:solidFill>
                  <a:srgbClr val="0070C0"/>
                </a:solidFill>
                <a:latin typeface="+mn-lt"/>
              </a:rPr>
              <a:t>			20-25%</a:t>
            </a:r>
          </a:p>
          <a:p>
            <a:pPr lvl="1"/>
            <a:r>
              <a:rPr lang="fr-BE" sz="6000" i="1" dirty="0">
                <a:solidFill>
                  <a:schemeClr val="accent6">
                    <a:lumMod val="75000"/>
                  </a:schemeClr>
                </a:solidFill>
                <a:latin typeface="+mn-lt"/>
              </a:rPr>
              <a:t>Streptococcus </a:t>
            </a:r>
            <a:r>
              <a:rPr lang="fr-BE" sz="6000" i="1" dirty="0" err="1">
                <a:solidFill>
                  <a:schemeClr val="accent6">
                    <a:lumMod val="75000"/>
                  </a:schemeClr>
                </a:solidFill>
                <a:latin typeface="+mn-lt"/>
              </a:rPr>
              <a:t>uberis</a:t>
            </a:r>
            <a:r>
              <a:rPr lang="fr-BE" sz="6000" i="1" dirty="0">
                <a:solidFill>
                  <a:schemeClr val="accent6">
                    <a:lumMod val="75000"/>
                  </a:schemeClr>
                </a:solidFill>
                <a:latin typeface="+mn-lt"/>
              </a:rPr>
              <a:t>				15-20%</a:t>
            </a:r>
          </a:p>
          <a:p>
            <a:pPr lvl="1"/>
            <a:r>
              <a:rPr lang="fr-BE" sz="6000" i="1" dirty="0">
                <a:solidFill>
                  <a:srgbClr val="FFFF00"/>
                </a:solidFill>
                <a:latin typeface="+mn-lt"/>
              </a:rPr>
              <a:t>Staphylococcus aureus				10-15%</a:t>
            </a:r>
          </a:p>
          <a:p>
            <a:pPr lvl="1"/>
            <a:r>
              <a:rPr lang="fr-BE" sz="6000" i="1" dirty="0">
                <a:solidFill>
                  <a:srgbClr val="FF0000"/>
                </a:solidFill>
                <a:latin typeface="+mn-lt"/>
              </a:rPr>
              <a:t>Escherichia coli					10-15%</a:t>
            </a:r>
          </a:p>
          <a:p>
            <a:pPr lvl="1"/>
            <a:r>
              <a:rPr lang="fr-BE" sz="6000" i="1" dirty="0">
                <a:solidFill>
                  <a:srgbClr val="00B0F0"/>
                </a:solidFill>
                <a:latin typeface="+mn-lt"/>
              </a:rPr>
              <a:t>Streptococcus </a:t>
            </a:r>
            <a:r>
              <a:rPr lang="fr-BE" sz="6000" i="1" dirty="0" err="1">
                <a:solidFill>
                  <a:srgbClr val="00B0F0"/>
                </a:solidFill>
                <a:latin typeface="+mn-lt"/>
              </a:rPr>
              <a:t>dysgalactiae</a:t>
            </a:r>
            <a:r>
              <a:rPr lang="fr-BE" sz="6000" i="1" dirty="0">
                <a:solidFill>
                  <a:srgbClr val="00B0F0"/>
                </a:solidFill>
                <a:latin typeface="+mn-lt"/>
              </a:rPr>
              <a:t>			6-8%</a:t>
            </a:r>
          </a:p>
          <a:p>
            <a:pPr lvl="1"/>
            <a:r>
              <a:rPr lang="fr-BE" sz="6000" i="1" dirty="0">
                <a:solidFill>
                  <a:srgbClr val="00B0F0"/>
                </a:solidFill>
                <a:latin typeface="+mn-lt"/>
              </a:rPr>
              <a:t>Streptococcus </a:t>
            </a:r>
            <a:r>
              <a:rPr lang="fr-BE" sz="6000" i="1" dirty="0" err="1">
                <a:solidFill>
                  <a:srgbClr val="00B0F0"/>
                </a:solidFill>
                <a:latin typeface="+mn-lt"/>
              </a:rPr>
              <a:t>agalactiae</a:t>
            </a:r>
            <a:r>
              <a:rPr lang="fr-BE" sz="6000" i="1" dirty="0">
                <a:solidFill>
                  <a:srgbClr val="00B0F0"/>
                </a:solidFill>
                <a:latin typeface="+mn-lt"/>
              </a:rPr>
              <a:t>			1-2%</a:t>
            </a:r>
          </a:p>
          <a:p>
            <a:pPr lvl="1"/>
            <a:r>
              <a:rPr lang="fr-BE" sz="6000" i="1" dirty="0" err="1">
                <a:solidFill>
                  <a:srgbClr val="00B050"/>
                </a:solidFill>
                <a:latin typeface="+mn-lt"/>
              </a:rPr>
              <a:t>Mycoplasma</a:t>
            </a:r>
            <a:r>
              <a:rPr lang="fr-BE" sz="6000" i="1" dirty="0">
                <a:solidFill>
                  <a:srgbClr val="00B050"/>
                </a:solidFill>
                <a:latin typeface="+mn-lt"/>
              </a:rPr>
              <a:t> </a:t>
            </a:r>
            <a:r>
              <a:rPr lang="fr-BE" sz="6000" i="1" dirty="0" err="1">
                <a:solidFill>
                  <a:srgbClr val="00B050"/>
                </a:solidFill>
                <a:latin typeface="+mn-lt"/>
              </a:rPr>
              <a:t>bovis</a:t>
            </a:r>
            <a:r>
              <a:rPr lang="fr-BE" sz="6000" i="1" dirty="0">
                <a:solidFill>
                  <a:srgbClr val="00B050"/>
                </a:solidFill>
                <a:latin typeface="+mn-lt"/>
              </a:rPr>
              <a:t>, </a:t>
            </a:r>
            <a:r>
              <a:rPr lang="fr-BE" sz="6000" i="1" dirty="0" err="1">
                <a:solidFill>
                  <a:srgbClr val="00B050"/>
                </a:solidFill>
                <a:latin typeface="+mn-lt"/>
              </a:rPr>
              <a:t>spp</a:t>
            </a:r>
            <a:r>
              <a:rPr lang="fr-BE" sz="6000" i="1" dirty="0">
                <a:solidFill>
                  <a:srgbClr val="00B050"/>
                </a:solidFill>
                <a:latin typeface="+mn-lt"/>
              </a:rPr>
              <a:t>.			? – 1%</a:t>
            </a:r>
          </a:p>
          <a:p>
            <a:pPr lvl="1"/>
            <a:endParaRPr lang="fr-BE" sz="5586" dirty="0"/>
          </a:p>
        </p:txBody>
      </p:sp>
      <p:sp>
        <p:nvSpPr>
          <p:cNvPr id="5" name="Espace réservé du numéro de diapositive 4"/>
          <p:cNvSpPr>
            <a:spLocks noGrp="1"/>
          </p:cNvSpPr>
          <p:nvPr>
            <p:ph type="sldNum" sz="quarter" idx="12"/>
          </p:nvPr>
        </p:nvSpPr>
        <p:spPr>
          <a:xfrm>
            <a:off x="13888008" y="12750006"/>
            <a:ext cx="4256334" cy="728391"/>
          </a:xfrm>
          <a:prstGeom prst="rect">
            <a:avLst/>
          </a:prstGeom>
        </p:spPr>
        <p:txBody>
          <a:bodyPr vert="horz" wrap="square" lIns="182414" tIns="91207" rIns="182414" bIns="91207" numCol="1" anchor="ctr" anchorCtr="0" compatLnSpc="1">
            <a:prstTxWarp prst="textNoShape">
              <a:avLst/>
            </a:prstTxWarp>
          </a:bodyPr>
          <a:lstStyle>
            <a:defPPr>
              <a:defRPr lang="fr-FR"/>
            </a:defPPr>
            <a:lvl1pPr algn="r" defTabSz="912068" rtl="0" fontAlgn="base">
              <a:spcBef>
                <a:spcPct val="0"/>
              </a:spcBef>
              <a:spcAft>
                <a:spcPct val="0"/>
              </a:spcAft>
              <a:defRPr sz="2394" kern="1200">
                <a:solidFill>
                  <a:srgbClr val="898989"/>
                </a:solidFill>
                <a:latin typeface="+mn-lt"/>
                <a:ea typeface="+mn-ea"/>
                <a:cs typeface="Arial" panose="020B0604020202020204" pitchFamily="34" charset="0"/>
              </a:defRPr>
            </a:lvl1pPr>
            <a:lvl2pPr marL="912068" algn="l" defTabSz="912068"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824137" algn="l" defTabSz="912068"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2736205" algn="l" defTabSz="912068"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3648273" algn="l" defTabSz="912068"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4560341" algn="l" defTabSz="1824137"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5472410" algn="l" defTabSz="1824137"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6384478" algn="l" defTabSz="1824137"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7296546" algn="l" defTabSz="1824137"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CEA610A0-7EEC-4082-8CBC-538F810F8717}" type="slidenum">
              <a:rPr lang="fr-FR" altLang="fr-FR" smtClean="0"/>
              <a:pPr/>
              <a:t>40</a:t>
            </a:fld>
            <a:endParaRPr lang="fr-BE" dirty="0">
              <a:solidFill>
                <a:prstClr val="black">
                  <a:tint val="75000"/>
                </a:prstClr>
              </a:solidFill>
            </a:endParaRPr>
          </a:p>
        </p:txBody>
      </p:sp>
      <p:sp>
        <p:nvSpPr>
          <p:cNvPr id="7" name="Rectangle à coins arrondis 38">
            <a:extLst>
              <a:ext uri="{FF2B5EF4-FFF2-40B4-BE49-F238E27FC236}">
                <a16:creationId xmlns:a16="http://schemas.microsoft.com/office/drawing/2014/main" id="{984F1BC4-2E37-9609-5080-7A3475CD575B}"/>
              </a:ext>
            </a:extLst>
          </p:cNvPr>
          <p:cNvSpPr/>
          <p:nvPr/>
        </p:nvSpPr>
        <p:spPr>
          <a:xfrm>
            <a:off x="3744268" y="710655"/>
            <a:ext cx="16993888" cy="1737393"/>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dirty="0"/>
              <a:t>Distribution des germes responsables de mammites </a:t>
            </a:r>
          </a:p>
          <a:p>
            <a:pPr algn="ctr"/>
            <a:r>
              <a:rPr lang="fr-BE" dirty="0"/>
              <a:t>(Europe : 220.000 cellules en moyenne, 30 % de cas cliniques)</a:t>
            </a:r>
          </a:p>
        </p:txBody>
      </p:sp>
    </p:spTree>
    <p:extLst>
      <p:ext uri="{BB962C8B-B14F-4D97-AF65-F5344CB8AC3E}">
        <p14:creationId xmlns:p14="http://schemas.microsoft.com/office/powerpoint/2010/main" val="3007499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D:\2 ACTIVITES ENSEIGNEMENTS\Ressources\Facebook Theriogenology\Kurban 2022 germes et mammite 1.jpg"/>
          <p:cNvPicPr/>
          <p:nvPr/>
        </p:nvPicPr>
        <p:blipFill>
          <a:blip r:embed="rId2">
            <a:extLst>
              <a:ext uri="{28A0092B-C50C-407E-A947-70E740481C1C}">
                <a14:useLocalDpi xmlns:a14="http://schemas.microsoft.com/office/drawing/2010/main" val="0"/>
              </a:ext>
            </a:extLst>
          </a:blip>
          <a:srcRect/>
          <a:stretch>
            <a:fillRect/>
          </a:stretch>
        </p:blipFill>
        <p:spPr bwMode="auto">
          <a:xfrm>
            <a:off x="575916" y="935882"/>
            <a:ext cx="23330592" cy="12745194"/>
          </a:xfrm>
          <a:prstGeom prst="rect">
            <a:avLst/>
          </a:prstGeom>
          <a:noFill/>
          <a:ln>
            <a:noFill/>
          </a:ln>
        </p:spPr>
      </p:pic>
      <p:grpSp>
        <p:nvGrpSpPr>
          <p:cNvPr id="4" name="Groupe 3"/>
          <p:cNvGrpSpPr/>
          <p:nvPr/>
        </p:nvGrpSpPr>
        <p:grpSpPr>
          <a:xfrm>
            <a:off x="12961292" y="647849"/>
            <a:ext cx="10945216" cy="12529392"/>
            <a:chOff x="6480646" y="323925"/>
            <a:chExt cx="5472608" cy="6264696"/>
          </a:xfrm>
        </p:grpSpPr>
        <p:sp>
          <p:nvSpPr>
            <p:cNvPr id="2" name="Rectangle 1"/>
            <p:cNvSpPr/>
            <p:nvPr/>
          </p:nvSpPr>
          <p:spPr>
            <a:xfrm>
              <a:off x="6480646" y="1548061"/>
              <a:ext cx="5472608" cy="50405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
          <p:nvSpPr>
            <p:cNvPr id="3" name="Rectangle 2"/>
            <p:cNvSpPr/>
            <p:nvPr/>
          </p:nvSpPr>
          <p:spPr>
            <a:xfrm>
              <a:off x="8136830" y="323925"/>
              <a:ext cx="3816424" cy="14401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grpSp>
      <p:sp>
        <p:nvSpPr>
          <p:cNvPr id="6" name="Rectangle 5"/>
          <p:cNvSpPr/>
          <p:nvPr/>
        </p:nvSpPr>
        <p:spPr>
          <a:xfrm>
            <a:off x="3744268" y="6264473"/>
            <a:ext cx="9217024" cy="345638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Tree>
    <p:extLst>
      <p:ext uri="{BB962C8B-B14F-4D97-AF65-F5344CB8AC3E}">
        <p14:creationId xmlns:p14="http://schemas.microsoft.com/office/powerpoint/2010/main" val="36323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2A66304-5F1D-C6F7-F648-C128CF01A06F}"/>
              </a:ext>
            </a:extLst>
          </p:cNvPr>
          <p:cNvPicPr>
            <a:picLocks noChangeAspect="1"/>
          </p:cNvPicPr>
          <p:nvPr/>
        </p:nvPicPr>
        <p:blipFill>
          <a:blip r:embed="rId2"/>
          <a:stretch>
            <a:fillRect/>
          </a:stretch>
        </p:blipFill>
        <p:spPr>
          <a:xfrm>
            <a:off x="7642563" y="796251"/>
            <a:ext cx="15543866" cy="4969110"/>
          </a:xfrm>
          <a:prstGeom prst="rect">
            <a:avLst/>
          </a:prstGeom>
        </p:spPr>
      </p:pic>
      <p:pic>
        <p:nvPicPr>
          <p:cNvPr id="5" name="Image 4">
            <a:extLst>
              <a:ext uri="{FF2B5EF4-FFF2-40B4-BE49-F238E27FC236}">
                <a16:creationId xmlns:a16="http://schemas.microsoft.com/office/drawing/2014/main" id="{4F1AD5EA-1001-54AC-C766-1C184248EDF8}"/>
              </a:ext>
            </a:extLst>
          </p:cNvPr>
          <p:cNvPicPr>
            <a:picLocks noChangeAspect="1"/>
          </p:cNvPicPr>
          <p:nvPr/>
        </p:nvPicPr>
        <p:blipFill>
          <a:blip r:embed="rId3"/>
          <a:stretch>
            <a:fillRect/>
          </a:stretch>
        </p:blipFill>
        <p:spPr>
          <a:xfrm>
            <a:off x="1295996" y="5761045"/>
            <a:ext cx="11687867" cy="6480720"/>
          </a:xfrm>
          <a:prstGeom prst="rect">
            <a:avLst/>
          </a:prstGeom>
        </p:spPr>
      </p:pic>
      <p:sp>
        <p:nvSpPr>
          <p:cNvPr id="7" name="ZoneTexte 6">
            <a:extLst>
              <a:ext uri="{FF2B5EF4-FFF2-40B4-BE49-F238E27FC236}">
                <a16:creationId xmlns:a16="http://schemas.microsoft.com/office/drawing/2014/main" id="{EED0A68A-15FB-8546-B696-0819466744D4}"/>
              </a:ext>
            </a:extLst>
          </p:cNvPr>
          <p:cNvSpPr txBox="1"/>
          <p:nvPr/>
        </p:nvSpPr>
        <p:spPr>
          <a:xfrm>
            <a:off x="1295996" y="12642531"/>
            <a:ext cx="22682520" cy="646331"/>
          </a:xfrm>
          <a:prstGeom prst="rect">
            <a:avLst/>
          </a:prstGeom>
          <a:noFill/>
        </p:spPr>
        <p:txBody>
          <a:bodyPr wrap="square">
            <a:spAutoFit/>
          </a:bodyPr>
          <a:lstStyle/>
          <a:p>
            <a:r>
              <a:rPr lang="fr-BE" sz="3600" dirty="0"/>
              <a:t>https://www.achievebettermilktogether.com/wp-content/uploads/2022/11/Vetorapid_brochure_FR_high-1-2.pdf</a:t>
            </a:r>
          </a:p>
        </p:txBody>
      </p:sp>
      <p:sp>
        <p:nvSpPr>
          <p:cNvPr id="8" name="Rectangle à coins arrondis 6">
            <a:extLst>
              <a:ext uri="{FF2B5EF4-FFF2-40B4-BE49-F238E27FC236}">
                <a16:creationId xmlns:a16="http://schemas.microsoft.com/office/drawing/2014/main" id="{D26E5517-0156-8BBF-AFC0-6B5282BDC562}"/>
              </a:ext>
            </a:extLst>
          </p:cNvPr>
          <p:cNvSpPr/>
          <p:nvPr/>
        </p:nvSpPr>
        <p:spPr>
          <a:xfrm>
            <a:off x="431900" y="2289585"/>
            <a:ext cx="6480720" cy="1742639"/>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a:t>Pour un diagnostic </a:t>
            </a:r>
          </a:p>
          <a:p>
            <a:pPr algn="ctr"/>
            <a:r>
              <a:rPr lang="fr-BE" sz="4800" dirty="0"/>
              <a:t>au cabinet</a:t>
            </a:r>
          </a:p>
        </p:txBody>
      </p:sp>
      <p:pic>
        <p:nvPicPr>
          <p:cNvPr id="10" name="Image 9">
            <a:extLst>
              <a:ext uri="{FF2B5EF4-FFF2-40B4-BE49-F238E27FC236}">
                <a16:creationId xmlns:a16="http://schemas.microsoft.com/office/drawing/2014/main" id="{BEFF382D-3169-D702-B3F5-7154CBA32E8D}"/>
              </a:ext>
            </a:extLst>
          </p:cNvPr>
          <p:cNvPicPr>
            <a:picLocks noChangeAspect="1"/>
          </p:cNvPicPr>
          <p:nvPr/>
        </p:nvPicPr>
        <p:blipFill>
          <a:blip r:embed="rId4"/>
          <a:stretch>
            <a:fillRect/>
          </a:stretch>
        </p:blipFill>
        <p:spPr>
          <a:xfrm>
            <a:off x="14927167" y="6480497"/>
            <a:ext cx="7177131" cy="5455917"/>
          </a:xfrm>
          <a:prstGeom prst="rect">
            <a:avLst/>
          </a:prstGeom>
        </p:spPr>
      </p:pic>
    </p:spTree>
    <p:extLst>
      <p:ext uri="{BB962C8B-B14F-4D97-AF65-F5344CB8AC3E}">
        <p14:creationId xmlns:p14="http://schemas.microsoft.com/office/powerpoint/2010/main" val="2263300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B3880B9-95CC-696E-8C0A-30B75E5FE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956" y="647849"/>
            <a:ext cx="23126700" cy="113252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6D141E2-0D64-A4E8-9531-24FCBA9C1E3E}"/>
              </a:ext>
            </a:extLst>
          </p:cNvPr>
          <p:cNvSpPr txBox="1"/>
          <p:nvPr/>
        </p:nvSpPr>
        <p:spPr>
          <a:xfrm>
            <a:off x="719932" y="12771616"/>
            <a:ext cx="24062655" cy="523220"/>
          </a:xfrm>
          <a:prstGeom prst="rect">
            <a:avLst/>
          </a:prstGeom>
          <a:noFill/>
        </p:spPr>
        <p:txBody>
          <a:bodyPr wrap="square">
            <a:spAutoFit/>
          </a:bodyPr>
          <a:lstStyle/>
          <a:p>
            <a:r>
              <a:rPr lang="fr-BE" sz="2800" dirty="0"/>
              <a:t>https://www.depecheveterinaire.com/mammites-de-nouveaux-outils-d-analyse-bacteriologique-pour-une-antibiotherapie-raisonnee_67A0568C3F70AD6E.html</a:t>
            </a:r>
          </a:p>
        </p:txBody>
      </p:sp>
    </p:spTree>
    <p:extLst>
      <p:ext uri="{BB962C8B-B14F-4D97-AF65-F5344CB8AC3E}">
        <p14:creationId xmlns:p14="http://schemas.microsoft.com/office/powerpoint/2010/main" val="354542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à coins arrondis 38">
            <a:extLst>
              <a:ext uri="{FF2B5EF4-FFF2-40B4-BE49-F238E27FC236}">
                <a16:creationId xmlns:a16="http://schemas.microsoft.com/office/drawing/2014/main" id="{00B74931-A9E2-EEDF-6AC0-CC9227F7F594}"/>
              </a:ext>
            </a:extLst>
          </p:cNvPr>
          <p:cNvSpPr/>
          <p:nvPr/>
        </p:nvSpPr>
        <p:spPr>
          <a:xfrm>
            <a:off x="3744268" y="710656"/>
            <a:ext cx="16993888" cy="1089322"/>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dirty="0"/>
              <a:t>Interprétation des résultats de bactériologie</a:t>
            </a:r>
          </a:p>
        </p:txBody>
      </p:sp>
      <p:grpSp>
        <p:nvGrpSpPr>
          <p:cNvPr id="7" name="Groupe 6">
            <a:extLst>
              <a:ext uri="{FF2B5EF4-FFF2-40B4-BE49-F238E27FC236}">
                <a16:creationId xmlns:a16="http://schemas.microsoft.com/office/drawing/2014/main" id="{4315C6B6-8205-A910-1127-D6814A39D183}"/>
              </a:ext>
            </a:extLst>
          </p:cNvPr>
          <p:cNvGrpSpPr/>
          <p:nvPr/>
        </p:nvGrpSpPr>
        <p:grpSpPr>
          <a:xfrm>
            <a:off x="4608364" y="2448049"/>
            <a:ext cx="13825536" cy="10522370"/>
            <a:chOff x="4248324" y="2520057"/>
            <a:chExt cx="12817424" cy="9777202"/>
          </a:xfrm>
        </p:grpSpPr>
        <p:pic>
          <p:nvPicPr>
            <p:cNvPr id="3" name="Image 2">
              <a:extLst>
                <a:ext uri="{FF2B5EF4-FFF2-40B4-BE49-F238E27FC236}">
                  <a16:creationId xmlns:a16="http://schemas.microsoft.com/office/drawing/2014/main" id="{B8FE8F38-2D58-E0E7-7877-9BC37BA271B4}"/>
                </a:ext>
              </a:extLst>
            </p:cNvPr>
            <p:cNvPicPr>
              <a:picLocks noChangeAspect="1"/>
            </p:cNvPicPr>
            <p:nvPr/>
          </p:nvPicPr>
          <p:blipFill>
            <a:blip r:embed="rId2"/>
            <a:stretch>
              <a:fillRect/>
            </a:stretch>
          </p:blipFill>
          <p:spPr>
            <a:xfrm>
              <a:off x="4320332" y="2520057"/>
              <a:ext cx="12745416" cy="6547726"/>
            </a:xfrm>
            <a:prstGeom prst="rect">
              <a:avLst/>
            </a:prstGeom>
          </p:spPr>
        </p:pic>
        <p:pic>
          <p:nvPicPr>
            <p:cNvPr id="6" name="Image 5">
              <a:extLst>
                <a:ext uri="{FF2B5EF4-FFF2-40B4-BE49-F238E27FC236}">
                  <a16:creationId xmlns:a16="http://schemas.microsoft.com/office/drawing/2014/main" id="{FB76B4CB-461F-183A-75A7-E89809264B5D}"/>
                </a:ext>
              </a:extLst>
            </p:cNvPr>
            <p:cNvPicPr>
              <a:picLocks noChangeAspect="1"/>
            </p:cNvPicPr>
            <p:nvPr/>
          </p:nvPicPr>
          <p:blipFill>
            <a:blip r:embed="rId3"/>
            <a:stretch>
              <a:fillRect/>
            </a:stretch>
          </p:blipFill>
          <p:spPr>
            <a:xfrm>
              <a:off x="4248324" y="9000777"/>
              <a:ext cx="12773865" cy="3296482"/>
            </a:xfrm>
            <a:prstGeom prst="rect">
              <a:avLst/>
            </a:prstGeom>
          </p:spPr>
        </p:pic>
      </p:grpSp>
    </p:spTree>
    <p:extLst>
      <p:ext uri="{BB962C8B-B14F-4D97-AF65-F5344CB8AC3E}">
        <p14:creationId xmlns:p14="http://schemas.microsoft.com/office/powerpoint/2010/main" val="622485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FAE0C10-64B4-64DC-2351-EA369C28F7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BB31C28-D873-4316-EEB3-FC4C0C7197FC}"/>
              </a:ext>
            </a:extLst>
          </p:cNvPr>
          <p:cNvSpPr/>
          <p:nvPr/>
        </p:nvSpPr>
        <p:spPr>
          <a:xfrm>
            <a:off x="1440012" y="647849"/>
            <a:ext cx="8064896" cy="1077218"/>
          </a:xfrm>
          <a:prstGeom prst="rect">
            <a:avLst/>
          </a:prstGeom>
        </p:spPr>
        <p:txBody>
          <a:bodyPr wrap="square">
            <a:spAutoFit/>
          </a:bodyPr>
          <a:lstStyle/>
          <a:p>
            <a:pPr>
              <a:defRPr/>
            </a:pPr>
            <a:r>
              <a:rPr lang="fr-FR" sz="6400" kern="0" dirty="0">
                <a:solidFill>
                  <a:srgbClr val="FFFF00"/>
                </a:solidFill>
              </a:rPr>
              <a:t>3. </a:t>
            </a:r>
            <a:r>
              <a:rPr lang="fr-FR" sz="4800" kern="0" dirty="0">
                <a:solidFill>
                  <a:srgbClr val="FFFF00"/>
                </a:solidFill>
              </a:rPr>
              <a:t>Biochimique</a:t>
            </a:r>
          </a:p>
        </p:txBody>
      </p:sp>
      <p:sp>
        <p:nvSpPr>
          <p:cNvPr id="9" name="ZoneTexte 8">
            <a:extLst>
              <a:ext uri="{FF2B5EF4-FFF2-40B4-BE49-F238E27FC236}">
                <a16:creationId xmlns:a16="http://schemas.microsoft.com/office/drawing/2014/main" id="{3D748489-1889-0A83-4886-418DC2222E22}"/>
              </a:ext>
            </a:extLst>
          </p:cNvPr>
          <p:cNvSpPr txBox="1"/>
          <p:nvPr/>
        </p:nvSpPr>
        <p:spPr>
          <a:xfrm>
            <a:off x="1406600" y="2150582"/>
            <a:ext cx="16595252" cy="606961"/>
          </a:xfrm>
          <a:prstGeom prst="rect">
            <a:avLst/>
          </a:prstGeom>
          <a:noFill/>
        </p:spPr>
        <p:txBody>
          <a:bodyPr wrap="square">
            <a:spAutoFit/>
          </a:bodyPr>
          <a:lstStyle/>
          <a:p>
            <a:pPr>
              <a:lnSpc>
                <a:spcPct val="110000"/>
              </a:lnSpc>
            </a:pPr>
            <a:r>
              <a:rPr lang="fr-FR" altLang="fr-FR" sz="3200" dirty="0">
                <a:solidFill>
                  <a:srgbClr val="FFFF00"/>
                </a:solidFill>
              </a:rPr>
              <a:t>Mesure de la conductivité du lait : augmentation du Na et Cl et diminution du K et du lactose</a:t>
            </a:r>
          </a:p>
        </p:txBody>
      </p:sp>
      <p:pic>
        <p:nvPicPr>
          <p:cNvPr id="5" name="Image 4">
            <a:extLst>
              <a:ext uri="{FF2B5EF4-FFF2-40B4-BE49-F238E27FC236}">
                <a16:creationId xmlns:a16="http://schemas.microsoft.com/office/drawing/2014/main" id="{71912D0E-A37D-2157-F6CD-07E9DF426E5B}"/>
              </a:ext>
            </a:extLst>
          </p:cNvPr>
          <p:cNvPicPr>
            <a:picLocks noChangeAspect="1"/>
          </p:cNvPicPr>
          <p:nvPr/>
        </p:nvPicPr>
        <p:blipFill>
          <a:blip r:embed="rId2"/>
          <a:stretch>
            <a:fillRect/>
          </a:stretch>
        </p:blipFill>
        <p:spPr>
          <a:xfrm>
            <a:off x="719932" y="5511613"/>
            <a:ext cx="3312368" cy="6286741"/>
          </a:xfrm>
          <a:prstGeom prst="rect">
            <a:avLst/>
          </a:prstGeom>
        </p:spPr>
      </p:pic>
      <p:sp>
        <p:nvSpPr>
          <p:cNvPr id="7" name="ZoneTexte 6">
            <a:extLst>
              <a:ext uri="{FF2B5EF4-FFF2-40B4-BE49-F238E27FC236}">
                <a16:creationId xmlns:a16="http://schemas.microsoft.com/office/drawing/2014/main" id="{FECC1BC9-05D0-4D2A-A000-D2AFCCF787A3}"/>
              </a:ext>
            </a:extLst>
          </p:cNvPr>
          <p:cNvSpPr txBox="1"/>
          <p:nvPr/>
        </p:nvSpPr>
        <p:spPr>
          <a:xfrm>
            <a:off x="1007964" y="12025113"/>
            <a:ext cx="3670746" cy="769441"/>
          </a:xfrm>
          <a:prstGeom prst="rect">
            <a:avLst/>
          </a:prstGeom>
          <a:noFill/>
        </p:spPr>
        <p:txBody>
          <a:bodyPr wrap="square">
            <a:spAutoFit/>
          </a:bodyPr>
          <a:lstStyle/>
          <a:p>
            <a:r>
              <a:rPr lang="fr-BE" dirty="0">
                <a:solidFill>
                  <a:schemeClr val="bg1"/>
                </a:solidFill>
              </a:rPr>
              <a:t>MAS-D-TEC®</a:t>
            </a:r>
          </a:p>
        </p:txBody>
      </p:sp>
      <p:pic>
        <p:nvPicPr>
          <p:cNvPr id="10" name="Image 9">
            <a:extLst>
              <a:ext uri="{FF2B5EF4-FFF2-40B4-BE49-F238E27FC236}">
                <a16:creationId xmlns:a16="http://schemas.microsoft.com/office/drawing/2014/main" id="{87749B18-4582-5ED6-5D6D-30E00B383CF8}"/>
              </a:ext>
            </a:extLst>
          </p:cNvPr>
          <p:cNvPicPr>
            <a:picLocks noChangeAspect="1"/>
          </p:cNvPicPr>
          <p:nvPr/>
        </p:nvPicPr>
        <p:blipFill>
          <a:blip r:embed="rId3"/>
          <a:stretch>
            <a:fillRect/>
          </a:stretch>
        </p:blipFill>
        <p:spPr>
          <a:xfrm>
            <a:off x="4320332" y="5511612"/>
            <a:ext cx="9380609" cy="6286741"/>
          </a:xfrm>
          <a:prstGeom prst="rect">
            <a:avLst/>
          </a:prstGeom>
        </p:spPr>
      </p:pic>
      <p:sp>
        <p:nvSpPr>
          <p:cNvPr id="12" name="ZoneTexte 11">
            <a:extLst>
              <a:ext uri="{FF2B5EF4-FFF2-40B4-BE49-F238E27FC236}">
                <a16:creationId xmlns:a16="http://schemas.microsoft.com/office/drawing/2014/main" id="{132FF970-A072-010D-0A8C-C2FDDC08F5E4}"/>
              </a:ext>
            </a:extLst>
          </p:cNvPr>
          <p:cNvSpPr txBox="1"/>
          <p:nvPr/>
        </p:nvSpPr>
        <p:spPr>
          <a:xfrm>
            <a:off x="6624588" y="12025113"/>
            <a:ext cx="6408712" cy="769441"/>
          </a:xfrm>
          <a:prstGeom prst="rect">
            <a:avLst/>
          </a:prstGeom>
          <a:noFill/>
        </p:spPr>
        <p:txBody>
          <a:bodyPr wrap="square">
            <a:spAutoFit/>
          </a:bodyPr>
          <a:lstStyle/>
          <a:p>
            <a:r>
              <a:rPr lang="fr-BE" dirty="0">
                <a:solidFill>
                  <a:schemeClr val="bg1"/>
                </a:solidFill>
              </a:rPr>
              <a:t>4QMAST® (</a:t>
            </a:r>
            <a:r>
              <a:rPr lang="fr-BE" dirty="0" err="1">
                <a:solidFill>
                  <a:schemeClr val="bg1"/>
                </a:solidFill>
              </a:rPr>
              <a:t>Draminski</a:t>
            </a:r>
            <a:r>
              <a:rPr lang="fr-BE" dirty="0">
                <a:solidFill>
                  <a:schemeClr val="bg1"/>
                </a:solidFill>
              </a:rPr>
              <a:t>)</a:t>
            </a:r>
          </a:p>
        </p:txBody>
      </p:sp>
      <p:pic>
        <p:nvPicPr>
          <p:cNvPr id="14" name="Image 13">
            <a:extLst>
              <a:ext uri="{FF2B5EF4-FFF2-40B4-BE49-F238E27FC236}">
                <a16:creationId xmlns:a16="http://schemas.microsoft.com/office/drawing/2014/main" id="{E444A69E-FBF1-1007-941F-01F0258F4EC2}"/>
              </a:ext>
            </a:extLst>
          </p:cNvPr>
          <p:cNvPicPr>
            <a:picLocks noChangeAspect="1"/>
          </p:cNvPicPr>
          <p:nvPr/>
        </p:nvPicPr>
        <p:blipFill>
          <a:blip r:embed="rId4"/>
          <a:stretch>
            <a:fillRect/>
          </a:stretch>
        </p:blipFill>
        <p:spPr>
          <a:xfrm>
            <a:off x="13897396" y="5511612"/>
            <a:ext cx="10357889" cy="6286741"/>
          </a:xfrm>
          <a:prstGeom prst="rect">
            <a:avLst/>
          </a:prstGeom>
        </p:spPr>
      </p:pic>
      <p:sp>
        <p:nvSpPr>
          <p:cNvPr id="16" name="ZoneTexte 15">
            <a:extLst>
              <a:ext uri="{FF2B5EF4-FFF2-40B4-BE49-F238E27FC236}">
                <a16:creationId xmlns:a16="http://schemas.microsoft.com/office/drawing/2014/main" id="{BF725092-46B1-4B5F-B60D-A28C194183CD}"/>
              </a:ext>
            </a:extLst>
          </p:cNvPr>
          <p:cNvSpPr txBox="1"/>
          <p:nvPr/>
        </p:nvSpPr>
        <p:spPr>
          <a:xfrm>
            <a:off x="16089883" y="12025113"/>
            <a:ext cx="3906192" cy="769441"/>
          </a:xfrm>
          <a:prstGeom prst="rect">
            <a:avLst/>
          </a:prstGeom>
          <a:noFill/>
        </p:spPr>
        <p:txBody>
          <a:bodyPr wrap="square">
            <a:spAutoFit/>
          </a:bodyPr>
          <a:lstStyle/>
          <a:p>
            <a:r>
              <a:rPr lang="fr-BE" dirty="0">
                <a:solidFill>
                  <a:schemeClr val="bg1"/>
                </a:solidFill>
              </a:rPr>
              <a:t>MMS3010® </a:t>
            </a:r>
          </a:p>
        </p:txBody>
      </p:sp>
      <p:sp>
        <p:nvSpPr>
          <p:cNvPr id="18" name="ZoneTexte 17">
            <a:extLst>
              <a:ext uri="{FF2B5EF4-FFF2-40B4-BE49-F238E27FC236}">
                <a16:creationId xmlns:a16="http://schemas.microsoft.com/office/drawing/2014/main" id="{4DA4B5AA-6420-5837-1839-E8B0572AA894}"/>
              </a:ext>
            </a:extLst>
          </p:cNvPr>
          <p:cNvSpPr txBox="1"/>
          <p:nvPr/>
        </p:nvSpPr>
        <p:spPr>
          <a:xfrm>
            <a:off x="1559608" y="3183058"/>
            <a:ext cx="21363208" cy="1077218"/>
          </a:xfrm>
          <a:prstGeom prst="rect">
            <a:avLst/>
          </a:prstGeom>
          <a:noFill/>
        </p:spPr>
        <p:txBody>
          <a:bodyPr wrap="square">
            <a:spAutoFit/>
          </a:bodyPr>
          <a:lstStyle/>
          <a:p>
            <a:r>
              <a:rPr lang="fr-FR" sz="3200" dirty="0">
                <a:solidFill>
                  <a:schemeClr val="bg1"/>
                </a:solidFill>
              </a:rPr>
              <a:t>Une grande partie des études publiées suggère que la conductivité ne peut pas identifier un quartier malade ou une vache atteinte de mammite avec suffisamment d’exactitude par rapport aux comptages cellulaires ou au CMT.</a:t>
            </a:r>
            <a:endParaRPr lang="fr-BE" sz="3200" dirty="0">
              <a:solidFill>
                <a:schemeClr val="bg1"/>
              </a:solidFill>
            </a:endParaRPr>
          </a:p>
        </p:txBody>
      </p:sp>
      <p:sp>
        <p:nvSpPr>
          <p:cNvPr id="20" name="ZoneTexte 19">
            <a:extLst>
              <a:ext uri="{FF2B5EF4-FFF2-40B4-BE49-F238E27FC236}">
                <a16:creationId xmlns:a16="http://schemas.microsoft.com/office/drawing/2014/main" id="{E62F84E3-7447-6E24-7813-C1FE8569D5E8}"/>
              </a:ext>
            </a:extLst>
          </p:cNvPr>
          <p:cNvSpPr txBox="1"/>
          <p:nvPr/>
        </p:nvSpPr>
        <p:spPr>
          <a:xfrm>
            <a:off x="9828944" y="375080"/>
            <a:ext cx="12236822" cy="1569660"/>
          </a:xfrm>
          <a:prstGeom prst="rect">
            <a:avLst/>
          </a:prstGeom>
          <a:noFill/>
        </p:spPr>
        <p:txBody>
          <a:bodyPr wrap="square">
            <a:spAutoFit/>
          </a:bodyPr>
          <a:lstStyle/>
          <a:p>
            <a:r>
              <a:rPr lang="fr-FR" sz="3200" dirty="0">
                <a:solidFill>
                  <a:schemeClr val="bg1"/>
                </a:solidFill>
              </a:rPr>
              <a:t>Sébastien </a:t>
            </a:r>
            <a:r>
              <a:rPr lang="fr-FR" sz="3200" dirty="0" err="1">
                <a:solidFill>
                  <a:schemeClr val="bg1"/>
                </a:solidFill>
              </a:rPr>
              <a:t>Jacquinet</a:t>
            </a:r>
            <a:r>
              <a:rPr lang="fr-FR" sz="3200" dirty="0">
                <a:solidFill>
                  <a:schemeClr val="bg1"/>
                </a:solidFill>
              </a:rPr>
              <a:t>. Évaluation du dépistage des mammites par la conductivité électrique du lait. Médecine vétérinaire et santé animale. Thèse ENV Toulouse 2009. </a:t>
            </a:r>
            <a:endParaRPr lang="fr-BE" sz="3200" dirty="0">
              <a:solidFill>
                <a:schemeClr val="bg1"/>
              </a:solidFill>
            </a:endParaRPr>
          </a:p>
        </p:txBody>
      </p:sp>
      <p:sp>
        <p:nvSpPr>
          <p:cNvPr id="21" name="Flèche : bas 20">
            <a:extLst>
              <a:ext uri="{FF2B5EF4-FFF2-40B4-BE49-F238E27FC236}">
                <a16:creationId xmlns:a16="http://schemas.microsoft.com/office/drawing/2014/main" id="{52813897-FB66-C6E7-F715-882979DA3B01}"/>
              </a:ext>
            </a:extLst>
          </p:cNvPr>
          <p:cNvSpPr/>
          <p:nvPr/>
        </p:nvSpPr>
        <p:spPr>
          <a:xfrm>
            <a:off x="19297996" y="1583953"/>
            <a:ext cx="1296144" cy="145799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781767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9324" y="359817"/>
            <a:ext cx="10369152" cy="367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à coins arrondis 6"/>
          <p:cNvSpPr/>
          <p:nvPr/>
        </p:nvSpPr>
        <p:spPr>
          <a:xfrm>
            <a:off x="1151980" y="1079897"/>
            <a:ext cx="6480720" cy="1008112"/>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a:t>Et tout récemment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00" y="5030437"/>
            <a:ext cx="11206028" cy="7858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3260" y="4968037"/>
            <a:ext cx="10939476" cy="7681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017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User\Pictures\Pis en lig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362" y="3143141"/>
            <a:ext cx="6768752" cy="4512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362" y="8818239"/>
            <a:ext cx="7344816" cy="423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Users\User\Pictures\Traite en po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407" y="1283298"/>
            <a:ext cx="6139506" cy="460463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7228" y="505029"/>
            <a:ext cx="8084384" cy="422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89484" y="7128569"/>
            <a:ext cx="8582228" cy="5015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eform 38">
            <a:extLst>
              <a:ext uri="{FF2B5EF4-FFF2-40B4-BE49-F238E27FC236}">
                <a16:creationId xmlns:a16="http://schemas.microsoft.com/office/drawing/2014/main" id="{EADF373F-0C45-844C-9C89-CE8EE4C34721}"/>
              </a:ext>
            </a:extLst>
          </p:cNvPr>
          <p:cNvSpPr>
            <a:spLocks noChangeArrowheads="1"/>
          </p:cNvSpPr>
          <p:nvPr/>
        </p:nvSpPr>
        <p:spPr bwMode="auto">
          <a:xfrm>
            <a:off x="7954887" y="5399391"/>
            <a:ext cx="6139506" cy="5833634"/>
          </a:xfrm>
          <a:custGeom>
            <a:avLst/>
            <a:gdLst>
              <a:gd name="T0" fmla="*/ 4983 w 4984"/>
              <a:gd name="T1" fmla="*/ 2493 h 4985"/>
              <a:gd name="T2" fmla="*/ 4983 w 4984"/>
              <a:gd name="T3" fmla="*/ 2493 h 4985"/>
              <a:gd name="T4" fmla="*/ 2491 w 4984"/>
              <a:gd name="T5" fmla="*/ 4984 h 4985"/>
              <a:gd name="T6" fmla="*/ 2491 w 4984"/>
              <a:gd name="T7" fmla="*/ 4984 h 4985"/>
              <a:gd name="T8" fmla="*/ 0 w 4984"/>
              <a:gd name="T9" fmla="*/ 2493 h 4985"/>
              <a:gd name="T10" fmla="*/ 0 w 4984"/>
              <a:gd name="T11" fmla="*/ 2493 h 4985"/>
              <a:gd name="T12" fmla="*/ 2491 w 4984"/>
              <a:gd name="T13" fmla="*/ 0 h 4985"/>
              <a:gd name="T14" fmla="*/ 2491 w 4984"/>
              <a:gd name="T15" fmla="*/ 0 h 4985"/>
              <a:gd name="T16" fmla="*/ 4983 w 4984"/>
              <a:gd name="T17" fmla="*/ 2493 h 4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4" h="4985">
                <a:moveTo>
                  <a:pt x="4983" y="2493"/>
                </a:moveTo>
                <a:lnTo>
                  <a:pt x="4983" y="2493"/>
                </a:lnTo>
                <a:cubicBezTo>
                  <a:pt x="4983" y="3868"/>
                  <a:pt x="3867" y="4984"/>
                  <a:pt x="2491" y="4984"/>
                </a:cubicBezTo>
                <a:lnTo>
                  <a:pt x="2491" y="4984"/>
                </a:lnTo>
                <a:cubicBezTo>
                  <a:pt x="1114" y="4984"/>
                  <a:pt x="0" y="3868"/>
                  <a:pt x="0" y="2493"/>
                </a:cubicBezTo>
                <a:lnTo>
                  <a:pt x="0" y="2493"/>
                </a:lnTo>
                <a:cubicBezTo>
                  <a:pt x="0" y="1116"/>
                  <a:pt x="1114" y="0"/>
                  <a:pt x="2491" y="0"/>
                </a:cubicBezTo>
                <a:lnTo>
                  <a:pt x="2491" y="0"/>
                </a:lnTo>
                <a:cubicBezTo>
                  <a:pt x="3867" y="0"/>
                  <a:pt x="4983" y="1116"/>
                  <a:pt x="4983" y="2493"/>
                </a:cubicBezTo>
              </a:path>
            </a:pathLst>
          </a:custGeom>
          <a:solidFill>
            <a:schemeClr val="accent2">
              <a:lumMod val="75000"/>
              <a:alpha val="75000"/>
            </a:schemeClr>
          </a:solidFill>
          <a:ln>
            <a:noFill/>
          </a:ln>
          <a:effectLst/>
        </p:spPr>
        <p:txBody>
          <a:bodyPr wrap="none" lIns="91428" tIns="45714" rIns="91428" bIns="45714" anchor="ctr"/>
          <a:lstStyle/>
          <a:p>
            <a:pPr>
              <a:defRPr/>
            </a:pPr>
            <a:endParaRPr lang="en-US" sz="6600"/>
          </a:p>
        </p:txBody>
      </p:sp>
      <p:sp>
        <p:nvSpPr>
          <p:cNvPr id="11" name="TextBox 8">
            <a:extLst>
              <a:ext uri="{FF2B5EF4-FFF2-40B4-BE49-F238E27FC236}">
                <a16:creationId xmlns:a16="http://schemas.microsoft.com/office/drawing/2014/main" id="{67B277AE-7A98-DB41-8008-E91BDC7971CB}"/>
              </a:ext>
            </a:extLst>
          </p:cNvPr>
          <p:cNvSpPr txBox="1"/>
          <p:nvPr/>
        </p:nvSpPr>
        <p:spPr>
          <a:xfrm>
            <a:off x="8722723" y="4591976"/>
            <a:ext cx="5001730" cy="5848961"/>
          </a:xfrm>
          <a:prstGeom prst="rect">
            <a:avLst/>
          </a:prstGeom>
          <a:noFill/>
        </p:spPr>
        <p:txBody>
          <a:bodyPr wrap="none" lIns="91428" tIns="45714" rIns="91428" bIns="45714" rtlCol="0" anchor="b">
            <a:spAutoFit/>
          </a:bodyPr>
          <a:lstStyle/>
          <a:p>
            <a:pPr algn="ctr">
              <a:lnSpc>
                <a:spcPct val="150000"/>
              </a:lnSpc>
            </a:pPr>
            <a:endParaRPr lang="en-US" sz="6400" spc="-30" dirty="0">
              <a:solidFill>
                <a:schemeClr val="bg1"/>
              </a:solidFill>
              <a:ea typeface="Source Sans Pro" panose="020B0503030403020204" pitchFamily="34" charset="0"/>
            </a:endParaRPr>
          </a:p>
          <a:p>
            <a:pPr algn="ctr">
              <a:lnSpc>
                <a:spcPct val="150000"/>
              </a:lnSpc>
            </a:pPr>
            <a:r>
              <a:rPr lang="en-US" sz="6400" spc="-30" dirty="0">
                <a:solidFill>
                  <a:schemeClr val="bg1"/>
                </a:solidFill>
                <a:ea typeface="Source Sans Pro" panose="020B0503030403020204" pitchFamily="34" charset="0"/>
              </a:rPr>
              <a:t>COMPRENDRE</a:t>
            </a:r>
          </a:p>
          <a:p>
            <a:pPr algn="ctr">
              <a:lnSpc>
                <a:spcPct val="150000"/>
              </a:lnSpc>
            </a:pPr>
            <a:r>
              <a:rPr lang="en-US" sz="6400" spc="-30" dirty="0">
                <a:solidFill>
                  <a:schemeClr val="bg1"/>
                </a:solidFill>
                <a:ea typeface="Source Sans Pro" panose="020B0503030403020204" pitchFamily="34" charset="0"/>
              </a:rPr>
              <a:t>LES FACTEURS </a:t>
            </a:r>
          </a:p>
          <a:p>
            <a:pPr algn="ctr">
              <a:lnSpc>
                <a:spcPct val="150000"/>
              </a:lnSpc>
            </a:pPr>
            <a:r>
              <a:rPr lang="en-US" sz="6400" spc="-30" dirty="0">
                <a:solidFill>
                  <a:schemeClr val="bg1"/>
                </a:solidFill>
                <a:ea typeface="Source Sans Pro" panose="020B0503030403020204" pitchFamily="34" charset="0"/>
              </a:rPr>
              <a:t>DE RISQUE</a:t>
            </a:r>
          </a:p>
        </p:txBody>
      </p:sp>
    </p:spTree>
    <p:extLst>
      <p:ext uri="{BB962C8B-B14F-4D97-AF65-F5344CB8AC3E}">
        <p14:creationId xmlns:p14="http://schemas.microsoft.com/office/powerpoint/2010/main" val="3593078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9564" y="2756886"/>
            <a:ext cx="6152328" cy="613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85" y="3852780"/>
            <a:ext cx="4324350"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cteur droit avec flèche 3"/>
          <p:cNvCxnSpPr>
            <a:stCxn id="2053" idx="3"/>
            <a:endCxn id="2050" idx="1"/>
          </p:cNvCxnSpPr>
          <p:nvPr/>
        </p:nvCxnSpPr>
        <p:spPr>
          <a:xfrm>
            <a:off x="4612235" y="5824456"/>
            <a:ext cx="10797330" cy="2"/>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6624589" y="5393567"/>
            <a:ext cx="6981207" cy="707886"/>
          </a:xfrm>
          <a:prstGeom prst="rect">
            <a:avLst/>
          </a:prstGeom>
          <a:solidFill>
            <a:schemeClr val="tx1"/>
          </a:solidFill>
        </p:spPr>
        <p:txBody>
          <a:bodyPr wrap="none" rtlCol="0">
            <a:spAutoFit/>
          </a:bodyPr>
          <a:lstStyle/>
          <a:p>
            <a:r>
              <a:rPr lang="fr-BE" sz="4000" dirty="0">
                <a:solidFill>
                  <a:srgbClr val="FF0000"/>
                </a:solidFill>
              </a:rPr>
              <a:t>(1) PHASE DE RAPPROCHEMENT </a:t>
            </a:r>
          </a:p>
        </p:txBody>
      </p:sp>
      <p:sp>
        <p:nvSpPr>
          <p:cNvPr id="5" name="ZoneTexte 4"/>
          <p:cNvSpPr txBox="1"/>
          <p:nvPr/>
        </p:nvSpPr>
        <p:spPr>
          <a:xfrm>
            <a:off x="9035246" y="697211"/>
            <a:ext cx="5798254" cy="2554545"/>
          </a:xfrm>
          <a:prstGeom prst="rect">
            <a:avLst/>
          </a:prstGeom>
          <a:noFill/>
        </p:spPr>
        <p:txBody>
          <a:bodyPr wrap="none" rtlCol="0">
            <a:spAutoFit/>
          </a:bodyPr>
          <a:lstStyle/>
          <a:p>
            <a:r>
              <a:rPr lang="fr-BE" sz="4000" dirty="0">
                <a:solidFill>
                  <a:schemeClr val="bg1"/>
                </a:solidFill>
              </a:rPr>
              <a:t>Entre les traites </a:t>
            </a:r>
          </a:p>
          <a:p>
            <a:r>
              <a:rPr lang="fr-BE" sz="4000" dirty="0">
                <a:solidFill>
                  <a:srgbClr val="FFFF00"/>
                </a:solidFill>
              </a:rPr>
              <a:t>(Germes d’environnement)</a:t>
            </a:r>
          </a:p>
          <a:p>
            <a:pPr marL="685800" indent="-685800">
              <a:buFontTx/>
              <a:buChar char="-"/>
            </a:pPr>
            <a:r>
              <a:rPr lang="fr-BE" altLang="fr-FR" sz="4000" dirty="0">
                <a:solidFill>
                  <a:schemeClr val="bg1"/>
                </a:solidFill>
              </a:rPr>
              <a:t>par capillarité (surtout)</a:t>
            </a:r>
          </a:p>
          <a:p>
            <a:pPr marL="685800" indent="-685800">
              <a:buFontTx/>
              <a:buChar char="-"/>
            </a:pPr>
            <a:r>
              <a:rPr lang="fr-BE" altLang="fr-FR" sz="4000" dirty="0">
                <a:solidFill>
                  <a:schemeClr val="bg1"/>
                </a:solidFill>
              </a:rPr>
              <a:t>les insectes piqueurs </a:t>
            </a:r>
            <a:endParaRPr lang="fr-BE" sz="4000" dirty="0">
              <a:solidFill>
                <a:schemeClr val="bg1"/>
              </a:solidFill>
            </a:endParaRPr>
          </a:p>
        </p:txBody>
      </p:sp>
      <p:sp>
        <p:nvSpPr>
          <p:cNvPr id="19" name="ZoneTexte 18"/>
          <p:cNvSpPr txBox="1"/>
          <p:nvPr/>
        </p:nvSpPr>
        <p:spPr>
          <a:xfrm>
            <a:off x="5472460" y="7796129"/>
            <a:ext cx="9447715" cy="3785652"/>
          </a:xfrm>
          <a:prstGeom prst="rect">
            <a:avLst/>
          </a:prstGeom>
          <a:noFill/>
        </p:spPr>
        <p:txBody>
          <a:bodyPr wrap="none" rtlCol="0">
            <a:spAutoFit/>
          </a:bodyPr>
          <a:lstStyle/>
          <a:p>
            <a:r>
              <a:rPr lang="fr-BE" sz="4000" dirty="0">
                <a:solidFill>
                  <a:schemeClr val="bg1"/>
                </a:solidFill>
              </a:rPr>
              <a:t>Pendant les traites </a:t>
            </a:r>
          </a:p>
          <a:p>
            <a:r>
              <a:rPr lang="fr-BE" sz="4000" dirty="0">
                <a:solidFill>
                  <a:srgbClr val="FFFF00"/>
                </a:solidFill>
              </a:rPr>
              <a:t>(Germes contagieux)</a:t>
            </a:r>
          </a:p>
          <a:p>
            <a:pPr marL="685800" indent="-685800">
              <a:buFontTx/>
              <a:buChar char="-"/>
            </a:pPr>
            <a:r>
              <a:rPr lang="fr-BE" altLang="fr-FR" sz="4000" dirty="0">
                <a:solidFill>
                  <a:schemeClr val="bg1"/>
                </a:solidFill>
              </a:rPr>
              <a:t>trayeur </a:t>
            </a:r>
          </a:p>
          <a:p>
            <a:pPr marL="685800" indent="-685800">
              <a:buFontTx/>
              <a:buChar char="-"/>
            </a:pPr>
            <a:r>
              <a:rPr lang="fr-BE" altLang="fr-FR" sz="4000" dirty="0">
                <a:solidFill>
                  <a:schemeClr val="bg1"/>
                </a:solidFill>
              </a:rPr>
              <a:t>machine à traire </a:t>
            </a:r>
            <a:br>
              <a:rPr lang="fr-BE" altLang="fr-FR" sz="4000" dirty="0">
                <a:solidFill>
                  <a:schemeClr val="bg1"/>
                </a:solidFill>
              </a:rPr>
            </a:br>
            <a:r>
              <a:rPr lang="fr-BE" altLang="fr-FR" sz="4000" dirty="0">
                <a:solidFill>
                  <a:schemeClr val="bg1"/>
                </a:solidFill>
              </a:rPr>
              <a:t>d’une vache et/ou d’un quartier à l’autre</a:t>
            </a:r>
          </a:p>
          <a:p>
            <a:endParaRPr lang="fr-BE" sz="4000" dirty="0">
              <a:solidFill>
                <a:schemeClr val="bg1"/>
              </a:solidFill>
            </a:endParaRPr>
          </a:p>
        </p:txBody>
      </p:sp>
      <p:cxnSp>
        <p:nvCxnSpPr>
          <p:cNvPr id="8" name="Connecteur droit avec flèche 7"/>
          <p:cNvCxnSpPr/>
          <p:nvPr/>
        </p:nvCxnSpPr>
        <p:spPr>
          <a:xfrm flipV="1">
            <a:off x="10080972" y="3820270"/>
            <a:ext cx="0" cy="157329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cxnSpLocks/>
          </p:cNvCxnSpPr>
          <p:nvPr/>
        </p:nvCxnSpPr>
        <p:spPr>
          <a:xfrm>
            <a:off x="8640812" y="6101453"/>
            <a:ext cx="0" cy="169467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17002992" y="10935449"/>
            <a:ext cx="6689973" cy="1938992"/>
          </a:xfrm>
          <a:prstGeom prst="rect">
            <a:avLst/>
          </a:prstGeom>
          <a:solidFill>
            <a:schemeClr val="tx1"/>
          </a:solidFill>
        </p:spPr>
        <p:txBody>
          <a:bodyPr wrap="none" rtlCol="0">
            <a:spAutoFit/>
          </a:bodyPr>
          <a:lstStyle/>
          <a:p>
            <a:r>
              <a:rPr lang="fr-BE" sz="4000" dirty="0">
                <a:solidFill>
                  <a:srgbClr val="FF0000"/>
                </a:solidFill>
              </a:rPr>
              <a:t>(2) PHASE DE CONTAMINATION</a:t>
            </a:r>
          </a:p>
          <a:p>
            <a:pPr marL="685800" indent="-685800">
              <a:buFontTx/>
              <a:buChar char="-"/>
            </a:pPr>
            <a:r>
              <a:rPr lang="fr-BE" sz="4000" dirty="0">
                <a:solidFill>
                  <a:schemeClr val="bg1"/>
                </a:solidFill>
              </a:rPr>
              <a:t>Multiplication active</a:t>
            </a:r>
          </a:p>
          <a:p>
            <a:pPr marL="685800" indent="-685800">
              <a:buFontTx/>
              <a:buChar char="-"/>
            </a:pPr>
            <a:r>
              <a:rPr lang="fr-BE" sz="4000" dirty="0">
                <a:solidFill>
                  <a:schemeClr val="bg1"/>
                </a:solidFill>
              </a:rPr>
              <a:t>Transport passif</a:t>
            </a:r>
          </a:p>
        </p:txBody>
      </p:sp>
      <p:cxnSp>
        <p:nvCxnSpPr>
          <p:cNvPr id="26" name="Connecteur droit avec flèche 25"/>
          <p:cNvCxnSpPr/>
          <p:nvPr/>
        </p:nvCxnSpPr>
        <p:spPr>
          <a:xfrm>
            <a:off x="17569804" y="8280697"/>
            <a:ext cx="0" cy="2304256"/>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Rectangle à coins arrondis 38">
            <a:extLst>
              <a:ext uri="{FF2B5EF4-FFF2-40B4-BE49-F238E27FC236}">
                <a16:creationId xmlns:a16="http://schemas.microsoft.com/office/drawing/2014/main" id="{E5FBFB36-BB0E-202D-406D-08D925CB1E82}"/>
              </a:ext>
            </a:extLst>
          </p:cNvPr>
          <p:cNvSpPr/>
          <p:nvPr/>
        </p:nvSpPr>
        <p:spPr>
          <a:xfrm>
            <a:off x="863948" y="697211"/>
            <a:ext cx="6984777" cy="1710936"/>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dirty="0"/>
              <a:t>Les deux aspects d’une contamination mammaire</a:t>
            </a:r>
          </a:p>
        </p:txBody>
      </p:sp>
    </p:spTree>
    <p:extLst>
      <p:ext uri="{BB962C8B-B14F-4D97-AF65-F5344CB8AC3E}">
        <p14:creationId xmlns:p14="http://schemas.microsoft.com/office/powerpoint/2010/main" val="316836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19" grpId="0"/>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6317" y="2376042"/>
            <a:ext cx="7905750"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cteur droit avec flèche 2"/>
          <p:cNvCxnSpPr/>
          <p:nvPr/>
        </p:nvCxnSpPr>
        <p:spPr>
          <a:xfrm>
            <a:off x="4672807" y="3816201"/>
            <a:ext cx="6560294" cy="0"/>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7155846" y="3960217"/>
            <a:ext cx="1705916" cy="707886"/>
          </a:xfrm>
          <a:prstGeom prst="rect">
            <a:avLst/>
          </a:prstGeom>
          <a:solidFill>
            <a:schemeClr val="bg1"/>
          </a:solidFill>
        </p:spPr>
        <p:txBody>
          <a:bodyPr wrap="none" rtlCol="0">
            <a:spAutoFit/>
          </a:bodyPr>
          <a:lstStyle/>
          <a:p>
            <a:r>
              <a:rPr lang="fr-BE" sz="4000" dirty="0"/>
              <a:t>732 cm</a:t>
            </a:r>
          </a:p>
        </p:txBody>
      </p:sp>
      <p:pic>
        <p:nvPicPr>
          <p:cNvPr id="133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8539" y="5976442"/>
            <a:ext cx="914242" cy="88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Connecteur droit avec flèche 23"/>
          <p:cNvCxnSpPr/>
          <p:nvPr/>
        </p:nvCxnSpPr>
        <p:spPr>
          <a:xfrm>
            <a:off x="7425879" y="5832425"/>
            <a:ext cx="926902" cy="0"/>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8664169" y="6001085"/>
            <a:ext cx="1446230" cy="707886"/>
          </a:xfrm>
          <a:prstGeom prst="rect">
            <a:avLst/>
          </a:prstGeom>
          <a:solidFill>
            <a:schemeClr val="bg1"/>
          </a:solidFill>
        </p:spPr>
        <p:txBody>
          <a:bodyPr wrap="none" rtlCol="0">
            <a:spAutoFit/>
          </a:bodyPr>
          <a:lstStyle/>
          <a:p>
            <a:r>
              <a:rPr lang="fr-BE" sz="4000" dirty="0"/>
              <a:t>22 cm</a:t>
            </a:r>
          </a:p>
        </p:txBody>
      </p:sp>
      <p:sp>
        <p:nvSpPr>
          <p:cNvPr id="11" name="ZoneTexte 10"/>
          <p:cNvSpPr txBox="1"/>
          <p:nvPr/>
        </p:nvSpPr>
        <p:spPr>
          <a:xfrm>
            <a:off x="12961293" y="3697733"/>
            <a:ext cx="1200970" cy="707886"/>
          </a:xfrm>
          <a:prstGeom prst="rect">
            <a:avLst/>
          </a:prstGeom>
          <a:noFill/>
        </p:spPr>
        <p:txBody>
          <a:bodyPr wrap="none" rtlCol="0">
            <a:spAutoFit/>
          </a:bodyPr>
          <a:lstStyle/>
          <a:p>
            <a:r>
              <a:rPr lang="fr-BE" sz="4000" dirty="0">
                <a:solidFill>
                  <a:srgbClr val="FF0000"/>
                </a:solidFill>
              </a:rPr>
              <a:t>X 33 </a:t>
            </a:r>
          </a:p>
        </p:txBody>
      </p:sp>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437" y="7704634"/>
            <a:ext cx="2095342" cy="3954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Connecteur droit avec flèche 28"/>
          <p:cNvCxnSpPr/>
          <p:nvPr/>
        </p:nvCxnSpPr>
        <p:spPr>
          <a:xfrm>
            <a:off x="7074101" y="11881097"/>
            <a:ext cx="463450" cy="0"/>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6443791" y="12181323"/>
            <a:ext cx="1620957" cy="707886"/>
          </a:xfrm>
          <a:prstGeom prst="rect">
            <a:avLst/>
          </a:prstGeom>
          <a:solidFill>
            <a:schemeClr val="bg1"/>
          </a:solidFill>
        </p:spPr>
        <p:txBody>
          <a:bodyPr wrap="none" rtlCol="0">
            <a:spAutoFit/>
          </a:bodyPr>
          <a:lstStyle/>
          <a:p>
            <a:r>
              <a:rPr lang="fr-BE" sz="4000" dirty="0"/>
              <a:t>1500 </a:t>
            </a:r>
            <a:r>
              <a:rPr lang="el-GR" sz="4000" dirty="0"/>
              <a:t>μ</a:t>
            </a:r>
            <a:endParaRPr lang="fr-BE" sz="4000" dirty="0"/>
          </a:p>
        </p:txBody>
      </p:sp>
      <p:pic>
        <p:nvPicPr>
          <p:cNvPr id="133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8713" y="11227860"/>
            <a:ext cx="1924050"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Connecteur droit avec flèche 33"/>
          <p:cNvCxnSpPr/>
          <p:nvPr/>
        </p:nvCxnSpPr>
        <p:spPr>
          <a:xfrm>
            <a:off x="9198713" y="11017001"/>
            <a:ext cx="1924050" cy="0"/>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9743131" y="9949075"/>
            <a:ext cx="841897" cy="707886"/>
          </a:xfrm>
          <a:prstGeom prst="rect">
            <a:avLst/>
          </a:prstGeom>
          <a:solidFill>
            <a:schemeClr val="bg1"/>
          </a:solidFill>
        </p:spPr>
        <p:txBody>
          <a:bodyPr wrap="none" rtlCol="0">
            <a:spAutoFit/>
          </a:bodyPr>
          <a:lstStyle/>
          <a:p>
            <a:r>
              <a:rPr lang="fr-BE" sz="4000" dirty="0"/>
              <a:t>1 </a:t>
            </a:r>
            <a:r>
              <a:rPr lang="el-GR" sz="4000" dirty="0"/>
              <a:t>μ</a:t>
            </a:r>
            <a:endParaRPr lang="fr-BE" sz="4000" dirty="0"/>
          </a:p>
        </p:txBody>
      </p:sp>
      <p:sp>
        <p:nvSpPr>
          <p:cNvPr id="38" name="ZoneTexte 37"/>
          <p:cNvSpPr txBox="1"/>
          <p:nvPr/>
        </p:nvSpPr>
        <p:spPr>
          <a:xfrm>
            <a:off x="12817276" y="10296921"/>
            <a:ext cx="1720343" cy="707886"/>
          </a:xfrm>
          <a:prstGeom prst="rect">
            <a:avLst/>
          </a:prstGeom>
          <a:noFill/>
        </p:spPr>
        <p:txBody>
          <a:bodyPr wrap="none" rtlCol="0">
            <a:spAutoFit/>
          </a:bodyPr>
          <a:lstStyle/>
          <a:p>
            <a:r>
              <a:rPr lang="fr-BE" sz="4000" dirty="0">
                <a:solidFill>
                  <a:srgbClr val="FF0000"/>
                </a:solidFill>
              </a:rPr>
              <a:t>X 1500 </a:t>
            </a:r>
          </a:p>
        </p:txBody>
      </p:sp>
      <p:sp>
        <p:nvSpPr>
          <p:cNvPr id="39" name="Rectangle à coins arrondis 38"/>
          <p:cNvSpPr/>
          <p:nvPr/>
        </p:nvSpPr>
        <p:spPr>
          <a:xfrm>
            <a:off x="2016076" y="359817"/>
            <a:ext cx="13033448" cy="962727"/>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000" dirty="0"/>
              <a:t>Comparaison n’est pas raison mais tout de même …</a:t>
            </a:r>
          </a:p>
        </p:txBody>
      </p:sp>
      <p:sp>
        <p:nvSpPr>
          <p:cNvPr id="15" name="ZoneTexte 14"/>
          <p:cNvSpPr txBox="1"/>
          <p:nvPr/>
        </p:nvSpPr>
        <p:spPr>
          <a:xfrm>
            <a:off x="13061948" y="7704634"/>
            <a:ext cx="6135398" cy="1323439"/>
          </a:xfrm>
          <a:prstGeom prst="rect">
            <a:avLst/>
          </a:prstGeom>
          <a:noFill/>
        </p:spPr>
        <p:txBody>
          <a:bodyPr wrap="none" rtlCol="0">
            <a:spAutoFit/>
          </a:bodyPr>
          <a:lstStyle/>
          <a:p>
            <a:r>
              <a:rPr lang="fr-BE" sz="4000" dirty="0">
                <a:solidFill>
                  <a:srgbClr val="FFFF00"/>
                </a:solidFill>
              </a:rPr>
              <a:t>Les bactéries marquent plus </a:t>
            </a:r>
          </a:p>
          <a:p>
            <a:r>
              <a:rPr lang="fr-BE" sz="4000" dirty="0">
                <a:solidFill>
                  <a:srgbClr val="FFFF00"/>
                </a:solidFill>
              </a:rPr>
              <a:t>de goals encore que </a:t>
            </a:r>
            <a:r>
              <a:rPr lang="fr-BE" sz="4000" dirty="0" err="1">
                <a:solidFill>
                  <a:srgbClr val="FFFF00"/>
                </a:solidFill>
              </a:rPr>
              <a:t>Lukaku</a:t>
            </a:r>
            <a:endParaRPr lang="fr-BE" sz="4000" dirty="0">
              <a:solidFill>
                <a:srgbClr val="FFFF00"/>
              </a:solidFill>
            </a:endParaRPr>
          </a:p>
        </p:txBody>
      </p:sp>
    </p:spTree>
    <p:extLst>
      <p:ext uri="{BB962C8B-B14F-4D97-AF65-F5344CB8AC3E}">
        <p14:creationId xmlns:p14="http://schemas.microsoft.com/office/powerpoint/2010/main" val="27614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3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3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11" grpId="0"/>
      <p:bldP spid="31" grpId="0" animBg="1"/>
      <p:bldP spid="35" grpId="0" animBg="1"/>
      <p:bldP spid="38"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9" name="Rectangle 5">
            <a:extLst>
              <a:ext uri="{FF2B5EF4-FFF2-40B4-BE49-F238E27FC236}">
                <a16:creationId xmlns:a16="http://schemas.microsoft.com/office/drawing/2014/main" id="{7F0634A0-A48C-5EAA-49C0-0CCE81800FE5}"/>
              </a:ext>
            </a:extLst>
          </p:cNvPr>
          <p:cNvSpPr>
            <a:spLocks noGrp="1" noChangeArrowheads="1"/>
          </p:cNvSpPr>
          <p:nvPr>
            <p:ph type="body" idx="1"/>
          </p:nvPr>
        </p:nvSpPr>
        <p:spPr>
          <a:xfrm>
            <a:off x="959608" y="2592065"/>
            <a:ext cx="22586860" cy="10563484"/>
          </a:xfrm>
        </p:spPr>
        <p:txBody>
          <a:bodyPr>
            <a:noAutofit/>
          </a:bodyPr>
          <a:lstStyle/>
          <a:p>
            <a:r>
              <a:rPr lang="fr-FR" altLang="fr-FR" sz="4000" dirty="0">
                <a:solidFill>
                  <a:srgbClr val="FFFF00"/>
                </a:solidFill>
                <a:latin typeface="+mn-lt"/>
              </a:rPr>
              <a:t>Transformateur</a:t>
            </a:r>
            <a:r>
              <a:rPr lang="fr-FR" altLang="fr-FR" sz="4000" dirty="0">
                <a:solidFill>
                  <a:schemeClr val="bg1"/>
                </a:solidFill>
                <a:latin typeface="+mn-lt"/>
              </a:rPr>
              <a:t> (industries fromagères)</a:t>
            </a:r>
          </a:p>
          <a:p>
            <a:pPr lvl="1"/>
            <a:r>
              <a:rPr lang="fr-FR" altLang="fr-FR" sz="4000" dirty="0">
                <a:solidFill>
                  <a:schemeClr val="bg1"/>
                </a:solidFill>
                <a:latin typeface="+mn-lt"/>
              </a:rPr>
              <a:t>perte de caséines</a:t>
            </a:r>
          </a:p>
          <a:p>
            <a:pPr lvl="1"/>
            <a:r>
              <a:rPr lang="fr-FR" altLang="fr-FR" sz="4000" dirty="0">
                <a:solidFill>
                  <a:schemeClr val="bg1"/>
                </a:solidFill>
                <a:latin typeface="+mn-lt"/>
              </a:rPr>
              <a:t>perturbations des fermentations bactériennes (Ab, As)</a:t>
            </a:r>
          </a:p>
          <a:p>
            <a:r>
              <a:rPr lang="fr-FR" altLang="fr-FR" sz="4000" dirty="0">
                <a:solidFill>
                  <a:srgbClr val="FFFF00"/>
                </a:solidFill>
                <a:latin typeface="+mn-lt"/>
              </a:rPr>
              <a:t>Consommateur</a:t>
            </a:r>
            <a:r>
              <a:rPr lang="fr-FR" altLang="fr-FR" sz="4000" dirty="0">
                <a:solidFill>
                  <a:schemeClr val="bg1"/>
                </a:solidFill>
                <a:latin typeface="+mn-lt"/>
              </a:rPr>
              <a:t> </a:t>
            </a:r>
          </a:p>
          <a:p>
            <a:pPr lvl="1"/>
            <a:r>
              <a:rPr lang="fr-FR" altLang="fr-FR" sz="4000" dirty="0">
                <a:solidFill>
                  <a:schemeClr val="bg1"/>
                </a:solidFill>
                <a:latin typeface="+mn-lt"/>
              </a:rPr>
              <a:t>Allergies aux antibiotiques, mortalité </a:t>
            </a:r>
          </a:p>
          <a:p>
            <a:r>
              <a:rPr lang="fr-FR" altLang="fr-FR" sz="4000" dirty="0">
                <a:solidFill>
                  <a:srgbClr val="FFFF00"/>
                </a:solidFill>
                <a:latin typeface="+mn-lt"/>
              </a:rPr>
              <a:t>Producteur</a:t>
            </a:r>
          </a:p>
          <a:p>
            <a:pPr lvl="1"/>
            <a:r>
              <a:rPr lang="fr-FR" altLang="fr-FR" sz="4000" u="sng" dirty="0">
                <a:solidFill>
                  <a:schemeClr val="bg1"/>
                </a:solidFill>
                <a:latin typeface="+mn-lt"/>
              </a:rPr>
              <a:t>Indirectes</a:t>
            </a:r>
            <a:r>
              <a:rPr lang="fr-FR" altLang="fr-FR" sz="4000" dirty="0">
                <a:solidFill>
                  <a:schemeClr val="bg1"/>
                </a:solidFill>
                <a:latin typeface="+mn-lt"/>
              </a:rPr>
              <a:t>	</a:t>
            </a:r>
          </a:p>
          <a:p>
            <a:pPr lvl="2"/>
            <a:r>
              <a:rPr lang="fr-FR" altLang="fr-FR" sz="4000" dirty="0">
                <a:solidFill>
                  <a:schemeClr val="bg1"/>
                </a:solidFill>
                <a:latin typeface="+mn-lt"/>
              </a:rPr>
              <a:t>prélèvements de lait et frais d'analyse</a:t>
            </a:r>
          </a:p>
          <a:p>
            <a:pPr lvl="2"/>
            <a:r>
              <a:rPr lang="fr-FR" altLang="fr-FR" sz="4000" dirty="0">
                <a:solidFill>
                  <a:schemeClr val="bg1"/>
                </a:solidFill>
                <a:latin typeface="+mn-lt"/>
              </a:rPr>
              <a:t>travail supplémentaire (identification, traitement, notation)</a:t>
            </a:r>
          </a:p>
          <a:p>
            <a:pPr lvl="1"/>
            <a:r>
              <a:rPr lang="fr-FR" altLang="fr-FR" sz="4000" u="sng" dirty="0">
                <a:solidFill>
                  <a:schemeClr val="bg1"/>
                </a:solidFill>
                <a:latin typeface="+mn-lt"/>
              </a:rPr>
              <a:t>Directes</a:t>
            </a:r>
          </a:p>
          <a:p>
            <a:pPr lvl="2"/>
            <a:r>
              <a:rPr lang="fr-FR" altLang="fr-FR" sz="4000" dirty="0">
                <a:solidFill>
                  <a:schemeClr val="bg1"/>
                </a:solidFill>
                <a:latin typeface="+mn-lt"/>
              </a:rPr>
              <a:t> A court terme : frais diagnostiques et thérapeutiques </a:t>
            </a:r>
          </a:p>
          <a:p>
            <a:pPr lvl="2"/>
            <a:r>
              <a:rPr lang="fr-FR" altLang="fr-FR" sz="4000" dirty="0">
                <a:solidFill>
                  <a:schemeClr val="bg1"/>
                </a:solidFill>
                <a:latin typeface="+mn-lt"/>
              </a:rPr>
              <a:t>A moyen terme : pénalités de la laiterie (cellules, Ab)</a:t>
            </a:r>
          </a:p>
          <a:p>
            <a:pPr lvl="2"/>
            <a:r>
              <a:rPr lang="fr-FR" altLang="fr-FR" sz="4000" dirty="0">
                <a:solidFill>
                  <a:schemeClr val="bg1"/>
                </a:solidFill>
                <a:latin typeface="+mn-lt"/>
              </a:rPr>
              <a:t>A long terme : diminution de la production laitière (70 % des pertes), frais de remplacement des vaches de réforme, perte génétique, antibiorésistance</a:t>
            </a:r>
          </a:p>
        </p:txBody>
      </p:sp>
      <p:sp>
        <p:nvSpPr>
          <p:cNvPr id="4" name="Rectangle : coins arrondis 3">
            <a:extLst>
              <a:ext uri="{FF2B5EF4-FFF2-40B4-BE49-F238E27FC236}">
                <a16:creationId xmlns:a16="http://schemas.microsoft.com/office/drawing/2014/main" id="{61DA8AD3-D9E4-D8D6-A3DF-4E5ADC62DFCB}"/>
              </a:ext>
            </a:extLst>
          </p:cNvPr>
          <p:cNvSpPr/>
          <p:nvPr/>
        </p:nvSpPr>
        <p:spPr>
          <a:xfrm>
            <a:off x="6480572" y="525526"/>
            <a:ext cx="10153128" cy="1509076"/>
          </a:xfrm>
          <a:prstGeom prst="round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BE" sz="4800" i="0" u="none" strike="noStrike" baseline="0" dirty="0">
                <a:solidFill>
                  <a:schemeClr val="bg1"/>
                </a:solidFill>
                <a:latin typeface="+mj-lt"/>
              </a:rPr>
              <a:t>Pourquoi s’intéresser aux mammites ?</a:t>
            </a:r>
            <a:endParaRPr lang="fr-BE" sz="4800" dirty="0">
              <a:solidFill>
                <a:schemeClr val="bg1"/>
              </a:solidFill>
              <a:latin typeface="+mj-lt"/>
            </a:endParaRPr>
          </a:p>
        </p:txBody>
      </p:sp>
      <p:pic>
        <p:nvPicPr>
          <p:cNvPr id="3" name="Image 2">
            <a:extLst>
              <a:ext uri="{FF2B5EF4-FFF2-40B4-BE49-F238E27FC236}">
                <a16:creationId xmlns:a16="http://schemas.microsoft.com/office/drawing/2014/main" id="{6A124828-CF07-96AC-D7A0-5708E0C34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9684" y="7858050"/>
            <a:ext cx="7384420" cy="2520280"/>
          </a:xfrm>
          <a:prstGeom prst="rect">
            <a:avLst/>
          </a:prstGeom>
        </p:spPr>
      </p:pic>
      <p:sp>
        <p:nvSpPr>
          <p:cNvPr id="5" name="ZoneTexte 4">
            <a:extLst>
              <a:ext uri="{FF2B5EF4-FFF2-40B4-BE49-F238E27FC236}">
                <a16:creationId xmlns:a16="http://schemas.microsoft.com/office/drawing/2014/main" id="{560A0C7B-8EBD-0FBF-7F58-5A59AFDA23B9}"/>
              </a:ext>
            </a:extLst>
          </p:cNvPr>
          <p:cNvSpPr txBox="1"/>
          <p:nvPr/>
        </p:nvSpPr>
        <p:spPr>
          <a:xfrm>
            <a:off x="16417676" y="6977421"/>
            <a:ext cx="7848725" cy="646331"/>
          </a:xfrm>
          <a:prstGeom prst="rect">
            <a:avLst/>
          </a:prstGeom>
          <a:noFill/>
        </p:spPr>
        <p:txBody>
          <a:bodyPr wrap="square" rtlCol="0">
            <a:spAutoFit/>
          </a:bodyPr>
          <a:lstStyle/>
          <a:p>
            <a:r>
              <a:rPr lang="fr-BE" sz="3600" dirty="0">
                <a:solidFill>
                  <a:schemeClr val="bg1"/>
                </a:solidFill>
              </a:rPr>
              <a:t>Bien-être de la vache et donc de l’éleveur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4B93AC-B403-58FC-CBF9-7B7971A29FA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1B514394-8904-E754-DE6B-FC14AD3B4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075" y="-504279"/>
            <a:ext cx="20689543" cy="14761640"/>
          </a:xfrm>
          <a:prstGeom prst="rect">
            <a:avLst/>
          </a:prstGeom>
        </p:spPr>
      </p:pic>
      <p:sp>
        <p:nvSpPr>
          <p:cNvPr id="3" name="Ellipse 2">
            <a:extLst>
              <a:ext uri="{FF2B5EF4-FFF2-40B4-BE49-F238E27FC236}">
                <a16:creationId xmlns:a16="http://schemas.microsoft.com/office/drawing/2014/main" id="{91B1AF52-A494-B341-1D91-FD98C909BFE0}"/>
              </a:ext>
            </a:extLst>
          </p:cNvPr>
          <p:cNvSpPr/>
          <p:nvPr/>
        </p:nvSpPr>
        <p:spPr>
          <a:xfrm>
            <a:off x="3528244" y="8568729"/>
            <a:ext cx="5976664" cy="4248472"/>
          </a:xfrm>
          <a:prstGeom prst="ellipse">
            <a:avLst/>
          </a:prstGeom>
          <a:noFill/>
          <a:ln w="5715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Ellipse 3">
            <a:extLst>
              <a:ext uri="{FF2B5EF4-FFF2-40B4-BE49-F238E27FC236}">
                <a16:creationId xmlns:a16="http://schemas.microsoft.com/office/drawing/2014/main" id="{88F119F7-4F6E-2DFB-6264-F2D9004FD1C0}"/>
              </a:ext>
            </a:extLst>
          </p:cNvPr>
          <p:cNvSpPr/>
          <p:nvPr/>
        </p:nvSpPr>
        <p:spPr>
          <a:xfrm rot="4905015">
            <a:off x="8174408" y="8129830"/>
            <a:ext cx="6898343" cy="4248472"/>
          </a:xfrm>
          <a:prstGeom prst="ellipse">
            <a:avLst/>
          </a:prstGeom>
          <a:noFill/>
          <a:ln w="5715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Ellipse 4">
            <a:extLst>
              <a:ext uri="{FF2B5EF4-FFF2-40B4-BE49-F238E27FC236}">
                <a16:creationId xmlns:a16="http://schemas.microsoft.com/office/drawing/2014/main" id="{6429BD8C-98B6-68DC-3CB9-E64BDD229D25}"/>
              </a:ext>
            </a:extLst>
          </p:cNvPr>
          <p:cNvSpPr/>
          <p:nvPr/>
        </p:nvSpPr>
        <p:spPr>
          <a:xfrm>
            <a:off x="4032300" y="2592065"/>
            <a:ext cx="1944216" cy="1124485"/>
          </a:xfrm>
          <a:prstGeom prst="ellipse">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Ellipse 5">
            <a:extLst>
              <a:ext uri="{FF2B5EF4-FFF2-40B4-BE49-F238E27FC236}">
                <a16:creationId xmlns:a16="http://schemas.microsoft.com/office/drawing/2014/main" id="{028F155F-F505-9DCA-DEEF-FEAD56492D2E}"/>
              </a:ext>
            </a:extLst>
          </p:cNvPr>
          <p:cNvSpPr/>
          <p:nvPr/>
        </p:nvSpPr>
        <p:spPr>
          <a:xfrm>
            <a:off x="9504908" y="2592064"/>
            <a:ext cx="1944216" cy="1124485"/>
          </a:xfrm>
          <a:prstGeom prst="ellipse">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a:extLst>
              <a:ext uri="{FF2B5EF4-FFF2-40B4-BE49-F238E27FC236}">
                <a16:creationId xmlns:a16="http://schemas.microsoft.com/office/drawing/2014/main" id="{8229D0CB-6FE0-17A4-3BFC-CDAC3D718305}"/>
              </a:ext>
            </a:extLst>
          </p:cNvPr>
          <p:cNvSpPr/>
          <p:nvPr/>
        </p:nvSpPr>
        <p:spPr>
          <a:xfrm>
            <a:off x="11269104" y="4563923"/>
            <a:ext cx="1944216" cy="1124485"/>
          </a:xfrm>
          <a:prstGeom prst="ellipse">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712121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0984A7-AC4A-2EC8-BCE3-335C28C7A4E9}"/>
            </a:ext>
          </a:extLst>
        </p:cNvPr>
        <p:cNvGrpSpPr/>
        <p:nvPr/>
      </p:nvGrpSpPr>
      <p:grpSpPr>
        <a:xfrm>
          <a:off x="0" y="0"/>
          <a:ext cx="0" cy="0"/>
          <a:chOff x="0" y="0"/>
          <a:chExt cx="0" cy="0"/>
        </a:xfrm>
      </p:grpSpPr>
      <p:pic>
        <p:nvPicPr>
          <p:cNvPr id="1027" name="Picture 3" descr="C:\Users\User\Pictures\Pis en ligne.jpg">
            <a:extLst>
              <a:ext uri="{FF2B5EF4-FFF2-40B4-BE49-F238E27FC236}">
                <a16:creationId xmlns:a16="http://schemas.microsoft.com/office/drawing/2014/main" id="{81B699F7-8322-FCD3-1990-8CA5FB4AD8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924" y="143793"/>
            <a:ext cx="4887048" cy="325803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Pictures\Traite en pots.jpg">
            <a:extLst>
              <a:ext uri="{FF2B5EF4-FFF2-40B4-BE49-F238E27FC236}">
                <a16:creationId xmlns:a16="http://schemas.microsoft.com/office/drawing/2014/main" id="{AB3069DD-D316-83F2-F003-4A321FFE4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1364" y="174556"/>
            <a:ext cx="5481471" cy="411110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8E3BBFB4-33CC-8C09-5D80-A275B5BA4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996" y="179175"/>
            <a:ext cx="7724344" cy="4032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a:extLst>
              <a:ext uri="{FF2B5EF4-FFF2-40B4-BE49-F238E27FC236}">
                <a16:creationId xmlns:a16="http://schemas.microsoft.com/office/drawing/2014/main" id="{E67307D2-3A12-88CB-E863-6ED4E7A38BED}"/>
              </a:ext>
            </a:extLst>
          </p:cNvPr>
          <p:cNvPicPr>
            <a:picLocks noChangeAspect="1"/>
          </p:cNvPicPr>
          <p:nvPr/>
        </p:nvPicPr>
        <p:blipFill>
          <a:blip r:embed="rId5"/>
          <a:stretch>
            <a:fillRect/>
          </a:stretch>
        </p:blipFill>
        <p:spPr>
          <a:xfrm>
            <a:off x="18231456" y="9619059"/>
            <a:ext cx="6039176" cy="3562239"/>
          </a:xfrm>
          <a:prstGeom prst="rect">
            <a:avLst/>
          </a:prstGeom>
        </p:spPr>
      </p:pic>
      <p:pic>
        <p:nvPicPr>
          <p:cNvPr id="3" name="Espace réservé du contenu 5">
            <a:extLst>
              <a:ext uri="{FF2B5EF4-FFF2-40B4-BE49-F238E27FC236}">
                <a16:creationId xmlns:a16="http://schemas.microsoft.com/office/drawing/2014/main" id="{CF2EE8C7-122D-C8A2-6CCD-8B026FE2AE56}"/>
              </a:ext>
            </a:extLst>
          </p:cNvPr>
          <p:cNvPicPr>
            <a:picLocks noChangeAspect="1"/>
          </p:cNvPicPr>
          <p:nvPr/>
        </p:nvPicPr>
        <p:blipFill>
          <a:blip r:embed="rId6"/>
          <a:stretch>
            <a:fillRect/>
          </a:stretch>
        </p:blipFill>
        <p:spPr>
          <a:xfrm>
            <a:off x="11551404" y="9654860"/>
            <a:ext cx="6352894" cy="3573503"/>
          </a:xfrm>
          <a:prstGeom prst="rect">
            <a:avLst/>
          </a:prstGeom>
        </p:spPr>
      </p:pic>
      <p:pic>
        <p:nvPicPr>
          <p:cNvPr id="4" name="Espace réservé du contenu 5">
            <a:extLst>
              <a:ext uri="{FF2B5EF4-FFF2-40B4-BE49-F238E27FC236}">
                <a16:creationId xmlns:a16="http://schemas.microsoft.com/office/drawing/2014/main" id="{381760C9-D46E-D059-77B8-0AB6E466973F}"/>
              </a:ext>
            </a:extLst>
          </p:cNvPr>
          <p:cNvPicPr>
            <a:picLocks noChangeAspect="1"/>
          </p:cNvPicPr>
          <p:nvPr/>
        </p:nvPicPr>
        <p:blipFill>
          <a:blip r:embed="rId7"/>
          <a:stretch>
            <a:fillRect/>
          </a:stretch>
        </p:blipFill>
        <p:spPr>
          <a:xfrm>
            <a:off x="647924" y="3456161"/>
            <a:ext cx="4887048" cy="3098288"/>
          </a:xfrm>
          <a:prstGeom prst="rect">
            <a:avLst/>
          </a:prstGeom>
        </p:spPr>
      </p:pic>
      <p:pic>
        <p:nvPicPr>
          <p:cNvPr id="5" name="Picture 4" descr="postparto">
            <a:extLst>
              <a:ext uri="{FF2B5EF4-FFF2-40B4-BE49-F238E27FC236}">
                <a16:creationId xmlns:a16="http://schemas.microsoft.com/office/drawing/2014/main" id="{22B11AE7-B38D-B027-FF72-04D0D3C86C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925" y="6624513"/>
            <a:ext cx="4887048" cy="2915880"/>
          </a:xfrm>
          <a:prstGeom prst="rect">
            <a:avLst/>
          </a:prstGeom>
          <a:noFill/>
          <a:ln w="9525">
            <a:solidFill>
              <a:schemeClr val="tx1"/>
            </a:solidFill>
            <a:miter lim="800000"/>
            <a:headEnd/>
            <a:tailEnd/>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6" name="Picture 3" descr="0892">
            <a:extLst>
              <a:ext uri="{FF2B5EF4-FFF2-40B4-BE49-F238E27FC236}">
                <a16:creationId xmlns:a16="http://schemas.microsoft.com/office/drawing/2014/main" id="{B84D3EFC-6EE7-8E67-3AD2-E0DC8971E4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647924" y="9720857"/>
            <a:ext cx="4887048" cy="3828146"/>
          </a:xfrm>
          <a:prstGeom prst="rect">
            <a:avLst/>
          </a:prstGeom>
        </p:spPr>
      </p:pic>
      <p:pic>
        <p:nvPicPr>
          <p:cNvPr id="7" name="Picture 4" descr="2257">
            <a:extLst>
              <a:ext uri="{FF2B5EF4-FFF2-40B4-BE49-F238E27FC236}">
                <a16:creationId xmlns:a16="http://schemas.microsoft.com/office/drawing/2014/main" id="{1B2A2C6F-85A2-1F71-BB75-56B07B8799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19388858" y="143793"/>
            <a:ext cx="3644057" cy="4135672"/>
          </a:xfrm>
          <a:prstGeom prst="rect">
            <a:avLst/>
          </a:prstGeom>
          <a:ln>
            <a:solidFill>
              <a:schemeClr val="tx2"/>
            </a:solidFill>
            <a:miter lim="800000"/>
            <a:headEnd/>
            <a:tailEnd/>
          </a:ln>
        </p:spPr>
      </p:pic>
      <p:sp>
        <p:nvSpPr>
          <p:cNvPr id="8" name="Rectangle : coins arrondis 7">
            <a:extLst>
              <a:ext uri="{FF2B5EF4-FFF2-40B4-BE49-F238E27FC236}">
                <a16:creationId xmlns:a16="http://schemas.microsoft.com/office/drawing/2014/main" id="{DF624BCE-9FF8-33A9-C65E-D73E7E7C3405}"/>
              </a:ext>
            </a:extLst>
          </p:cNvPr>
          <p:cNvSpPr/>
          <p:nvPr/>
        </p:nvSpPr>
        <p:spPr>
          <a:xfrm>
            <a:off x="6139387" y="5291393"/>
            <a:ext cx="7551977" cy="3098287"/>
          </a:xfrm>
          <a:prstGeom prst="round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spc="-30" dirty="0" err="1">
                <a:solidFill>
                  <a:schemeClr val="bg1"/>
                </a:solidFill>
                <a:ea typeface="Source Sans Pro" panose="020B0503030403020204" pitchFamily="34" charset="0"/>
              </a:rPr>
              <a:t>L’installation</a:t>
            </a:r>
            <a:br>
              <a:rPr lang="en-US" sz="5400" spc="-30" dirty="0">
                <a:solidFill>
                  <a:schemeClr val="bg1"/>
                </a:solidFill>
                <a:ea typeface="Source Sans Pro" panose="020B0503030403020204" pitchFamily="34" charset="0"/>
              </a:rPr>
            </a:br>
            <a:r>
              <a:rPr lang="en-US" sz="5400" spc="-30" dirty="0">
                <a:solidFill>
                  <a:schemeClr val="bg1"/>
                </a:solidFill>
                <a:ea typeface="Source Sans Pro" panose="020B0503030403020204" pitchFamily="34" charset="0"/>
              </a:rPr>
              <a:t>de </a:t>
            </a:r>
            <a:r>
              <a:rPr lang="en-US" sz="5400" spc="-30" dirty="0" err="1">
                <a:solidFill>
                  <a:schemeClr val="bg1"/>
                </a:solidFill>
                <a:ea typeface="Source Sans Pro" panose="020B0503030403020204" pitchFamily="34" charset="0"/>
              </a:rPr>
              <a:t>traite</a:t>
            </a:r>
            <a:r>
              <a:rPr lang="en-US" sz="5400" spc="-30" dirty="0">
                <a:solidFill>
                  <a:schemeClr val="bg1"/>
                </a:solidFill>
                <a:ea typeface="Source Sans Pro" panose="020B0503030403020204" pitchFamily="34" charset="0"/>
              </a:rPr>
              <a:t> :</a:t>
            </a:r>
          </a:p>
          <a:p>
            <a:pPr algn="ctr"/>
            <a:r>
              <a:rPr lang="en-US" sz="5400" spc="-30" dirty="0" err="1">
                <a:solidFill>
                  <a:schemeClr val="bg1"/>
                </a:solidFill>
                <a:ea typeface="Source Sans Pro" panose="020B0503030403020204" pitchFamily="34" charset="0"/>
              </a:rPr>
              <a:t>quelques</a:t>
            </a:r>
            <a:r>
              <a:rPr lang="en-US" sz="5400" spc="-30" dirty="0">
                <a:solidFill>
                  <a:schemeClr val="bg1"/>
                </a:solidFill>
                <a:ea typeface="Source Sans Pro" panose="020B0503030403020204" pitchFamily="34" charset="0"/>
              </a:rPr>
              <a:t> aspects </a:t>
            </a:r>
          </a:p>
        </p:txBody>
      </p:sp>
      <p:pic>
        <p:nvPicPr>
          <p:cNvPr id="9" name="Picture 3">
            <a:extLst>
              <a:ext uri="{FF2B5EF4-FFF2-40B4-BE49-F238E27FC236}">
                <a16:creationId xmlns:a16="http://schemas.microsoft.com/office/drawing/2014/main" id="{764DEF87-D290-B1A4-CC0F-017186A5C9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5534972" y="9720857"/>
            <a:ext cx="5828395" cy="3616034"/>
          </a:xfrm>
          <a:prstGeom prst="rect">
            <a:avLst/>
          </a:prstGeom>
          <a:ln>
            <a:solidFill>
              <a:schemeClr val="tx2"/>
            </a:solidFill>
            <a:miter lim="800000"/>
            <a:headEnd/>
            <a:tailEnd/>
          </a:ln>
        </p:spPr>
      </p:pic>
      <p:pic>
        <p:nvPicPr>
          <p:cNvPr id="12" name="Picture 3" descr="3185">
            <a:extLst>
              <a:ext uri="{FF2B5EF4-FFF2-40B4-BE49-F238E27FC236}">
                <a16:creationId xmlns:a16="http://schemas.microsoft.com/office/drawing/2014/main" id="{0FEED0CB-3C97-58FB-543A-D7D48B05A7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19614379" y="4713778"/>
            <a:ext cx="3644057" cy="4529987"/>
          </a:xfrm>
          <a:prstGeom prst="rect">
            <a:avLst/>
          </a:prstGeom>
          <a:ln>
            <a:solidFill>
              <a:schemeClr val="tx2"/>
            </a:solidFill>
            <a:miter lim="800000"/>
            <a:headEnd/>
            <a:tailEnd/>
          </a:ln>
        </p:spPr>
      </p:pic>
      <p:pic>
        <p:nvPicPr>
          <p:cNvPr id="6146" name="Picture 2" descr="Peut être une image de 3 personnes et éléphant">
            <a:extLst>
              <a:ext uri="{FF2B5EF4-FFF2-40B4-BE49-F238E27FC236}">
                <a16:creationId xmlns:a16="http://schemas.microsoft.com/office/drawing/2014/main" id="{1D6678DC-99CB-8440-B327-B4108BDCB5F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04614" y="4561938"/>
            <a:ext cx="4705350" cy="463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634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066" name="Picture 2" descr="MCj02522150000[1]">
            <a:extLst>
              <a:ext uri="{FF2B5EF4-FFF2-40B4-BE49-F238E27FC236}">
                <a16:creationId xmlns:a16="http://schemas.microsoft.com/office/drawing/2014/main" id="{4E69E492-4712-65B2-2FF2-AC63EB354A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8701" y="10536329"/>
            <a:ext cx="1748137" cy="18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a:extLst>
              <a:ext uri="{FF2B5EF4-FFF2-40B4-BE49-F238E27FC236}">
                <a16:creationId xmlns:a16="http://schemas.microsoft.com/office/drawing/2014/main" id="{C89D8F30-C269-0D7C-06BF-B3F7A4721E62}"/>
              </a:ext>
            </a:extLst>
          </p:cNvPr>
          <p:cNvSpPr>
            <a:spLocks noChangeArrowheads="1"/>
          </p:cNvSpPr>
          <p:nvPr/>
        </p:nvSpPr>
        <p:spPr bwMode="auto">
          <a:xfrm>
            <a:off x="4339760" y="9858610"/>
            <a:ext cx="145678" cy="1007079"/>
          </a:xfrm>
          <a:prstGeom prst="rect">
            <a:avLst/>
          </a:prstGeom>
          <a:solidFill>
            <a:srgbClr val="CC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spcBef>
                <a:spcPct val="0"/>
              </a:spcBef>
              <a:buFontTx/>
              <a:buNone/>
            </a:pPr>
            <a:endParaRPr lang="fr-FR" altLang="fr-FR" sz="4788">
              <a:solidFill>
                <a:srgbClr val="FF6600"/>
              </a:solidFill>
              <a:latin typeface="Times New Roman" panose="02020603050405020304" pitchFamily="18" charset="0"/>
            </a:endParaRPr>
          </a:p>
        </p:txBody>
      </p:sp>
      <p:sp>
        <p:nvSpPr>
          <p:cNvPr id="88068" name="Rectangle 4">
            <a:extLst>
              <a:ext uri="{FF2B5EF4-FFF2-40B4-BE49-F238E27FC236}">
                <a16:creationId xmlns:a16="http://schemas.microsoft.com/office/drawing/2014/main" id="{140FF712-A2C4-1EF9-95BC-D87169D683CF}"/>
              </a:ext>
            </a:extLst>
          </p:cNvPr>
          <p:cNvSpPr>
            <a:spLocks noChangeArrowheads="1"/>
          </p:cNvSpPr>
          <p:nvPr/>
        </p:nvSpPr>
        <p:spPr bwMode="auto">
          <a:xfrm>
            <a:off x="4339760" y="9712931"/>
            <a:ext cx="1437780" cy="145678"/>
          </a:xfrm>
          <a:prstGeom prst="rect">
            <a:avLst/>
          </a:prstGeom>
          <a:solidFill>
            <a:srgbClr val="CC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spcBef>
                <a:spcPct val="0"/>
              </a:spcBef>
              <a:buFontTx/>
              <a:buNone/>
            </a:pPr>
            <a:endParaRPr lang="fr-FR" altLang="fr-FR" sz="4788">
              <a:solidFill>
                <a:srgbClr val="FF6600"/>
              </a:solidFill>
              <a:latin typeface="Times New Roman" panose="02020603050405020304" pitchFamily="18" charset="0"/>
            </a:endParaRPr>
          </a:p>
        </p:txBody>
      </p:sp>
      <p:sp>
        <p:nvSpPr>
          <p:cNvPr id="88069" name="Rectangle 5">
            <a:extLst>
              <a:ext uri="{FF2B5EF4-FFF2-40B4-BE49-F238E27FC236}">
                <a16:creationId xmlns:a16="http://schemas.microsoft.com/office/drawing/2014/main" id="{19850359-07FC-3821-1414-AD9911474686}"/>
              </a:ext>
            </a:extLst>
          </p:cNvPr>
          <p:cNvSpPr>
            <a:spLocks noChangeArrowheads="1"/>
          </p:cNvSpPr>
          <p:nvPr/>
        </p:nvSpPr>
        <p:spPr bwMode="auto">
          <a:xfrm>
            <a:off x="6496427" y="2099665"/>
            <a:ext cx="142512" cy="7470753"/>
          </a:xfrm>
          <a:prstGeom prst="rect">
            <a:avLst/>
          </a:prstGeom>
          <a:solidFill>
            <a:srgbClr val="CC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70" name="Rectangle 6">
            <a:extLst>
              <a:ext uri="{FF2B5EF4-FFF2-40B4-BE49-F238E27FC236}">
                <a16:creationId xmlns:a16="http://schemas.microsoft.com/office/drawing/2014/main" id="{19A516C2-BF8A-5E37-9B8A-26081BF117DC}"/>
              </a:ext>
            </a:extLst>
          </p:cNvPr>
          <p:cNvSpPr>
            <a:spLocks noChangeArrowheads="1"/>
          </p:cNvSpPr>
          <p:nvPr/>
        </p:nvSpPr>
        <p:spPr bwMode="auto">
          <a:xfrm>
            <a:off x="5920050" y="950075"/>
            <a:ext cx="145678" cy="8620344"/>
          </a:xfrm>
          <a:prstGeom prst="rect">
            <a:avLst/>
          </a:prstGeom>
          <a:solidFill>
            <a:srgbClr val="CC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71" name="Rectangle 7">
            <a:extLst>
              <a:ext uri="{FF2B5EF4-FFF2-40B4-BE49-F238E27FC236}">
                <a16:creationId xmlns:a16="http://schemas.microsoft.com/office/drawing/2014/main" id="{4134133F-3A87-3C59-BB80-BA3873F54F08}"/>
              </a:ext>
            </a:extLst>
          </p:cNvPr>
          <p:cNvSpPr>
            <a:spLocks noChangeArrowheads="1"/>
          </p:cNvSpPr>
          <p:nvPr/>
        </p:nvSpPr>
        <p:spPr bwMode="auto">
          <a:xfrm>
            <a:off x="5920049" y="807565"/>
            <a:ext cx="13361218" cy="142510"/>
          </a:xfrm>
          <a:prstGeom prst="rect">
            <a:avLst/>
          </a:prstGeom>
          <a:solidFill>
            <a:srgbClr val="CC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72" name="Rectangle 8">
            <a:extLst>
              <a:ext uri="{FF2B5EF4-FFF2-40B4-BE49-F238E27FC236}">
                <a16:creationId xmlns:a16="http://schemas.microsoft.com/office/drawing/2014/main" id="{12B74731-6C4C-58EF-91D0-ABBFCAE3C7AB}"/>
              </a:ext>
            </a:extLst>
          </p:cNvPr>
          <p:cNvSpPr>
            <a:spLocks noChangeArrowheads="1"/>
          </p:cNvSpPr>
          <p:nvPr/>
        </p:nvSpPr>
        <p:spPr bwMode="auto">
          <a:xfrm>
            <a:off x="7931041" y="2818554"/>
            <a:ext cx="10054956" cy="142512"/>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73" name="Rectangle 9">
            <a:extLst>
              <a:ext uri="{FF2B5EF4-FFF2-40B4-BE49-F238E27FC236}">
                <a16:creationId xmlns:a16="http://schemas.microsoft.com/office/drawing/2014/main" id="{FEA532B9-2300-5056-D5AC-25957FF36E2E}"/>
              </a:ext>
            </a:extLst>
          </p:cNvPr>
          <p:cNvSpPr>
            <a:spLocks noChangeArrowheads="1"/>
          </p:cNvSpPr>
          <p:nvPr/>
        </p:nvSpPr>
        <p:spPr bwMode="auto">
          <a:xfrm>
            <a:off x="7931042" y="4541357"/>
            <a:ext cx="4310171" cy="145678"/>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74" name="Rectangle 10">
            <a:extLst>
              <a:ext uri="{FF2B5EF4-FFF2-40B4-BE49-F238E27FC236}">
                <a16:creationId xmlns:a16="http://schemas.microsoft.com/office/drawing/2014/main" id="{35E0575F-766C-B82C-A460-4AF5361C30C5}"/>
              </a:ext>
            </a:extLst>
          </p:cNvPr>
          <p:cNvSpPr>
            <a:spLocks noChangeArrowheads="1"/>
          </p:cNvSpPr>
          <p:nvPr/>
        </p:nvSpPr>
        <p:spPr bwMode="auto">
          <a:xfrm>
            <a:off x="6496427" y="2099667"/>
            <a:ext cx="12784839" cy="145678"/>
          </a:xfrm>
          <a:prstGeom prst="rect">
            <a:avLst/>
          </a:prstGeom>
          <a:solidFill>
            <a:srgbClr val="CC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75" name="Rectangle 11">
            <a:extLst>
              <a:ext uri="{FF2B5EF4-FFF2-40B4-BE49-F238E27FC236}">
                <a16:creationId xmlns:a16="http://schemas.microsoft.com/office/drawing/2014/main" id="{2DCE4A4C-AC4B-E00C-ACBD-2BAD28CADAD0}"/>
              </a:ext>
            </a:extLst>
          </p:cNvPr>
          <p:cNvSpPr>
            <a:spLocks noChangeArrowheads="1"/>
          </p:cNvSpPr>
          <p:nvPr/>
        </p:nvSpPr>
        <p:spPr bwMode="auto">
          <a:xfrm>
            <a:off x="19281267" y="807565"/>
            <a:ext cx="145678" cy="1437780"/>
          </a:xfrm>
          <a:prstGeom prst="rect">
            <a:avLst/>
          </a:prstGeom>
          <a:solidFill>
            <a:srgbClr val="CC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76" name="Rectangle 12">
            <a:extLst>
              <a:ext uri="{FF2B5EF4-FFF2-40B4-BE49-F238E27FC236}">
                <a16:creationId xmlns:a16="http://schemas.microsoft.com/office/drawing/2014/main" id="{19A13017-4737-8875-A609-23C922EA7465}"/>
              </a:ext>
            </a:extLst>
          </p:cNvPr>
          <p:cNvSpPr>
            <a:spLocks noChangeArrowheads="1"/>
          </p:cNvSpPr>
          <p:nvPr/>
        </p:nvSpPr>
        <p:spPr bwMode="auto">
          <a:xfrm>
            <a:off x="18416698" y="2245344"/>
            <a:ext cx="145678" cy="9047877"/>
          </a:xfrm>
          <a:prstGeom prst="rect">
            <a:avLst/>
          </a:prstGeom>
          <a:solidFill>
            <a:srgbClr val="CC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77" name="Rectangle 13">
            <a:extLst>
              <a:ext uri="{FF2B5EF4-FFF2-40B4-BE49-F238E27FC236}">
                <a16:creationId xmlns:a16="http://schemas.microsoft.com/office/drawing/2014/main" id="{804364FA-455F-7D55-69BF-61FB019DB6D2}"/>
              </a:ext>
            </a:extLst>
          </p:cNvPr>
          <p:cNvSpPr>
            <a:spLocks noChangeArrowheads="1"/>
          </p:cNvSpPr>
          <p:nvPr/>
        </p:nvSpPr>
        <p:spPr bwMode="auto">
          <a:xfrm>
            <a:off x="16693896" y="12154622"/>
            <a:ext cx="3591282" cy="145678"/>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78" name="Rectangle 14">
            <a:extLst>
              <a:ext uri="{FF2B5EF4-FFF2-40B4-BE49-F238E27FC236}">
                <a16:creationId xmlns:a16="http://schemas.microsoft.com/office/drawing/2014/main" id="{E616960C-013D-A4BF-728A-E6C6B8E82717}"/>
              </a:ext>
            </a:extLst>
          </p:cNvPr>
          <p:cNvSpPr>
            <a:spLocks noChangeArrowheads="1"/>
          </p:cNvSpPr>
          <p:nvPr/>
        </p:nvSpPr>
        <p:spPr bwMode="auto">
          <a:xfrm>
            <a:off x="20142668" y="11581410"/>
            <a:ext cx="145678" cy="718889"/>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79" name="Rectangle 15">
            <a:extLst>
              <a:ext uri="{FF2B5EF4-FFF2-40B4-BE49-F238E27FC236}">
                <a16:creationId xmlns:a16="http://schemas.microsoft.com/office/drawing/2014/main" id="{EB5B724C-F628-836F-2EB6-F0302DBC1846}"/>
              </a:ext>
            </a:extLst>
          </p:cNvPr>
          <p:cNvSpPr>
            <a:spLocks noChangeArrowheads="1"/>
          </p:cNvSpPr>
          <p:nvPr/>
        </p:nvSpPr>
        <p:spPr bwMode="auto">
          <a:xfrm>
            <a:off x="18416698" y="11293221"/>
            <a:ext cx="1580292" cy="145678"/>
          </a:xfrm>
          <a:prstGeom prst="rect">
            <a:avLst/>
          </a:prstGeom>
          <a:solidFill>
            <a:srgbClr val="CC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80" name="Rectangle 16">
            <a:extLst>
              <a:ext uri="{FF2B5EF4-FFF2-40B4-BE49-F238E27FC236}">
                <a16:creationId xmlns:a16="http://schemas.microsoft.com/office/drawing/2014/main" id="{5979C674-5D99-6864-8BD3-C03C2641A5F2}"/>
              </a:ext>
            </a:extLst>
          </p:cNvPr>
          <p:cNvSpPr>
            <a:spLocks noChangeArrowheads="1"/>
          </p:cNvSpPr>
          <p:nvPr/>
        </p:nvSpPr>
        <p:spPr bwMode="auto">
          <a:xfrm flipH="1">
            <a:off x="12383725" y="8132639"/>
            <a:ext cx="145678" cy="1725970"/>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81" name="Rectangle 17">
            <a:extLst>
              <a:ext uri="{FF2B5EF4-FFF2-40B4-BE49-F238E27FC236}">
                <a16:creationId xmlns:a16="http://schemas.microsoft.com/office/drawing/2014/main" id="{076006A7-0207-D2CF-9099-1D7D5D6C5437}"/>
              </a:ext>
            </a:extLst>
          </p:cNvPr>
          <p:cNvSpPr>
            <a:spLocks noChangeArrowheads="1"/>
          </p:cNvSpPr>
          <p:nvPr/>
        </p:nvSpPr>
        <p:spPr bwMode="auto">
          <a:xfrm flipH="1">
            <a:off x="16551386" y="4687034"/>
            <a:ext cx="142510" cy="7613265"/>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grpSp>
        <p:nvGrpSpPr>
          <p:cNvPr id="88082" name="Group 18">
            <a:extLst>
              <a:ext uri="{FF2B5EF4-FFF2-40B4-BE49-F238E27FC236}">
                <a16:creationId xmlns:a16="http://schemas.microsoft.com/office/drawing/2014/main" id="{CBCC080E-830B-A972-330C-BEDD125634E3}"/>
              </a:ext>
            </a:extLst>
          </p:cNvPr>
          <p:cNvGrpSpPr>
            <a:grpSpLocks/>
          </p:cNvGrpSpPr>
          <p:nvPr/>
        </p:nvGrpSpPr>
        <p:grpSpPr bwMode="auto">
          <a:xfrm>
            <a:off x="19711967" y="10001120"/>
            <a:ext cx="1149589" cy="1605627"/>
            <a:chOff x="2517" y="3249"/>
            <a:chExt cx="363" cy="507"/>
          </a:xfrm>
        </p:grpSpPr>
        <p:sp>
          <p:nvSpPr>
            <p:cNvPr id="88123" name="AutoShape 19">
              <a:extLst>
                <a:ext uri="{FF2B5EF4-FFF2-40B4-BE49-F238E27FC236}">
                  <a16:creationId xmlns:a16="http://schemas.microsoft.com/office/drawing/2014/main" id="{ADEEE5A3-808C-258C-40BD-7199FC904C24}"/>
                </a:ext>
              </a:extLst>
            </p:cNvPr>
            <p:cNvSpPr>
              <a:spLocks noChangeArrowheads="1"/>
            </p:cNvSpPr>
            <p:nvPr/>
          </p:nvSpPr>
          <p:spPr bwMode="auto">
            <a:xfrm>
              <a:off x="2517" y="3249"/>
              <a:ext cx="91" cy="227"/>
            </a:xfrm>
            <a:prstGeom prst="can">
              <a:avLst>
                <a:gd name="adj" fmla="val 62363"/>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spcBef>
                  <a:spcPct val="0"/>
                </a:spcBef>
                <a:buFontTx/>
                <a:buNone/>
              </a:pPr>
              <a:endParaRPr lang="fr-FR" altLang="fr-FR" sz="4788">
                <a:solidFill>
                  <a:srgbClr val="FF6600"/>
                </a:solidFill>
                <a:latin typeface="Times New Roman" panose="02020603050405020304" pitchFamily="18" charset="0"/>
              </a:endParaRPr>
            </a:p>
          </p:txBody>
        </p:sp>
        <p:sp>
          <p:nvSpPr>
            <p:cNvPr id="88124" name="Oval 20">
              <a:extLst>
                <a:ext uri="{FF2B5EF4-FFF2-40B4-BE49-F238E27FC236}">
                  <a16:creationId xmlns:a16="http://schemas.microsoft.com/office/drawing/2014/main" id="{1A1A8E88-F24E-458C-913B-EE3CFE949D29}"/>
                </a:ext>
              </a:extLst>
            </p:cNvPr>
            <p:cNvSpPr>
              <a:spLocks noChangeArrowheads="1"/>
            </p:cNvSpPr>
            <p:nvPr/>
          </p:nvSpPr>
          <p:spPr bwMode="auto">
            <a:xfrm>
              <a:off x="2562" y="3612"/>
              <a:ext cx="227" cy="144"/>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spcBef>
                  <a:spcPct val="0"/>
                </a:spcBef>
                <a:buFontTx/>
                <a:buNone/>
              </a:pPr>
              <a:endParaRPr lang="fr-FR" altLang="fr-FR" sz="4788">
                <a:solidFill>
                  <a:srgbClr val="FF6600"/>
                </a:solidFill>
                <a:latin typeface="Times New Roman" panose="02020603050405020304" pitchFamily="18" charset="0"/>
              </a:endParaRPr>
            </a:p>
          </p:txBody>
        </p:sp>
        <p:sp>
          <p:nvSpPr>
            <p:cNvPr id="2" name="Line 21">
              <a:extLst>
                <a:ext uri="{FF2B5EF4-FFF2-40B4-BE49-F238E27FC236}">
                  <a16:creationId xmlns:a16="http://schemas.microsoft.com/office/drawing/2014/main" id="{9F30F449-6B34-0097-02F0-B368A0C3BE4E}"/>
                </a:ext>
              </a:extLst>
            </p:cNvPr>
            <p:cNvSpPr>
              <a:spLocks noChangeShapeType="1"/>
            </p:cNvSpPr>
            <p:nvPr/>
          </p:nvSpPr>
          <p:spPr bwMode="auto">
            <a:xfrm flipH="1" flipV="1">
              <a:off x="2653" y="3475"/>
              <a:ext cx="0" cy="137"/>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lstStyle/>
            <a:p>
              <a:endParaRPr lang="fr-BE" sz="8778"/>
            </a:p>
          </p:txBody>
        </p:sp>
        <p:sp>
          <p:nvSpPr>
            <p:cNvPr id="88126" name="Line 22">
              <a:extLst>
                <a:ext uri="{FF2B5EF4-FFF2-40B4-BE49-F238E27FC236}">
                  <a16:creationId xmlns:a16="http://schemas.microsoft.com/office/drawing/2014/main" id="{AEB95C2A-A9A4-B204-1E85-A511FDB0DC43}"/>
                </a:ext>
              </a:extLst>
            </p:cNvPr>
            <p:cNvSpPr>
              <a:spLocks noChangeShapeType="1"/>
            </p:cNvSpPr>
            <p:nvPr/>
          </p:nvSpPr>
          <p:spPr bwMode="auto">
            <a:xfrm flipH="1">
              <a:off x="2699" y="3475"/>
              <a:ext cx="48" cy="182"/>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lstStyle/>
            <a:p>
              <a:endParaRPr lang="fr-BE" sz="8778"/>
            </a:p>
          </p:txBody>
        </p:sp>
        <p:sp>
          <p:nvSpPr>
            <p:cNvPr id="88127" name="AutoShape 23">
              <a:extLst>
                <a:ext uri="{FF2B5EF4-FFF2-40B4-BE49-F238E27FC236}">
                  <a16:creationId xmlns:a16="http://schemas.microsoft.com/office/drawing/2014/main" id="{E5BE744D-80D2-A03C-5A61-93EB6A930986}"/>
                </a:ext>
              </a:extLst>
            </p:cNvPr>
            <p:cNvSpPr>
              <a:spLocks noChangeArrowheads="1"/>
            </p:cNvSpPr>
            <p:nvPr/>
          </p:nvSpPr>
          <p:spPr bwMode="auto">
            <a:xfrm>
              <a:off x="2609" y="3249"/>
              <a:ext cx="91" cy="227"/>
            </a:xfrm>
            <a:prstGeom prst="can">
              <a:avLst>
                <a:gd name="adj" fmla="val 62363"/>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spcBef>
                  <a:spcPct val="0"/>
                </a:spcBef>
                <a:buFontTx/>
                <a:buNone/>
              </a:pPr>
              <a:endParaRPr lang="fr-FR" altLang="fr-FR" sz="4788">
                <a:solidFill>
                  <a:srgbClr val="FF6600"/>
                </a:solidFill>
                <a:latin typeface="Times New Roman" panose="02020603050405020304" pitchFamily="18" charset="0"/>
              </a:endParaRPr>
            </a:p>
          </p:txBody>
        </p:sp>
        <p:sp>
          <p:nvSpPr>
            <p:cNvPr id="88128" name="AutoShape 24">
              <a:extLst>
                <a:ext uri="{FF2B5EF4-FFF2-40B4-BE49-F238E27FC236}">
                  <a16:creationId xmlns:a16="http://schemas.microsoft.com/office/drawing/2014/main" id="{C8400113-F44C-0C4A-B0AB-9270553C8EB7}"/>
                </a:ext>
              </a:extLst>
            </p:cNvPr>
            <p:cNvSpPr>
              <a:spLocks noChangeArrowheads="1"/>
            </p:cNvSpPr>
            <p:nvPr/>
          </p:nvSpPr>
          <p:spPr bwMode="auto">
            <a:xfrm>
              <a:off x="2699" y="3249"/>
              <a:ext cx="91" cy="227"/>
            </a:xfrm>
            <a:prstGeom prst="can">
              <a:avLst>
                <a:gd name="adj" fmla="val 62363"/>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spcBef>
                  <a:spcPct val="0"/>
                </a:spcBef>
                <a:buFontTx/>
                <a:buNone/>
              </a:pPr>
              <a:endParaRPr lang="fr-FR" altLang="fr-FR" sz="4788">
                <a:solidFill>
                  <a:srgbClr val="FF6600"/>
                </a:solidFill>
                <a:latin typeface="Times New Roman" panose="02020603050405020304" pitchFamily="18" charset="0"/>
              </a:endParaRPr>
            </a:p>
          </p:txBody>
        </p:sp>
        <p:sp>
          <p:nvSpPr>
            <p:cNvPr id="88129" name="AutoShape 25">
              <a:extLst>
                <a:ext uri="{FF2B5EF4-FFF2-40B4-BE49-F238E27FC236}">
                  <a16:creationId xmlns:a16="http://schemas.microsoft.com/office/drawing/2014/main" id="{563A1336-F5B5-83A9-2E46-E6E1775020A2}"/>
                </a:ext>
              </a:extLst>
            </p:cNvPr>
            <p:cNvSpPr>
              <a:spLocks noChangeArrowheads="1"/>
            </p:cNvSpPr>
            <p:nvPr/>
          </p:nvSpPr>
          <p:spPr bwMode="auto">
            <a:xfrm>
              <a:off x="2789" y="3249"/>
              <a:ext cx="91" cy="227"/>
            </a:xfrm>
            <a:prstGeom prst="can">
              <a:avLst>
                <a:gd name="adj" fmla="val 62363"/>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spcBef>
                  <a:spcPct val="0"/>
                </a:spcBef>
                <a:buFontTx/>
                <a:buNone/>
              </a:pPr>
              <a:endParaRPr lang="fr-FR" altLang="fr-FR" sz="4788">
                <a:solidFill>
                  <a:srgbClr val="FF6600"/>
                </a:solidFill>
                <a:latin typeface="Times New Roman" panose="02020603050405020304" pitchFamily="18" charset="0"/>
              </a:endParaRPr>
            </a:p>
          </p:txBody>
        </p:sp>
        <p:sp>
          <p:nvSpPr>
            <p:cNvPr id="88130" name="Line 26">
              <a:extLst>
                <a:ext uri="{FF2B5EF4-FFF2-40B4-BE49-F238E27FC236}">
                  <a16:creationId xmlns:a16="http://schemas.microsoft.com/office/drawing/2014/main" id="{3ACB1A63-D1FF-FA8F-E81B-A2EBAA4187E9}"/>
                </a:ext>
              </a:extLst>
            </p:cNvPr>
            <p:cNvSpPr>
              <a:spLocks noChangeShapeType="1"/>
            </p:cNvSpPr>
            <p:nvPr/>
          </p:nvSpPr>
          <p:spPr bwMode="auto">
            <a:xfrm flipH="1">
              <a:off x="2744" y="3475"/>
              <a:ext cx="93" cy="182"/>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lstStyle/>
            <a:p>
              <a:endParaRPr lang="fr-BE" sz="8778"/>
            </a:p>
          </p:txBody>
        </p:sp>
        <p:sp>
          <p:nvSpPr>
            <p:cNvPr id="88131" name="Line 27">
              <a:extLst>
                <a:ext uri="{FF2B5EF4-FFF2-40B4-BE49-F238E27FC236}">
                  <a16:creationId xmlns:a16="http://schemas.microsoft.com/office/drawing/2014/main" id="{6B80166C-B02C-5F97-E84C-C9068A9398C8}"/>
                </a:ext>
              </a:extLst>
            </p:cNvPr>
            <p:cNvSpPr>
              <a:spLocks noChangeShapeType="1"/>
            </p:cNvSpPr>
            <p:nvPr/>
          </p:nvSpPr>
          <p:spPr bwMode="auto">
            <a:xfrm>
              <a:off x="2562" y="3475"/>
              <a:ext cx="46" cy="182"/>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lstStyle/>
            <a:p>
              <a:endParaRPr lang="fr-BE" sz="8778"/>
            </a:p>
          </p:txBody>
        </p:sp>
      </p:grpSp>
      <p:sp>
        <p:nvSpPr>
          <p:cNvPr id="88083" name="Rectangle 28">
            <a:extLst>
              <a:ext uri="{FF2B5EF4-FFF2-40B4-BE49-F238E27FC236}">
                <a16:creationId xmlns:a16="http://schemas.microsoft.com/office/drawing/2014/main" id="{851A2493-C998-3BB8-CB7C-27308E4901EF}"/>
              </a:ext>
            </a:extLst>
          </p:cNvPr>
          <p:cNvSpPr>
            <a:spLocks noChangeArrowheads="1"/>
          </p:cNvSpPr>
          <p:nvPr/>
        </p:nvSpPr>
        <p:spPr bwMode="auto">
          <a:xfrm flipH="1">
            <a:off x="7931042" y="2818555"/>
            <a:ext cx="145678" cy="1868480"/>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84" name="Rectangle 29">
            <a:extLst>
              <a:ext uri="{FF2B5EF4-FFF2-40B4-BE49-F238E27FC236}">
                <a16:creationId xmlns:a16="http://schemas.microsoft.com/office/drawing/2014/main" id="{1C2682A0-4D44-7978-C4E9-D51C5A1E5B7F}"/>
              </a:ext>
            </a:extLst>
          </p:cNvPr>
          <p:cNvSpPr>
            <a:spLocks noChangeArrowheads="1"/>
          </p:cNvSpPr>
          <p:nvPr/>
        </p:nvSpPr>
        <p:spPr bwMode="auto">
          <a:xfrm flipH="1">
            <a:off x="9799522" y="10289310"/>
            <a:ext cx="2729881" cy="145678"/>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085" name="AutoShape 30">
            <a:extLst>
              <a:ext uri="{FF2B5EF4-FFF2-40B4-BE49-F238E27FC236}">
                <a16:creationId xmlns:a16="http://schemas.microsoft.com/office/drawing/2014/main" id="{CACA63CE-A63E-7923-929D-17F17F7E5467}"/>
              </a:ext>
            </a:extLst>
          </p:cNvPr>
          <p:cNvSpPr>
            <a:spLocks noChangeArrowheads="1"/>
          </p:cNvSpPr>
          <p:nvPr/>
        </p:nvSpPr>
        <p:spPr bwMode="auto">
          <a:xfrm>
            <a:off x="9657009" y="10172133"/>
            <a:ext cx="1434614" cy="2872393"/>
          </a:xfrm>
          <a:prstGeom prst="can">
            <a:avLst>
              <a:gd name="adj" fmla="val 30459"/>
            </a:avLst>
          </a:prstGeom>
          <a:solidFill>
            <a:srgbClr val="FFFF99"/>
          </a:solidFill>
          <a:ln w="9525">
            <a:solidFill>
              <a:schemeClr val="tx2"/>
            </a:solidFill>
            <a:round/>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spcBef>
                <a:spcPct val="0"/>
              </a:spcBef>
              <a:buFontTx/>
              <a:buNone/>
            </a:pPr>
            <a:endParaRPr lang="fr-FR" altLang="fr-FR" sz="4788">
              <a:solidFill>
                <a:srgbClr val="FF6600"/>
              </a:solidFill>
              <a:latin typeface="Times New Roman" panose="02020603050405020304" pitchFamily="18" charset="0"/>
            </a:endParaRPr>
          </a:p>
        </p:txBody>
      </p:sp>
      <p:pic>
        <p:nvPicPr>
          <p:cNvPr id="88086" name="Picture 31" descr="MMj02888950000[1]">
            <a:extLst>
              <a:ext uri="{FF2B5EF4-FFF2-40B4-BE49-F238E27FC236}">
                <a16:creationId xmlns:a16="http://schemas.microsoft.com/office/drawing/2014/main" id="{6E11C236-3131-3833-D6C2-F75B87E234A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74187" y="3391768"/>
            <a:ext cx="718889" cy="7125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8087" name="Rectangle 32">
            <a:extLst>
              <a:ext uri="{FF2B5EF4-FFF2-40B4-BE49-F238E27FC236}">
                <a16:creationId xmlns:a16="http://schemas.microsoft.com/office/drawing/2014/main" id="{E5DEFC85-91E2-ADE8-E3C6-8CDC7A505B18}"/>
              </a:ext>
            </a:extLst>
          </p:cNvPr>
          <p:cNvSpPr>
            <a:spLocks noChangeArrowheads="1"/>
          </p:cNvSpPr>
          <p:nvPr/>
        </p:nvSpPr>
        <p:spPr bwMode="auto">
          <a:xfrm flipH="1">
            <a:off x="7646019" y="7701939"/>
            <a:ext cx="4883384" cy="145678"/>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pic>
        <p:nvPicPr>
          <p:cNvPr id="88088" name="Picture 33" descr="MCj02522150000[1]">
            <a:extLst>
              <a:ext uri="{FF2B5EF4-FFF2-40B4-BE49-F238E27FC236}">
                <a16:creationId xmlns:a16="http://schemas.microsoft.com/office/drawing/2014/main" id="{8C67EB2A-C1F0-B8B2-52ED-7C71D4DF72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53023" y="9712931"/>
            <a:ext cx="1102087" cy="114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90" name="Text Box 34">
            <a:extLst>
              <a:ext uri="{FF2B5EF4-FFF2-40B4-BE49-F238E27FC236}">
                <a16:creationId xmlns:a16="http://schemas.microsoft.com/office/drawing/2014/main" id="{7F9FEF55-AE9F-09E9-FF3B-91E414CEAC9E}"/>
              </a:ext>
            </a:extLst>
          </p:cNvPr>
          <p:cNvSpPr txBox="1">
            <a:spLocks noChangeArrowheads="1"/>
          </p:cNvSpPr>
          <p:nvPr/>
        </p:nvSpPr>
        <p:spPr bwMode="auto">
          <a:xfrm>
            <a:off x="3478358" y="12588490"/>
            <a:ext cx="3109506" cy="707886"/>
          </a:xfrm>
          <a:prstGeom prst="rect">
            <a:avLst/>
          </a:prstGeom>
          <a:noFill/>
          <a:ln w="9525">
            <a:noFill/>
            <a:miter lim="800000"/>
            <a:headEnd/>
            <a:tailEnd/>
          </a:ln>
        </p:spPr>
        <p:txBody>
          <a:bodyPr wrap="non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4000" dirty="0">
                <a:solidFill>
                  <a:schemeClr val="bg1"/>
                </a:solidFill>
                <a:latin typeface="+mn-lt"/>
              </a:rPr>
              <a:t>Pompe à vide </a:t>
            </a:r>
          </a:p>
        </p:txBody>
      </p:sp>
      <p:sp>
        <p:nvSpPr>
          <p:cNvPr id="88091" name="Text Box 35">
            <a:extLst>
              <a:ext uri="{FF2B5EF4-FFF2-40B4-BE49-F238E27FC236}">
                <a16:creationId xmlns:a16="http://schemas.microsoft.com/office/drawing/2014/main" id="{21EDD470-239F-4FDE-AB58-7EE2412CA137}"/>
              </a:ext>
            </a:extLst>
          </p:cNvPr>
          <p:cNvSpPr txBox="1">
            <a:spLocks noChangeArrowheads="1"/>
          </p:cNvSpPr>
          <p:nvPr/>
        </p:nvSpPr>
        <p:spPr bwMode="auto">
          <a:xfrm>
            <a:off x="8136756" y="5112345"/>
            <a:ext cx="2772203" cy="1323439"/>
          </a:xfrm>
          <a:prstGeom prst="rect">
            <a:avLst/>
          </a:prstGeom>
          <a:noFill/>
          <a:ln w="9525">
            <a:noFill/>
            <a:miter lim="800000"/>
            <a:headEnd/>
            <a:tailEnd/>
          </a:ln>
        </p:spPr>
        <p:txBody>
          <a:bodyPr wrap="squar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algn="ctr" eaLnBrk="1" hangingPunct="1">
              <a:defRPr/>
            </a:pPr>
            <a:r>
              <a:rPr lang="fr-BE" sz="4000" dirty="0">
                <a:solidFill>
                  <a:schemeClr val="bg1"/>
                </a:solidFill>
                <a:latin typeface="+mn-lt"/>
              </a:rPr>
              <a:t>Régulateur </a:t>
            </a:r>
          </a:p>
          <a:p>
            <a:pPr algn="ctr" eaLnBrk="1" hangingPunct="1">
              <a:defRPr/>
            </a:pPr>
            <a:r>
              <a:rPr lang="fr-BE" sz="4000" dirty="0">
                <a:solidFill>
                  <a:schemeClr val="bg1"/>
                </a:solidFill>
                <a:latin typeface="+mn-lt"/>
              </a:rPr>
              <a:t>de  vide </a:t>
            </a:r>
          </a:p>
        </p:txBody>
      </p:sp>
      <p:sp>
        <p:nvSpPr>
          <p:cNvPr id="88093" name="Text Box 37">
            <a:extLst>
              <a:ext uri="{FF2B5EF4-FFF2-40B4-BE49-F238E27FC236}">
                <a16:creationId xmlns:a16="http://schemas.microsoft.com/office/drawing/2014/main" id="{A60B1272-4E36-00C1-A6BA-A9A38BF237AA}"/>
              </a:ext>
            </a:extLst>
          </p:cNvPr>
          <p:cNvSpPr txBox="1">
            <a:spLocks noChangeArrowheads="1"/>
          </p:cNvSpPr>
          <p:nvPr/>
        </p:nvSpPr>
        <p:spPr bwMode="auto">
          <a:xfrm>
            <a:off x="3282009" y="3065899"/>
            <a:ext cx="2355132" cy="1938992"/>
          </a:xfrm>
          <a:prstGeom prst="rect">
            <a:avLst/>
          </a:prstGeom>
          <a:noFill/>
          <a:ln w="9525">
            <a:noFill/>
            <a:miter lim="800000"/>
            <a:headEnd/>
            <a:tailEnd/>
          </a:ln>
        </p:spPr>
        <p:txBody>
          <a:bodyPr wrap="non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4000" dirty="0">
                <a:solidFill>
                  <a:schemeClr val="bg1"/>
                </a:solidFill>
                <a:latin typeface="+mn-lt"/>
              </a:rPr>
              <a:t>Conduite </a:t>
            </a:r>
          </a:p>
          <a:p>
            <a:pPr eaLnBrk="1" hangingPunct="1">
              <a:defRPr/>
            </a:pPr>
            <a:r>
              <a:rPr lang="fr-BE" sz="4000" dirty="0">
                <a:solidFill>
                  <a:schemeClr val="bg1"/>
                </a:solidFill>
                <a:latin typeface="+mn-lt"/>
              </a:rPr>
              <a:t>à vide </a:t>
            </a:r>
          </a:p>
          <a:p>
            <a:pPr eaLnBrk="1" hangingPunct="1">
              <a:defRPr/>
            </a:pPr>
            <a:r>
              <a:rPr lang="fr-BE" sz="4000" dirty="0">
                <a:solidFill>
                  <a:schemeClr val="bg1"/>
                </a:solidFill>
                <a:latin typeface="+mn-lt"/>
              </a:rPr>
              <a:t>principale </a:t>
            </a:r>
          </a:p>
        </p:txBody>
      </p:sp>
      <p:sp>
        <p:nvSpPr>
          <p:cNvPr id="88094" name="Text Box 38">
            <a:extLst>
              <a:ext uri="{FF2B5EF4-FFF2-40B4-BE49-F238E27FC236}">
                <a16:creationId xmlns:a16="http://schemas.microsoft.com/office/drawing/2014/main" id="{868C52DF-2F91-F3B3-4A0A-007FCA771707}"/>
              </a:ext>
            </a:extLst>
          </p:cNvPr>
          <p:cNvSpPr txBox="1">
            <a:spLocks noChangeArrowheads="1"/>
          </p:cNvSpPr>
          <p:nvPr/>
        </p:nvSpPr>
        <p:spPr bwMode="auto">
          <a:xfrm>
            <a:off x="11360216" y="11935305"/>
            <a:ext cx="2383986" cy="707886"/>
          </a:xfrm>
          <a:prstGeom prst="rect">
            <a:avLst/>
          </a:prstGeom>
          <a:noFill/>
          <a:ln w="9525">
            <a:noFill/>
            <a:miter lim="800000"/>
            <a:headEnd/>
            <a:tailEnd/>
          </a:ln>
        </p:spPr>
        <p:txBody>
          <a:bodyPr wrap="non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4000" dirty="0">
                <a:solidFill>
                  <a:schemeClr val="bg1"/>
                </a:solidFill>
                <a:latin typeface="+mn-lt"/>
              </a:rPr>
              <a:t>Tank à lait </a:t>
            </a:r>
          </a:p>
        </p:txBody>
      </p:sp>
      <p:sp>
        <p:nvSpPr>
          <p:cNvPr id="88095" name="Text Box 39">
            <a:extLst>
              <a:ext uri="{FF2B5EF4-FFF2-40B4-BE49-F238E27FC236}">
                <a16:creationId xmlns:a16="http://schemas.microsoft.com/office/drawing/2014/main" id="{34644F52-ACC6-DDE6-560E-1D15DA247AAD}"/>
              </a:ext>
            </a:extLst>
          </p:cNvPr>
          <p:cNvSpPr txBox="1">
            <a:spLocks noChangeArrowheads="1"/>
          </p:cNvSpPr>
          <p:nvPr/>
        </p:nvSpPr>
        <p:spPr bwMode="auto">
          <a:xfrm>
            <a:off x="13175453" y="9931447"/>
            <a:ext cx="2771271" cy="707886"/>
          </a:xfrm>
          <a:prstGeom prst="rect">
            <a:avLst/>
          </a:prstGeom>
          <a:noFill/>
          <a:ln w="9525">
            <a:noFill/>
            <a:miter lim="800000"/>
            <a:headEnd/>
            <a:tailEnd/>
          </a:ln>
        </p:spPr>
        <p:txBody>
          <a:bodyPr wrap="non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4000">
                <a:solidFill>
                  <a:schemeClr val="bg1"/>
                </a:solidFill>
                <a:latin typeface="+mn-lt"/>
              </a:rPr>
              <a:t>Pompe à lait</a:t>
            </a:r>
          </a:p>
        </p:txBody>
      </p:sp>
      <p:sp>
        <p:nvSpPr>
          <p:cNvPr id="88096" name="Text Box 40">
            <a:extLst>
              <a:ext uri="{FF2B5EF4-FFF2-40B4-BE49-F238E27FC236}">
                <a16:creationId xmlns:a16="http://schemas.microsoft.com/office/drawing/2014/main" id="{914C68EA-E4BA-4235-A212-3A7F0CE47250}"/>
              </a:ext>
            </a:extLst>
          </p:cNvPr>
          <p:cNvSpPr txBox="1">
            <a:spLocks noChangeArrowheads="1"/>
          </p:cNvSpPr>
          <p:nvPr/>
        </p:nvSpPr>
        <p:spPr bwMode="auto">
          <a:xfrm>
            <a:off x="8732270" y="3160906"/>
            <a:ext cx="6183616" cy="707886"/>
          </a:xfrm>
          <a:prstGeom prst="rect">
            <a:avLst/>
          </a:prstGeom>
          <a:noFill/>
          <a:ln w="9525">
            <a:noFill/>
            <a:miter lim="800000"/>
            <a:headEnd/>
            <a:tailEnd/>
          </a:ln>
        </p:spPr>
        <p:txBody>
          <a:bodyPr wrap="non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4000" dirty="0">
                <a:solidFill>
                  <a:schemeClr val="bg1"/>
                </a:solidFill>
                <a:latin typeface="+mn-lt"/>
              </a:rPr>
              <a:t>Ligne de transport (lactoduc)</a:t>
            </a:r>
          </a:p>
        </p:txBody>
      </p:sp>
      <p:sp>
        <p:nvSpPr>
          <p:cNvPr id="88097" name="Text Box 41">
            <a:extLst>
              <a:ext uri="{FF2B5EF4-FFF2-40B4-BE49-F238E27FC236}">
                <a16:creationId xmlns:a16="http://schemas.microsoft.com/office/drawing/2014/main" id="{0B66CF59-CEAC-79EC-1FB1-4E10740E6991}"/>
              </a:ext>
            </a:extLst>
          </p:cNvPr>
          <p:cNvSpPr txBox="1">
            <a:spLocks noChangeArrowheads="1"/>
          </p:cNvSpPr>
          <p:nvPr/>
        </p:nvSpPr>
        <p:spPr bwMode="auto">
          <a:xfrm>
            <a:off x="11668002" y="1007403"/>
            <a:ext cx="7173887" cy="707886"/>
          </a:xfrm>
          <a:prstGeom prst="rect">
            <a:avLst/>
          </a:prstGeom>
          <a:noFill/>
          <a:ln w="9525">
            <a:noFill/>
            <a:miter lim="800000"/>
            <a:headEnd/>
            <a:tailEnd/>
          </a:ln>
        </p:spPr>
        <p:txBody>
          <a:bodyPr wrap="non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4000">
                <a:solidFill>
                  <a:schemeClr val="bg1"/>
                </a:solidFill>
                <a:latin typeface="+mn-lt"/>
              </a:rPr>
              <a:t>Canalisation ou ligne de pulsation</a:t>
            </a:r>
          </a:p>
        </p:txBody>
      </p:sp>
      <p:sp>
        <p:nvSpPr>
          <p:cNvPr id="88098" name="Text Box 42">
            <a:extLst>
              <a:ext uri="{FF2B5EF4-FFF2-40B4-BE49-F238E27FC236}">
                <a16:creationId xmlns:a16="http://schemas.microsoft.com/office/drawing/2014/main" id="{20F2DDD8-5EEA-F900-B985-9822F6AD6752}"/>
              </a:ext>
            </a:extLst>
          </p:cNvPr>
          <p:cNvSpPr txBox="1">
            <a:spLocks noChangeArrowheads="1"/>
          </p:cNvSpPr>
          <p:nvPr/>
        </p:nvSpPr>
        <p:spPr bwMode="auto">
          <a:xfrm>
            <a:off x="19462846" y="9147557"/>
            <a:ext cx="1955022" cy="707886"/>
          </a:xfrm>
          <a:prstGeom prst="rect">
            <a:avLst/>
          </a:prstGeom>
          <a:noFill/>
          <a:ln w="9525">
            <a:noFill/>
            <a:miter lim="800000"/>
            <a:headEnd/>
            <a:tailEnd/>
          </a:ln>
        </p:spPr>
        <p:txBody>
          <a:bodyPr wrap="non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4000" dirty="0">
                <a:solidFill>
                  <a:schemeClr val="bg1"/>
                </a:solidFill>
                <a:latin typeface="+mn-lt"/>
              </a:rPr>
              <a:t>Faisceau</a:t>
            </a:r>
          </a:p>
        </p:txBody>
      </p:sp>
      <p:sp>
        <p:nvSpPr>
          <p:cNvPr id="88099" name="Text Box 43">
            <a:extLst>
              <a:ext uri="{FF2B5EF4-FFF2-40B4-BE49-F238E27FC236}">
                <a16:creationId xmlns:a16="http://schemas.microsoft.com/office/drawing/2014/main" id="{0C0F91E8-BB7F-6DDA-6D5D-00C645D689E3}"/>
              </a:ext>
            </a:extLst>
          </p:cNvPr>
          <p:cNvSpPr txBox="1">
            <a:spLocks noChangeArrowheads="1"/>
          </p:cNvSpPr>
          <p:nvPr/>
        </p:nvSpPr>
        <p:spPr bwMode="auto">
          <a:xfrm>
            <a:off x="19135587" y="3359441"/>
            <a:ext cx="2146100" cy="707886"/>
          </a:xfrm>
          <a:prstGeom prst="rect">
            <a:avLst/>
          </a:prstGeom>
          <a:noFill/>
          <a:ln w="9525">
            <a:noFill/>
            <a:miter lim="800000"/>
            <a:headEnd/>
            <a:tailEnd/>
          </a:ln>
        </p:spPr>
        <p:txBody>
          <a:bodyPr wrap="non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4000" dirty="0">
                <a:solidFill>
                  <a:schemeClr val="bg1"/>
                </a:solidFill>
                <a:latin typeface="+mn-lt"/>
              </a:rPr>
              <a:t>Pulsateur</a:t>
            </a:r>
          </a:p>
        </p:txBody>
      </p:sp>
      <p:sp>
        <p:nvSpPr>
          <p:cNvPr id="88100" name="Text Box 44">
            <a:extLst>
              <a:ext uri="{FF2B5EF4-FFF2-40B4-BE49-F238E27FC236}">
                <a16:creationId xmlns:a16="http://schemas.microsoft.com/office/drawing/2014/main" id="{ACF5E470-B3A9-86C9-0064-F94375EE42EF}"/>
              </a:ext>
            </a:extLst>
          </p:cNvPr>
          <p:cNvSpPr txBox="1">
            <a:spLocks noChangeArrowheads="1"/>
          </p:cNvSpPr>
          <p:nvPr/>
        </p:nvSpPr>
        <p:spPr bwMode="auto">
          <a:xfrm>
            <a:off x="13428807" y="7847616"/>
            <a:ext cx="2819041" cy="1323439"/>
          </a:xfrm>
          <a:prstGeom prst="rect">
            <a:avLst/>
          </a:prstGeom>
          <a:noFill/>
          <a:ln w="9525">
            <a:noFill/>
            <a:miter lim="800000"/>
            <a:headEnd/>
            <a:tailEnd/>
          </a:ln>
        </p:spPr>
        <p:txBody>
          <a:bodyPr wrap="non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4000">
                <a:solidFill>
                  <a:schemeClr val="bg1"/>
                </a:solidFill>
                <a:latin typeface="+mn-lt"/>
              </a:rPr>
              <a:t>Chambre </a:t>
            </a:r>
          </a:p>
          <a:p>
            <a:pPr eaLnBrk="1" hangingPunct="1">
              <a:defRPr/>
            </a:pPr>
            <a:r>
              <a:rPr lang="fr-BE" sz="4000">
                <a:solidFill>
                  <a:schemeClr val="bg1"/>
                </a:solidFill>
                <a:latin typeface="+mn-lt"/>
              </a:rPr>
              <a:t>de réception</a:t>
            </a:r>
          </a:p>
        </p:txBody>
      </p:sp>
      <p:sp>
        <p:nvSpPr>
          <p:cNvPr id="88101" name="Text Box 45">
            <a:extLst>
              <a:ext uri="{FF2B5EF4-FFF2-40B4-BE49-F238E27FC236}">
                <a16:creationId xmlns:a16="http://schemas.microsoft.com/office/drawing/2014/main" id="{3E00222E-6F77-618A-1C8E-D6C368FC2330}"/>
              </a:ext>
            </a:extLst>
          </p:cNvPr>
          <p:cNvSpPr txBox="1">
            <a:spLocks noChangeArrowheads="1"/>
          </p:cNvSpPr>
          <p:nvPr/>
        </p:nvSpPr>
        <p:spPr bwMode="auto">
          <a:xfrm>
            <a:off x="17124596" y="12442812"/>
            <a:ext cx="3553089" cy="707886"/>
          </a:xfrm>
          <a:prstGeom prst="rect">
            <a:avLst/>
          </a:prstGeom>
          <a:noFill/>
          <a:ln w="9525">
            <a:noFill/>
            <a:miter lim="800000"/>
            <a:headEnd/>
            <a:tailEnd/>
          </a:ln>
        </p:spPr>
        <p:txBody>
          <a:bodyPr wrap="non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4000">
                <a:solidFill>
                  <a:schemeClr val="bg1"/>
                </a:solidFill>
                <a:latin typeface="+mn-lt"/>
              </a:rPr>
              <a:t>Tuyau long à lait</a:t>
            </a:r>
          </a:p>
        </p:txBody>
      </p:sp>
      <p:sp>
        <p:nvSpPr>
          <p:cNvPr id="88102" name="Text Box 46">
            <a:extLst>
              <a:ext uri="{FF2B5EF4-FFF2-40B4-BE49-F238E27FC236}">
                <a16:creationId xmlns:a16="http://schemas.microsoft.com/office/drawing/2014/main" id="{3FFD38F0-9684-1CBF-EBF8-C07F7CF3883D}"/>
              </a:ext>
            </a:extLst>
          </p:cNvPr>
          <p:cNvSpPr txBox="1">
            <a:spLocks noChangeArrowheads="1"/>
          </p:cNvSpPr>
          <p:nvPr/>
        </p:nvSpPr>
        <p:spPr bwMode="auto">
          <a:xfrm>
            <a:off x="18726193" y="6029974"/>
            <a:ext cx="2541593" cy="1323439"/>
          </a:xfrm>
          <a:prstGeom prst="rect">
            <a:avLst/>
          </a:prstGeom>
          <a:noFill/>
          <a:ln w="9525">
            <a:noFill/>
            <a:miter lim="800000"/>
            <a:headEnd/>
            <a:tailEnd/>
          </a:ln>
        </p:spPr>
        <p:txBody>
          <a:bodyPr wrap="non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algn="ctr" eaLnBrk="1" hangingPunct="1">
              <a:defRPr/>
            </a:pPr>
            <a:r>
              <a:rPr lang="fr-BE" sz="4000" dirty="0">
                <a:solidFill>
                  <a:schemeClr val="bg1"/>
                </a:solidFill>
                <a:latin typeface="+mn-lt"/>
              </a:rPr>
              <a:t>Tuyau long </a:t>
            </a:r>
          </a:p>
          <a:p>
            <a:pPr algn="ctr" eaLnBrk="1" hangingPunct="1">
              <a:defRPr/>
            </a:pPr>
            <a:r>
              <a:rPr lang="fr-BE" sz="4000" dirty="0">
                <a:solidFill>
                  <a:schemeClr val="bg1"/>
                </a:solidFill>
                <a:latin typeface="+mn-lt"/>
              </a:rPr>
              <a:t>à air</a:t>
            </a:r>
          </a:p>
        </p:txBody>
      </p:sp>
      <p:sp>
        <p:nvSpPr>
          <p:cNvPr id="88103" name="Text Box 47">
            <a:extLst>
              <a:ext uri="{FF2B5EF4-FFF2-40B4-BE49-F238E27FC236}">
                <a16:creationId xmlns:a16="http://schemas.microsoft.com/office/drawing/2014/main" id="{43CD781C-D5F8-2132-12C3-38D20E0FECB9}"/>
              </a:ext>
            </a:extLst>
          </p:cNvPr>
          <p:cNvSpPr txBox="1">
            <a:spLocks noChangeArrowheads="1"/>
          </p:cNvSpPr>
          <p:nvPr/>
        </p:nvSpPr>
        <p:spPr bwMode="auto">
          <a:xfrm>
            <a:off x="9384655" y="8439830"/>
            <a:ext cx="2299181" cy="1323439"/>
          </a:xfrm>
          <a:prstGeom prst="rect">
            <a:avLst/>
          </a:prstGeom>
          <a:noFill/>
          <a:ln w="9525">
            <a:noFill/>
            <a:miter lim="800000"/>
            <a:headEnd/>
            <a:tailEnd/>
          </a:ln>
        </p:spPr>
        <p:txBody>
          <a:bodyPr>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algn="ctr" eaLnBrk="1" hangingPunct="1">
              <a:defRPr/>
            </a:pPr>
            <a:r>
              <a:rPr lang="fr-BE" sz="4000" dirty="0">
                <a:solidFill>
                  <a:schemeClr val="bg1"/>
                </a:solidFill>
                <a:latin typeface="+mn-lt"/>
              </a:rPr>
              <a:t>Piège </a:t>
            </a:r>
          </a:p>
          <a:p>
            <a:pPr algn="ctr" eaLnBrk="1" hangingPunct="1">
              <a:defRPr/>
            </a:pPr>
            <a:r>
              <a:rPr lang="fr-BE" sz="4000" dirty="0">
                <a:solidFill>
                  <a:schemeClr val="bg1"/>
                </a:solidFill>
                <a:latin typeface="+mn-lt"/>
              </a:rPr>
              <a:t>sanitaire</a:t>
            </a:r>
          </a:p>
        </p:txBody>
      </p:sp>
      <p:sp>
        <p:nvSpPr>
          <p:cNvPr id="3" name="AutoShape 48">
            <a:extLst>
              <a:ext uri="{FF2B5EF4-FFF2-40B4-BE49-F238E27FC236}">
                <a16:creationId xmlns:a16="http://schemas.microsoft.com/office/drawing/2014/main" id="{B31DAED7-6F88-16CD-5433-1BE6071AB090}"/>
              </a:ext>
            </a:extLst>
          </p:cNvPr>
          <p:cNvSpPr>
            <a:spLocks noChangeArrowheads="1"/>
          </p:cNvSpPr>
          <p:nvPr/>
        </p:nvSpPr>
        <p:spPr bwMode="auto">
          <a:xfrm>
            <a:off x="11810511" y="7271238"/>
            <a:ext cx="1434614" cy="158029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CC"/>
          </a:solidFill>
          <a:ln w="9525">
            <a:solidFill>
              <a:schemeClr val="tx1"/>
            </a:solidFill>
            <a:miter lim="800000"/>
            <a:headEnd/>
            <a:tailEnd/>
          </a:ln>
        </p:spPr>
        <p:txBody>
          <a:bodyPr wrap="none" anchor="ctr"/>
          <a:lstStyle/>
          <a:p>
            <a:endParaRPr lang="fr-BE" sz="8778"/>
          </a:p>
        </p:txBody>
      </p:sp>
      <p:sp>
        <p:nvSpPr>
          <p:cNvPr id="4" name="AutoShape 49">
            <a:extLst>
              <a:ext uri="{FF2B5EF4-FFF2-40B4-BE49-F238E27FC236}">
                <a16:creationId xmlns:a16="http://schemas.microsoft.com/office/drawing/2014/main" id="{ABA24791-B30F-7755-0262-22425A10C252}"/>
              </a:ext>
            </a:extLst>
          </p:cNvPr>
          <p:cNvSpPr>
            <a:spLocks noChangeArrowheads="1"/>
          </p:cNvSpPr>
          <p:nvPr/>
        </p:nvSpPr>
        <p:spPr bwMode="auto">
          <a:xfrm>
            <a:off x="10372733" y="7271238"/>
            <a:ext cx="718891" cy="1003913"/>
          </a:xfrm>
          <a:prstGeom prst="roundRect">
            <a:avLst>
              <a:gd name="adj" fmla="val 16667"/>
            </a:avLst>
          </a:prstGeom>
          <a:solidFill>
            <a:srgbClr val="009999"/>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104" name="AutoShape 50">
            <a:extLst>
              <a:ext uri="{FF2B5EF4-FFF2-40B4-BE49-F238E27FC236}">
                <a16:creationId xmlns:a16="http://schemas.microsoft.com/office/drawing/2014/main" id="{271CD80C-B5B7-7CF2-0307-6FBE1D960509}"/>
              </a:ext>
            </a:extLst>
          </p:cNvPr>
          <p:cNvSpPr>
            <a:spLocks noChangeArrowheads="1"/>
          </p:cNvSpPr>
          <p:nvPr/>
        </p:nvSpPr>
        <p:spPr bwMode="auto">
          <a:xfrm>
            <a:off x="5631860" y="9570419"/>
            <a:ext cx="1580290" cy="2872393"/>
          </a:xfrm>
          <a:prstGeom prst="roundRect">
            <a:avLst>
              <a:gd name="adj" fmla="val 16667"/>
            </a:avLst>
          </a:prstGeom>
          <a:solidFill>
            <a:srgbClr val="0066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105" name="Rectangle 51">
            <a:extLst>
              <a:ext uri="{FF2B5EF4-FFF2-40B4-BE49-F238E27FC236}">
                <a16:creationId xmlns:a16="http://schemas.microsoft.com/office/drawing/2014/main" id="{F3EC1BD0-3590-36E3-BBA6-0EFC60D16C40}"/>
              </a:ext>
            </a:extLst>
          </p:cNvPr>
          <p:cNvSpPr>
            <a:spLocks noChangeArrowheads="1"/>
          </p:cNvSpPr>
          <p:nvPr/>
        </p:nvSpPr>
        <p:spPr bwMode="auto">
          <a:xfrm>
            <a:off x="7646020" y="7701939"/>
            <a:ext cx="142510" cy="2733049"/>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106" name="Rectangle 52">
            <a:extLst>
              <a:ext uri="{FF2B5EF4-FFF2-40B4-BE49-F238E27FC236}">
                <a16:creationId xmlns:a16="http://schemas.microsoft.com/office/drawing/2014/main" id="{4B8D45B6-5632-5FEE-7A04-3EDC2B88E3F8}"/>
              </a:ext>
            </a:extLst>
          </p:cNvPr>
          <p:cNvSpPr>
            <a:spLocks noChangeArrowheads="1"/>
          </p:cNvSpPr>
          <p:nvPr/>
        </p:nvSpPr>
        <p:spPr bwMode="auto">
          <a:xfrm flipH="1">
            <a:off x="7212151" y="10431819"/>
            <a:ext cx="576379" cy="142512"/>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107" name="Rectangle 53">
            <a:extLst>
              <a:ext uri="{FF2B5EF4-FFF2-40B4-BE49-F238E27FC236}">
                <a16:creationId xmlns:a16="http://schemas.microsoft.com/office/drawing/2014/main" id="{6FB21370-04F2-97AD-F5B8-E89BE51EBE42}"/>
              </a:ext>
            </a:extLst>
          </p:cNvPr>
          <p:cNvSpPr>
            <a:spLocks noChangeArrowheads="1"/>
          </p:cNvSpPr>
          <p:nvPr/>
        </p:nvSpPr>
        <p:spPr bwMode="auto">
          <a:xfrm>
            <a:off x="9223144" y="6983049"/>
            <a:ext cx="145678" cy="718889"/>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pic>
        <p:nvPicPr>
          <p:cNvPr id="88108" name="Picture 54" descr="MMj02836040000[1]">
            <a:extLst>
              <a:ext uri="{FF2B5EF4-FFF2-40B4-BE49-F238E27FC236}">
                <a16:creationId xmlns:a16="http://schemas.microsoft.com/office/drawing/2014/main" id="{21BD23B3-04D4-6071-7254-F3F88CD408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38120" y="6409837"/>
            <a:ext cx="861401" cy="6998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8109" name="Rectangle 55">
            <a:extLst>
              <a:ext uri="{FF2B5EF4-FFF2-40B4-BE49-F238E27FC236}">
                <a16:creationId xmlns:a16="http://schemas.microsoft.com/office/drawing/2014/main" id="{40E6D63A-E628-F211-9840-88881B7CCB16}"/>
              </a:ext>
            </a:extLst>
          </p:cNvPr>
          <p:cNvSpPr>
            <a:spLocks noChangeArrowheads="1"/>
          </p:cNvSpPr>
          <p:nvPr/>
        </p:nvSpPr>
        <p:spPr bwMode="auto">
          <a:xfrm>
            <a:off x="12960103" y="4541357"/>
            <a:ext cx="5029062" cy="145678"/>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110" name="Rectangle 56">
            <a:extLst>
              <a:ext uri="{FF2B5EF4-FFF2-40B4-BE49-F238E27FC236}">
                <a16:creationId xmlns:a16="http://schemas.microsoft.com/office/drawing/2014/main" id="{275D6830-C514-AAB0-E14F-FD74FEE3F821}"/>
              </a:ext>
            </a:extLst>
          </p:cNvPr>
          <p:cNvSpPr>
            <a:spLocks noChangeArrowheads="1"/>
          </p:cNvSpPr>
          <p:nvPr/>
        </p:nvSpPr>
        <p:spPr bwMode="auto">
          <a:xfrm flipH="1">
            <a:off x="12814426" y="4541357"/>
            <a:ext cx="145678" cy="2729881"/>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111" name="Rectangle 57">
            <a:extLst>
              <a:ext uri="{FF2B5EF4-FFF2-40B4-BE49-F238E27FC236}">
                <a16:creationId xmlns:a16="http://schemas.microsoft.com/office/drawing/2014/main" id="{04AF7DC2-415F-E798-9D5C-F150B7E92218}"/>
              </a:ext>
            </a:extLst>
          </p:cNvPr>
          <p:cNvSpPr>
            <a:spLocks noChangeArrowheads="1"/>
          </p:cNvSpPr>
          <p:nvPr/>
        </p:nvSpPr>
        <p:spPr bwMode="auto">
          <a:xfrm flipH="1">
            <a:off x="12098703" y="4541357"/>
            <a:ext cx="142510" cy="2729881"/>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112" name="Rectangle 58">
            <a:extLst>
              <a:ext uri="{FF2B5EF4-FFF2-40B4-BE49-F238E27FC236}">
                <a16:creationId xmlns:a16="http://schemas.microsoft.com/office/drawing/2014/main" id="{24C027B9-4CEC-5398-CD0F-2C961CCD7F4C}"/>
              </a:ext>
            </a:extLst>
          </p:cNvPr>
          <p:cNvSpPr>
            <a:spLocks noChangeArrowheads="1"/>
          </p:cNvSpPr>
          <p:nvPr/>
        </p:nvSpPr>
        <p:spPr bwMode="auto">
          <a:xfrm>
            <a:off x="17985997" y="2818555"/>
            <a:ext cx="142512" cy="1868480"/>
          </a:xfrm>
          <a:prstGeom prst="rect">
            <a:avLst/>
          </a:prstGeom>
          <a:solidFill>
            <a:srgbClr val="FFCC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sp>
        <p:nvSpPr>
          <p:cNvPr id="88113" name="Rectangle 59">
            <a:extLst>
              <a:ext uri="{FF2B5EF4-FFF2-40B4-BE49-F238E27FC236}">
                <a16:creationId xmlns:a16="http://schemas.microsoft.com/office/drawing/2014/main" id="{DD4035EA-296C-E3D3-E680-217DE0401E9F}"/>
              </a:ext>
            </a:extLst>
          </p:cNvPr>
          <p:cNvSpPr>
            <a:spLocks noChangeArrowheads="1"/>
          </p:cNvSpPr>
          <p:nvPr/>
        </p:nvSpPr>
        <p:spPr bwMode="auto">
          <a:xfrm>
            <a:off x="11810512" y="6840537"/>
            <a:ext cx="1437780" cy="430701"/>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spcBef>
                <a:spcPct val="0"/>
              </a:spcBef>
              <a:buFontTx/>
              <a:buNone/>
            </a:pPr>
            <a:endParaRPr lang="fr-FR" altLang="fr-FR" sz="4788">
              <a:solidFill>
                <a:srgbClr val="FF6600"/>
              </a:solidFill>
              <a:latin typeface="Times New Roman" panose="02020603050405020304" pitchFamily="18" charset="0"/>
            </a:endParaRPr>
          </a:p>
        </p:txBody>
      </p:sp>
      <p:sp>
        <p:nvSpPr>
          <p:cNvPr id="88116" name="Text Box 60">
            <a:extLst>
              <a:ext uri="{FF2B5EF4-FFF2-40B4-BE49-F238E27FC236}">
                <a16:creationId xmlns:a16="http://schemas.microsoft.com/office/drawing/2014/main" id="{20CB3CDF-D926-4705-642A-E526F12D5302}"/>
              </a:ext>
            </a:extLst>
          </p:cNvPr>
          <p:cNvSpPr txBox="1">
            <a:spLocks noChangeArrowheads="1"/>
          </p:cNvSpPr>
          <p:nvPr/>
        </p:nvSpPr>
        <p:spPr bwMode="auto">
          <a:xfrm>
            <a:off x="13596652" y="6197654"/>
            <a:ext cx="2380460" cy="707886"/>
          </a:xfrm>
          <a:prstGeom prst="rect">
            <a:avLst/>
          </a:prstGeom>
          <a:noFill/>
          <a:ln w="9525">
            <a:noFill/>
            <a:miter lim="800000"/>
            <a:headEnd/>
            <a:tailEnd/>
          </a:ln>
        </p:spPr>
        <p:txBody>
          <a:bodyPr wrap="non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4000">
                <a:solidFill>
                  <a:schemeClr val="bg1"/>
                </a:solidFill>
                <a:latin typeface="+mn-lt"/>
              </a:rPr>
              <a:t>Filtre à lait</a:t>
            </a:r>
          </a:p>
        </p:txBody>
      </p:sp>
      <p:sp>
        <p:nvSpPr>
          <p:cNvPr id="88115" name="AutoShape 61">
            <a:extLst>
              <a:ext uri="{FF2B5EF4-FFF2-40B4-BE49-F238E27FC236}">
                <a16:creationId xmlns:a16="http://schemas.microsoft.com/office/drawing/2014/main" id="{6A541A2F-1B43-2F37-A14F-A6E0B531DBCA}"/>
              </a:ext>
            </a:extLst>
          </p:cNvPr>
          <p:cNvSpPr>
            <a:spLocks noChangeArrowheads="1"/>
          </p:cNvSpPr>
          <p:nvPr/>
        </p:nvSpPr>
        <p:spPr bwMode="auto">
          <a:xfrm>
            <a:off x="8361741" y="7847616"/>
            <a:ext cx="430701" cy="430701"/>
          </a:xfrm>
          <a:prstGeom prst="downArrowCallout">
            <a:avLst>
              <a:gd name="adj1" fmla="val 25000"/>
              <a:gd name="adj2" fmla="val 25000"/>
              <a:gd name="adj3" fmla="val 16667"/>
              <a:gd name="adj4" fmla="val 66667"/>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spcBef>
                <a:spcPct val="0"/>
              </a:spcBef>
              <a:buFontTx/>
              <a:buNone/>
            </a:pPr>
            <a:endParaRPr lang="fr-FR" altLang="fr-FR" sz="4788">
              <a:solidFill>
                <a:srgbClr val="FF6600"/>
              </a:solidFill>
              <a:latin typeface="Times New Roman" panose="02020603050405020304" pitchFamily="18" charset="0"/>
            </a:endParaRPr>
          </a:p>
        </p:txBody>
      </p:sp>
      <p:sp>
        <p:nvSpPr>
          <p:cNvPr id="5" name="Text Box 62">
            <a:extLst>
              <a:ext uri="{FF2B5EF4-FFF2-40B4-BE49-F238E27FC236}">
                <a16:creationId xmlns:a16="http://schemas.microsoft.com/office/drawing/2014/main" id="{08716426-559C-BBE4-7A30-D6EFB7AAB7A4}"/>
              </a:ext>
            </a:extLst>
          </p:cNvPr>
          <p:cNvSpPr txBox="1">
            <a:spLocks noChangeArrowheads="1"/>
          </p:cNvSpPr>
          <p:nvPr/>
        </p:nvSpPr>
        <p:spPr bwMode="auto">
          <a:xfrm>
            <a:off x="8361742" y="8278316"/>
            <a:ext cx="415498" cy="64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3591">
                <a:solidFill>
                  <a:schemeClr val="tx1"/>
                </a:solidFill>
              </a:rPr>
              <a:t>T</a:t>
            </a:r>
          </a:p>
        </p:txBody>
      </p:sp>
      <p:sp>
        <p:nvSpPr>
          <p:cNvPr id="88117" name="Rectangle 63">
            <a:extLst>
              <a:ext uri="{FF2B5EF4-FFF2-40B4-BE49-F238E27FC236}">
                <a16:creationId xmlns:a16="http://schemas.microsoft.com/office/drawing/2014/main" id="{E9128EB3-A828-9D14-235F-CE639D01417D}"/>
              </a:ext>
            </a:extLst>
          </p:cNvPr>
          <p:cNvSpPr>
            <a:spLocks noChangeArrowheads="1"/>
          </p:cNvSpPr>
          <p:nvPr/>
        </p:nvSpPr>
        <p:spPr bwMode="auto">
          <a:xfrm>
            <a:off x="4770460" y="9424740"/>
            <a:ext cx="576379" cy="864569"/>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spcBef>
                <a:spcPct val="0"/>
              </a:spcBef>
              <a:buFontTx/>
              <a:buNone/>
            </a:pPr>
            <a:endParaRPr lang="fr-FR" altLang="fr-FR" sz="4788">
              <a:solidFill>
                <a:srgbClr val="FF6600"/>
              </a:solidFill>
              <a:latin typeface="Times New Roman" panose="02020603050405020304" pitchFamily="18" charset="0"/>
            </a:endParaRPr>
          </a:p>
        </p:txBody>
      </p:sp>
      <p:sp>
        <p:nvSpPr>
          <p:cNvPr id="88120" name="Text Box 64">
            <a:extLst>
              <a:ext uri="{FF2B5EF4-FFF2-40B4-BE49-F238E27FC236}">
                <a16:creationId xmlns:a16="http://schemas.microsoft.com/office/drawing/2014/main" id="{97C04AEB-31C2-2068-4CCC-E9DBEAB39402}"/>
              </a:ext>
            </a:extLst>
          </p:cNvPr>
          <p:cNvSpPr txBox="1">
            <a:spLocks noChangeArrowheads="1"/>
          </p:cNvSpPr>
          <p:nvPr/>
        </p:nvSpPr>
        <p:spPr bwMode="auto">
          <a:xfrm>
            <a:off x="3096196" y="8580923"/>
            <a:ext cx="2895473" cy="707886"/>
          </a:xfrm>
          <a:prstGeom prst="rect">
            <a:avLst/>
          </a:prstGeom>
          <a:noFill/>
          <a:ln w="9525">
            <a:noFill/>
            <a:miter lim="800000"/>
            <a:headEnd/>
            <a:tailEnd/>
          </a:ln>
        </p:spPr>
        <p:txBody>
          <a:bodyPr wrap="none">
            <a:spAutoFit/>
          </a:bodyP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eaLnBrk="1" hangingPunct="1">
              <a:spcBef>
                <a:spcPct val="0"/>
              </a:spcBef>
              <a:buFontTx/>
              <a:buNone/>
            </a:pPr>
            <a:r>
              <a:rPr lang="fr-BE" altLang="fr-FR" sz="4000" dirty="0">
                <a:solidFill>
                  <a:schemeClr val="bg1"/>
                </a:solidFill>
                <a:latin typeface="+mn-lt"/>
              </a:rPr>
              <a:t>Intercepteur </a:t>
            </a:r>
          </a:p>
        </p:txBody>
      </p:sp>
      <p:sp>
        <p:nvSpPr>
          <p:cNvPr id="88119" name="Rectangle 67">
            <a:extLst>
              <a:ext uri="{FF2B5EF4-FFF2-40B4-BE49-F238E27FC236}">
                <a16:creationId xmlns:a16="http://schemas.microsoft.com/office/drawing/2014/main" id="{4A76932E-B54B-DA58-0861-1708A3745718}"/>
              </a:ext>
            </a:extLst>
          </p:cNvPr>
          <p:cNvSpPr>
            <a:spLocks noChangeArrowheads="1"/>
          </p:cNvSpPr>
          <p:nvPr/>
        </p:nvSpPr>
        <p:spPr bwMode="auto">
          <a:xfrm flipH="1">
            <a:off x="19423777" y="1380775"/>
            <a:ext cx="576379" cy="142512"/>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bg1"/>
              </a:buClr>
              <a:buChar char="–"/>
              <a:defRPr>
                <a:solidFill>
                  <a:schemeClr val="bg1"/>
                </a:solidFill>
                <a:latin typeface="Arial Narrow" panose="020B0606020202030204" pitchFamily="34" charset="0"/>
              </a:defRPr>
            </a:lvl4pPr>
            <a:lvl5pPr marL="2057400" indent="-228600">
              <a:spcBef>
                <a:spcPct val="20000"/>
              </a:spcBef>
              <a:buClr>
                <a:schemeClr val="bg1"/>
              </a:buClr>
              <a:buChar char="»"/>
              <a:defRPr sz="1600">
                <a:solidFill>
                  <a:schemeClr val="bg1"/>
                </a:solidFill>
                <a:latin typeface="Arial Narrow" panose="020B060602020203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anose="020B0606020202030204" pitchFamily="34" charset="0"/>
              </a:defRPr>
            </a:lvl9pPr>
          </a:lstStyle>
          <a:p>
            <a:pPr algn="ctr" eaLnBrk="1" hangingPunct="1">
              <a:spcBef>
                <a:spcPct val="0"/>
              </a:spcBef>
              <a:buFontTx/>
              <a:buNone/>
            </a:pPr>
            <a:endParaRPr lang="fr-FR" altLang="fr-FR" sz="3591">
              <a:solidFill>
                <a:schemeClr val="tx1"/>
              </a:solidFill>
              <a:latin typeface="Arial" panose="020B0604020202020204" pitchFamily="34" charset="0"/>
            </a:endParaRPr>
          </a:p>
        </p:txBody>
      </p:sp>
      <p:pic>
        <p:nvPicPr>
          <p:cNvPr id="6" name="Picture 68" descr="MCj01506490000[1]">
            <a:extLst>
              <a:ext uri="{FF2B5EF4-FFF2-40B4-BE49-F238E27FC236}">
                <a16:creationId xmlns:a16="http://schemas.microsoft.com/office/drawing/2014/main" id="{DDF190BA-30C9-9374-B183-D9A3FBCEEC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54477" y="950075"/>
            <a:ext cx="861401" cy="8582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8125" name="Text Box 69">
            <a:extLst>
              <a:ext uri="{FF2B5EF4-FFF2-40B4-BE49-F238E27FC236}">
                <a16:creationId xmlns:a16="http://schemas.microsoft.com/office/drawing/2014/main" id="{6674AFC1-EB10-4844-31AB-C3D6D801EAEB}"/>
              </a:ext>
            </a:extLst>
          </p:cNvPr>
          <p:cNvSpPr txBox="1">
            <a:spLocks noChangeArrowheads="1"/>
          </p:cNvSpPr>
          <p:nvPr/>
        </p:nvSpPr>
        <p:spPr bwMode="auto">
          <a:xfrm>
            <a:off x="20929776" y="1109007"/>
            <a:ext cx="2671052" cy="707886"/>
          </a:xfrm>
          <a:prstGeom prst="rect">
            <a:avLst/>
          </a:prstGeom>
          <a:noFill/>
          <a:ln w="9525">
            <a:noFill/>
            <a:miter lim="800000"/>
            <a:headEnd/>
            <a:tailEnd/>
          </a:ln>
        </p:spPr>
        <p:txBody>
          <a:bodyPr wrap="none">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4000" dirty="0">
                <a:solidFill>
                  <a:schemeClr val="bg1"/>
                </a:solidFill>
                <a:latin typeface="+mn-lt"/>
              </a:rPr>
              <a:t>Manomètre</a:t>
            </a:r>
          </a:p>
        </p:txBody>
      </p:sp>
      <p:sp>
        <p:nvSpPr>
          <p:cNvPr id="72" name="Text Box 36">
            <a:extLst>
              <a:ext uri="{FF2B5EF4-FFF2-40B4-BE49-F238E27FC236}">
                <a16:creationId xmlns:a16="http://schemas.microsoft.com/office/drawing/2014/main" id="{23E8B0FF-3221-9955-4905-9FD093FEB791}"/>
              </a:ext>
            </a:extLst>
          </p:cNvPr>
          <p:cNvSpPr txBox="1">
            <a:spLocks noChangeArrowheads="1"/>
          </p:cNvSpPr>
          <p:nvPr/>
        </p:nvSpPr>
        <p:spPr bwMode="auto">
          <a:xfrm>
            <a:off x="6120532" y="10729509"/>
            <a:ext cx="2441691" cy="1323439"/>
          </a:xfrm>
          <a:prstGeom prst="rect">
            <a:avLst/>
          </a:prstGeom>
          <a:noFill/>
          <a:ln w="9525">
            <a:noFill/>
            <a:miter lim="800000"/>
            <a:headEnd/>
            <a:tailEnd/>
          </a:ln>
        </p:spPr>
        <p:txBody>
          <a:bodyPr>
            <a:spAutoFit/>
          </a:bodyPr>
          <a:lstStyle>
            <a:lvl1pPr eaLnBrk="0" hangingPunct="0">
              <a:defRPr sz="2400">
                <a:solidFill>
                  <a:srgbClr val="FF6600"/>
                </a:solidFill>
                <a:latin typeface="Times New Roman" pitchFamily="18" charset="0"/>
              </a:defRPr>
            </a:lvl1pPr>
            <a:lvl2pPr marL="742950" indent="-285750" eaLnBrk="0" hangingPunct="0">
              <a:defRPr sz="2400">
                <a:solidFill>
                  <a:srgbClr val="FF6600"/>
                </a:solidFill>
                <a:latin typeface="Times New Roman" pitchFamily="18" charset="0"/>
              </a:defRPr>
            </a:lvl2pPr>
            <a:lvl3pPr marL="1143000" indent="-228600" eaLnBrk="0" hangingPunct="0">
              <a:defRPr sz="2400">
                <a:solidFill>
                  <a:srgbClr val="FF6600"/>
                </a:solidFill>
                <a:latin typeface="Times New Roman" pitchFamily="18" charset="0"/>
              </a:defRPr>
            </a:lvl3pPr>
            <a:lvl4pPr marL="1600200" indent="-228600" eaLnBrk="0" hangingPunct="0">
              <a:defRPr sz="2400">
                <a:solidFill>
                  <a:srgbClr val="FF6600"/>
                </a:solidFill>
                <a:latin typeface="Times New Roman" pitchFamily="18" charset="0"/>
              </a:defRPr>
            </a:lvl4pPr>
            <a:lvl5pPr marL="2057400" indent="-228600" eaLnBrk="0" hangingPunct="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algn="ctr" eaLnBrk="1" hangingPunct="1">
              <a:defRPr/>
            </a:pPr>
            <a:r>
              <a:rPr lang="fr-BE" sz="4000" dirty="0">
                <a:solidFill>
                  <a:schemeClr val="bg1"/>
                </a:solidFill>
                <a:latin typeface="+mn-lt"/>
              </a:rPr>
              <a:t>Réservoir  </a:t>
            </a:r>
          </a:p>
          <a:p>
            <a:pPr algn="ctr" eaLnBrk="1" hangingPunct="1">
              <a:defRPr/>
            </a:pPr>
            <a:r>
              <a:rPr lang="fr-BE" sz="4000" dirty="0">
                <a:solidFill>
                  <a:schemeClr val="bg1"/>
                </a:solidFill>
                <a:latin typeface="+mn-lt"/>
              </a:rPr>
              <a:t>de vide </a:t>
            </a:r>
          </a:p>
        </p:txBody>
      </p:sp>
      <p:sp>
        <p:nvSpPr>
          <p:cNvPr id="7" name="Ellipse 6">
            <a:extLst>
              <a:ext uri="{FF2B5EF4-FFF2-40B4-BE49-F238E27FC236}">
                <a16:creationId xmlns:a16="http://schemas.microsoft.com/office/drawing/2014/main" id="{483BF6EA-BCE6-D4BA-72B2-44B6DBC5DD7F}"/>
              </a:ext>
            </a:extLst>
          </p:cNvPr>
          <p:cNvSpPr/>
          <p:nvPr/>
        </p:nvSpPr>
        <p:spPr>
          <a:xfrm>
            <a:off x="3096196" y="9931447"/>
            <a:ext cx="2590466" cy="2742551"/>
          </a:xfrm>
          <a:prstGeom prst="ellipse">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a:extLst>
              <a:ext uri="{FF2B5EF4-FFF2-40B4-BE49-F238E27FC236}">
                <a16:creationId xmlns:a16="http://schemas.microsoft.com/office/drawing/2014/main" id="{57D1459A-1C31-C80A-20C9-72E2E6B2DF36}"/>
              </a:ext>
            </a:extLst>
          </p:cNvPr>
          <p:cNvSpPr/>
          <p:nvPr/>
        </p:nvSpPr>
        <p:spPr>
          <a:xfrm>
            <a:off x="19139160" y="8822997"/>
            <a:ext cx="2590466" cy="2742551"/>
          </a:xfrm>
          <a:prstGeom prst="ellipse">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FA235C9A-CDB9-1F3A-86BB-F4422B397FBE}"/>
              </a:ext>
            </a:extLst>
          </p:cNvPr>
          <p:cNvSpPr txBox="1"/>
          <p:nvPr/>
        </p:nvSpPr>
        <p:spPr>
          <a:xfrm>
            <a:off x="1941711" y="10734976"/>
            <a:ext cx="652743" cy="1200329"/>
          </a:xfrm>
          <a:prstGeom prst="rect">
            <a:avLst/>
          </a:prstGeom>
          <a:noFill/>
        </p:spPr>
        <p:txBody>
          <a:bodyPr wrap="none" rtlCol="0">
            <a:spAutoFit/>
          </a:bodyPr>
          <a:lstStyle/>
          <a:p>
            <a:r>
              <a:rPr lang="fr-BE" sz="7200" dirty="0">
                <a:solidFill>
                  <a:schemeClr val="bg1"/>
                </a:solidFill>
              </a:rPr>
              <a:t>1</a:t>
            </a:r>
          </a:p>
        </p:txBody>
      </p:sp>
      <p:sp>
        <p:nvSpPr>
          <p:cNvPr id="10" name="ZoneTexte 9">
            <a:extLst>
              <a:ext uri="{FF2B5EF4-FFF2-40B4-BE49-F238E27FC236}">
                <a16:creationId xmlns:a16="http://schemas.microsoft.com/office/drawing/2014/main" id="{248956B2-9B01-C26A-9486-AB1CE89CDF4B}"/>
              </a:ext>
            </a:extLst>
          </p:cNvPr>
          <p:cNvSpPr txBox="1"/>
          <p:nvPr/>
        </p:nvSpPr>
        <p:spPr>
          <a:xfrm>
            <a:off x="21905378" y="9620379"/>
            <a:ext cx="652743" cy="1200329"/>
          </a:xfrm>
          <a:prstGeom prst="rect">
            <a:avLst/>
          </a:prstGeom>
          <a:noFill/>
        </p:spPr>
        <p:txBody>
          <a:bodyPr wrap="none" rtlCol="0">
            <a:spAutoFit/>
          </a:bodyPr>
          <a:lstStyle/>
          <a:p>
            <a:r>
              <a:rPr lang="fr-BE" sz="7200" dirty="0">
                <a:solidFill>
                  <a:schemeClr val="bg1"/>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1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09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10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09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81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09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1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809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810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811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10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809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90" grpId="0"/>
      <p:bldP spid="88091" grpId="0"/>
      <p:bldP spid="88093" grpId="0"/>
      <p:bldP spid="88094" grpId="0"/>
      <p:bldP spid="88095" grpId="0"/>
      <p:bldP spid="88096" grpId="0"/>
      <p:bldP spid="88097" grpId="0"/>
      <p:bldP spid="88098" grpId="0"/>
      <p:bldP spid="88099" grpId="0"/>
      <p:bldP spid="88100" grpId="0"/>
      <p:bldP spid="88101" grpId="0"/>
      <p:bldP spid="88102" grpId="0"/>
      <p:bldP spid="88103" grpId="0"/>
      <p:bldP spid="88116" grpId="0"/>
      <p:bldP spid="88120" grpId="0"/>
      <p:bldP spid="88125" grpId="0"/>
      <p:bldP spid="7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110363A7-8FFD-D7B5-7B7F-E74D73985B71}"/>
              </a:ext>
            </a:extLst>
          </p:cNvPr>
          <p:cNvGrpSpPr/>
          <p:nvPr/>
        </p:nvGrpSpPr>
        <p:grpSpPr>
          <a:xfrm>
            <a:off x="6552580" y="6372243"/>
            <a:ext cx="11394963" cy="6516966"/>
            <a:chOff x="3766546" y="2387854"/>
            <a:chExt cx="17223675" cy="9389906"/>
          </a:xfrm>
        </p:grpSpPr>
        <p:sp>
          <p:nvSpPr>
            <p:cNvPr id="1399811" name="Text Box 3">
              <a:extLst>
                <a:ext uri="{FF2B5EF4-FFF2-40B4-BE49-F238E27FC236}">
                  <a16:creationId xmlns:a16="http://schemas.microsoft.com/office/drawing/2014/main" id="{96F1A6FB-DCB3-8DEB-5B2D-D577E5C6A23F}"/>
                </a:ext>
              </a:extLst>
            </p:cNvPr>
            <p:cNvSpPr txBox="1">
              <a:spLocks noChangeArrowheads="1"/>
            </p:cNvSpPr>
            <p:nvPr/>
          </p:nvSpPr>
          <p:spPr bwMode="auto">
            <a:xfrm>
              <a:off x="12728919" y="2410023"/>
              <a:ext cx="2469487" cy="842567"/>
            </a:xfrm>
            <a:prstGeom prst="rect">
              <a:avLst/>
            </a:prstGeom>
            <a:noFill/>
            <a:ln w="9525">
              <a:noFill/>
              <a:miter lim="800000"/>
              <a:headEnd/>
              <a:tailEnd/>
            </a:ln>
          </p:spPr>
          <p:txBody>
            <a:bodyPr wrap="none">
              <a:spAutoFit/>
            </a:bodyPr>
            <a:lstStyle>
              <a:lvl1pPr>
                <a:defRPr sz="2400">
                  <a:solidFill>
                    <a:srgbClr val="FF6600"/>
                  </a:solidFill>
                  <a:latin typeface="Times New Roman" pitchFamily="18" charset="0"/>
                </a:defRPr>
              </a:lvl1pPr>
              <a:lvl2pPr marL="742950" indent="-285750">
                <a:defRPr sz="2400">
                  <a:solidFill>
                    <a:srgbClr val="FF6600"/>
                  </a:solidFill>
                  <a:latin typeface="Times New Roman" pitchFamily="18" charset="0"/>
                </a:defRPr>
              </a:lvl2pPr>
              <a:lvl3pPr marL="1143000" indent="-228600">
                <a:defRPr sz="2400">
                  <a:solidFill>
                    <a:srgbClr val="FF6600"/>
                  </a:solidFill>
                  <a:latin typeface="Times New Roman" pitchFamily="18" charset="0"/>
                </a:defRPr>
              </a:lvl3pPr>
              <a:lvl4pPr marL="1600200" indent="-228600">
                <a:defRPr sz="2400">
                  <a:solidFill>
                    <a:srgbClr val="FF6600"/>
                  </a:solidFill>
                  <a:latin typeface="Times New Roman" pitchFamily="18" charset="0"/>
                </a:defRPr>
              </a:lvl4pPr>
              <a:lvl5pPr marL="2057400" indent="-22860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3200">
                  <a:solidFill>
                    <a:schemeClr val="bg1"/>
                  </a:solidFill>
                  <a:latin typeface="+mn-lt"/>
                </a:rPr>
                <a:t>Coquille </a:t>
              </a:r>
              <a:endParaRPr lang="fr-FR" sz="3200">
                <a:solidFill>
                  <a:schemeClr val="bg1"/>
                </a:solidFill>
                <a:latin typeface="+mn-lt"/>
              </a:endParaRPr>
            </a:p>
          </p:txBody>
        </p:sp>
        <p:sp>
          <p:nvSpPr>
            <p:cNvPr id="1399812" name="Line 4">
              <a:extLst>
                <a:ext uri="{FF2B5EF4-FFF2-40B4-BE49-F238E27FC236}">
                  <a16:creationId xmlns:a16="http://schemas.microsoft.com/office/drawing/2014/main" id="{D6328F2E-055C-4987-1FE2-6161A16D80B9}"/>
                </a:ext>
              </a:extLst>
            </p:cNvPr>
            <p:cNvSpPr>
              <a:spLocks noChangeShapeType="1"/>
            </p:cNvSpPr>
            <p:nvPr/>
          </p:nvSpPr>
          <p:spPr bwMode="auto">
            <a:xfrm flipV="1">
              <a:off x="13387635" y="3246090"/>
              <a:ext cx="0" cy="1776639"/>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p>
          </p:txBody>
        </p:sp>
        <p:sp>
          <p:nvSpPr>
            <p:cNvPr id="1399813" name="Line 5">
              <a:extLst>
                <a:ext uri="{FF2B5EF4-FFF2-40B4-BE49-F238E27FC236}">
                  <a16:creationId xmlns:a16="http://schemas.microsoft.com/office/drawing/2014/main" id="{E44105EE-7B64-BEFB-8219-957ED8B5A7C7}"/>
                </a:ext>
              </a:extLst>
            </p:cNvPr>
            <p:cNvSpPr>
              <a:spLocks noChangeShapeType="1"/>
            </p:cNvSpPr>
            <p:nvPr/>
          </p:nvSpPr>
          <p:spPr bwMode="auto">
            <a:xfrm>
              <a:off x="10945945" y="4763041"/>
              <a:ext cx="0" cy="5443929"/>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1399814" name="Line 6">
              <a:extLst>
                <a:ext uri="{FF2B5EF4-FFF2-40B4-BE49-F238E27FC236}">
                  <a16:creationId xmlns:a16="http://schemas.microsoft.com/office/drawing/2014/main" id="{A837BA26-86CE-20BA-3367-6429F5CECA97}"/>
                </a:ext>
              </a:extLst>
            </p:cNvPr>
            <p:cNvSpPr>
              <a:spLocks noChangeShapeType="1"/>
            </p:cNvSpPr>
            <p:nvPr/>
          </p:nvSpPr>
          <p:spPr bwMode="auto">
            <a:xfrm>
              <a:off x="13108947" y="4658533"/>
              <a:ext cx="0" cy="5548436"/>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1399815" name="Line 7">
              <a:extLst>
                <a:ext uri="{FF2B5EF4-FFF2-40B4-BE49-F238E27FC236}">
                  <a16:creationId xmlns:a16="http://schemas.microsoft.com/office/drawing/2014/main" id="{9C7597C3-AE7E-36D4-9957-F000B1988AC6}"/>
                </a:ext>
              </a:extLst>
            </p:cNvPr>
            <p:cNvSpPr>
              <a:spLocks noChangeShapeType="1"/>
            </p:cNvSpPr>
            <p:nvPr/>
          </p:nvSpPr>
          <p:spPr bwMode="auto">
            <a:xfrm>
              <a:off x="10945944" y="10206969"/>
              <a:ext cx="718889" cy="157079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1399816" name="Line 8">
              <a:extLst>
                <a:ext uri="{FF2B5EF4-FFF2-40B4-BE49-F238E27FC236}">
                  <a16:creationId xmlns:a16="http://schemas.microsoft.com/office/drawing/2014/main" id="{F3D17C8B-C43A-24CF-8394-F29DFB85AD66}"/>
                </a:ext>
              </a:extLst>
            </p:cNvPr>
            <p:cNvSpPr>
              <a:spLocks noChangeShapeType="1"/>
            </p:cNvSpPr>
            <p:nvPr/>
          </p:nvSpPr>
          <p:spPr bwMode="auto">
            <a:xfrm flipH="1">
              <a:off x="12507234" y="10206969"/>
              <a:ext cx="601714" cy="157079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1399817" name="Text Box 9">
              <a:extLst>
                <a:ext uri="{FF2B5EF4-FFF2-40B4-BE49-F238E27FC236}">
                  <a16:creationId xmlns:a16="http://schemas.microsoft.com/office/drawing/2014/main" id="{456B5A1C-A92B-4591-2204-0AF9383407E0}"/>
                </a:ext>
              </a:extLst>
            </p:cNvPr>
            <p:cNvSpPr txBox="1">
              <a:spLocks noChangeArrowheads="1"/>
            </p:cNvSpPr>
            <p:nvPr/>
          </p:nvSpPr>
          <p:spPr bwMode="auto">
            <a:xfrm>
              <a:off x="9020460" y="2387854"/>
              <a:ext cx="2818393" cy="842567"/>
            </a:xfrm>
            <a:prstGeom prst="rect">
              <a:avLst/>
            </a:prstGeom>
            <a:noFill/>
            <a:ln w="9525">
              <a:noFill/>
              <a:miter lim="800000"/>
              <a:headEnd/>
              <a:tailEnd/>
            </a:ln>
          </p:spPr>
          <p:txBody>
            <a:bodyPr wrap="none">
              <a:spAutoFit/>
            </a:bodyPr>
            <a:lstStyle>
              <a:lvl1pPr>
                <a:defRPr sz="2400">
                  <a:solidFill>
                    <a:srgbClr val="FF6600"/>
                  </a:solidFill>
                  <a:latin typeface="Times New Roman" pitchFamily="18" charset="0"/>
                </a:defRPr>
              </a:lvl1pPr>
              <a:lvl2pPr marL="742950" indent="-285750">
                <a:defRPr sz="2400">
                  <a:solidFill>
                    <a:srgbClr val="FF6600"/>
                  </a:solidFill>
                  <a:latin typeface="Times New Roman" pitchFamily="18" charset="0"/>
                </a:defRPr>
              </a:lvl2pPr>
              <a:lvl3pPr marL="1143000" indent="-228600">
                <a:defRPr sz="2400">
                  <a:solidFill>
                    <a:srgbClr val="FF6600"/>
                  </a:solidFill>
                  <a:latin typeface="Times New Roman" pitchFamily="18" charset="0"/>
                </a:defRPr>
              </a:lvl3pPr>
              <a:lvl4pPr marL="1600200" indent="-228600">
                <a:defRPr sz="2400">
                  <a:solidFill>
                    <a:srgbClr val="FF6600"/>
                  </a:solidFill>
                  <a:latin typeface="Times New Roman" pitchFamily="18" charset="0"/>
                </a:defRPr>
              </a:lvl4pPr>
              <a:lvl5pPr marL="2057400" indent="-22860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3200" dirty="0">
                  <a:solidFill>
                    <a:schemeClr val="bg1"/>
                  </a:solidFill>
                  <a:latin typeface="+mn-lt"/>
                </a:rPr>
                <a:t>Manchon </a:t>
              </a:r>
              <a:endParaRPr lang="fr-FR" sz="3200" dirty="0">
                <a:solidFill>
                  <a:schemeClr val="bg1"/>
                </a:solidFill>
                <a:latin typeface="+mn-lt"/>
              </a:endParaRPr>
            </a:p>
          </p:txBody>
        </p:sp>
        <p:sp>
          <p:nvSpPr>
            <p:cNvPr id="1399818" name="Line 10">
              <a:extLst>
                <a:ext uri="{FF2B5EF4-FFF2-40B4-BE49-F238E27FC236}">
                  <a16:creationId xmlns:a16="http://schemas.microsoft.com/office/drawing/2014/main" id="{5DC4C92A-DF47-B7E1-3CCD-F7C05707DB6A}"/>
                </a:ext>
              </a:extLst>
            </p:cNvPr>
            <p:cNvSpPr>
              <a:spLocks noChangeShapeType="1"/>
            </p:cNvSpPr>
            <p:nvPr/>
          </p:nvSpPr>
          <p:spPr bwMode="auto">
            <a:xfrm flipH="1" flipV="1">
              <a:off x="10933277" y="3246089"/>
              <a:ext cx="9500" cy="163096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p>
          </p:txBody>
        </p:sp>
        <p:sp>
          <p:nvSpPr>
            <p:cNvPr id="37900" name="Rectangle 11">
              <a:extLst>
                <a:ext uri="{FF2B5EF4-FFF2-40B4-BE49-F238E27FC236}">
                  <a16:creationId xmlns:a16="http://schemas.microsoft.com/office/drawing/2014/main" id="{7FEB787D-90A7-FD1F-FE7D-05A38D807FE9}"/>
                </a:ext>
              </a:extLst>
            </p:cNvPr>
            <p:cNvSpPr>
              <a:spLocks noChangeArrowheads="1"/>
            </p:cNvSpPr>
            <p:nvPr/>
          </p:nvSpPr>
          <p:spPr bwMode="auto">
            <a:xfrm>
              <a:off x="11668001" y="4972058"/>
              <a:ext cx="722057" cy="3873139"/>
            </a:xfrm>
            <a:prstGeom prst="rect">
              <a:avLst/>
            </a:prstGeom>
            <a:solidFill>
              <a:schemeClr val="bg1"/>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37901" name="Rectangle 12">
              <a:extLst>
                <a:ext uri="{FF2B5EF4-FFF2-40B4-BE49-F238E27FC236}">
                  <a16:creationId xmlns:a16="http://schemas.microsoft.com/office/drawing/2014/main" id="{60DD612D-8151-3873-CF3D-6ED0C041C2D7}"/>
                </a:ext>
              </a:extLst>
            </p:cNvPr>
            <p:cNvSpPr>
              <a:spLocks noChangeArrowheads="1"/>
            </p:cNvSpPr>
            <p:nvPr/>
          </p:nvSpPr>
          <p:spPr bwMode="auto">
            <a:xfrm>
              <a:off x="11908687" y="8845195"/>
              <a:ext cx="240686" cy="418033"/>
            </a:xfrm>
            <a:prstGeom prst="rect">
              <a:avLst/>
            </a:prstGeom>
            <a:solidFill>
              <a:schemeClr val="bg1"/>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37902" name="Line 13">
              <a:extLst>
                <a:ext uri="{FF2B5EF4-FFF2-40B4-BE49-F238E27FC236}">
                  <a16:creationId xmlns:a16="http://schemas.microsoft.com/office/drawing/2014/main" id="{9AF9B766-E930-A365-0247-645D87EFFA52}"/>
                </a:ext>
              </a:extLst>
            </p:cNvPr>
            <p:cNvSpPr>
              <a:spLocks noChangeShapeType="1"/>
            </p:cNvSpPr>
            <p:nvPr/>
          </p:nvSpPr>
          <p:spPr bwMode="auto">
            <a:xfrm>
              <a:off x="11668001" y="4972058"/>
              <a:ext cx="0" cy="3873139"/>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37903" name="Line 14">
              <a:extLst>
                <a:ext uri="{FF2B5EF4-FFF2-40B4-BE49-F238E27FC236}">
                  <a16:creationId xmlns:a16="http://schemas.microsoft.com/office/drawing/2014/main" id="{AC84DF1C-F2D0-9B2A-2B51-0E87FFE4CC63}"/>
                </a:ext>
              </a:extLst>
            </p:cNvPr>
            <p:cNvSpPr>
              <a:spLocks noChangeShapeType="1"/>
            </p:cNvSpPr>
            <p:nvPr/>
          </p:nvSpPr>
          <p:spPr bwMode="auto">
            <a:xfrm>
              <a:off x="12390058" y="4972058"/>
              <a:ext cx="0" cy="3873139"/>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37904" name="Line 15">
              <a:extLst>
                <a:ext uri="{FF2B5EF4-FFF2-40B4-BE49-F238E27FC236}">
                  <a16:creationId xmlns:a16="http://schemas.microsoft.com/office/drawing/2014/main" id="{98920E1E-FB57-5FAC-E09E-2777AE4FADAA}"/>
                </a:ext>
              </a:extLst>
            </p:cNvPr>
            <p:cNvSpPr>
              <a:spLocks noChangeShapeType="1"/>
            </p:cNvSpPr>
            <p:nvPr/>
          </p:nvSpPr>
          <p:spPr bwMode="auto">
            <a:xfrm>
              <a:off x="11668001" y="8845196"/>
              <a:ext cx="240686"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37905" name="Line 16">
              <a:extLst>
                <a:ext uri="{FF2B5EF4-FFF2-40B4-BE49-F238E27FC236}">
                  <a16:creationId xmlns:a16="http://schemas.microsoft.com/office/drawing/2014/main" id="{10C15C26-D90F-7E33-3C36-08AA93F2C6E4}"/>
                </a:ext>
              </a:extLst>
            </p:cNvPr>
            <p:cNvSpPr>
              <a:spLocks noChangeShapeType="1"/>
            </p:cNvSpPr>
            <p:nvPr/>
          </p:nvSpPr>
          <p:spPr bwMode="auto">
            <a:xfrm>
              <a:off x="12149372" y="8845196"/>
              <a:ext cx="240686"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37906" name="Rectangle 17">
              <a:extLst>
                <a:ext uri="{FF2B5EF4-FFF2-40B4-BE49-F238E27FC236}">
                  <a16:creationId xmlns:a16="http://schemas.microsoft.com/office/drawing/2014/main" id="{84444C30-210A-4242-6923-724ABE71009E}"/>
                </a:ext>
              </a:extLst>
            </p:cNvPr>
            <p:cNvSpPr>
              <a:spLocks noChangeArrowheads="1"/>
            </p:cNvSpPr>
            <p:nvPr/>
          </p:nvSpPr>
          <p:spPr bwMode="auto">
            <a:xfrm flipH="1">
              <a:off x="12507234" y="4972057"/>
              <a:ext cx="120343" cy="4398847"/>
            </a:xfrm>
            <a:prstGeom prst="rect">
              <a:avLst/>
            </a:prstGeom>
            <a:solidFill>
              <a:schemeClr val="accent1"/>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lgn="ctr" eaLnBrk="1" hangingPunct="1">
                <a:spcBef>
                  <a:spcPct val="0"/>
                </a:spcBef>
                <a:buFontTx/>
                <a:buNone/>
              </a:pPr>
              <a:endParaRPr lang="fr-FR" altLang="fr-FR" sz="3591">
                <a:latin typeface="Arial" panose="020B0604020202020204" pitchFamily="34" charset="0"/>
              </a:endParaRPr>
            </a:p>
          </p:txBody>
        </p:sp>
        <p:sp>
          <p:nvSpPr>
            <p:cNvPr id="37907" name="Rectangle 18">
              <a:extLst>
                <a:ext uri="{FF2B5EF4-FFF2-40B4-BE49-F238E27FC236}">
                  <a16:creationId xmlns:a16="http://schemas.microsoft.com/office/drawing/2014/main" id="{B0CFAA06-A348-1846-F979-B6CDD50D5013}"/>
                </a:ext>
              </a:extLst>
            </p:cNvPr>
            <p:cNvSpPr>
              <a:spLocks noChangeArrowheads="1"/>
            </p:cNvSpPr>
            <p:nvPr/>
          </p:nvSpPr>
          <p:spPr bwMode="auto">
            <a:xfrm flipH="1">
              <a:off x="11427317" y="4972058"/>
              <a:ext cx="120343" cy="4291172"/>
            </a:xfrm>
            <a:prstGeom prst="rect">
              <a:avLst/>
            </a:prstGeom>
            <a:solidFill>
              <a:schemeClr val="accent1"/>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lgn="ctr" eaLnBrk="1" hangingPunct="1">
                <a:spcBef>
                  <a:spcPct val="0"/>
                </a:spcBef>
                <a:buFontTx/>
                <a:buNone/>
              </a:pPr>
              <a:endParaRPr lang="fr-FR" altLang="fr-FR" sz="3591">
                <a:latin typeface="Arial" panose="020B0604020202020204" pitchFamily="34" charset="0"/>
              </a:endParaRPr>
            </a:p>
          </p:txBody>
        </p:sp>
        <p:sp>
          <p:nvSpPr>
            <p:cNvPr id="37908" name="Rectangle 19">
              <a:extLst>
                <a:ext uri="{FF2B5EF4-FFF2-40B4-BE49-F238E27FC236}">
                  <a16:creationId xmlns:a16="http://schemas.microsoft.com/office/drawing/2014/main" id="{898DDD8F-BB50-DE41-368A-9D9A23101734}"/>
                </a:ext>
              </a:extLst>
            </p:cNvPr>
            <p:cNvSpPr>
              <a:spLocks noChangeArrowheads="1"/>
            </p:cNvSpPr>
            <p:nvPr/>
          </p:nvSpPr>
          <p:spPr bwMode="auto">
            <a:xfrm>
              <a:off x="12149373" y="9263229"/>
              <a:ext cx="478203" cy="107675"/>
            </a:xfrm>
            <a:prstGeom prst="rect">
              <a:avLst/>
            </a:prstGeom>
            <a:solidFill>
              <a:schemeClr val="accent1"/>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37909" name="Rectangle 20">
              <a:extLst>
                <a:ext uri="{FF2B5EF4-FFF2-40B4-BE49-F238E27FC236}">
                  <a16:creationId xmlns:a16="http://schemas.microsoft.com/office/drawing/2014/main" id="{6BE89B74-4C67-A9DE-272A-C899061C8B59}"/>
                </a:ext>
              </a:extLst>
            </p:cNvPr>
            <p:cNvSpPr>
              <a:spLocks noChangeArrowheads="1"/>
            </p:cNvSpPr>
            <p:nvPr/>
          </p:nvSpPr>
          <p:spPr bwMode="auto">
            <a:xfrm>
              <a:off x="11427316" y="9263229"/>
              <a:ext cx="481371" cy="107675"/>
            </a:xfrm>
            <a:prstGeom prst="rect">
              <a:avLst/>
            </a:prstGeom>
            <a:solidFill>
              <a:schemeClr val="accent1"/>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37910" name="Line 21">
              <a:extLst>
                <a:ext uri="{FF2B5EF4-FFF2-40B4-BE49-F238E27FC236}">
                  <a16:creationId xmlns:a16="http://schemas.microsoft.com/office/drawing/2014/main" id="{A49AEEFB-2BB0-6F4E-09DB-5457D513F85F}"/>
                </a:ext>
              </a:extLst>
            </p:cNvPr>
            <p:cNvSpPr>
              <a:spLocks noChangeShapeType="1"/>
            </p:cNvSpPr>
            <p:nvPr/>
          </p:nvSpPr>
          <p:spPr bwMode="auto">
            <a:xfrm>
              <a:off x="11908687" y="8845195"/>
              <a:ext cx="0" cy="418033"/>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37911" name="Line 22">
              <a:extLst>
                <a:ext uri="{FF2B5EF4-FFF2-40B4-BE49-F238E27FC236}">
                  <a16:creationId xmlns:a16="http://schemas.microsoft.com/office/drawing/2014/main" id="{AA7892F7-516F-204A-ABF7-64388DF0878A}"/>
                </a:ext>
              </a:extLst>
            </p:cNvPr>
            <p:cNvSpPr>
              <a:spLocks noChangeShapeType="1"/>
            </p:cNvSpPr>
            <p:nvPr/>
          </p:nvSpPr>
          <p:spPr bwMode="auto">
            <a:xfrm>
              <a:off x="12149372" y="8845195"/>
              <a:ext cx="0" cy="418033"/>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37912" name="Rectangle 23">
              <a:extLst>
                <a:ext uri="{FF2B5EF4-FFF2-40B4-BE49-F238E27FC236}">
                  <a16:creationId xmlns:a16="http://schemas.microsoft.com/office/drawing/2014/main" id="{144C02CD-7779-5F50-A59B-CBBB0729FD35}"/>
                </a:ext>
              </a:extLst>
            </p:cNvPr>
            <p:cNvSpPr>
              <a:spLocks noChangeArrowheads="1"/>
            </p:cNvSpPr>
            <p:nvPr/>
          </p:nvSpPr>
          <p:spPr bwMode="auto">
            <a:xfrm>
              <a:off x="12149374" y="4867549"/>
              <a:ext cx="357860" cy="313524"/>
            </a:xfrm>
            <a:prstGeom prst="rect">
              <a:avLst/>
            </a:prstGeom>
            <a:solidFill>
              <a:srgbClr val="CC00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37913" name="Rectangle 24">
              <a:extLst>
                <a:ext uri="{FF2B5EF4-FFF2-40B4-BE49-F238E27FC236}">
                  <a16:creationId xmlns:a16="http://schemas.microsoft.com/office/drawing/2014/main" id="{05389927-C9EB-3B52-6648-D3FCB49D4E43}"/>
                </a:ext>
              </a:extLst>
            </p:cNvPr>
            <p:cNvSpPr>
              <a:spLocks noChangeArrowheads="1"/>
            </p:cNvSpPr>
            <p:nvPr/>
          </p:nvSpPr>
          <p:spPr bwMode="auto">
            <a:xfrm>
              <a:off x="11547660" y="4867549"/>
              <a:ext cx="361028" cy="313524"/>
            </a:xfrm>
            <a:prstGeom prst="rect">
              <a:avLst/>
            </a:prstGeom>
            <a:solidFill>
              <a:srgbClr val="CC00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1399833" name="Line 25">
              <a:extLst>
                <a:ext uri="{FF2B5EF4-FFF2-40B4-BE49-F238E27FC236}">
                  <a16:creationId xmlns:a16="http://schemas.microsoft.com/office/drawing/2014/main" id="{04DD2426-55F2-A9E5-167A-FB1AC3726BD5}"/>
                </a:ext>
              </a:extLst>
            </p:cNvPr>
            <p:cNvSpPr>
              <a:spLocks noChangeShapeType="1"/>
            </p:cNvSpPr>
            <p:nvPr/>
          </p:nvSpPr>
          <p:spPr bwMode="auto">
            <a:xfrm flipH="1">
              <a:off x="10227055" y="4763040"/>
              <a:ext cx="6334" cy="5548436"/>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1399834" name="Line 26">
              <a:extLst>
                <a:ext uri="{FF2B5EF4-FFF2-40B4-BE49-F238E27FC236}">
                  <a16:creationId xmlns:a16="http://schemas.microsoft.com/office/drawing/2014/main" id="{3CC418A4-79D7-B9C8-0203-33F780B25352}"/>
                </a:ext>
              </a:extLst>
            </p:cNvPr>
            <p:cNvSpPr>
              <a:spLocks noChangeShapeType="1"/>
            </p:cNvSpPr>
            <p:nvPr/>
          </p:nvSpPr>
          <p:spPr bwMode="auto">
            <a:xfrm>
              <a:off x="13834171" y="4655365"/>
              <a:ext cx="0" cy="3040239"/>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1399835" name="Arc 27">
              <a:extLst>
                <a:ext uri="{FF2B5EF4-FFF2-40B4-BE49-F238E27FC236}">
                  <a16:creationId xmlns:a16="http://schemas.microsoft.com/office/drawing/2014/main" id="{C48B8972-0E7D-D01A-7F7B-BE6201664200}"/>
                </a:ext>
              </a:extLst>
            </p:cNvPr>
            <p:cNvSpPr>
              <a:spLocks/>
            </p:cNvSpPr>
            <p:nvPr/>
          </p:nvSpPr>
          <p:spPr bwMode="auto">
            <a:xfrm rot="10643846">
              <a:off x="10230222" y="4541356"/>
              <a:ext cx="3597616" cy="1000745"/>
            </a:xfrm>
            <a:custGeom>
              <a:avLst/>
              <a:gdLst>
                <a:gd name="T0" fmla="*/ 0 w 41389"/>
                <a:gd name="T1" fmla="*/ 2147483646 h 21600"/>
                <a:gd name="T2" fmla="*/ 2147483646 w 41389"/>
                <a:gd name="T3" fmla="*/ 2147483646 h 21600"/>
                <a:gd name="T4" fmla="*/ 2147483646 w 41389"/>
                <a:gd name="T5" fmla="*/ 2147483646 h 21600"/>
                <a:gd name="T6" fmla="*/ 0 60000 65536"/>
                <a:gd name="T7" fmla="*/ 0 60000 65536"/>
                <a:gd name="T8" fmla="*/ 0 60000 65536"/>
                <a:gd name="T9" fmla="*/ 0 w 41389"/>
                <a:gd name="T10" fmla="*/ 0 h 21600"/>
                <a:gd name="T11" fmla="*/ 41389 w 41389"/>
                <a:gd name="T12" fmla="*/ 21600 h 21600"/>
              </a:gdLst>
              <a:ahLst/>
              <a:cxnLst>
                <a:cxn ang="T6">
                  <a:pos x="T0" y="T1"/>
                </a:cxn>
                <a:cxn ang="T7">
                  <a:pos x="T2" y="T3"/>
                </a:cxn>
                <a:cxn ang="T8">
                  <a:pos x="T4" y="T5"/>
                </a:cxn>
              </a:cxnLst>
              <a:rect l="T9" t="T10" r="T11" b="T12"/>
              <a:pathLst>
                <a:path w="41389" h="21600" fill="none" extrusionOk="0">
                  <a:moveTo>
                    <a:pt x="0" y="15290"/>
                  </a:moveTo>
                  <a:cubicBezTo>
                    <a:pt x="2775" y="6205"/>
                    <a:pt x="11159" y="-1"/>
                    <a:pt x="20658" y="0"/>
                  </a:cubicBezTo>
                  <a:cubicBezTo>
                    <a:pt x="30251" y="0"/>
                    <a:pt x="38694" y="6327"/>
                    <a:pt x="41388" y="15534"/>
                  </a:cubicBezTo>
                </a:path>
                <a:path w="41389" h="21600" stroke="0" extrusionOk="0">
                  <a:moveTo>
                    <a:pt x="0" y="15290"/>
                  </a:moveTo>
                  <a:cubicBezTo>
                    <a:pt x="2775" y="6205"/>
                    <a:pt x="11159" y="-1"/>
                    <a:pt x="20658" y="0"/>
                  </a:cubicBezTo>
                  <a:cubicBezTo>
                    <a:pt x="30251" y="0"/>
                    <a:pt x="38694" y="6327"/>
                    <a:pt x="41388" y="15534"/>
                  </a:cubicBezTo>
                  <a:lnTo>
                    <a:pt x="20658" y="21600"/>
                  </a:lnTo>
                  <a:lnTo>
                    <a:pt x="0" y="15290"/>
                  </a:lnTo>
                  <a:close/>
                </a:path>
              </a:pathLst>
            </a:cu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BE" sz="8778"/>
            </a:p>
          </p:txBody>
        </p:sp>
        <p:sp>
          <p:nvSpPr>
            <p:cNvPr id="1399836" name="Line 28">
              <a:extLst>
                <a:ext uri="{FF2B5EF4-FFF2-40B4-BE49-F238E27FC236}">
                  <a16:creationId xmlns:a16="http://schemas.microsoft.com/office/drawing/2014/main" id="{54FDFE05-E8A2-0E05-2CF2-D14B641858B6}"/>
                </a:ext>
              </a:extLst>
            </p:cNvPr>
            <p:cNvSpPr>
              <a:spLocks noChangeShapeType="1"/>
            </p:cNvSpPr>
            <p:nvPr/>
          </p:nvSpPr>
          <p:spPr bwMode="auto">
            <a:xfrm flipH="1">
              <a:off x="13827839" y="8113637"/>
              <a:ext cx="6334" cy="2093332"/>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1399837" name="Line 29">
              <a:extLst>
                <a:ext uri="{FF2B5EF4-FFF2-40B4-BE49-F238E27FC236}">
                  <a16:creationId xmlns:a16="http://schemas.microsoft.com/office/drawing/2014/main" id="{361D77FD-3000-185A-E5AA-1B36DD18126B}"/>
                </a:ext>
              </a:extLst>
            </p:cNvPr>
            <p:cNvSpPr>
              <a:spLocks noChangeShapeType="1"/>
            </p:cNvSpPr>
            <p:nvPr/>
          </p:nvSpPr>
          <p:spPr bwMode="auto">
            <a:xfrm>
              <a:off x="10227054" y="10311477"/>
              <a:ext cx="1079919" cy="1466283"/>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1399838" name="Line 30">
              <a:extLst>
                <a:ext uri="{FF2B5EF4-FFF2-40B4-BE49-F238E27FC236}">
                  <a16:creationId xmlns:a16="http://schemas.microsoft.com/office/drawing/2014/main" id="{068017F7-EDE4-5D41-7E0B-80D9FEECB331}"/>
                </a:ext>
              </a:extLst>
            </p:cNvPr>
            <p:cNvSpPr>
              <a:spLocks noChangeShapeType="1"/>
            </p:cNvSpPr>
            <p:nvPr/>
          </p:nvSpPr>
          <p:spPr bwMode="auto">
            <a:xfrm flipH="1">
              <a:off x="12868261" y="10206969"/>
              <a:ext cx="965910" cy="157079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1399839" name="AutoShape 31">
              <a:extLst>
                <a:ext uri="{FF2B5EF4-FFF2-40B4-BE49-F238E27FC236}">
                  <a16:creationId xmlns:a16="http://schemas.microsoft.com/office/drawing/2014/main" id="{D481D8AB-384F-0BC6-828F-C1D335D32CDC}"/>
                </a:ext>
              </a:extLst>
            </p:cNvPr>
            <p:cNvSpPr>
              <a:spLocks noChangeArrowheads="1"/>
            </p:cNvSpPr>
            <p:nvPr/>
          </p:nvSpPr>
          <p:spPr bwMode="auto">
            <a:xfrm>
              <a:off x="8903246" y="4856389"/>
              <a:ext cx="1067253" cy="6688888"/>
            </a:xfrm>
            <a:prstGeom prst="upArrow">
              <a:avLst>
                <a:gd name="adj1" fmla="val 50000"/>
                <a:gd name="adj2" fmla="val 147304"/>
              </a:avLst>
            </a:prstGeom>
            <a:solidFill>
              <a:srgbClr val="FFFF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12321" name="Text Box 32">
              <a:extLst>
                <a:ext uri="{FF2B5EF4-FFF2-40B4-BE49-F238E27FC236}">
                  <a16:creationId xmlns:a16="http://schemas.microsoft.com/office/drawing/2014/main" id="{87C76377-8F25-79CA-86F0-6F46D90529CF}"/>
                </a:ext>
              </a:extLst>
            </p:cNvPr>
            <p:cNvSpPr txBox="1">
              <a:spLocks noChangeArrowheads="1"/>
            </p:cNvSpPr>
            <p:nvPr/>
          </p:nvSpPr>
          <p:spPr bwMode="auto">
            <a:xfrm>
              <a:off x="11325976" y="3455104"/>
              <a:ext cx="2101487" cy="842567"/>
            </a:xfrm>
            <a:prstGeom prst="rect">
              <a:avLst/>
            </a:prstGeom>
            <a:noFill/>
            <a:ln w="9525">
              <a:noFill/>
              <a:miter lim="800000"/>
              <a:headEnd/>
              <a:tailEnd/>
            </a:ln>
          </p:spPr>
          <p:txBody>
            <a:bodyPr wrap="none">
              <a:spAutoFit/>
            </a:bodyPr>
            <a:lstStyle>
              <a:lvl1pPr>
                <a:defRPr sz="2400">
                  <a:solidFill>
                    <a:srgbClr val="FF6600"/>
                  </a:solidFill>
                  <a:latin typeface="Times New Roman" pitchFamily="18" charset="0"/>
                </a:defRPr>
              </a:lvl1pPr>
              <a:lvl2pPr marL="742950" indent="-285750">
                <a:defRPr sz="2400">
                  <a:solidFill>
                    <a:srgbClr val="FF6600"/>
                  </a:solidFill>
                  <a:latin typeface="Times New Roman" pitchFamily="18" charset="0"/>
                </a:defRPr>
              </a:lvl2pPr>
              <a:lvl3pPr marL="1143000" indent="-228600">
                <a:defRPr sz="2400">
                  <a:solidFill>
                    <a:srgbClr val="FF6600"/>
                  </a:solidFill>
                  <a:latin typeface="Times New Roman" pitchFamily="18" charset="0"/>
                </a:defRPr>
              </a:lvl3pPr>
              <a:lvl4pPr marL="1600200" indent="-228600">
                <a:defRPr sz="2400">
                  <a:solidFill>
                    <a:srgbClr val="FF6600"/>
                  </a:solidFill>
                  <a:latin typeface="Times New Roman" pitchFamily="18" charset="0"/>
                </a:defRPr>
              </a:lvl4pPr>
              <a:lvl5pPr marL="2057400" indent="-228600">
                <a:defRPr sz="2400">
                  <a:solidFill>
                    <a:srgbClr val="FF6600"/>
                  </a:solidFill>
                  <a:latin typeface="Times New Roman" pitchFamily="18" charset="0"/>
                </a:defRPr>
              </a:lvl5pPr>
              <a:lvl6pPr marL="2514600" indent="-228600" eaLnBrk="0" fontAlgn="base" hangingPunct="0">
                <a:spcBef>
                  <a:spcPct val="0"/>
                </a:spcBef>
                <a:spcAft>
                  <a:spcPct val="0"/>
                </a:spcAft>
                <a:defRPr sz="2400">
                  <a:solidFill>
                    <a:srgbClr val="FF6600"/>
                  </a:solidFill>
                  <a:latin typeface="Times New Roman" pitchFamily="18" charset="0"/>
                </a:defRPr>
              </a:lvl6pPr>
              <a:lvl7pPr marL="2971800" indent="-228600" eaLnBrk="0" fontAlgn="base" hangingPunct="0">
                <a:spcBef>
                  <a:spcPct val="0"/>
                </a:spcBef>
                <a:spcAft>
                  <a:spcPct val="0"/>
                </a:spcAft>
                <a:defRPr sz="2400">
                  <a:solidFill>
                    <a:srgbClr val="FF6600"/>
                  </a:solidFill>
                  <a:latin typeface="Times New Roman" pitchFamily="18" charset="0"/>
                </a:defRPr>
              </a:lvl7pPr>
              <a:lvl8pPr marL="3429000" indent="-228600" eaLnBrk="0" fontAlgn="base" hangingPunct="0">
                <a:spcBef>
                  <a:spcPct val="0"/>
                </a:spcBef>
                <a:spcAft>
                  <a:spcPct val="0"/>
                </a:spcAft>
                <a:defRPr sz="2400">
                  <a:solidFill>
                    <a:srgbClr val="FF6600"/>
                  </a:solidFill>
                  <a:latin typeface="Times New Roman" pitchFamily="18" charset="0"/>
                </a:defRPr>
              </a:lvl8pPr>
              <a:lvl9pPr marL="3886200" indent="-228600" eaLnBrk="0" fontAlgn="base" hangingPunct="0">
                <a:spcBef>
                  <a:spcPct val="0"/>
                </a:spcBef>
                <a:spcAft>
                  <a:spcPct val="0"/>
                </a:spcAft>
                <a:defRPr sz="2400">
                  <a:solidFill>
                    <a:srgbClr val="FF6600"/>
                  </a:solidFill>
                  <a:latin typeface="Times New Roman" pitchFamily="18" charset="0"/>
                </a:defRPr>
              </a:lvl9pPr>
            </a:lstStyle>
            <a:p>
              <a:pPr eaLnBrk="1" hangingPunct="1">
                <a:defRPr/>
              </a:pPr>
              <a:r>
                <a:rPr lang="fr-BE" sz="3200">
                  <a:solidFill>
                    <a:schemeClr val="bg1"/>
                  </a:solidFill>
                  <a:latin typeface="+mn-lt"/>
                </a:rPr>
                <a:t>Trayon </a:t>
              </a:r>
              <a:endParaRPr lang="fr-FR" sz="3200">
                <a:solidFill>
                  <a:schemeClr val="bg1"/>
                </a:solidFill>
                <a:latin typeface="+mn-lt"/>
              </a:endParaRPr>
            </a:p>
          </p:txBody>
        </p:sp>
        <p:sp>
          <p:nvSpPr>
            <p:cNvPr id="37922" name="Line 33">
              <a:extLst>
                <a:ext uri="{FF2B5EF4-FFF2-40B4-BE49-F238E27FC236}">
                  <a16:creationId xmlns:a16="http://schemas.microsoft.com/office/drawing/2014/main" id="{6E4B9791-9B6A-9027-A3B3-14023CD5B4C1}"/>
                </a:ext>
              </a:extLst>
            </p:cNvPr>
            <p:cNvSpPr>
              <a:spLocks noChangeShapeType="1"/>
            </p:cNvSpPr>
            <p:nvPr/>
          </p:nvSpPr>
          <p:spPr bwMode="auto">
            <a:xfrm flipV="1">
              <a:off x="12092368" y="4303838"/>
              <a:ext cx="0" cy="430701"/>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p>
          </p:txBody>
        </p:sp>
        <p:sp>
          <p:nvSpPr>
            <p:cNvPr id="1399842" name="AutoShape 34">
              <a:extLst>
                <a:ext uri="{FF2B5EF4-FFF2-40B4-BE49-F238E27FC236}">
                  <a16:creationId xmlns:a16="http://schemas.microsoft.com/office/drawing/2014/main" id="{8DD68758-BBDA-065F-F809-16A4A8699E04}"/>
                </a:ext>
              </a:extLst>
            </p:cNvPr>
            <p:cNvSpPr>
              <a:spLocks noChangeArrowheads="1"/>
            </p:cNvSpPr>
            <p:nvPr/>
          </p:nvSpPr>
          <p:spPr bwMode="auto">
            <a:xfrm>
              <a:off x="12668747" y="5741619"/>
              <a:ext cx="288188" cy="3448770"/>
            </a:xfrm>
            <a:prstGeom prst="upDownArrow">
              <a:avLst>
                <a:gd name="adj1" fmla="val 50000"/>
                <a:gd name="adj2" fmla="val 239341"/>
              </a:avLst>
            </a:prstGeom>
            <a:solidFill>
              <a:srgbClr val="FF9966"/>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1399843" name="AutoShape 35">
              <a:extLst>
                <a:ext uri="{FF2B5EF4-FFF2-40B4-BE49-F238E27FC236}">
                  <a16:creationId xmlns:a16="http://schemas.microsoft.com/office/drawing/2014/main" id="{6943CEC7-D371-6F67-D593-C28E0139D07A}"/>
                </a:ext>
              </a:extLst>
            </p:cNvPr>
            <p:cNvSpPr>
              <a:spLocks noChangeArrowheads="1"/>
            </p:cNvSpPr>
            <p:nvPr/>
          </p:nvSpPr>
          <p:spPr bwMode="auto">
            <a:xfrm>
              <a:off x="11088456" y="5741619"/>
              <a:ext cx="288190" cy="3448770"/>
            </a:xfrm>
            <a:prstGeom prst="upDownArrow">
              <a:avLst>
                <a:gd name="adj1" fmla="val 50000"/>
                <a:gd name="adj2" fmla="val 239340"/>
              </a:avLst>
            </a:prstGeom>
            <a:solidFill>
              <a:srgbClr val="FF9966"/>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1399844" name="AutoShape 36">
              <a:extLst>
                <a:ext uri="{FF2B5EF4-FFF2-40B4-BE49-F238E27FC236}">
                  <a16:creationId xmlns:a16="http://schemas.microsoft.com/office/drawing/2014/main" id="{42A757AF-24DB-5331-5128-739BCA435C57}"/>
                </a:ext>
              </a:extLst>
            </p:cNvPr>
            <p:cNvSpPr>
              <a:spLocks noChangeArrowheads="1"/>
            </p:cNvSpPr>
            <p:nvPr/>
          </p:nvSpPr>
          <p:spPr bwMode="auto">
            <a:xfrm>
              <a:off x="14109692" y="4960141"/>
              <a:ext cx="1043790" cy="6597729"/>
            </a:xfrm>
            <a:prstGeom prst="downArrow">
              <a:avLst>
                <a:gd name="adj1" fmla="val 50000"/>
                <a:gd name="adj2" fmla="val 141789"/>
              </a:avLst>
            </a:prstGeom>
            <a:solidFill>
              <a:srgbClr val="FF00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lgn="ctr" eaLnBrk="1" hangingPunct="1">
                <a:spcBef>
                  <a:spcPct val="0"/>
                </a:spcBef>
                <a:buFontTx/>
                <a:buNone/>
              </a:pPr>
              <a:endParaRPr lang="fr-FR" altLang="fr-FR" sz="3591">
                <a:latin typeface="Arial" panose="020B0604020202020204" pitchFamily="34" charset="0"/>
              </a:endParaRPr>
            </a:p>
          </p:txBody>
        </p:sp>
        <p:sp>
          <p:nvSpPr>
            <p:cNvPr id="1399845" name="Text Box 37">
              <a:extLst>
                <a:ext uri="{FF2B5EF4-FFF2-40B4-BE49-F238E27FC236}">
                  <a16:creationId xmlns:a16="http://schemas.microsoft.com/office/drawing/2014/main" id="{D014ECFF-7880-3CD8-0895-BEDDC3B90FCE}"/>
                </a:ext>
              </a:extLst>
            </p:cNvPr>
            <p:cNvSpPr txBox="1">
              <a:spLocks noChangeArrowheads="1"/>
            </p:cNvSpPr>
            <p:nvPr/>
          </p:nvSpPr>
          <p:spPr bwMode="auto">
            <a:xfrm>
              <a:off x="3766546" y="7847616"/>
              <a:ext cx="4888769" cy="1552099"/>
            </a:xfrm>
            <a:prstGeom prst="rect">
              <a:avLst/>
            </a:prstGeom>
            <a:noFill/>
            <a:ln w="9525">
              <a:noFill/>
              <a:miter lim="800000"/>
              <a:headEnd/>
              <a:tailEnd/>
            </a:ln>
            <a:effectLst/>
          </p:spPr>
          <p:txBody>
            <a:bodyPr wrap="none">
              <a:spAutoFit/>
            </a:bodyPr>
            <a:lstStyle/>
            <a:p>
              <a:pPr eaLnBrk="1" hangingPunct="1">
                <a:defRPr/>
              </a:pPr>
              <a:r>
                <a:rPr lang="fr-BE" sz="3200" dirty="0">
                  <a:solidFill>
                    <a:srgbClr val="FFFF00"/>
                  </a:solidFill>
                </a:rPr>
                <a:t>Force d’aspiration </a:t>
              </a:r>
            </a:p>
            <a:p>
              <a:pPr eaLnBrk="1" hangingPunct="1">
                <a:defRPr/>
              </a:pPr>
              <a:r>
                <a:rPr lang="fr-BE" sz="3200" dirty="0">
                  <a:solidFill>
                    <a:srgbClr val="FFFF00"/>
                  </a:solidFill>
                </a:rPr>
                <a:t>vers le haut (vide)</a:t>
              </a:r>
            </a:p>
          </p:txBody>
        </p:sp>
        <p:sp>
          <p:nvSpPr>
            <p:cNvPr id="1399846" name="Text Box 38">
              <a:extLst>
                <a:ext uri="{FF2B5EF4-FFF2-40B4-BE49-F238E27FC236}">
                  <a16:creationId xmlns:a16="http://schemas.microsoft.com/office/drawing/2014/main" id="{5CA80BFD-48AE-5C7C-EFBD-6AE582562E78}"/>
                </a:ext>
              </a:extLst>
            </p:cNvPr>
            <p:cNvSpPr txBox="1">
              <a:spLocks noChangeArrowheads="1"/>
            </p:cNvSpPr>
            <p:nvPr/>
          </p:nvSpPr>
          <p:spPr bwMode="auto">
            <a:xfrm>
              <a:off x="15547474" y="5225410"/>
              <a:ext cx="4793401" cy="1552099"/>
            </a:xfrm>
            <a:prstGeom prst="rect">
              <a:avLst/>
            </a:prstGeom>
            <a:noFill/>
            <a:ln w="9525">
              <a:noFill/>
              <a:miter lim="800000"/>
              <a:headEnd/>
              <a:tailEnd/>
            </a:ln>
            <a:effectLst/>
          </p:spPr>
          <p:txBody>
            <a:bodyPr wrap="none">
              <a:spAutoFit/>
            </a:bodyPr>
            <a:lstStyle/>
            <a:p>
              <a:pPr eaLnBrk="1" hangingPunct="1">
                <a:defRPr/>
              </a:pPr>
              <a:r>
                <a:rPr lang="fr-BE" sz="3200" dirty="0">
                  <a:solidFill>
                    <a:srgbClr val="FF0000"/>
                  </a:solidFill>
                </a:rPr>
                <a:t>Force de gravité </a:t>
              </a:r>
            </a:p>
            <a:p>
              <a:pPr eaLnBrk="1" hangingPunct="1">
                <a:defRPr/>
              </a:pPr>
              <a:r>
                <a:rPr lang="fr-BE" sz="3200" dirty="0">
                  <a:solidFill>
                    <a:srgbClr val="FF0000"/>
                  </a:solidFill>
                </a:rPr>
                <a:t>vers le bas (poids)</a:t>
              </a:r>
            </a:p>
          </p:txBody>
        </p:sp>
        <p:sp>
          <p:nvSpPr>
            <p:cNvPr id="1399847" name="Text Box 39">
              <a:extLst>
                <a:ext uri="{FF2B5EF4-FFF2-40B4-BE49-F238E27FC236}">
                  <a16:creationId xmlns:a16="http://schemas.microsoft.com/office/drawing/2014/main" id="{3C5A2CF4-E638-7B97-7727-9437B27D1104}"/>
                </a:ext>
              </a:extLst>
            </p:cNvPr>
            <p:cNvSpPr txBox="1">
              <a:spLocks noChangeArrowheads="1"/>
            </p:cNvSpPr>
            <p:nvPr/>
          </p:nvSpPr>
          <p:spPr bwMode="auto">
            <a:xfrm>
              <a:off x="15401795" y="7990128"/>
              <a:ext cx="5588426" cy="1552099"/>
            </a:xfrm>
            <a:prstGeom prst="rect">
              <a:avLst/>
            </a:prstGeom>
            <a:noFill/>
            <a:ln w="9525">
              <a:noFill/>
              <a:miter lim="800000"/>
              <a:headEnd/>
              <a:tailEnd/>
            </a:ln>
            <a:effectLst/>
          </p:spPr>
          <p:txBody>
            <a:bodyPr wrap="none">
              <a:spAutoFit/>
            </a:bodyPr>
            <a:lstStyle/>
            <a:p>
              <a:pPr eaLnBrk="1" hangingPunct="1">
                <a:defRPr/>
              </a:pPr>
              <a:r>
                <a:rPr lang="fr-BE" sz="3200" dirty="0">
                  <a:solidFill>
                    <a:srgbClr val="99FF66"/>
                  </a:solidFill>
                </a:rPr>
                <a:t>Forces de friction</a:t>
              </a:r>
            </a:p>
            <a:p>
              <a:pPr eaLnBrk="1" hangingPunct="1">
                <a:defRPr/>
              </a:pPr>
              <a:r>
                <a:rPr lang="fr-BE" sz="3200" dirty="0">
                  <a:solidFill>
                    <a:srgbClr val="99FF66"/>
                  </a:solidFill>
                </a:rPr>
                <a:t>(compense les excès)</a:t>
              </a:r>
            </a:p>
          </p:txBody>
        </p:sp>
        <p:sp>
          <p:nvSpPr>
            <p:cNvPr id="1399848" name="Line 40">
              <a:extLst>
                <a:ext uri="{FF2B5EF4-FFF2-40B4-BE49-F238E27FC236}">
                  <a16:creationId xmlns:a16="http://schemas.microsoft.com/office/drawing/2014/main" id="{FC993D63-7947-CB61-38D3-2F56A4B41B6D}"/>
                </a:ext>
              </a:extLst>
            </p:cNvPr>
            <p:cNvSpPr>
              <a:spLocks noChangeShapeType="1"/>
            </p:cNvSpPr>
            <p:nvPr/>
          </p:nvSpPr>
          <p:spPr bwMode="auto">
            <a:xfrm flipV="1">
              <a:off x="12814426" y="8420829"/>
              <a:ext cx="2587369" cy="0"/>
            </a:xfrm>
            <a:prstGeom prst="line">
              <a:avLst/>
            </a:prstGeom>
            <a:noFill/>
            <a:ln w="9525">
              <a:solidFill>
                <a:srgbClr val="99FF66"/>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p>
          </p:txBody>
        </p:sp>
        <p:sp>
          <p:nvSpPr>
            <p:cNvPr id="1399849" name="Arc 41">
              <a:extLst>
                <a:ext uri="{FF2B5EF4-FFF2-40B4-BE49-F238E27FC236}">
                  <a16:creationId xmlns:a16="http://schemas.microsoft.com/office/drawing/2014/main" id="{7D0E9529-1659-37B5-5379-1F653A12014A}"/>
                </a:ext>
              </a:extLst>
            </p:cNvPr>
            <p:cNvSpPr>
              <a:spLocks/>
            </p:cNvSpPr>
            <p:nvPr/>
          </p:nvSpPr>
          <p:spPr bwMode="auto">
            <a:xfrm rot="10643846">
              <a:off x="10949112" y="4687034"/>
              <a:ext cx="2163004" cy="684054"/>
            </a:xfrm>
            <a:custGeom>
              <a:avLst/>
              <a:gdLst>
                <a:gd name="T0" fmla="*/ 0 w 41389"/>
                <a:gd name="T1" fmla="*/ 2147483646 h 21600"/>
                <a:gd name="T2" fmla="*/ 2147483646 w 41389"/>
                <a:gd name="T3" fmla="*/ 2147483646 h 21600"/>
                <a:gd name="T4" fmla="*/ 2147483646 w 41389"/>
                <a:gd name="T5" fmla="*/ 2147483646 h 21600"/>
                <a:gd name="T6" fmla="*/ 0 60000 65536"/>
                <a:gd name="T7" fmla="*/ 0 60000 65536"/>
                <a:gd name="T8" fmla="*/ 0 60000 65536"/>
                <a:gd name="T9" fmla="*/ 0 w 41389"/>
                <a:gd name="T10" fmla="*/ 0 h 21600"/>
                <a:gd name="T11" fmla="*/ 41389 w 41389"/>
                <a:gd name="T12" fmla="*/ 21600 h 21600"/>
              </a:gdLst>
              <a:ahLst/>
              <a:cxnLst>
                <a:cxn ang="T6">
                  <a:pos x="T0" y="T1"/>
                </a:cxn>
                <a:cxn ang="T7">
                  <a:pos x="T2" y="T3"/>
                </a:cxn>
                <a:cxn ang="T8">
                  <a:pos x="T4" y="T5"/>
                </a:cxn>
              </a:cxnLst>
              <a:rect l="T9" t="T10" r="T11" b="T12"/>
              <a:pathLst>
                <a:path w="41389" h="21600" fill="none" extrusionOk="0">
                  <a:moveTo>
                    <a:pt x="0" y="15290"/>
                  </a:moveTo>
                  <a:cubicBezTo>
                    <a:pt x="2775" y="6205"/>
                    <a:pt x="11159" y="-1"/>
                    <a:pt x="20658" y="0"/>
                  </a:cubicBezTo>
                  <a:cubicBezTo>
                    <a:pt x="30251" y="0"/>
                    <a:pt x="38694" y="6327"/>
                    <a:pt x="41388" y="15534"/>
                  </a:cubicBezTo>
                </a:path>
                <a:path w="41389" h="21600" stroke="0" extrusionOk="0">
                  <a:moveTo>
                    <a:pt x="0" y="15290"/>
                  </a:moveTo>
                  <a:cubicBezTo>
                    <a:pt x="2775" y="6205"/>
                    <a:pt x="11159" y="-1"/>
                    <a:pt x="20658" y="0"/>
                  </a:cubicBezTo>
                  <a:cubicBezTo>
                    <a:pt x="30251" y="0"/>
                    <a:pt x="38694" y="6327"/>
                    <a:pt x="41388" y="15534"/>
                  </a:cubicBezTo>
                  <a:lnTo>
                    <a:pt x="20658" y="21600"/>
                  </a:lnTo>
                  <a:lnTo>
                    <a:pt x="0" y="15290"/>
                  </a:lnTo>
                  <a:close/>
                </a:path>
              </a:pathLst>
            </a:cu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BE" sz="8778"/>
            </a:p>
          </p:txBody>
        </p:sp>
      </p:grpSp>
      <p:sp>
        <p:nvSpPr>
          <p:cNvPr id="2" name="Rectangle : coins arrondis 1">
            <a:extLst>
              <a:ext uri="{FF2B5EF4-FFF2-40B4-BE49-F238E27FC236}">
                <a16:creationId xmlns:a16="http://schemas.microsoft.com/office/drawing/2014/main" id="{DEE8CFC4-35A5-E0A3-DAA5-6E31D57D31E7}"/>
              </a:ext>
            </a:extLst>
          </p:cNvPr>
          <p:cNvSpPr/>
          <p:nvPr/>
        </p:nvSpPr>
        <p:spPr>
          <a:xfrm>
            <a:off x="3024188" y="240266"/>
            <a:ext cx="11425111" cy="1446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altLang="fr-FR" dirty="0"/>
              <a:t>Le vide est au </a:t>
            </a:r>
            <a:r>
              <a:rPr lang="fr-BE" altLang="fr-FR" dirty="0" err="1"/>
              <a:t>coeur</a:t>
            </a:r>
            <a:r>
              <a:rPr lang="fr-BE" altLang="fr-FR" dirty="0"/>
              <a:t> des forces de maintien du gobelet trayeur sur le trayon </a:t>
            </a:r>
            <a:endParaRPr lang="fr-BE" dirty="0"/>
          </a:p>
        </p:txBody>
      </p:sp>
      <p:sp>
        <p:nvSpPr>
          <p:cNvPr id="4" name="Rectangle 3">
            <a:extLst>
              <a:ext uri="{FF2B5EF4-FFF2-40B4-BE49-F238E27FC236}">
                <a16:creationId xmlns:a16="http://schemas.microsoft.com/office/drawing/2014/main" id="{77D94BBC-B92D-DF25-9FA8-A6600CD5E84A}"/>
              </a:ext>
            </a:extLst>
          </p:cNvPr>
          <p:cNvSpPr txBox="1">
            <a:spLocks noChangeArrowheads="1"/>
          </p:cNvSpPr>
          <p:nvPr/>
        </p:nvSpPr>
        <p:spPr>
          <a:xfrm>
            <a:off x="215876" y="2686111"/>
            <a:ext cx="10200636" cy="6026634"/>
          </a:xfrm>
          <a:prstGeom prst="rect">
            <a:avLst/>
          </a:prstGeom>
        </p:spPr>
        <p:txBody>
          <a:bodyPr vert="horz" lIns="218030" tIns="109016" rIns="218030" bIns="109016" rtlCol="0">
            <a:normAutofit/>
          </a:bodyPr>
          <a:lstStyle>
            <a:lvl1pPr marL="817613" indent="-817613" algn="l" defTabSz="2180301" rtl="0" eaLnBrk="1" latinLnBrk="0" hangingPunct="1">
              <a:spcBef>
                <a:spcPct val="20000"/>
              </a:spcBef>
              <a:buFont typeface="Arial" panose="020B0604020202020204" pitchFamily="34" charset="0"/>
              <a:buChar char="•"/>
              <a:defRPr sz="6700" kern="1200">
                <a:solidFill>
                  <a:schemeClr val="tx1"/>
                </a:solidFill>
                <a:latin typeface="Arial Narrow" panose="020B0606020202030204" pitchFamily="34" charset="0"/>
                <a:ea typeface="+mn-ea"/>
                <a:cs typeface="+mn-cs"/>
              </a:defRPr>
            </a:lvl1pPr>
            <a:lvl2pPr marL="1771492" indent="-681343" algn="l" defTabSz="2180301" rtl="0" eaLnBrk="1" latinLnBrk="0" hangingPunct="1">
              <a:spcBef>
                <a:spcPct val="20000"/>
              </a:spcBef>
              <a:buFont typeface="Arial" panose="020B0604020202020204" pitchFamily="34" charset="0"/>
              <a:buChar char="–"/>
              <a:defRPr sz="6200" kern="1200">
                <a:solidFill>
                  <a:schemeClr val="tx1"/>
                </a:solidFill>
                <a:latin typeface="Arial Narrow" panose="020B0606020202030204" pitchFamily="34" charset="0"/>
                <a:ea typeface="+mn-ea"/>
                <a:cs typeface="+mn-cs"/>
              </a:defRPr>
            </a:lvl2pPr>
            <a:lvl3pPr marL="2725376" indent="-545075" algn="l" defTabSz="2180301" rtl="0" eaLnBrk="1" latinLnBrk="0" hangingPunct="1">
              <a:spcBef>
                <a:spcPct val="20000"/>
              </a:spcBef>
              <a:buFont typeface="Arial" panose="020B0604020202020204" pitchFamily="34" charset="0"/>
              <a:buChar char="•"/>
              <a:defRPr sz="5800" kern="1200">
                <a:solidFill>
                  <a:schemeClr val="tx1"/>
                </a:solidFill>
                <a:latin typeface="Arial Narrow" panose="020B0606020202030204" pitchFamily="34" charset="0"/>
                <a:ea typeface="+mn-ea"/>
                <a:cs typeface="+mn-cs"/>
              </a:defRPr>
            </a:lvl3pPr>
            <a:lvl4pPr marL="3815525" indent="-545075" algn="l" defTabSz="2180301" rtl="0" eaLnBrk="1" latinLnBrk="0" hangingPunct="1">
              <a:spcBef>
                <a:spcPct val="20000"/>
              </a:spcBef>
              <a:buFont typeface="Arial" panose="020B0604020202020204" pitchFamily="34" charset="0"/>
              <a:buChar char="–"/>
              <a:defRPr sz="4800" kern="1200">
                <a:solidFill>
                  <a:schemeClr val="tx1"/>
                </a:solidFill>
                <a:latin typeface="Arial Narrow" panose="020B0606020202030204" pitchFamily="34" charset="0"/>
                <a:ea typeface="+mn-ea"/>
                <a:cs typeface="+mn-cs"/>
              </a:defRPr>
            </a:lvl4pPr>
            <a:lvl5pPr marL="4905674" indent="-545075" algn="l" defTabSz="2180301" rtl="0" eaLnBrk="1" latinLnBrk="0" hangingPunct="1">
              <a:spcBef>
                <a:spcPct val="20000"/>
              </a:spcBef>
              <a:buFont typeface="Arial" panose="020B0604020202020204" pitchFamily="34" charset="0"/>
              <a:buChar char="»"/>
              <a:defRPr sz="4800" kern="1200">
                <a:solidFill>
                  <a:schemeClr val="tx1"/>
                </a:solidFill>
                <a:latin typeface="Arial Narrow" panose="020B0606020202030204" pitchFamily="34" charset="0"/>
                <a:ea typeface="+mn-ea"/>
                <a:cs typeface="+mn-cs"/>
              </a:defRPr>
            </a:lvl5pPr>
            <a:lvl6pPr marL="5995826"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85975"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76124"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66273"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a:lstStyle>
          <a:p>
            <a:r>
              <a:rPr lang="fr-FR" altLang="fr-FR" sz="3200" dirty="0">
                <a:solidFill>
                  <a:srgbClr val="FFFF00"/>
                </a:solidFill>
                <a:latin typeface="+mn-lt"/>
              </a:rPr>
              <a:t>Cause : </a:t>
            </a:r>
          </a:p>
          <a:p>
            <a:pPr lvl="1"/>
            <a:r>
              <a:rPr lang="fr-FR" altLang="fr-FR" sz="3200" dirty="0">
                <a:solidFill>
                  <a:srgbClr val="FFFF00"/>
                </a:solidFill>
                <a:latin typeface="+mn-lt"/>
              </a:rPr>
              <a:t>Vide est trop élevé</a:t>
            </a:r>
          </a:p>
          <a:p>
            <a:pPr lvl="1"/>
            <a:r>
              <a:rPr lang="fr-FR" altLang="fr-FR" sz="3200" dirty="0">
                <a:solidFill>
                  <a:srgbClr val="FFFF00"/>
                </a:solidFill>
                <a:latin typeface="+mn-lt"/>
              </a:rPr>
              <a:t>Faisceau trop léger</a:t>
            </a:r>
          </a:p>
          <a:p>
            <a:r>
              <a:rPr lang="fr-FR" altLang="fr-FR" sz="3200" dirty="0">
                <a:solidFill>
                  <a:srgbClr val="FFFF00"/>
                </a:solidFill>
                <a:latin typeface="+mn-lt"/>
              </a:rPr>
              <a:t>Conséquences </a:t>
            </a:r>
          </a:p>
          <a:p>
            <a:pPr lvl="1"/>
            <a:r>
              <a:rPr lang="fr-FR" altLang="fr-FR" sz="3200" dirty="0">
                <a:solidFill>
                  <a:srgbClr val="FFFF00"/>
                </a:solidFill>
                <a:latin typeface="+mn-lt"/>
              </a:rPr>
              <a:t>Aspiration vers le haut trop importante</a:t>
            </a:r>
          </a:p>
          <a:p>
            <a:pPr lvl="1"/>
            <a:r>
              <a:rPr lang="fr-FR" altLang="fr-FR" sz="3200" dirty="0">
                <a:solidFill>
                  <a:srgbClr val="FFFF00"/>
                </a:solidFill>
                <a:latin typeface="+mn-lt"/>
              </a:rPr>
              <a:t>Remontée du gobelet qui « avale » le trayon</a:t>
            </a:r>
          </a:p>
          <a:p>
            <a:pPr lvl="1"/>
            <a:r>
              <a:rPr lang="fr-FR" altLang="fr-FR" sz="3200" dirty="0">
                <a:solidFill>
                  <a:srgbClr val="FFFF00"/>
                </a:solidFill>
                <a:latin typeface="+mn-lt"/>
              </a:rPr>
              <a:t>Resserrement du pli annulaire</a:t>
            </a:r>
          </a:p>
          <a:p>
            <a:pPr lvl="1"/>
            <a:r>
              <a:rPr lang="fr-FR" altLang="fr-FR" sz="3200" dirty="0">
                <a:solidFill>
                  <a:srgbClr val="FFFF00"/>
                </a:solidFill>
                <a:latin typeface="+mn-lt"/>
              </a:rPr>
              <a:t>Ralentissement de la traite puisque le diamètre de la jonction citerne-sinus diminue</a:t>
            </a:r>
          </a:p>
          <a:p>
            <a:pPr lvl="1"/>
            <a:r>
              <a:rPr lang="fr-FR" altLang="fr-FR" sz="3200" dirty="0">
                <a:solidFill>
                  <a:srgbClr val="FFFF00"/>
                </a:solidFill>
                <a:latin typeface="+mn-lt"/>
              </a:rPr>
              <a:t>Risque de lésions du canal du trayon</a:t>
            </a:r>
          </a:p>
        </p:txBody>
      </p:sp>
      <p:sp>
        <p:nvSpPr>
          <p:cNvPr id="5" name="Rectangle 3">
            <a:extLst>
              <a:ext uri="{FF2B5EF4-FFF2-40B4-BE49-F238E27FC236}">
                <a16:creationId xmlns:a16="http://schemas.microsoft.com/office/drawing/2014/main" id="{AC8C7152-7A6D-11B2-D385-968CD82E97F5}"/>
              </a:ext>
            </a:extLst>
          </p:cNvPr>
          <p:cNvSpPr txBox="1">
            <a:spLocks noChangeArrowheads="1"/>
          </p:cNvSpPr>
          <p:nvPr/>
        </p:nvSpPr>
        <p:spPr>
          <a:xfrm>
            <a:off x="15212306" y="890480"/>
            <a:ext cx="9336067" cy="4869937"/>
          </a:xfrm>
          <a:prstGeom prst="rect">
            <a:avLst/>
          </a:prstGeom>
          <a:ln>
            <a:noFill/>
            <a:miter lim="800000"/>
            <a:headEnd/>
            <a:tailEnd/>
          </a:ln>
        </p:spPr>
        <p:txBody>
          <a:bodyPr vert="horz" lIns="218030" tIns="109016" rIns="218030" bIns="109016" rtlCol="0">
            <a:normAutofit/>
          </a:bodyPr>
          <a:lstStyle>
            <a:lvl1pPr marL="817613" indent="-817613" algn="l" defTabSz="2180301" rtl="0" eaLnBrk="1" latinLnBrk="0" hangingPunct="1">
              <a:spcBef>
                <a:spcPct val="20000"/>
              </a:spcBef>
              <a:buFont typeface="Arial" panose="020B0604020202020204" pitchFamily="34" charset="0"/>
              <a:buChar char="•"/>
              <a:defRPr sz="6700" kern="1200">
                <a:solidFill>
                  <a:schemeClr val="tx1"/>
                </a:solidFill>
                <a:latin typeface="Arial Narrow" panose="020B0606020202030204" pitchFamily="34" charset="0"/>
                <a:ea typeface="+mn-ea"/>
                <a:cs typeface="+mn-cs"/>
              </a:defRPr>
            </a:lvl1pPr>
            <a:lvl2pPr marL="1771492" indent="-681343" algn="l" defTabSz="2180301" rtl="0" eaLnBrk="1" latinLnBrk="0" hangingPunct="1">
              <a:spcBef>
                <a:spcPct val="20000"/>
              </a:spcBef>
              <a:buFont typeface="Arial" panose="020B0604020202020204" pitchFamily="34" charset="0"/>
              <a:buChar char="–"/>
              <a:defRPr sz="6200" kern="1200">
                <a:solidFill>
                  <a:schemeClr val="tx1"/>
                </a:solidFill>
                <a:latin typeface="Arial Narrow" panose="020B0606020202030204" pitchFamily="34" charset="0"/>
                <a:ea typeface="+mn-ea"/>
                <a:cs typeface="+mn-cs"/>
              </a:defRPr>
            </a:lvl2pPr>
            <a:lvl3pPr marL="2725376" indent="-545075" algn="l" defTabSz="2180301" rtl="0" eaLnBrk="1" latinLnBrk="0" hangingPunct="1">
              <a:spcBef>
                <a:spcPct val="20000"/>
              </a:spcBef>
              <a:buFont typeface="Arial" panose="020B0604020202020204" pitchFamily="34" charset="0"/>
              <a:buChar char="•"/>
              <a:defRPr sz="5800" kern="1200">
                <a:solidFill>
                  <a:schemeClr val="tx1"/>
                </a:solidFill>
                <a:latin typeface="Arial Narrow" panose="020B0606020202030204" pitchFamily="34" charset="0"/>
                <a:ea typeface="+mn-ea"/>
                <a:cs typeface="+mn-cs"/>
              </a:defRPr>
            </a:lvl3pPr>
            <a:lvl4pPr marL="3815525" indent="-545075" algn="l" defTabSz="2180301" rtl="0" eaLnBrk="1" latinLnBrk="0" hangingPunct="1">
              <a:spcBef>
                <a:spcPct val="20000"/>
              </a:spcBef>
              <a:buFont typeface="Arial" panose="020B0604020202020204" pitchFamily="34" charset="0"/>
              <a:buChar char="–"/>
              <a:defRPr sz="4800" kern="1200">
                <a:solidFill>
                  <a:schemeClr val="tx1"/>
                </a:solidFill>
                <a:latin typeface="Arial Narrow" panose="020B0606020202030204" pitchFamily="34" charset="0"/>
                <a:ea typeface="+mn-ea"/>
                <a:cs typeface="+mn-cs"/>
              </a:defRPr>
            </a:lvl4pPr>
            <a:lvl5pPr marL="4905674" indent="-545075" algn="l" defTabSz="2180301" rtl="0" eaLnBrk="1" latinLnBrk="0" hangingPunct="1">
              <a:spcBef>
                <a:spcPct val="20000"/>
              </a:spcBef>
              <a:buFont typeface="Arial" panose="020B0604020202020204" pitchFamily="34" charset="0"/>
              <a:buChar char="»"/>
              <a:defRPr sz="4800" kern="1200">
                <a:solidFill>
                  <a:schemeClr val="tx1"/>
                </a:solidFill>
                <a:latin typeface="Arial Narrow" panose="020B0606020202030204" pitchFamily="34" charset="0"/>
                <a:ea typeface="+mn-ea"/>
                <a:cs typeface="+mn-cs"/>
              </a:defRPr>
            </a:lvl5pPr>
            <a:lvl6pPr marL="5995826"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85975"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76124"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66273"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a:lstStyle>
          <a:p>
            <a:r>
              <a:rPr lang="fr-FR" altLang="fr-FR" sz="3200" dirty="0">
                <a:solidFill>
                  <a:srgbClr val="FF0000"/>
                </a:solidFill>
                <a:latin typeface="+mn-lt"/>
              </a:rPr>
              <a:t>Cause : </a:t>
            </a:r>
          </a:p>
          <a:p>
            <a:pPr lvl="1"/>
            <a:r>
              <a:rPr lang="fr-FR" altLang="fr-FR" sz="3200" dirty="0">
                <a:solidFill>
                  <a:srgbClr val="FF0000"/>
                </a:solidFill>
                <a:latin typeface="+mn-lt"/>
              </a:rPr>
              <a:t>Faisceau trop lourd</a:t>
            </a:r>
          </a:p>
          <a:p>
            <a:pPr lvl="1"/>
            <a:r>
              <a:rPr lang="fr-FR" altLang="fr-FR" sz="3200" dirty="0">
                <a:solidFill>
                  <a:srgbClr val="FF0000"/>
                </a:solidFill>
                <a:latin typeface="+mn-lt"/>
              </a:rPr>
              <a:t>Vide insuffisant</a:t>
            </a:r>
          </a:p>
          <a:p>
            <a:r>
              <a:rPr lang="fr-FR" altLang="fr-FR" sz="3200" dirty="0">
                <a:solidFill>
                  <a:srgbClr val="FF0000"/>
                </a:solidFill>
                <a:latin typeface="+mn-lt"/>
              </a:rPr>
              <a:t>Conséquences</a:t>
            </a:r>
          </a:p>
          <a:p>
            <a:pPr lvl="1"/>
            <a:r>
              <a:rPr lang="fr-FR" altLang="fr-FR" sz="3200" dirty="0">
                <a:solidFill>
                  <a:srgbClr val="FF0000"/>
                </a:solidFill>
                <a:latin typeface="+mn-lt"/>
              </a:rPr>
              <a:t>Descente du faisceau</a:t>
            </a:r>
          </a:p>
          <a:p>
            <a:pPr lvl="1"/>
            <a:r>
              <a:rPr lang="fr-FR" altLang="fr-FR" sz="3200" dirty="0">
                <a:solidFill>
                  <a:srgbClr val="FF0000"/>
                </a:solidFill>
                <a:latin typeface="+mn-lt"/>
              </a:rPr>
              <a:t>Entrée d’air dans gobelet (sifflements)</a:t>
            </a:r>
          </a:p>
          <a:p>
            <a:pPr lvl="1"/>
            <a:r>
              <a:rPr lang="fr-FR" altLang="fr-FR" sz="3200" dirty="0">
                <a:solidFill>
                  <a:srgbClr val="FF0000"/>
                </a:solidFill>
                <a:latin typeface="+mn-lt"/>
              </a:rPr>
              <a:t>Risque de phénomène d’impact</a:t>
            </a:r>
          </a:p>
          <a:p>
            <a:pPr lvl="1"/>
            <a:r>
              <a:rPr lang="fr-FR" altLang="fr-FR" sz="3200" dirty="0">
                <a:solidFill>
                  <a:srgbClr val="FF0000"/>
                </a:solidFill>
                <a:latin typeface="+mn-lt"/>
              </a:rPr>
              <a:t>Chute possible du faisceau</a:t>
            </a:r>
          </a:p>
        </p:txBody>
      </p:sp>
      <p:sp>
        <p:nvSpPr>
          <p:cNvPr id="10" name="Rectangle 3">
            <a:extLst>
              <a:ext uri="{FF2B5EF4-FFF2-40B4-BE49-F238E27FC236}">
                <a16:creationId xmlns:a16="http://schemas.microsoft.com/office/drawing/2014/main" id="{2DA1AE5D-8A9C-6A95-1865-9B962D1D6281}"/>
              </a:ext>
            </a:extLst>
          </p:cNvPr>
          <p:cNvSpPr txBox="1">
            <a:spLocks noChangeArrowheads="1"/>
          </p:cNvSpPr>
          <p:nvPr/>
        </p:nvSpPr>
        <p:spPr>
          <a:xfrm>
            <a:off x="17713820" y="6408489"/>
            <a:ext cx="6618528" cy="5909948"/>
          </a:xfrm>
          <a:prstGeom prst="rect">
            <a:avLst/>
          </a:prstGeom>
          <a:ln>
            <a:noFill/>
            <a:miter lim="800000"/>
            <a:headEnd/>
            <a:tailEnd/>
          </a:ln>
        </p:spPr>
        <p:txBody>
          <a:bodyPr vert="horz" lIns="218030" tIns="109016" rIns="218030" bIns="109016" rtlCol="0">
            <a:normAutofit fontScale="92500"/>
          </a:bodyPr>
          <a:lstStyle>
            <a:lvl1pPr marL="817613" indent="-817613" algn="l" defTabSz="2180301" rtl="0" eaLnBrk="1" latinLnBrk="0" hangingPunct="1">
              <a:spcBef>
                <a:spcPct val="20000"/>
              </a:spcBef>
              <a:buFont typeface="Arial" panose="020B0604020202020204" pitchFamily="34" charset="0"/>
              <a:buChar char="•"/>
              <a:defRPr sz="6700" kern="1200">
                <a:solidFill>
                  <a:schemeClr val="tx1"/>
                </a:solidFill>
                <a:latin typeface="Arial Narrow" panose="020B0606020202030204" pitchFamily="34" charset="0"/>
                <a:ea typeface="+mn-ea"/>
                <a:cs typeface="+mn-cs"/>
              </a:defRPr>
            </a:lvl1pPr>
            <a:lvl2pPr marL="1771492" indent="-681343" algn="l" defTabSz="2180301" rtl="0" eaLnBrk="1" latinLnBrk="0" hangingPunct="1">
              <a:spcBef>
                <a:spcPct val="20000"/>
              </a:spcBef>
              <a:buFont typeface="Arial" panose="020B0604020202020204" pitchFamily="34" charset="0"/>
              <a:buChar char="–"/>
              <a:defRPr sz="6200" kern="1200">
                <a:solidFill>
                  <a:schemeClr val="tx1"/>
                </a:solidFill>
                <a:latin typeface="Arial Narrow" panose="020B0606020202030204" pitchFamily="34" charset="0"/>
                <a:ea typeface="+mn-ea"/>
                <a:cs typeface="+mn-cs"/>
              </a:defRPr>
            </a:lvl2pPr>
            <a:lvl3pPr marL="2725376" indent="-545075" algn="l" defTabSz="2180301" rtl="0" eaLnBrk="1" latinLnBrk="0" hangingPunct="1">
              <a:spcBef>
                <a:spcPct val="20000"/>
              </a:spcBef>
              <a:buFont typeface="Arial" panose="020B0604020202020204" pitchFamily="34" charset="0"/>
              <a:buChar char="•"/>
              <a:defRPr sz="5800" kern="1200">
                <a:solidFill>
                  <a:schemeClr val="tx1"/>
                </a:solidFill>
                <a:latin typeface="Arial Narrow" panose="020B0606020202030204" pitchFamily="34" charset="0"/>
                <a:ea typeface="+mn-ea"/>
                <a:cs typeface="+mn-cs"/>
              </a:defRPr>
            </a:lvl3pPr>
            <a:lvl4pPr marL="3815525" indent="-545075" algn="l" defTabSz="2180301" rtl="0" eaLnBrk="1" latinLnBrk="0" hangingPunct="1">
              <a:spcBef>
                <a:spcPct val="20000"/>
              </a:spcBef>
              <a:buFont typeface="Arial" panose="020B0604020202020204" pitchFamily="34" charset="0"/>
              <a:buChar char="–"/>
              <a:defRPr sz="4800" kern="1200">
                <a:solidFill>
                  <a:schemeClr val="tx1"/>
                </a:solidFill>
                <a:latin typeface="Arial Narrow" panose="020B0606020202030204" pitchFamily="34" charset="0"/>
                <a:ea typeface="+mn-ea"/>
                <a:cs typeface="+mn-cs"/>
              </a:defRPr>
            </a:lvl4pPr>
            <a:lvl5pPr marL="4905674" indent="-545075" algn="l" defTabSz="2180301" rtl="0" eaLnBrk="1" latinLnBrk="0" hangingPunct="1">
              <a:spcBef>
                <a:spcPct val="20000"/>
              </a:spcBef>
              <a:buFont typeface="Arial" panose="020B0604020202020204" pitchFamily="34" charset="0"/>
              <a:buChar char="»"/>
              <a:defRPr sz="4800" kern="1200">
                <a:solidFill>
                  <a:schemeClr val="tx1"/>
                </a:solidFill>
                <a:latin typeface="Arial Narrow" panose="020B0606020202030204" pitchFamily="34" charset="0"/>
                <a:ea typeface="+mn-ea"/>
                <a:cs typeface="+mn-cs"/>
              </a:defRPr>
            </a:lvl5pPr>
            <a:lvl6pPr marL="5995826"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85975"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76124"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66273" indent="-545075" algn="l" defTabSz="2180301"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a:lstStyle>
          <a:p>
            <a:r>
              <a:rPr lang="fr-FR" altLang="fr-FR" sz="3200" dirty="0">
                <a:solidFill>
                  <a:srgbClr val="99FF66"/>
                </a:solidFill>
                <a:latin typeface="+mn-lt"/>
              </a:rPr>
              <a:t>But : maintenir le faisceau </a:t>
            </a:r>
            <a:br>
              <a:rPr lang="fr-FR" altLang="fr-FR" sz="3200" dirty="0">
                <a:solidFill>
                  <a:srgbClr val="99FF66"/>
                </a:solidFill>
                <a:latin typeface="+mn-lt"/>
              </a:rPr>
            </a:br>
            <a:r>
              <a:rPr lang="fr-FR" altLang="fr-FR" sz="3200" dirty="0">
                <a:solidFill>
                  <a:srgbClr val="99FF66"/>
                </a:solidFill>
                <a:latin typeface="+mn-lt"/>
              </a:rPr>
              <a:t>en bonne position </a:t>
            </a:r>
            <a:br>
              <a:rPr lang="fr-FR" altLang="fr-FR" sz="3200" dirty="0">
                <a:solidFill>
                  <a:srgbClr val="99FF66"/>
                </a:solidFill>
                <a:latin typeface="+mn-lt"/>
              </a:rPr>
            </a:br>
            <a:r>
              <a:rPr lang="fr-FR" altLang="fr-FR" sz="3200" dirty="0">
                <a:solidFill>
                  <a:srgbClr val="99FF66"/>
                </a:solidFill>
                <a:latin typeface="+mn-lt"/>
              </a:rPr>
              <a:t>dans le manchon trayeur</a:t>
            </a:r>
          </a:p>
          <a:p>
            <a:r>
              <a:rPr lang="fr-FR" altLang="fr-FR" sz="3200" dirty="0">
                <a:solidFill>
                  <a:srgbClr val="99FF66"/>
                </a:solidFill>
                <a:latin typeface="+mn-lt"/>
              </a:rPr>
              <a:t>Diminution de cette force quand  </a:t>
            </a:r>
          </a:p>
          <a:p>
            <a:pPr lvl="1"/>
            <a:r>
              <a:rPr lang="fr-FR" altLang="fr-FR" sz="3200" dirty="0">
                <a:solidFill>
                  <a:srgbClr val="99FF66"/>
                </a:solidFill>
                <a:latin typeface="+mn-lt"/>
              </a:rPr>
              <a:t>Trayon petit</a:t>
            </a:r>
          </a:p>
          <a:p>
            <a:pPr lvl="1"/>
            <a:r>
              <a:rPr lang="fr-FR" altLang="fr-FR" sz="3200" dirty="0">
                <a:solidFill>
                  <a:srgbClr val="99FF66"/>
                </a:solidFill>
                <a:latin typeface="+mn-lt"/>
              </a:rPr>
              <a:t>Trayon dégonflé </a:t>
            </a:r>
            <a:br>
              <a:rPr lang="fr-FR" altLang="fr-FR" sz="3200" dirty="0">
                <a:solidFill>
                  <a:srgbClr val="99FF66"/>
                </a:solidFill>
                <a:latin typeface="+mn-lt"/>
              </a:rPr>
            </a:br>
            <a:r>
              <a:rPr lang="fr-FR" altLang="fr-FR" sz="3200" dirty="0">
                <a:solidFill>
                  <a:srgbClr val="99FF66"/>
                </a:solidFill>
                <a:latin typeface="+mn-lt"/>
              </a:rPr>
              <a:t>et allongé en fin de traite</a:t>
            </a:r>
          </a:p>
          <a:p>
            <a:pPr lvl="1"/>
            <a:r>
              <a:rPr lang="fr-FR" altLang="fr-FR" sz="3200" dirty="0">
                <a:solidFill>
                  <a:srgbClr val="99FF66"/>
                </a:solidFill>
                <a:latin typeface="+mn-lt"/>
              </a:rPr>
              <a:t>Trayon mouillé </a:t>
            </a:r>
            <a:br>
              <a:rPr lang="fr-FR" altLang="fr-FR" sz="3200" dirty="0">
                <a:solidFill>
                  <a:srgbClr val="99FF66"/>
                </a:solidFill>
                <a:latin typeface="+mn-lt"/>
              </a:rPr>
            </a:br>
            <a:r>
              <a:rPr lang="fr-FR" altLang="fr-FR" sz="3200" dirty="0">
                <a:solidFill>
                  <a:srgbClr val="99FF66"/>
                </a:solidFill>
                <a:latin typeface="+mn-lt"/>
              </a:rPr>
              <a:t>(importance de l’essuyage)</a:t>
            </a:r>
          </a:p>
          <a:p>
            <a:pPr lvl="1"/>
            <a:r>
              <a:rPr lang="fr-FR" altLang="fr-FR" sz="3200" dirty="0">
                <a:solidFill>
                  <a:srgbClr val="99FF66"/>
                </a:solidFill>
                <a:latin typeface="+mn-lt"/>
              </a:rPr>
              <a:t>Traite humide</a:t>
            </a:r>
          </a:p>
          <a:p>
            <a:pPr lvl="1"/>
            <a:r>
              <a:rPr lang="fr-FR" altLang="fr-FR" sz="3200" dirty="0">
                <a:solidFill>
                  <a:srgbClr val="99FF66"/>
                </a:solidFill>
                <a:latin typeface="+mn-lt"/>
              </a:rPr>
              <a:t>Manchon trayeur usé </a:t>
            </a:r>
          </a:p>
        </p:txBody>
      </p:sp>
      <p:pic>
        <p:nvPicPr>
          <p:cNvPr id="16" name="Image 15">
            <a:extLst>
              <a:ext uri="{FF2B5EF4-FFF2-40B4-BE49-F238E27FC236}">
                <a16:creationId xmlns:a16="http://schemas.microsoft.com/office/drawing/2014/main" id="{D06D10CD-1929-4F0C-7A70-3443434980CD}"/>
              </a:ext>
            </a:extLst>
          </p:cNvPr>
          <p:cNvPicPr>
            <a:picLocks noChangeAspect="1"/>
          </p:cNvPicPr>
          <p:nvPr/>
        </p:nvPicPr>
        <p:blipFill>
          <a:blip r:embed="rId2"/>
          <a:stretch>
            <a:fillRect/>
          </a:stretch>
        </p:blipFill>
        <p:spPr>
          <a:xfrm>
            <a:off x="11843444" y="2250637"/>
            <a:ext cx="2272307" cy="3827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6" name="Rectangle 3">
            <a:extLst>
              <a:ext uri="{FF2B5EF4-FFF2-40B4-BE49-F238E27FC236}">
                <a16:creationId xmlns:a16="http://schemas.microsoft.com/office/drawing/2014/main" id="{B2A88432-D286-F56E-DA05-A11043A5090E}"/>
              </a:ext>
            </a:extLst>
          </p:cNvPr>
          <p:cNvSpPr>
            <a:spLocks noGrp="1" noChangeArrowheads="1"/>
          </p:cNvSpPr>
          <p:nvPr>
            <p:ph type="body" idx="1"/>
          </p:nvPr>
        </p:nvSpPr>
        <p:spPr>
          <a:xfrm>
            <a:off x="1295996" y="3344771"/>
            <a:ext cx="17177350" cy="8496944"/>
          </a:xfrm>
        </p:spPr>
        <p:txBody>
          <a:bodyPr>
            <a:normAutofit/>
          </a:bodyPr>
          <a:lstStyle/>
          <a:p>
            <a:pPr>
              <a:lnSpc>
                <a:spcPct val="90000"/>
              </a:lnSpc>
            </a:pPr>
            <a:r>
              <a:rPr lang="fr-FR" altLang="fr-FR" sz="3600" dirty="0">
                <a:solidFill>
                  <a:schemeClr val="bg1"/>
                </a:solidFill>
                <a:latin typeface="+mn-lt"/>
              </a:rPr>
              <a:t>Caoutchouc naturel ou synthétique ou en silicone.  </a:t>
            </a:r>
          </a:p>
          <a:p>
            <a:pPr>
              <a:lnSpc>
                <a:spcPct val="90000"/>
              </a:lnSpc>
            </a:pPr>
            <a:r>
              <a:rPr lang="fr-FR" altLang="fr-FR" sz="3600" dirty="0">
                <a:solidFill>
                  <a:schemeClr val="bg1"/>
                </a:solidFill>
                <a:latin typeface="+mn-lt"/>
              </a:rPr>
              <a:t>Adapté à la longueur de la coquille</a:t>
            </a:r>
          </a:p>
          <a:p>
            <a:pPr>
              <a:lnSpc>
                <a:spcPct val="90000"/>
              </a:lnSpc>
            </a:pPr>
            <a:r>
              <a:rPr lang="fr-FR" altLang="fr-FR" sz="3600" dirty="0">
                <a:solidFill>
                  <a:schemeClr val="bg1"/>
                </a:solidFill>
                <a:latin typeface="+mn-lt"/>
              </a:rPr>
              <a:t>Bien positionné dans la coquille</a:t>
            </a:r>
          </a:p>
          <a:p>
            <a:pPr>
              <a:lnSpc>
                <a:spcPct val="90000"/>
              </a:lnSpc>
            </a:pPr>
            <a:r>
              <a:rPr lang="fr-FR" altLang="fr-FR" sz="3600" dirty="0">
                <a:solidFill>
                  <a:schemeClr val="bg1"/>
                </a:solidFill>
                <a:latin typeface="+mn-lt"/>
              </a:rPr>
              <a:t>Ni trop souple (pression insuffisante sur le trayon, fermeture plus lente du manchon et augmentation du temps de traite)</a:t>
            </a:r>
          </a:p>
          <a:p>
            <a:pPr>
              <a:lnSpc>
                <a:spcPct val="90000"/>
              </a:lnSpc>
            </a:pPr>
            <a:r>
              <a:rPr lang="fr-FR" altLang="fr-FR" sz="3600" dirty="0">
                <a:solidFill>
                  <a:schemeClr val="bg1"/>
                </a:solidFill>
                <a:latin typeface="+mn-lt"/>
              </a:rPr>
              <a:t>Ni trop rigide : réduction de la qualité du massage</a:t>
            </a:r>
          </a:p>
          <a:p>
            <a:pPr>
              <a:lnSpc>
                <a:spcPct val="90000"/>
              </a:lnSpc>
            </a:pPr>
            <a:r>
              <a:rPr lang="fr-FR" altLang="fr-FR" sz="3600" dirty="0">
                <a:solidFill>
                  <a:schemeClr val="bg1"/>
                </a:solidFill>
                <a:latin typeface="+mn-lt"/>
              </a:rPr>
              <a:t>Absence de porosités ou de crevasses qui diminuent la qualité du nettoyage</a:t>
            </a:r>
          </a:p>
          <a:p>
            <a:pPr>
              <a:lnSpc>
                <a:spcPct val="90000"/>
              </a:lnSpc>
            </a:pPr>
            <a:r>
              <a:rPr lang="fr-FR" altLang="fr-FR" sz="3600" dirty="0">
                <a:solidFill>
                  <a:schemeClr val="bg1"/>
                </a:solidFill>
                <a:latin typeface="+mn-lt"/>
              </a:rPr>
              <a:t>Changement régulier : Caoutchouc naturel : 600 traites, de synthèse : 2500 traites et silicone : 10.000 traites </a:t>
            </a:r>
          </a:p>
          <a:p>
            <a:pPr>
              <a:lnSpc>
                <a:spcPct val="90000"/>
              </a:lnSpc>
            </a:pPr>
            <a:r>
              <a:rPr lang="fr-FR" altLang="fr-FR" sz="3600" dirty="0">
                <a:solidFill>
                  <a:schemeClr val="bg1"/>
                </a:solidFill>
                <a:latin typeface="+mn-lt"/>
              </a:rPr>
              <a:t>Fréquence de changement de manchon en caoutchouc de synthèse (jours) : </a:t>
            </a:r>
            <a:br>
              <a:rPr lang="fr-FR" altLang="fr-FR" sz="3600" dirty="0">
                <a:solidFill>
                  <a:schemeClr val="bg1"/>
                </a:solidFill>
                <a:latin typeface="+mn-lt"/>
              </a:rPr>
            </a:br>
            <a:r>
              <a:rPr lang="fr-FR" altLang="fr-FR" sz="3600" dirty="0">
                <a:solidFill>
                  <a:schemeClr val="bg1"/>
                </a:solidFill>
                <a:latin typeface="+mn-lt"/>
              </a:rPr>
              <a:t>(2500 x A) / B x C. </a:t>
            </a:r>
          </a:p>
          <a:p>
            <a:pPr lvl="1">
              <a:lnSpc>
                <a:spcPct val="90000"/>
              </a:lnSpc>
            </a:pPr>
            <a:r>
              <a:rPr lang="fr-FR" altLang="fr-FR" sz="3600" dirty="0">
                <a:solidFill>
                  <a:schemeClr val="bg1"/>
                </a:solidFill>
                <a:latin typeface="+mn-lt"/>
              </a:rPr>
              <a:t>(A) le nombre d’unités de traite de l’exploitation, </a:t>
            </a:r>
          </a:p>
          <a:p>
            <a:pPr lvl="1">
              <a:lnSpc>
                <a:spcPct val="90000"/>
              </a:lnSpc>
            </a:pPr>
            <a:r>
              <a:rPr lang="fr-FR" altLang="fr-FR" sz="3600" dirty="0">
                <a:solidFill>
                  <a:schemeClr val="bg1"/>
                </a:solidFill>
                <a:latin typeface="+mn-lt"/>
              </a:rPr>
              <a:t>(B) le nombre de traites journalières</a:t>
            </a:r>
          </a:p>
          <a:p>
            <a:pPr lvl="1">
              <a:lnSpc>
                <a:spcPct val="90000"/>
              </a:lnSpc>
            </a:pPr>
            <a:r>
              <a:rPr lang="fr-FR" altLang="fr-FR" sz="3600" dirty="0">
                <a:solidFill>
                  <a:schemeClr val="bg1"/>
                </a:solidFill>
                <a:latin typeface="+mn-lt"/>
              </a:rPr>
              <a:t>(C) le nombre moyen de vaches traites par jour.  	</a:t>
            </a:r>
            <a:endParaRPr lang="fr-BE" altLang="fr-FR" sz="3600" dirty="0">
              <a:solidFill>
                <a:schemeClr val="bg1"/>
              </a:solidFill>
              <a:latin typeface="+mn-lt"/>
            </a:endParaRPr>
          </a:p>
        </p:txBody>
      </p:sp>
      <p:sp>
        <p:nvSpPr>
          <p:cNvPr id="2" name="Rectangle : coins arrondis 1">
            <a:extLst>
              <a:ext uri="{FF2B5EF4-FFF2-40B4-BE49-F238E27FC236}">
                <a16:creationId xmlns:a16="http://schemas.microsoft.com/office/drawing/2014/main" id="{8362741B-13E1-E85D-9E18-28F7DF8E1319}"/>
              </a:ext>
            </a:extLst>
          </p:cNvPr>
          <p:cNvSpPr/>
          <p:nvPr/>
        </p:nvSpPr>
        <p:spPr>
          <a:xfrm>
            <a:off x="2088084" y="846885"/>
            <a:ext cx="12961440" cy="914400"/>
          </a:xfrm>
          <a:prstGeom prst="round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Le manchon trayeur est au </a:t>
            </a:r>
            <a:r>
              <a:rPr lang="fr-BE" dirty="0" err="1"/>
              <a:t>coeur</a:t>
            </a:r>
            <a:r>
              <a:rPr lang="fr-BE" dirty="0"/>
              <a:t> du système </a:t>
            </a:r>
          </a:p>
        </p:txBody>
      </p:sp>
      <p:pic>
        <p:nvPicPr>
          <p:cNvPr id="5" name="Picture 3">
            <a:extLst>
              <a:ext uri="{FF2B5EF4-FFF2-40B4-BE49-F238E27FC236}">
                <a16:creationId xmlns:a16="http://schemas.microsoft.com/office/drawing/2014/main" id="{55BEC4E9-CC2C-E040-725E-C763858BEADE}"/>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8406444" y="500044"/>
            <a:ext cx="2880320" cy="3608322"/>
          </a:xfrm>
          <a:prstGeom prst="rect">
            <a:avLst/>
          </a:prstGeom>
          <a:ln>
            <a:solidFill>
              <a:schemeClr val="tx2"/>
            </a:solidFill>
            <a:miter lim="800000"/>
            <a:headEnd/>
            <a:tailEnd/>
          </a:ln>
        </p:spPr>
      </p:pic>
      <p:pic>
        <p:nvPicPr>
          <p:cNvPr id="7" name="Image 6">
            <a:extLst>
              <a:ext uri="{FF2B5EF4-FFF2-40B4-BE49-F238E27FC236}">
                <a16:creationId xmlns:a16="http://schemas.microsoft.com/office/drawing/2014/main" id="{6310D327-606A-4FE1-CB88-09DDA5EB3558}"/>
              </a:ext>
            </a:extLst>
          </p:cNvPr>
          <p:cNvPicPr>
            <a:picLocks noChangeAspect="1"/>
          </p:cNvPicPr>
          <p:nvPr/>
        </p:nvPicPr>
        <p:blipFill>
          <a:blip r:embed="rId3"/>
          <a:stretch>
            <a:fillRect/>
          </a:stretch>
        </p:blipFill>
        <p:spPr>
          <a:xfrm rot="5400000">
            <a:off x="17987950" y="3970330"/>
            <a:ext cx="9316834" cy="2376263"/>
          </a:xfrm>
          <a:prstGeom prst="rect">
            <a:avLst/>
          </a:prstGeom>
        </p:spPr>
      </p:pic>
      <p:pic>
        <p:nvPicPr>
          <p:cNvPr id="8" name="Picture 3" descr="Bouchon Obturateur hygiene">
            <a:extLst>
              <a:ext uri="{FF2B5EF4-FFF2-40B4-BE49-F238E27FC236}">
                <a16:creationId xmlns:a16="http://schemas.microsoft.com/office/drawing/2014/main" id="{6FE6E9C3-A934-4542-0AC9-B2F62E67C2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1400493" y="10562144"/>
            <a:ext cx="2491747" cy="25591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2439BE45-A3A4-C825-2856-E150C3B548A2}"/>
              </a:ext>
            </a:extLst>
          </p:cNvPr>
          <p:cNvGrpSpPr/>
          <p:nvPr/>
        </p:nvGrpSpPr>
        <p:grpSpPr>
          <a:xfrm>
            <a:off x="1512020" y="5760417"/>
            <a:ext cx="13740739" cy="6840572"/>
            <a:chOff x="1800053" y="2952293"/>
            <a:chExt cx="13740739" cy="6840572"/>
          </a:xfrm>
        </p:grpSpPr>
        <p:sp>
          <p:nvSpPr>
            <p:cNvPr id="1406997" name="Text Box 21">
              <a:extLst>
                <a:ext uri="{FF2B5EF4-FFF2-40B4-BE49-F238E27FC236}">
                  <a16:creationId xmlns:a16="http://schemas.microsoft.com/office/drawing/2014/main" id="{E8F51226-9B3C-C160-C332-B491A7AEACB4}"/>
                </a:ext>
              </a:extLst>
            </p:cNvPr>
            <p:cNvSpPr txBox="1">
              <a:spLocks noChangeArrowheads="1"/>
            </p:cNvSpPr>
            <p:nvPr/>
          </p:nvSpPr>
          <p:spPr bwMode="auto">
            <a:xfrm>
              <a:off x="5628346" y="3537068"/>
              <a:ext cx="9912446" cy="1077218"/>
            </a:xfrm>
            <a:prstGeom prst="rect">
              <a:avLst/>
            </a:prstGeom>
            <a:noFill/>
            <a:ln w="9525">
              <a:noFill/>
              <a:miter lim="800000"/>
              <a:headEnd/>
              <a:tailEnd/>
            </a:ln>
          </p:spPr>
          <p:txBody>
            <a:bodyPr>
              <a:spAutoFit/>
            </a:bodyP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eaLnBrk="1" hangingPunct="1">
                <a:spcBef>
                  <a:spcPct val="0"/>
                </a:spcBef>
                <a:buFontTx/>
                <a:buNone/>
              </a:pPr>
              <a:r>
                <a:rPr lang="fr-BE" altLang="fr-FR" sz="3200" dirty="0">
                  <a:solidFill>
                    <a:srgbClr val="FF0000"/>
                  </a:solidFill>
                  <a:latin typeface="+mn-lt"/>
                </a:rPr>
                <a:t>1. Base du trayon enflée </a:t>
              </a:r>
            </a:p>
            <a:p>
              <a:pPr eaLnBrk="1" hangingPunct="1">
                <a:spcBef>
                  <a:spcPct val="0"/>
                </a:spcBef>
                <a:buFontTx/>
                <a:buNone/>
              </a:pPr>
              <a:r>
                <a:rPr lang="fr-BE" altLang="fr-FR" sz="3200" dirty="0">
                  <a:solidFill>
                    <a:srgbClr val="FF0000"/>
                  </a:solidFill>
                  <a:latin typeface="+mn-lt"/>
                </a:rPr>
                <a:t>(Anneau de compression) visible ou palpable</a:t>
              </a:r>
              <a:endParaRPr lang="fr-FR" altLang="fr-FR" sz="3200" dirty="0">
                <a:solidFill>
                  <a:srgbClr val="FF0000"/>
                </a:solidFill>
                <a:latin typeface="+mn-lt"/>
              </a:endParaRPr>
            </a:p>
          </p:txBody>
        </p:sp>
        <p:sp>
          <p:nvSpPr>
            <p:cNvPr id="1406998" name="Text Box 22">
              <a:extLst>
                <a:ext uri="{FF2B5EF4-FFF2-40B4-BE49-F238E27FC236}">
                  <a16:creationId xmlns:a16="http://schemas.microsoft.com/office/drawing/2014/main" id="{CAE06388-220A-6AB8-A22D-F2749A4B6B7D}"/>
                </a:ext>
              </a:extLst>
            </p:cNvPr>
            <p:cNvSpPr txBox="1">
              <a:spLocks noChangeArrowheads="1"/>
            </p:cNvSpPr>
            <p:nvPr/>
          </p:nvSpPr>
          <p:spPr bwMode="auto">
            <a:xfrm>
              <a:off x="5708576" y="7891629"/>
              <a:ext cx="6897016" cy="1569660"/>
            </a:xfrm>
            <a:prstGeom prst="rect">
              <a:avLst/>
            </a:prstGeom>
            <a:noFill/>
            <a:ln w="9525">
              <a:noFill/>
              <a:miter lim="800000"/>
              <a:headEnd/>
              <a:tailEnd/>
            </a:ln>
          </p:spPr>
          <p:txBody>
            <a:bodyPr wrap="none">
              <a:spAutoFit/>
            </a:bodyP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eaLnBrk="1" hangingPunct="1">
                <a:spcBef>
                  <a:spcPct val="0"/>
                </a:spcBef>
                <a:buFontTx/>
                <a:buNone/>
              </a:pPr>
              <a:r>
                <a:rPr lang="fr-BE" altLang="fr-FR" sz="3200" dirty="0">
                  <a:solidFill>
                    <a:schemeClr val="tx2">
                      <a:lumMod val="60000"/>
                      <a:lumOff val="40000"/>
                    </a:schemeClr>
                  </a:solidFill>
                  <a:latin typeface="+mn-lt"/>
                </a:rPr>
                <a:t>5. Sommet du trayon enflé</a:t>
              </a:r>
            </a:p>
            <a:p>
              <a:pPr eaLnBrk="1" hangingPunct="1">
                <a:spcBef>
                  <a:spcPct val="0"/>
                </a:spcBef>
                <a:buFontTx/>
                <a:buNone/>
              </a:pPr>
              <a:r>
                <a:rPr lang="fr-BE" altLang="fr-FR" sz="3200" dirty="0">
                  <a:solidFill>
                    <a:schemeClr val="tx2">
                      <a:lumMod val="60000"/>
                      <a:lumOff val="40000"/>
                    </a:schemeClr>
                  </a:solidFill>
                  <a:latin typeface="+mn-lt"/>
                </a:rPr>
                <a:t>6. Ouverture du canal (&gt; tête allumette) </a:t>
              </a:r>
            </a:p>
            <a:p>
              <a:pPr eaLnBrk="1" hangingPunct="1">
                <a:spcBef>
                  <a:spcPct val="0"/>
                </a:spcBef>
                <a:buFontTx/>
                <a:buNone/>
              </a:pPr>
              <a:r>
                <a:rPr lang="fr-BE" altLang="fr-FR" sz="3200" dirty="0">
                  <a:solidFill>
                    <a:schemeClr val="tx2">
                      <a:lumMod val="60000"/>
                      <a:lumOff val="40000"/>
                    </a:schemeClr>
                  </a:solidFill>
                  <a:latin typeface="+mn-lt"/>
                </a:rPr>
                <a:t>7. Hyperkératose</a:t>
              </a:r>
              <a:endParaRPr lang="fr-FR" altLang="fr-FR" sz="3200" dirty="0">
                <a:solidFill>
                  <a:schemeClr val="tx2">
                    <a:lumMod val="60000"/>
                    <a:lumOff val="40000"/>
                  </a:schemeClr>
                </a:solidFill>
                <a:latin typeface="+mn-lt"/>
              </a:endParaRPr>
            </a:p>
          </p:txBody>
        </p:sp>
        <p:sp>
          <p:nvSpPr>
            <p:cNvPr id="1406999" name="Text Box 23">
              <a:extLst>
                <a:ext uri="{FF2B5EF4-FFF2-40B4-BE49-F238E27FC236}">
                  <a16:creationId xmlns:a16="http://schemas.microsoft.com/office/drawing/2014/main" id="{CD90F1A1-9F6F-5349-741A-536E3ACB62F2}"/>
                </a:ext>
              </a:extLst>
            </p:cNvPr>
            <p:cNvSpPr txBox="1">
              <a:spLocks noChangeArrowheads="1"/>
            </p:cNvSpPr>
            <p:nvPr/>
          </p:nvSpPr>
          <p:spPr bwMode="auto">
            <a:xfrm>
              <a:off x="5628346" y="5493926"/>
              <a:ext cx="8359596" cy="1569660"/>
            </a:xfrm>
            <a:prstGeom prst="rect">
              <a:avLst/>
            </a:prstGeom>
            <a:noFill/>
            <a:ln w="9525">
              <a:noFill/>
              <a:miter lim="800000"/>
              <a:headEnd/>
              <a:tailEnd/>
            </a:ln>
          </p:spPr>
          <p:txBody>
            <a:bodyPr wrap="none">
              <a:spAutoFit/>
            </a:bodyP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eaLnBrk="1" hangingPunct="1">
                <a:spcBef>
                  <a:spcPct val="0"/>
                </a:spcBef>
                <a:buFontTx/>
                <a:buNone/>
              </a:pPr>
              <a:r>
                <a:rPr lang="fr-BE" altLang="fr-FR" sz="3200" dirty="0">
                  <a:solidFill>
                    <a:srgbClr val="FFFF00"/>
                  </a:solidFill>
                  <a:latin typeface="+mn-lt"/>
                </a:rPr>
                <a:t>2. Couleur rouge (congestion) ou bleue (cyanose)</a:t>
              </a:r>
            </a:p>
            <a:p>
              <a:pPr eaLnBrk="1" hangingPunct="1">
                <a:spcBef>
                  <a:spcPct val="0"/>
                </a:spcBef>
                <a:buFontTx/>
                <a:buNone/>
              </a:pPr>
              <a:r>
                <a:rPr lang="fr-BE" altLang="fr-FR" sz="3200" dirty="0">
                  <a:solidFill>
                    <a:srgbClr val="FFFF00"/>
                  </a:solidFill>
                  <a:latin typeface="+mn-lt"/>
                </a:rPr>
                <a:t>3. Pétéchies</a:t>
              </a:r>
            </a:p>
            <a:p>
              <a:pPr eaLnBrk="1" hangingPunct="1">
                <a:spcBef>
                  <a:spcPct val="0"/>
                </a:spcBef>
                <a:buFontTx/>
                <a:buNone/>
              </a:pPr>
              <a:r>
                <a:rPr lang="fr-BE" altLang="fr-FR" sz="3200" dirty="0">
                  <a:solidFill>
                    <a:srgbClr val="FFFF00"/>
                  </a:solidFill>
                  <a:latin typeface="+mn-lt"/>
                </a:rPr>
                <a:t>4. Lésions cutanées (congénères)</a:t>
              </a:r>
              <a:endParaRPr lang="fr-FR" altLang="fr-FR" sz="3200" dirty="0">
                <a:solidFill>
                  <a:srgbClr val="FFFF00"/>
                </a:solidFill>
                <a:latin typeface="+mn-lt"/>
              </a:endParaRPr>
            </a:p>
          </p:txBody>
        </p:sp>
        <p:sp>
          <p:nvSpPr>
            <p:cNvPr id="28" name="Text Box 21">
              <a:extLst>
                <a:ext uri="{FF2B5EF4-FFF2-40B4-BE49-F238E27FC236}">
                  <a16:creationId xmlns:a16="http://schemas.microsoft.com/office/drawing/2014/main" id="{DC4B438C-15B4-FEE1-DE97-DDAEBAF2C14B}"/>
                </a:ext>
              </a:extLst>
            </p:cNvPr>
            <p:cNvSpPr txBox="1">
              <a:spLocks noChangeArrowheads="1"/>
            </p:cNvSpPr>
            <p:nvPr/>
          </p:nvSpPr>
          <p:spPr bwMode="auto">
            <a:xfrm>
              <a:off x="2142349" y="2952293"/>
              <a:ext cx="2662908" cy="584775"/>
            </a:xfrm>
            <a:prstGeom prst="rect">
              <a:avLst/>
            </a:prstGeom>
            <a:noFill/>
            <a:ln w="9525">
              <a:noFill/>
              <a:miter lim="800000"/>
              <a:headEnd/>
              <a:tailEnd/>
            </a:ln>
          </p:spPr>
          <p:txBody>
            <a:bodyPr wrap="none">
              <a:spAutoFit/>
            </a:bodyP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eaLnBrk="1" hangingPunct="1">
                <a:spcBef>
                  <a:spcPct val="0"/>
                </a:spcBef>
                <a:buFontTx/>
                <a:buNone/>
              </a:pPr>
              <a:r>
                <a:rPr lang="fr-BE" altLang="fr-FR" sz="3200" dirty="0">
                  <a:solidFill>
                    <a:srgbClr val="FF0000"/>
                  </a:solidFill>
                  <a:latin typeface="+mn-lt"/>
                </a:rPr>
                <a:t>Base du trayon</a:t>
              </a:r>
              <a:endParaRPr lang="fr-FR" altLang="fr-FR" sz="3200" dirty="0">
                <a:solidFill>
                  <a:srgbClr val="FF0000"/>
                </a:solidFill>
                <a:latin typeface="+mn-lt"/>
              </a:endParaRPr>
            </a:p>
          </p:txBody>
        </p:sp>
        <p:sp>
          <p:nvSpPr>
            <p:cNvPr id="30" name="Text Box 21">
              <a:extLst>
                <a:ext uri="{FF2B5EF4-FFF2-40B4-BE49-F238E27FC236}">
                  <a16:creationId xmlns:a16="http://schemas.microsoft.com/office/drawing/2014/main" id="{04CEEFF3-57E5-CD8D-BBA0-BDAF9A0FDEF4}"/>
                </a:ext>
              </a:extLst>
            </p:cNvPr>
            <p:cNvSpPr txBox="1">
              <a:spLocks noChangeArrowheads="1"/>
            </p:cNvSpPr>
            <p:nvPr/>
          </p:nvSpPr>
          <p:spPr bwMode="auto">
            <a:xfrm>
              <a:off x="1833257" y="9208090"/>
              <a:ext cx="3281091" cy="584775"/>
            </a:xfrm>
            <a:prstGeom prst="rect">
              <a:avLst/>
            </a:prstGeom>
            <a:noFill/>
            <a:ln w="9525">
              <a:noFill/>
              <a:miter lim="800000"/>
              <a:headEnd/>
              <a:tailEnd/>
            </a:ln>
          </p:spPr>
          <p:txBody>
            <a:bodyPr wrap="none">
              <a:spAutoFit/>
            </a:bodyP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eaLnBrk="1" hangingPunct="1">
                <a:spcBef>
                  <a:spcPct val="0"/>
                </a:spcBef>
                <a:buFontTx/>
                <a:buNone/>
              </a:pPr>
              <a:r>
                <a:rPr lang="fr-BE" altLang="fr-FR" sz="3200" dirty="0">
                  <a:solidFill>
                    <a:schemeClr val="tx2">
                      <a:lumMod val="60000"/>
                      <a:lumOff val="40000"/>
                    </a:schemeClr>
                  </a:solidFill>
                  <a:latin typeface="+mn-lt"/>
                </a:rPr>
                <a:t>Sommet du trayon</a:t>
              </a:r>
              <a:endParaRPr lang="fr-FR" altLang="fr-FR" sz="3200" dirty="0">
                <a:solidFill>
                  <a:schemeClr val="tx2">
                    <a:lumMod val="60000"/>
                    <a:lumOff val="40000"/>
                  </a:schemeClr>
                </a:solidFill>
                <a:latin typeface="+mn-lt"/>
              </a:endParaRPr>
            </a:p>
          </p:txBody>
        </p:sp>
        <p:sp>
          <p:nvSpPr>
            <p:cNvPr id="31" name="Line 17">
              <a:extLst>
                <a:ext uri="{FF2B5EF4-FFF2-40B4-BE49-F238E27FC236}">
                  <a16:creationId xmlns:a16="http://schemas.microsoft.com/office/drawing/2014/main" id="{5F36B88E-FD4C-2EA9-217E-9B659F49E0C3}"/>
                </a:ext>
              </a:extLst>
            </p:cNvPr>
            <p:cNvSpPr>
              <a:spLocks noChangeShapeType="1"/>
            </p:cNvSpPr>
            <p:nvPr/>
          </p:nvSpPr>
          <p:spPr bwMode="auto">
            <a:xfrm flipV="1">
              <a:off x="4364747" y="6260114"/>
              <a:ext cx="1111199" cy="13257"/>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p>
          </p:txBody>
        </p:sp>
        <p:sp>
          <p:nvSpPr>
            <p:cNvPr id="47109" name="Rectangle 3">
              <a:extLst>
                <a:ext uri="{FF2B5EF4-FFF2-40B4-BE49-F238E27FC236}">
                  <a16:creationId xmlns:a16="http://schemas.microsoft.com/office/drawing/2014/main" id="{0457EE15-CA38-0C25-7665-AE06B6BD2024}"/>
                </a:ext>
              </a:extLst>
            </p:cNvPr>
            <p:cNvSpPr>
              <a:spLocks noChangeArrowheads="1"/>
            </p:cNvSpPr>
            <p:nvPr/>
          </p:nvSpPr>
          <p:spPr bwMode="auto">
            <a:xfrm>
              <a:off x="3062259" y="4130340"/>
              <a:ext cx="823090" cy="3784532"/>
            </a:xfrm>
            <a:prstGeom prst="rect">
              <a:avLst/>
            </a:prstGeom>
            <a:solidFill>
              <a:schemeClr val="bg1"/>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47110" name="Rectangle 4">
              <a:extLst>
                <a:ext uri="{FF2B5EF4-FFF2-40B4-BE49-F238E27FC236}">
                  <a16:creationId xmlns:a16="http://schemas.microsoft.com/office/drawing/2014/main" id="{C53B60D8-6659-5327-C4AD-4B28042510E7}"/>
                </a:ext>
              </a:extLst>
            </p:cNvPr>
            <p:cNvSpPr>
              <a:spLocks noChangeArrowheads="1"/>
            </p:cNvSpPr>
            <p:nvPr/>
          </p:nvSpPr>
          <p:spPr bwMode="auto">
            <a:xfrm>
              <a:off x="3337250" y="7914871"/>
              <a:ext cx="274991" cy="409479"/>
            </a:xfrm>
            <a:prstGeom prst="rect">
              <a:avLst/>
            </a:prstGeom>
            <a:solidFill>
              <a:schemeClr val="bg1"/>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47111" name="Line 5">
              <a:extLst>
                <a:ext uri="{FF2B5EF4-FFF2-40B4-BE49-F238E27FC236}">
                  <a16:creationId xmlns:a16="http://schemas.microsoft.com/office/drawing/2014/main" id="{B848029D-059B-BC95-177D-09F73E2BBDA6}"/>
                </a:ext>
              </a:extLst>
            </p:cNvPr>
            <p:cNvSpPr>
              <a:spLocks noChangeShapeType="1"/>
            </p:cNvSpPr>
            <p:nvPr/>
          </p:nvSpPr>
          <p:spPr bwMode="auto">
            <a:xfrm>
              <a:off x="3062258" y="4130340"/>
              <a:ext cx="0" cy="3784532"/>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47112" name="Line 6">
              <a:extLst>
                <a:ext uri="{FF2B5EF4-FFF2-40B4-BE49-F238E27FC236}">
                  <a16:creationId xmlns:a16="http://schemas.microsoft.com/office/drawing/2014/main" id="{10288511-18E4-1355-0F09-ACE0C3EB7437}"/>
                </a:ext>
              </a:extLst>
            </p:cNvPr>
            <p:cNvSpPr>
              <a:spLocks noChangeShapeType="1"/>
            </p:cNvSpPr>
            <p:nvPr/>
          </p:nvSpPr>
          <p:spPr bwMode="auto">
            <a:xfrm>
              <a:off x="3885348" y="4130340"/>
              <a:ext cx="0" cy="3784532"/>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47113" name="Line 7">
              <a:extLst>
                <a:ext uri="{FF2B5EF4-FFF2-40B4-BE49-F238E27FC236}">
                  <a16:creationId xmlns:a16="http://schemas.microsoft.com/office/drawing/2014/main" id="{C036C20A-BEE1-73F1-FFCA-3453ED18C014}"/>
                </a:ext>
              </a:extLst>
            </p:cNvPr>
            <p:cNvSpPr>
              <a:spLocks noChangeShapeType="1"/>
            </p:cNvSpPr>
            <p:nvPr/>
          </p:nvSpPr>
          <p:spPr bwMode="auto">
            <a:xfrm>
              <a:off x="3062259" y="7914871"/>
              <a:ext cx="274991"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47114" name="Line 8">
              <a:extLst>
                <a:ext uri="{FF2B5EF4-FFF2-40B4-BE49-F238E27FC236}">
                  <a16:creationId xmlns:a16="http://schemas.microsoft.com/office/drawing/2014/main" id="{83BE0684-EB8B-F432-E5C5-D20FE01E1913}"/>
                </a:ext>
              </a:extLst>
            </p:cNvPr>
            <p:cNvSpPr>
              <a:spLocks noChangeShapeType="1"/>
            </p:cNvSpPr>
            <p:nvPr/>
          </p:nvSpPr>
          <p:spPr bwMode="auto">
            <a:xfrm>
              <a:off x="3612241" y="7914871"/>
              <a:ext cx="273107"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47115" name="Rectangle 9">
              <a:extLst>
                <a:ext uri="{FF2B5EF4-FFF2-40B4-BE49-F238E27FC236}">
                  <a16:creationId xmlns:a16="http://schemas.microsoft.com/office/drawing/2014/main" id="{B4437E47-9C16-F36F-8E15-7A4E99D387C7}"/>
                </a:ext>
              </a:extLst>
            </p:cNvPr>
            <p:cNvSpPr>
              <a:spLocks noChangeArrowheads="1"/>
            </p:cNvSpPr>
            <p:nvPr/>
          </p:nvSpPr>
          <p:spPr bwMode="auto">
            <a:xfrm flipH="1">
              <a:off x="4020960" y="4130340"/>
              <a:ext cx="135612" cy="4296833"/>
            </a:xfrm>
            <a:prstGeom prst="rect">
              <a:avLst/>
            </a:prstGeom>
            <a:solidFill>
              <a:schemeClr val="accent1"/>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lgn="ctr" eaLnBrk="1" hangingPunct="1">
                <a:spcBef>
                  <a:spcPct val="0"/>
                </a:spcBef>
                <a:buFontTx/>
                <a:buNone/>
              </a:pPr>
              <a:endParaRPr lang="fr-FR" altLang="fr-FR" sz="3591">
                <a:latin typeface="Arial" panose="020B0604020202020204" pitchFamily="34" charset="0"/>
              </a:endParaRPr>
            </a:p>
          </p:txBody>
        </p:sp>
        <p:sp>
          <p:nvSpPr>
            <p:cNvPr id="47116" name="Rectangle 10">
              <a:extLst>
                <a:ext uri="{FF2B5EF4-FFF2-40B4-BE49-F238E27FC236}">
                  <a16:creationId xmlns:a16="http://schemas.microsoft.com/office/drawing/2014/main" id="{46C0B31D-5294-3F90-7AA3-BEC97C752CC6}"/>
                </a:ext>
              </a:extLst>
            </p:cNvPr>
            <p:cNvSpPr>
              <a:spLocks noChangeArrowheads="1"/>
            </p:cNvSpPr>
            <p:nvPr/>
          </p:nvSpPr>
          <p:spPr bwMode="auto">
            <a:xfrm flipH="1">
              <a:off x="2791034" y="4130340"/>
              <a:ext cx="135612" cy="4194012"/>
            </a:xfrm>
            <a:prstGeom prst="rect">
              <a:avLst/>
            </a:prstGeom>
            <a:solidFill>
              <a:schemeClr val="accent1"/>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lgn="ctr" eaLnBrk="1" hangingPunct="1">
                <a:spcBef>
                  <a:spcPct val="0"/>
                </a:spcBef>
                <a:buFontTx/>
                <a:buNone/>
              </a:pPr>
              <a:endParaRPr lang="fr-FR" altLang="fr-FR" sz="3591">
                <a:latin typeface="Arial" panose="020B0604020202020204" pitchFamily="34" charset="0"/>
              </a:endParaRPr>
            </a:p>
          </p:txBody>
        </p:sp>
        <p:sp>
          <p:nvSpPr>
            <p:cNvPr id="47117" name="Rectangle 11">
              <a:extLst>
                <a:ext uri="{FF2B5EF4-FFF2-40B4-BE49-F238E27FC236}">
                  <a16:creationId xmlns:a16="http://schemas.microsoft.com/office/drawing/2014/main" id="{B9FCA3FE-CE2A-2E45-13AA-0DCF1CD70718}"/>
                </a:ext>
              </a:extLst>
            </p:cNvPr>
            <p:cNvSpPr>
              <a:spLocks noChangeArrowheads="1"/>
            </p:cNvSpPr>
            <p:nvPr/>
          </p:nvSpPr>
          <p:spPr bwMode="auto">
            <a:xfrm>
              <a:off x="3612241" y="8324351"/>
              <a:ext cx="544332" cy="102821"/>
            </a:xfrm>
            <a:prstGeom prst="rect">
              <a:avLst/>
            </a:prstGeom>
            <a:solidFill>
              <a:schemeClr val="accent1"/>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47118" name="Rectangle 12">
              <a:extLst>
                <a:ext uri="{FF2B5EF4-FFF2-40B4-BE49-F238E27FC236}">
                  <a16:creationId xmlns:a16="http://schemas.microsoft.com/office/drawing/2014/main" id="{2115CAB4-C5B8-9BE0-D03C-B8093078D3A9}"/>
                </a:ext>
              </a:extLst>
            </p:cNvPr>
            <p:cNvSpPr>
              <a:spLocks noChangeArrowheads="1"/>
            </p:cNvSpPr>
            <p:nvPr/>
          </p:nvSpPr>
          <p:spPr bwMode="auto">
            <a:xfrm>
              <a:off x="2791035" y="8324351"/>
              <a:ext cx="546215" cy="102821"/>
            </a:xfrm>
            <a:prstGeom prst="rect">
              <a:avLst/>
            </a:prstGeom>
            <a:solidFill>
              <a:schemeClr val="accent1"/>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47119" name="Line 13">
              <a:extLst>
                <a:ext uri="{FF2B5EF4-FFF2-40B4-BE49-F238E27FC236}">
                  <a16:creationId xmlns:a16="http://schemas.microsoft.com/office/drawing/2014/main" id="{D69EDF4A-4B4E-2F64-79B3-C91FF2CEDE29}"/>
                </a:ext>
              </a:extLst>
            </p:cNvPr>
            <p:cNvSpPr>
              <a:spLocks noChangeShapeType="1"/>
            </p:cNvSpPr>
            <p:nvPr/>
          </p:nvSpPr>
          <p:spPr bwMode="auto">
            <a:xfrm>
              <a:off x="3337249" y="7914872"/>
              <a:ext cx="0" cy="81896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47120" name="Line 14">
              <a:extLst>
                <a:ext uri="{FF2B5EF4-FFF2-40B4-BE49-F238E27FC236}">
                  <a16:creationId xmlns:a16="http://schemas.microsoft.com/office/drawing/2014/main" id="{B34AE0AE-0955-8923-4C64-6173C7693548}"/>
                </a:ext>
              </a:extLst>
            </p:cNvPr>
            <p:cNvSpPr>
              <a:spLocks noChangeShapeType="1"/>
            </p:cNvSpPr>
            <p:nvPr/>
          </p:nvSpPr>
          <p:spPr bwMode="auto">
            <a:xfrm>
              <a:off x="3612241" y="7914872"/>
              <a:ext cx="0" cy="81896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a:lstStyle/>
            <a:p>
              <a:endParaRPr lang="fr-BE" sz="8778"/>
            </a:p>
          </p:txBody>
        </p:sp>
        <p:sp>
          <p:nvSpPr>
            <p:cNvPr id="47121" name="Rectangle 15">
              <a:extLst>
                <a:ext uri="{FF2B5EF4-FFF2-40B4-BE49-F238E27FC236}">
                  <a16:creationId xmlns:a16="http://schemas.microsoft.com/office/drawing/2014/main" id="{99895D0C-FE56-2D3E-21FC-1C61CB628CAB}"/>
                </a:ext>
              </a:extLst>
            </p:cNvPr>
            <p:cNvSpPr>
              <a:spLocks noChangeArrowheads="1"/>
            </p:cNvSpPr>
            <p:nvPr/>
          </p:nvSpPr>
          <p:spPr bwMode="auto">
            <a:xfrm>
              <a:off x="3612241" y="4025715"/>
              <a:ext cx="408719" cy="306659"/>
            </a:xfrm>
            <a:prstGeom prst="rect">
              <a:avLst/>
            </a:prstGeom>
            <a:solidFill>
              <a:srgbClr val="CC00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47122" name="Rectangle 16">
              <a:extLst>
                <a:ext uri="{FF2B5EF4-FFF2-40B4-BE49-F238E27FC236}">
                  <a16:creationId xmlns:a16="http://schemas.microsoft.com/office/drawing/2014/main" id="{068FCC8D-6288-3DF7-32C6-15628284ECB0}"/>
                </a:ext>
              </a:extLst>
            </p:cNvPr>
            <p:cNvSpPr>
              <a:spLocks noChangeArrowheads="1"/>
            </p:cNvSpPr>
            <p:nvPr/>
          </p:nvSpPr>
          <p:spPr bwMode="auto">
            <a:xfrm>
              <a:off x="2926647" y="4025715"/>
              <a:ext cx="410604" cy="306659"/>
            </a:xfrm>
            <a:prstGeom prst="rect">
              <a:avLst/>
            </a:prstGeom>
            <a:solidFill>
              <a:srgbClr val="CC0000"/>
            </a:solidFill>
            <a:ln w="9525">
              <a:solidFill>
                <a:schemeClr val="tx2"/>
              </a:solidFill>
              <a:miter lim="800000"/>
              <a:headEnd/>
              <a:tailEnd/>
            </a:ln>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1406994" name="Arc 18">
              <a:extLst>
                <a:ext uri="{FF2B5EF4-FFF2-40B4-BE49-F238E27FC236}">
                  <a16:creationId xmlns:a16="http://schemas.microsoft.com/office/drawing/2014/main" id="{A3B2C33A-2E85-E0D0-17C7-6E9931B2A9F2}"/>
                </a:ext>
              </a:extLst>
            </p:cNvPr>
            <p:cNvSpPr>
              <a:spLocks/>
            </p:cNvSpPr>
            <p:nvPr/>
          </p:nvSpPr>
          <p:spPr bwMode="auto">
            <a:xfrm flipV="1">
              <a:off x="2380431" y="3618039"/>
              <a:ext cx="2051133" cy="1024602"/>
            </a:xfrm>
            <a:custGeom>
              <a:avLst/>
              <a:gdLst>
                <a:gd name="T0" fmla="*/ 2147483646 w 43200"/>
                <a:gd name="T1" fmla="*/ 2147483646 h 43200"/>
                <a:gd name="T2" fmla="*/ 2147483646 w 43200"/>
                <a:gd name="T3" fmla="*/ 2147483646 h 43200"/>
                <a:gd name="T4" fmla="*/ 2147483646 w 43200"/>
                <a:gd name="T5" fmla="*/ 2147483646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1300" y="14216"/>
                  </a:moveTo>
                  <a:cubicBezTo>
                    <a:pt x="4405" y="5681"/>
                    <a:pt x="12517" y="-1"/>
                    <a:pt x="21600" y="0"/>
                  </a:cubicBezTo>
                  <a:cubicBezTo>
                    <a:pt x="33529" y="0"/>
                    <a:pt x="43200" y="9670"/>
                    <a:pt x="43200" y="21600"/>
                  </a:cubicBezTo>
                  <a:cubicBezTo>
                    <a:pt x="43200" y="33529"/>
                    <a:pt x="33529" y="43200"/>
                    <a:pt x="21600" y="43200"/>
                  </a:cubicBezTo>
                  <a:cubicBezTo>
                    <a:pt x="9670" y="43200"/>
                    <a:pt x="0" y="33529"/>
                    <a:pt x="0" y="21600"/>
                  </a:cubicBezTo>
                  <a:cubicBezTo>
                    <a:pt x="-1" y="19394"/>
                    <a:pt x="337" y="17202"/>
                    <a:pt x="1001" y="15100"/>
                  </a:cubicBezTo>
                </a:path>
                <a:path w="43200" h="43200" stroke="0" extrusionOk="0">
                  <a:moveTo>
                    <a:pt x="1300" y="14216"/>
                  </a:moveTo>
                  <a:cubicBezTo>
                    <a:pt x="4405" y="5681"/>
                    <a:pt x="12517" y="-1"/>
                    <a:pt x="21600" y="0"/>
                  </a:cubicBezTo>
                  <a:cubicBezTo>
                    <a:pt x="33529" y="0"/>
                    <a:pt x="43200" y="9670"/>
                    <a:pt x="43200" y="21600"/>
                  </a:cubicBezTo>
                  <a:cubicBezTo>
                    <a:pt x="43200" y="33529"/>
                    <a:pt x="33529" y="43200"/>
                    <a:pt x="21600" y="43200"/>
                  </a:cubicBezTo>
                  <a:cubicBezTo>
                    <a:pt x="9670" y="43200"/>
                    <a:pt x="0" y="33529"/>
                    <a:pt x="0" y="21600"/>
                  </a:cubicBezTo>
                  <a:cubicBezTo>
                    <a:pt x="-1" y="19394"/>
                    <a:pt x="337" y="17202"/>
                    <a:pt x="1001" y="15100"/>
                  </a:cubicBezTo>
                  <a:lnTo>
                    <a:pt x="21600" y="21600"/>
                  </a:lnTo>
                  <a:lnTo>
                    <a:pt x="1300" y="14216"/>
                  </a:ln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BE" sz="8778"/>
            </a:p>
          </p:txBody>
        </p:sp>
        <p:sp>
          <p:nvSpPr>
            <p:cNvPr id="1406995" name="Rectangle 19">
              <a:extLst>
                <a:ext uri="{FF2B5EF4-FFF2-40B4-BE49-F238E27FC236}">
                  <a16:creationId xmlns:a16="http://schemas.microsoft.com/office/drawing/2014/main" id="{B827DD82-0F5A-CF61-E51F-FA9AADEF37B9}"/>
                </a:ext>
              </a:extLst>
            </p:cNvPr>
            <p:cNvSpPr>
              <a:spLocks noChangeArrowheads="1"/>
            </p:cNvSpPr>
            <p:nvPr/>
          </p:nvSpPr>
          <p:spPr bwMode="auto">
            <a:xfrm>
              <a:off x="2651655" y="4743658"/>
              <a:ext cx="1644296" cy="3272231"/>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lgn="ctr" eaLnBrk="1" hangingPunct="1">
                <a:spcBef>
                  <a:spcPct val="0"/>
                </a:spcBef>
                <a:buFontTx/>
                <a:buNone/>
              </a:pPr>
              <a:endParaRPr lang="fr-FR" altLang="fr-FR" sz="3591">
                <a:latin typeface="Arial" panose="020B0604020202020204" pitchFamily="34" charset="0"/>
              </a:endParaRPr>
            </a:p>
          </p:txBody>
        </p:sp>
        <p:sp>
          <p:nvSpPr>
            <p:cNvPr id="1406996" name="Oval 20">
              <a:extLst>
                <a:ext uri="{FF2B5EF4-FFF2-40B4-BE49-F238E27FC236}">
                  <a16:creationId xmlns:a16="http://schemas.microsoft.com/office/drawing/2014/main" id="{3DD90B9A-A3F2-BFEA-263B-062919932C59}"/>
                </a:ext>
              </a:extLst>
            </p:cNvPr>
            <p:cNvSpPr>
              <a:spLocks noChangeArrowheads="1"/>
            </p:cNvSpPr>
            <p:nvPr/>
          </p:nvSpPr>
          <p:spPr bwMode="auto">
            <a:xfrm>
              <a:off x="3062259" y="8221531"/>
              <a:ext cx="823090" cy="716138"/>
            </a:xfrm>
            <a:prstGeom prst="ellipse">
              <a:avLst/>
            </a:prstGeom>
            <a:noFill/>
            <a:ln w="57150">
              <a:solidFill>
                <a:schemeClr val="accent1">
                  <a:lumMod val="60000"/>
                  <a:lumOff val="4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FontTx/>
                <a:buNone/>
              </a:pPr>
              <a:endParaRPr lang="fr-FR" altLang="fr-FR" sz="4788">
                <a:latin typeface="Times New Roman" panose="02020603050405020304" pitchFamily="18" charset="0"/>
              </a:endParaRPr>
            </a:p>
          </p:txBody>
        </p:sp>
        <p:sp>
          <p:nvSpPr>
            <p:cNvPr id="32" name="Line 17">
              <a:extLst>
                <a:ext uri="{FF2B5EF4-FFF2-40B4-BE49-F238E27FC236}">
                  <a16:creationId xmlns:a16="http://schemas.microsoft.com/office/drawing/2014/main" id="{BB3C11CA-807D-88BC-3B20-56728E6B6219}"/>
                </a:ext>
              </a:extLst>
            </p:cNvPr>
            <p:cNvSpPr>
              <a:spLocks noChangeShapeType="1"/>
            </p:cNvSpPr>
            <p:nvPr/>
          </p:nvSpPr>
          <p:spPr bwMode="auto">
            <a:xfrm>
              <a:off x="3889114" y="8649636"/>
              <a:ext cx="1410744" cy="0"/>
            </a:xfrm>
            <a:prstGeom prst="line">
              <a:avLst/>
            </a:prstGeom>
            <a:noFill/>
            <a:ln w="381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p>
          </p:txBody>
        </p:sp>
        <p:sp>
          <p:nvSpPr>
            <p:cNvPr id="3" name="Text Box 21">
              <a:extLst>
                <a:ext uri="{FF2B5EF4-FFF2-40B4-BE49-F238E27FC236}">
                  <a16:creationId xmlns:a16="http://schemas.microsoft.com/office/drawing/2014/main" id="{5011B7D0-0522-C5F3-27B1-97BFF841D954}"/>
                </a:ext>
              </a:extLst>
            </p:cNvPr>
            <p:cNvSpPr txBox="1">
              <a:spLocks noChangeArrowheads="1"/>
            </p:cNvSpPr>
            <p:nvPr/>
          </p:nvSpPr>
          <p:spPr bwMode="auto">
            <a:xfrm rot="16200000">
              <a:off x="1443769" y="6099702"/>
              <a:ext cx="1297343" cy="584775"/>
            </a:xfrm>
            <a:prstGeom prst="rect">
              <a:avLst/>
            </a:prstGeom>
            <a:noFill/>
            <a:ln w="9525">
              <a:noFill/>
              <a:miter lim="800000"/>
              <a:headEnd/>
              <a:tailEnd/>
            </a:ln>
          </p:spPr>
          <p:txBody>
            <a:bodyPr wrap="none">
              <a:spAutoFit/>
            </a:bodyPr>
            <a:lstStyle>
              <a:lvl1pPr>
                <a:spcBef>
                  <a:spcPct val="20000"/>
                </a:spcBef>
                <a:buFont typeface="Arial" panose="020B0604020202020204" pitchFamily="34" charset="0"/>
                <a:buChar char="•"/>
                <a:defRPr sz="2600">
                  <a:solidFill>
                    <a:schemeClr val="tx2"/>
                  </a:solidFill>
                  <a:latin typeface="Arial Narrow" panose="020B0606020202030204" pitchFamily="34" charset="0"/>
                </a:defRPr>
              </a:lvl1pPr>
              <a:lvl2pPr marL="742950" indent="-285750">
                <a:spcBef>
                  <a:spcPct val="20000"/>
                </a:spcBef>
                <a:buFont typeface="Arial" panose="020B0604020202020204" pitchFamily="34" charset="0"/>
                <a:buChar char="•"/>
                <a:defRPr sz="2400">
                  <a:solidFill>
                    <a:schemeClr val="tx2"/>
                  </a:solidFill>
                  <a:latin typeface="Arial Narrow" panose="020B0606020202030204" pitchFamily="34" charset="0"/>
                </a:defRPr>
              </a:lvl2pPr>
              <a:lvl3pPr marL="1143000" indent="-228600">
                <a:spcBef>
                  <a:spcPct val="20000"/>
                </a:spcBef>
                <a:buFont typeface="Arial" panose="020B0604020202020204" pitchFamily="34" charset="0"/>
                <a:buChar char="•"/>
                <a:defRPr sz="2000">
                  <a:solidFill>
                    <a:schemeClr val="tx2"/>
                  </a:solidFill>
                  <a:latin typeface="Arial Narrow" panose="020B0606020202030204" pitchFamily="34" charset="0"/>
                </a:defRPr>
              </a:lvl3pPr>
              <a:lvl4pPr marL="1600200" indent="-228600">
                <a:spcBef>
                  <a:spcPct val="20000"/>
                </a:spcBef>
                <a:buClr>
                  <a:schemeClr val="tx1"/>
                </a:buClr>
                <a:buChar char="–"/>
                <a:defRPr b="1">
                  <a:solidFill>
                    <a:schemeClr val="tx1"/>
                  </a:solidFill>
                  <a:latin typeface="Century Gothic" panose="020B050202020202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eaLnBrk="1" hangingPunct="1">
                <a:spcBef>
                  <a:spcPct val="0"/>
                </a:spcBef>
                <a:buFontTx/>
                <a:buNone/>
              </a:pPr>
              <a:r>
                <a:rPr lang="fr-BE" altLang="fr-FR" sz="3200" dirty="0">
                  <a:solidFill>
                    <a:srgbClr val="FFFF00"/>
                  </a:solidFill>
                  <a:latin typeface="+mn-lt"/>
                </a:rPr>
                <a:t>Trayon</a:t>
              </a:r>
              <a:endParaRPr lang="fr-FR" altLang="fr-FR" sz="3200" dirty="0">
                <a:solidFill>
                  <a:srgbClr val="FFFF00"/>
                </a:solidFill>
                <a:latin typeface="+mn-lt"/>
              </a:endParaRPr>
            </a:p>
          </p:txBody>
        </p:sp>
        <p:sp>
          <p:nvSpPr>
            <p:cNvPr id="4" name="Line 17">
              <a:extLst>
                <a:ext uri="{FF2B5EF4-FFF2-40B4-BE49-F238E27FC236}">
                  <a16:creationId xmlns:a16="http://schemas.microsoft.com/office/drawing/2014/main" id="{3BC22858-E403-C540-BC2F-B16A1EDEFF51}"/>
                </a:ext>
              </a:extLst>
            </p:cNvPr>
            <p:cNvSpPr>
              <a:spLocks noChangeShapeType="1"/>
            </p:cNvSpPr>
            <p:nvPr/>
          </p:nvSpPr>
          <p:spPr bwMode="auto">
            <a:xfrm flipV="1">
              <a:off x="4517147" y="4099878"/>
              <a:ext cx="1111199" cy="1325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BE" sz="8778"/>
            </a:p>
          </p:txBody>
        </p:sp>
      </p:grpSp>
      <p:sp>
        <p:nvSpPr>
          <p:cNvPr id="5" name="Rectangle : coins arrondis 4">
            <a:extLst>
              <a:ext uri="{FF2B5EF4-FFF2-40B4-BE49-F238E27FC236}">
                <a16:creationId xmlns:a16="http://schemas.microsoft.com/office/drawing/2014/main" id="{ECDAFD82-954D-2A64-33F3-5AA721BD777F}"/>
              </a:ext>
            </a:extLst>
          </p:cNvPr>
          <p:cNvSpPr/>
          <p:nvPr/>
        </p:nvSpPr>
        <p:spPr>
          <a:xfrm>
            <a:off x="9744483" y="1299771"/>
            <a:ext cx="7910851" cy="1540013"/>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1. Effet </a:t>
            </a:r>
            <a:r>
              <a:rPr lang="fr-BE" sz="4000" dirty="0" err="1"/>
              <a:t>traumatrisant</a:t>
            </a:r>
            <a:r>
              <a:rPr lang="fr-BE" sz="4000" dirty="0"/>
              <a:t> de la traite : </a:t>
            </a:r>
          </a:p>
          <a:p>
            <a:pPr algn="ctr"/>
            <a:r>
              <a:rPr lang="fr-BE" sz="4000" dirty="0"/>
              <a:t>3 forces et 7 types de lésions</a:t>
            </a:r>
          </a:p>
        </p:txBody>
      </p:sp>
      <p:sp>
        <p:nvSpPr>
          <p:cNvPr id="12" name="ZoneTexte 11">
            <a:extLst>
              <a:ext uri="{FF2B5EF4-FFF2-40B4-BE49-F238E27FC236}">
                <a16:creationId xmlns:a16="http://schemas.microsoft.com/office/drawing/2014/main" id="{B188BA1C-868D-83F3-3C0E-A43E3742273A}"/>
              </a:ext>
            </a:extLst>
          </p:cNvPr>
          <p:cNvSpPr txBox="1"/>
          <p:nvPr/>
        </p:nvSpPr>
        <p:spPr>
          <a:xfrm>
            <a:off x="1007504" y="3286011"/>
            <a:ext cx="18578064" cy="1754326"/>
          </a:xfrm>
          <a:prstGeom prst="rect">
            <a:avLst/>
          </a:prstGeom>
          <a:noFill/>
        </p:spPr>
        <p:txBody>
          <a:bodyPr wrap="square">
            <a:spAutoFit/>
          </a:bodyPr>
          <a:lstStyle/>
          <a:p>
            <a:pPr marL="571500" indent="-571500" eaLnBrk="1" hangingPunct="1">
              <a:buFont typeface="Arial" panose="020B0604020202020204" pitchFamily="34" charset="0"/>
              <a:buChar char="•"/>
              <a:defRPr/>
            </a:pPr>
            <a:r>
              <a:rPr lang="fr-BE" sz="3600" dirty="0">
                <a:solidFill>
                  <a:schemeClr val="bg1"/>
                </a:solidFill>
                <a:latin typeface="+mj-lt"/>
              </a:rPr>
              <a:t>Force de compression (phase de massage : la paroi du manchon se rapproche du trayon)</a:t>
            </a:r>
          </a:p>
          <a:p>
            <a:pPr marL="571500" indent="-571500" eaLnBrk="1" hangingPunct="1">
              <a:buFont typeface="Arial" panose="020B0604020202020204" pitchFamily="34" charset="0"/>
              <a:buChar char="•"/>
              <a:defRPr/>
            </a:pPr>
            <a:r>
              <a:rPr lang="fr-BE" sz="3600" dirty="0">
                <a:solidFill>
                  <a:schemeClr val="bg1"/>
                </a:solidFill>
                <a:latin typeface="+mj-lt"/>
              </a:rPr>
              <a:t>Force de cisaillement : passage du lait dans le canal du trayon</a:t>
            </a:r>
          </a:p>
          <a:p>
            <a:pPr marL="571500" indent="-571500" eaLnBrk="1" hangingPunct="1">
              <a:buFont typeface="Arial" panose="020B0604020202020204" pitchFamily="34" charset="0"/>
              <a:buChar char="•"/>
              <a:defRPr/>
            </a:pPr>
            <a:r>
              <a:rPr lang="fr-BE" sz="3600" dirty="0">
                <a:solidFill>
                  <a:schemeClr val="bg1"/>
                </a:solidFill>
                <a:latin typeface="+mj-lt"/>
              </a:rPr>
              <a:t>Force d’aspiration  (phase de succion :  La paroi du manchon  s’écarte du trayon)</a:t>
            </a:r>
            <a:endParaRPr lang="fr-FR" sz="3600" dirty="0">
              <a:solidFill>
                <a:schemeClr val="bg1"/>
              </a:solidFill>
              <a:latin typeface="+mj-lt"/>
            </a:endParaRPr>
          </a:p>
        </p:txBody>
      </p:sp>
      <p:sp>
        <p:nvSpPr>
          <p:cNvPr id="16" name="Rectangle : coins arrondis 15">
            <a:extLst>
              <a:ext uri="{FF2B5EF4-FFF2-40B4-BE49-F238E27FC236}">
                <a16:creationId xmlns:a16="http://schemas.microsoft.com/office/drawing/2014/main" id="{BB17AAF2-60C5-5ADD-BBF5-DDF8FDC1C0B0}"/>
              </a:ext>
            </a:extLst>
          </p:cNvPr>
          <p:cNvSpPr/>
          <p:nvPr/>
        </p:nvSpPr>
        <p:spPr>
          <a:xfrm>
            <a:off x="13869563" y="9404980"/>
            <a:ext cx="9687804" cy="1540013"/>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2. Effet </a:t>
            </a:r>
            <a:r>
              <a:rPr lang="fr-BE" altLang="fr-FR" sz="4000" dirty="0">
                <a:solidFill>
                  <a:schemeClr val="bg1"/>
                </a:solidFill>
              </a:rPr>
              <a:t>vecteur : favoriser la dissémination de germes d’une vache à l’autre</a:t>
            </a:r>
            <a:endParaRPr lang="fr-BE" sz="4000" dirty="0"/>
          </a:p>
        </p:txBody>
      </p:sp>
      <p:sp>
        <p:nvSpPr>
          <p:cNvPr id="17" name="Rectangle : coins arrondis 16">
            <a:extLst>
              <a:ext uri="{FF2B5EF4-FFF2-40B4-BE49-F238E27FC236}">
                <a16:creationId xmlns:a16="http://schemas.microsoft.com/office/drawing/2014/main" id="{D4FF3A15-386A-8BA1-8593-F3873F839BDB}"/>
              </a:ext>
            </a:extLst>
          </p:cNvPr>
          <p:cNvSpPr/>
          <p:nvPr/>
        </p:nvSpPr>
        <p:spPr>
          <a:xfrm>
            <a:off x="13869562" y="11277188"/>
            <a:ext cx="9687805" cy="2055123"/>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altLang="fr-FR" sz="4000" dirty="0">
                <a:solidFill>
                  <a:schemeClr val="bg1"/>
                </a:solidFill>
              </a:rPr>
              <a:t>3. Effet infectant : favoriser le passage des germes dans la mamelle et d’un quartier à l’autre (Phénomène d’impact)</a:t>
            </a:r>
            <a:endParaRPr lang="en-US" altLang="fr-FR" sz="4000" dirty="0">
              <a:solidFill>
                <a:schemeClr val="bg1"/>
              </a:solidFill>
            </a:endParaRPr>
          </a:p>
        </p:txBody>
      </p:sp>
      <p:sp>
        <p:nvSpPr>
          <p:cNvPr id="19" name="ZoneTexte 18">
            <a:extLst>
              <a:ext uri="{FF2B5EF4-FFF2-40B4-BE49-F238E27FC236}">
                <a16:creationId xmlns:a16="http://schemas.microsoft.com/office/drawing/2014/main" id="{DE1A9955-A2E8-7866-3001-EBDF3CB57DA1}"/>
              </a:ext>
            </a:extLst>
          </p:cNvPr>
          <p:cNvSpPr txBox="1"/>
          <p:nvPr/>
        </p:nvSpPr>
        <p:spPr>
          <a:xfrm>
            <a:off x="19273452" y="6883801"/>
            <a:ext cx="4672440" cy="1754326"/>
          </a:xfrm>
          <a:prstGeom prst="rect">
            <a:avLst/>
          </a:prstGeom>
          <a:noFill/>
        </p:spPr>
        <p:txBody>
          <a:bodyPr wrap="square">
            <a:spAutoFit/>
          </a:bodyPr>
          <a:lstStyle/>
          <a:p>
            <a:r>
              <a:rPr lang="fr-FR" altLang="fr-FR" sz="3600" u="sng" dirty="0">
                <a:solidFill>
                  <a:schemeClr val="bg1"/>
                </a:solidFill>
              </a:rPr>
              <a:t>Rapport de pulsation</a:t>
            </a:r>
            <a:r>
              <a:rPr lang="fr-FR" altLang="fr-FR" sz="3600" dirty="0">
                <a:solidFill>
                  <a:schemeClr val="bg1"/>
                </a:solidFill>
              </a:rPr>
              <a:t> : </a:t>
            </a:r>
          </a:p>
          <a:p>
            <a:r>
              <a:rPr lang="fr-FR" altLang="fr-FR" sz="3600" dirty="0">
                <a:solidFill>
                  <a:schemeClr val="bg1"/>
                </a:solidFill>
              </a:rPr>
              <a:t>60 % de succion </a:t>
            </a:r>
          </a:p>
          <a:p>
            <a:r>
              <a:rPr lang="fr-FR" altLang="fr-FR" sz="3600" dirty="0">
                <a:solidFill>
                  <a:schemeClr val="bg1"/>
                </a:solidFill>
              </a:rPr>
              <a:t>et 40 % de massage </a:t>
            </a:r>
            <a:endParaRPr lang="fr-BE" sz="3600" dirty="0">
              <a:solidFill>
                <a:schemeClr val="bg1"/>
              </a:solidFill>
            </a:endParaRPr>
          </a:p>
        </p:txBody>
      </p:sp>
      <p:pic>
        <p:nvPicPr>
          <p:cNvPr id="20" name="Picture 4" descr="pulsation">
            <a:extLst>
              <a:ext uri="{FF2B5EF4-FFF2-40B4-BE49-F238E27FC236}">
                <a16:creationId xmlns:a16="http://schemas.microsoft.com/office/drawing/2014/main" id="{89DAF544-13F1-8E3E-FFC7-D32D36B041FF}"/>
              </a:ext>
            </a:extLst>
          </p:cNvPr>
          <p:cNvPicPr>
            <a:picLocks noChangeAspect="1" noChangeArrowheads="1"/>
          </p:cNvPicPr>
          <p:nvPr/>
        </p:nvPicPr>
        <p:blipFill>
          <a:blip r:embed="rId2">
            <a:lum bright="-10000" contrast="32000"/>
            <a:extLst>
              <a:ext uri="{28A0092B-C50C-407E-A947-70E740481C1C}">
                <a14:useLocalDpi xmlns:a14="http://schemas.microsoft.com/office/drawing/2010/main" val="0"/>
              </a:ext>
            </a:extLst>
          </a:blip>
          <a:srcRect/>
          <a:stretch>
            <a:fillRect/>
          </a:stretch>
        </p:blipFill>
        <p:spPr>
          <a:xfrm>
            <a:off x="19207782" y="4163174"/>
            <a:ext cx="4672440" cy="2457630"/>
          </a:xfrm>
          <a:prstGeom prst="rect">
            <a:avLst/>
          </a:prstGeom>
          <a:ln>
            <a:solidFill>
              <a:schemeClr val="tx2"/>
            </a:solidFill>
            <a:miter lim="800000"/>
            <a:headEnd/>
            <a:tailEnd/>
          </a:ln>
        </p:spPr>
      </p:pic>
      <p:pic>
        <p:nvPicPr>
          <p:cNvPr id="21" name="Picture 3" descr="qfl2 051">
            <a:extLst>
              <a:ext uri="{FF2B5EF4-FFF2-40B4-BE49-F238E27FC236}">
                <a16:creationId xmlns:a16="http://schemas.microsoft.com/office/drawing/2014/main" id="{56BE8449-F1B4-5A25-8568-E70FC8AF837C}"/>
              </a:ext>
            </a:extLst>
          </p:cNvPr>
          <p:cNvPicPr>
            <a:picLocks noChangeAspect="1" noChangeArrowheads="1"/>
          </p:cNvPicPr>
          <p:nvPr/>
        </p:nvPicPr>
        <p:blipFill>
          <a:blip r:embed="rId3">
            <a:lum bright="-18000" contrast="34000"/>
            <a:extLst>
              <a:ext uri="{28A0092B-C50C-407E-A947-70E740481C1C}">
                <a14:useLocalDpi xmlns:a14="http://schemas.microsoft.com/office/drawing/2010/main" val="0"/>
              </a:ext>
            </a:extLst>
          </a:blip>
          <a:srcRect/>
          <a:stretch>
            <a:fillRect/>
          </a:stretch>
        </p:blipFill>
        <p:spPr>
          <a:xfrm>
            <a:off x="19142112" y="348764"/>
            <a:ext cx="4803780" cy="3672938"/>
          </a:xfrm>
          <a:prstGeom prst="rect">
            <a:avLst/>
          </a:prstGeom>
          <a:ln>
            <a:solidFill>
              <a:schemeClr val="tx2"/>
            </a:solidFill>
            <a:miter lim="800000"/>
            <a:headEnd/>
            <a:tailEnd/>
          </a:ln>
        </p:spPr>
      </p:pic>
      <p:sp>
        <p:nvSpPr>
          <p:cNvPr id="22" name="Rectangle : coins arrondis 21">
            <a:extLst>
              <a:ext uri="{FF2B5EF4-FFF2-40B4-BE49-F238E27FC236}">
                <a16:creationId xmlns:a16="http://schemas.microsoft.com/office/drawing/2014/main" id="{8D7A7BB9-AA1D-BAFF-0260-4A66EEDE51AA}"/>
              </a:ext>
            </a:extLst>
          </p:cNvPr>
          <p:cNvSpPr/>
          <p:nvPr/>
        </p:nvSpPr>
        <p:spPr>
          <a:xfrm>
            <a:off x="870889" y="1167673"/>
            <a:ext cx="6617795" cy="101756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Les trois effets de la traite</a:t>
            </a:r>
          </a:p>
        </p:txBody>
      </p:sp>
      <p:sp>
        <p:nvSpPr>
          <p:cNvPr id="23" name="ZoneTexte 22">
            <a:extLst>
              <a:ext uri="{FF2B5EF4-FFF2-40B4-BE49-F238E27FC236}">
                <a16:creationId xmlns:a16="http://schemas.microsoft.com/office/drawing/2014/main" id="{1311860A-6291-BF83-A7F2-4C306F183E04}"/>
              </a:ext>
            </a:extLst>
          </p:cNvPr>
          <p:cNvSpPr txBox="1"/>
          <p:nvPr/>
        </p:nvSpPr>
        <p:spPr>
          <a:xfrm>
            <a:off x="5420543" y="12685980"/>
            <a:ext cx="4908844" cy="646331"/>
          </a:xfrm>
          <a:prstGeom prst="rect">
            <a:avLst/>
          </a:prstGeom>
          <a:noFill/>
        </p:spPr>
        <p:txBody>
          <a:bodyPr wrap="none" rtlCol="0">
            <a:spAutoFit/>
          </a:bodyPr>
          <a:lstStyle/>
          <a:p>
            <a:r>
              <a:rPr lang="fr-BE" sz="3600" dirty="0">
                <a:solidFill>
                  <a:schemeClr val="bg1"/>
                </a:solidFill>
              </a:rPr>
              <a:t>Voir les scores de trayons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Espace réservé du numéro de diapositive 4">
            <a:extLst>
              <a:ext uri="{FF2B5EF4-FFF2-40B4-BE49-F238E27FC236}">
                <a16:creationId xmlns:a16="http://schemas.microsoft.com/office/drawing/2014/main" id="{481631EE-E48D-D4EF-CFCB-C22313BD0A62}"/>
              </a:ext>
            </a:extLst>
          </p:cNvPr>
          <p:cNvSpPr>
            <a:spLocks noGrp="1"/>
          </p:cNvSpPr>
          <p:nvPr>
            <p:ph type="sldNum" sz="quarter" idx="11"/>
          </p:nvPr>
        </p:nvSpPr>
        <p:spPr bwMode="auto">
          <a:xfrm>
            <a:off x="6804025" y="6237288"/>
            <a:ext cx="2160588" cy="431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algn="r">
              <a:spcBef>
                <a:spcPct val="0"/>
              </a:spcBef>
              <a:buFontTx/>
              <a:buNone/>
            </a:pPr>
            <a:fld id="{E38A38BB-D724-461F-A416-D1FFB5962DB1}" type="slidenum">
              <a:rPr lang="fr-FR" altLang="fr-FR" smtClean="0"/>
              <a:pPr algn="r">
                <a:spcBef>
                  <a:spcPct val="0"/>
                </a:spcBef>
                <a:buFontTx/>
                <a:buNone/>
              </a:pPr>
              <a:t>56</a:t>
            </a:fld>
            <a:endParaRPr lang="fr-FR" altLang="fr-FR" sz="2793" b="1">
              <a:solidFill>
                <a:srgbClr val="A50021"/>
              </a:solidFill>
            </a:endParaRPr>
          </a:p>
        </p:txBody>
      </p:sp>
      <p:pic>
        <p:nvPicPr>
          <p:cNvPr id="107524" name="Picture 3">
            <a:extLst>
              <a:ext uri="{FF2B5EF4-FFF2-40B4-BE49-F238E27FC236}">
                <a16:creationId xmlns:a16="http://schemas.microsoft.com/office/drawing/2014/main" id="{ED5D7A2E-ED09-779F-5CC4-15115D8B888D}"/>
              </a:ext>
            </a:extLst>
          </p:cNvPr>
          <p:cNvPicPr>
            <a:picLocks noGrp="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56036" y="3672184"/>
            <a:ext cx="9649072" cy="9489515"/>
          </a:xfrm>
        </p:spPr>
      </p:pic>
      <p:sp>
        <p:nvSpPr>
          <p:cNvPr id="2" name="Rectangle à coins arrondis 38">
            <a:extLst>
              <a:ext uri="{FF2B5EF4-FFF2-40B4-BE49-F238E27FC236}">
                <a16:creationId xmlns:a16="http://schemas.microsoft.com/office/drawing/2014/main" id="{5F9F1942-830D-B488-3161-E2AC3ACF5F71}"/>
              </a:ext>
            </a:extLst>
          </p:cNvPr>
          <p:cNvSpPr/>
          <p:nvPr/>
        </p:nvSpPr>
        <p:spPr>
          <a:xfrm>
            <a:off x="1656036" y="1295921"/>
            <a:ext cx="9649072" cy="1440160"/>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altLang="fr-FR" sz="4000" dirty="0"/>
              <a:t>Les fluctuations brutales de vide : </a:t>
            </a:r>
          </a:p>
          <a:p>
            <a:pPr algn="ctr"/>
            <a:r>
              <a:rPr lang="fr-BE" altLang="fr-FR" sz="4000" dirty="0"/>
              <a:t>le phénomène d’impact</a:t>
            </a:r>
            <a:endParaRPr lang="fr-BE" sz="40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1FFBCF-C8A0-6665-E09B-68F605DE33E3}"/>
              </a:ext>
            </a:extLst>
          </p:cNvPr>
          <p:cNvPicPr>
            <a:picLocks noChangeAspect="1"/>
          </p:cNvPicPr>
          <p:nvPr/>
        </p:nvPicPr>
        <p:blipFill>
          <a:blip r:embed="rId2"/>
          <a:stretch>
            <a:fillRect/>
          </a:stretch>
        </p:blipFill>
        <p:spPr>
          <a:xfrm>
            <a:off x="431900" y="3227843"/>
            <a:ext cx="11742409" cy="8725262"/>
          </a:xfrm>
          <a:prstGeom prst="rect">
            <a:avLst/>
          </a:prstGeom>
        </p:spPr>
      </p:pic>
      <p:pic>
        <p:nvPicPr>
          <p:cNvPr id="5" name="Image 4">
            <a:extLst>
              <a:ext uri="{FF2B5EF4-FFF2-40B4-BE49-F238E27FC236}">
                <a16:creationId xmlns:a16="http://schemas.microsoft.com/office/drawing/2014/main" id="{74841352-3EA2-D12C-B0F4-0DD19183FA34}"/>
              </a:ext>
            </a:extLst>
          </p:cNvPr>
          <p:cNvPicPr>
            <a:picLocks noChangeAspect="1"/>
          </p:cNvPicPr>
          <p:nvPr/>
        </p:nvPicPr>
        <p:blipFill>
          <a:blip r:embed="rId3"/>
          <a:stretch>
            <a:fillRect/>
          </a:stretch>
        </p:blipFill>
        <p:spPr>
          <a:xfrm>
            <a:off x="12457235" y="3227843"/>
            <a:ext cx="11593289" cy="8725262"/>
          </a:xfrm>
          <a:prstGeom prst="rect">
            <a:avLst/>
          </a:prstGeom>
        </p:spPr>
      </p:pic>
      <p:sp>
        <p:nvSpPr>
          <p:cNvPr id="7" name="ZoneTexte 6">
            <a:extLst>
              <a:ext uri="{FF2B5EF4-FFF2-40B4-BE49-F238E27FC236}">
                <a16:creationId xmlns:a16="http://schemas.microsoft.com/office/drawing/2014/main" id="{A4913616-D5D8-E8DD-DC52-141F95D1D9F8}"/>
              </a:ext>
            </a:extLst>
          </p:cNvPr>
          <p:cNvSpPr txBox="1"/>
          <p:nvPr/>
        </p:nvSpPr>
        <p:spPr>
          <a:xfrm>
            <a:off x="17235610" y="12277784"/>
            <a:ext cx="5590778" cy="769441"/>
          </a:xfrm>
          <a:prstGeom prst="rect">
            <a:avLst/>
          </a:prstGeom>
          <a:noFill/>
        </p:spPr>
        <p:txBody>
          <a:bodyPr wrap="square">
            <a:spAutoFit/>
          </a:bodyPr>
          <a:lstStyle/>
          <a:p>
            <a:r>
              <a:rPr lang="fr-BE" dirty="0">
                <a:solidFill>
                  <a:srgbClr val="FFFF00"/>
                </a:solidFill>
              </a:rPr>
              <a:t>https://idele.fr/cofit/</a:t>
            </a:r>
          </a:p>
        </p:txBody>
      </p:sp>
      <p:pic>
        <p:nvPicPr>
          <p:cNvPr id="9" name="Image 8">
            <a:extLst>
              <a:ext uri="{FF2B5EF4-FFF2-40B4-BE49-F238E27FC236}">
                <a16:creationId xmlns:a16="http://schemas.microsoft.com/office/drawing/2014/main" id="{2357A26C-1544-1C99-2596-1270324D7938}"/>
              </a:ext>
            </a:extLst>
          </p:cNvPr>
          <p:cNvPicPr>
            <a:picLocks noChangeAspect="1"/>
          </p:cNvPicPr>
          <p:nvPr/>
        </p:nvPicPr>
        <p:blipFill>
          <a:blip r:embed="rId4"/>
          <a:stretch>
            <a:fillRect/>
          </a:stretch>
        </p:blipFill>
        <p:spPr>
          <a:xfrm>
            <a:off x="11881172" y="382985"/>
            <a:ext cx="11472849" cy="2135458"/>
          </a:xfrm>
          <a:prstGeom prst="rect">
            <a:avLst/>
          </a:prstGeom>
        </p:spPr>
      </p:pic>
      <p:sp>
        <p:nvSpPr>
          <p:cNvPr id="10" name="Rectangle : coins arrondis 9">
            <a:extLst>
              <a:ext uri="{FF2B5EF4-FFF2-40B4-BE49-F238E27FC236}">
                <a16:creationId xmlns:a16="http://schemas.microsoft.com/office/drawing/2014/main" id="{E9714830-9F3A-6402-B20A-273785026630}"/>
              </a:ext>
            </a:extLst>
          </p:cNvPr>
          <p:cNvSpPr/>
          <p:nvPr/>
        </p:nvSpPr>
        <p:spPr>
          <a:xfrm>
            <a:off x="1128404" y="676141"/>
            <a:ext cx="8928992" cy="184230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pc="-30" dirty="0">
                <a:solidFill>
                  <a:schemeClr val="bg1"/>
                </a:solidFill>
                <a:ea typeface="Source Sans Pro" panose="020B0503030403020204" pitchFamily="34" charset="0"/>
              </a:rPr>
              <a:t>Le </a:t>
            </a:r>
            <a:r>
              <a:rPr lang="en-US" spc="-30" dirty="0" err="1">
                <a:solidFill>
                  <a:schemeClr val="bg1"/>
                </a:solidFill>
                <a:ea typeface="Source Sans Pro" panose="020B0503030403020204" pitchFamily="34" charset="0"/>
              </a:rPr>
              <a:t>contrôle</a:t>
            </a:r>
            <a:r>
              <a:rPr lang="en-US" spc="-30" dirty="0">
                <a:solidFill>
                  <a:schemeClr val="bg1"/>
                </a:solidFill>
                <a:ea typeface="Source Sans Pro" panose="020B0503030403020204" pitchFamily="34" charset="0"/>
              </a:rPr>
              <a:t> de </a:t>
            </a:r>
            <a:r>
              <a:rPr lang="en-US" spc="-30" dirty="0" err="1">
                <a:solidFill>
                  <a:schemeClr val="bg1"/>
                </a:solidFill>
                <a:ea typeface="Source Sans Pro" panose="020B0503030403020204" pitchFamily="34" charset="0"/>
              </a:rPr>
              <a:t>l’installation</a:t>
            </a:r>
            <a:r>
              <a:rPr lang="en-US" spc="-30" dirty="0">
                <a:solidFill>
                  <a:schemeClr val="bg1"/>
                </a:solidFill>
                <a:ea typeface="Source Sans Pro" panose="020B0503030403020204" pitchFamily="34" charset="0"/>
              </a:rPr>
              <a:t>  de </a:t>
            </a:r>
            <a:r>
              <a:rPr lang="en-US" spc="-30" dirty="0" err="1">
                <a:solidFill>
                  <a:schemeClr val="bg1"/>
                </a:solidFill>
                <a:ea typeface="Source Sans Pro" panose="020B0503030403020204" pitchFamily="34" charset="0"/>
              </a:rPr>
              <a:t>traite</a:t>
            </a:r>
            <a:endParaRPr lang="en-US" spc="-30" dirty="0">
              <a:solidFill>
                <a:schemeClr val="bg1"/>
              </a:solidFill>
              <a:ea typeface="Source Sans Pro" panose="020B0503030403020204" pitchFamily="34" charset="0"/>
            </a:endParaRPr>
          </a:p>
          <a:p>
            <a:pPr algn="ctr"/>
            <a:r>
              <a:rPr lang="en-US" spc="-30" dirty="0">
                <a:solidFill>
                  <a:schemeClr val="bg1"/>
                </a:solidFill>
                <a:ea typeface="Source Sans Pro" panose="020B0503030403020204" pitchFamily="34" charset="0"/>
              </a:rPr>
              <a:t>(/ 1000 h </a:t>
            </a:r>
            <a:r>
              <a:rPr lang="en-US" spc="-30" dirty="0" err="1">
                <a:solidFill>
                  <a:schemeClr val="bg1"/>
                </a:solidFill>
                <a:ea typeface="Source Sans Pro" panose="020B0503030403020204" pitchFamily="34" charset="0"/>
              </a:rPr>
              <a:t>ou</a:t>
            </a:r>
            <a:r>
              <a:rPr lang="en-US" spc="-30" dirty="0">
                <a:solidFill>
                  <a:schemeClr val="bg1"/>
                </a:solidFill>
                <a:ea typeface="Source Sans Pro" panose="020B0503030403020204" pitchFamily="34" charset="0"/>
              </a:rPr>
              <a:t> 1 </a:t>
            </a:r>
            <a:r>
              <a:rPr lang="en-US" spc="-30" dirty="0" err="1">
                <a:solidFill>
                  <a:schemeClr val="bg1"/>
                </a:solidFill>
                <a:ea typeface="Source Sans Pro" panose="020B0503030403020204" pitchFamily="34" charset="0"/>
              </a:rPr>
              <a:t>fois</a:t>
            </a:r>
            <a:r>
              <a:rPr lang="en-US" spc="-30" dirty="0">
                <a:solidFill>
                  <a:schemeClr val="bg1"/>
                </a:solidFill>
                <a:ea typeface="Source Sans Pro" panose="020B0503030403020204" pitchFamily="34" charset="0"/>
              </a:rPr>
              <a:t> / an) </a:t>
            </a:r>
          </a:p>
        </p:txBody>
      </p:sp>
    </p:spTree>
    <p:extLst>
      <p:ext uri="{BB962C8B-B14F-4D97-AF65-F5344CB8AC3E}">
        <p14:creationId xmlns:p14="http://schemas.microsoft.com/office/powerpoint/2010/main" val="450707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799DE0C-3A9C-85E3-B29F-733A0270B008}"/>
            </a:ext>
          </a:extLst>
        </p:cNvPr>
        <p:cNvGrpSpPr/>
        <p:nvPr/>
      </p:nvGrpSpPr>
      <p:grpSpPr>
        <a:xfrm>
          <a:off x="0" y="0"/>
          <a:ext cx="0" cy="0"/>
          <a:chOff x="0" y="0"/>
          <a:chExt cx="0" cy="0"/>
        </a:xfrm>
      </p:grpSpPr>
      <p:pic>
        <p:nvPicPr>
          <p:cNvPr id="1027" name="Picture 3" descr="C:\Users\User\Pictures\Pis en ligne.jpg">
            <a:extLst>
              <a:ext uri="{FF2B5EF4-FFF2-40B4-BE49-F238E27FC236}">
                <a16:creationId xmlns:a16="http://schemas.microsoft.com/office/drawing/2014/main" id="{D54A1498-A54E-65ED-0678-B36E358EE3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924" y="143793"/>
            <a:ext cx="4887048" cy="325803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Pictures\Traite en pots.jpg">
            <a:extLst>
              <a:ext uri="{FF2B5EF4-FFF2-40B4-BE49-F238E27FC236}">
                <a16:creationId xmlns:a16="http://schemas.microsoft.com/office/drawing/2014/main" id="{5DDF491A-AA5A-9E70-CDB7-E34FD2875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1364" y="174556"/>
            <a:ext cx="5481471" cy="411110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A74B4A37-33C4-A179-59A0-A49C560D4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996" y="179175"/>
            <a:ext cx="7724344" cy="4032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a:extLst>
              <a:ext uri="{FF2B5EF4-FFF2-40B4-BE49-F238E27FC236}">
                <a16:creationId xmlns:a16="http://schemas.microsoft.com/office/drawing/2014/main" id="{4EB4E813-761A-3A23-C9C0-A5D10207E5A0}"/>
              </a:ext>
            </a:extLst>
          </p:cNvPr>
          <p:cNvPicPr>
            <a:picLocks noChangeAspect="1"/>
          </p:cNvPicPr>
          <p:nvPr/>
        </p:nvPicPr>
        <p:blipFill>
          <a:blip r:embed="rId5"/>
          <a:stretch>
            <a:fillRect/>
          </a:stretch>
        </p:blipFill>
        <p:spPr>
          <a:xfrm>
            <a:off x="18231456" y="9619059"/>
            <a:ext cx="6039176" cy="3562239"/>
          </a:xfrm>
          <a:prstGeom prst="rect">
            <a:avLst/>
          </a:prstGeom>
        </p:spPr>
      </p:pic>
      <p:pic>
        <p:nvPicPr>
          <p:cNvPr id="3" name="Espace réservé du contenu 5">
            <a:extLst>
              <a:ext uri="{FF2B5EF4-FFF2-40B4-BE49-F238E27FC236}">
                <a16:creationId xmlns:a16="http://schemas.microsoft.com/office/drawing/2014/main" id="{421069F1-9FA2-A284-1033-F8389C1C2A49}"/>
              </a:ext>
            </a:extLst>
          </p:cNvPr>
          <p:cNvPicPr>
            <a:picLocks noChangeAspect="1"/>
          </p:cNvPicPr>
          <p:nvPr/>
        </p:nvPicPr>
        <p:blipFill>
          <a:blip r:embed="rId6"/>
          <a:stretch>
            <a:fillRect/>
          </a:stretch>
        </p:blipFill>
        <p:spPr>
          <a:xfrm>
            <a:off x="11551404" y="9654860"/>
            <a:ext cx="6352894" cy="3573503"/>
          </a:xfrm>
          <a:prstGeom prst="rect">
            <a:avLst/>
          </a:prstGeom>
        </p:spPr>
      </p:pic>
      <p:pic>
        <p:nvPicPr>
          <p:cNvPr id="4" name="Espace réservé du contenu 5">
            <a:extLst>
              <a:ext uri="{FF2B5EF4-FFF2-40B4-BE49-F238E27FC236}">
                <a16:creationId xmlns:a16="http://schemas.microsoft.com/office/drawing/2014/main" id="{52E66436-327C-84F3-D635-E0B95BDBB750}"/>
              </a:ext>
            </a:extLst>
          </p:cNvPr>
          <p:cNvPicPr>
            <a:picLocks noChangeAspect="1"/>
          </p:cNvPicPr>
          <p:nvPr/>
        </p:nvPicPr>
        <p:blipFill>
          <a:blip r:embed="rId7"/>
          <a:stretch>
            <a:fillRect/>
          </a:stretch>
        </p:blipFill>
        <p:spPr>
          <a:xfrm>
            <a:off x="647924" y="3456161"/>
            <a:ext cx="4887048" cy="3098288"/>
          </a:xfrm>
          <a:prstGeom prst="rect">
            <a:avLst/>
          </a:prstGeom>
        </p:spPr>
      </p:pic>
      <p:pic>
        <p:nvPicPr>
          <p:cNvPr id="5" name="Picture 4" descr="postparto">
            <a:extLst>
              <a:ext uri="{FF2B5EF4-FFF2-40B4-BE49-F238E27FC236}">
                <a16:creationId xmlns:a16="http://schemas.microsoft.com/office/drawing/2014/main" id="{3E34DCAE-FBC1-FEDE-2670-6332350CAF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925" y="6624513"/>
            <a:ext cx="4887048" cy="2915880"/>
          </a:xfrm>
          <a:prstGeom prst="rect">
            <a:avLst/>
          </a:prstGeom>
          <a:noFill/>
          <a:ln w="9525">
            <a:solidFill>
              <a:schemeClr val="tx1"/>
            </a:solidFill>
            <a:miter lim="800000"/>
            <a:headEnd/>
            <a:tailEnd/>
          </a:ln>
          <a:effectLst>
            <a:outerShdw dist="63500" dir="3187806"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6" name="Picture 3" descr="0892">
            <a:extLst>
              <a:ext uri="{FF2B5EF4-FFF2-40B4-BE49-F238E27FC236}">
                <a16:creationId xmlns:a16="http://schemas.microsoft.com/office/drawing/2014/main" id="{BC33028B-327B-3BE3-1EA7-17D0F36CD7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647924" y="9720857"/>
            <a:ext cx="4887048" cy="3828146"/>
          </a:xfrm>
          <a:prstGeom prst="rect">
            <a:avLst/>
          </a:prstGeom>
        </p:spPr>
      </p:pic>
      <p:pic>
        <p:nvPicPr>
          <p:cNvPr id="7" name="Picture 4" descr="2257">
            <a:extLst>
              <a:ext uri="{FF2B5EF4-FFF2-40B4-BE49-F238E27FC236}">
                <a16:creationId xmlns:a16="http://schemas.microsoft.com/office/drawing/2014/main" id="{0A9C844D-9E54-F22B-436E-437F0B0D94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19388858" y="143793"/>
            <a:ext cx="3644057" cy="4135672"/>
          </a:xfrm>
          <a:prstGeom prst="rect">
            <a:avLst/>
          </a:prstGeom>
          <a:ln>
            <a:solidFill>
              <a:schemeClr val="tx2"/>
            </a:solidFill>
            <a:miter lim="800000"/>
            <a:headEnd/>
            <a:tailEnd/>
          </a:ln>
        </p:spPr>
      </p:pic>
      <p:sp>
        <p:nvSpPr>
          <p:cNvPr id="8" name="Rectangle : coins arrondis 7">
            <a:extLst>
              <a:ext uri="{FF2B5EF4-FFF2-40B4-BE49-F238E27FC236}">
                <a16:creationId xmlns:a16="http://schemas.microsoft.com/office/drawing/2014/main" id="{D65CDAA4-8EC9-4D79-E1FB-8BBA3527B9A5}"/>
              </a:ext>
            </a:extLst>
          </p:cNvPr>
          <p:cNvSpPr/>
          <p:nvPr/>
        </p:nvSpPr>
        <p:spPr>
          <a:xfrm>
            <a:off x="6006550" y="6106703"/>
            <a:ext cx="7551977" cy="1549144"/>
          </a:xfrm>
          <a:prstGeom prst="round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spc="-30" dirty="0">
                <a:solidFill>
                  <a:schemeClr val="bg1"/>
                </a:solidFill>
                <a:ea typeface="Source Sans Pro" panose="020B0503030403020204" pitchFamily="34" charset="0"/>
              </a:rPr>
              <a:t>La pratique de </a:t>
            </a:r>
            <a:r>
              <a:rPr lang="en-US" sz="5400" spc="-30" dirty="0" err="1">
                <a:solidFill>
                  <a:schemeClr val="bg1"/>
                </a:solidFill>
                <a:ea typeface="Source Sans Pro" panose="020B0503030403020204" pitchFamily="34" charset="0"/>
              </a:rPr>
              <a:t>traite</a:t>
            </a:r>
            <a:r>
              <a:rPr lang="en-US" sz="5400" spc="-30" dirty="0">
                <a:solidFill>
                  <a:schemeClr val="bg1"/>
                </a:solidFill>
                <a:ea typeface="Source Sans Pro" panose="020B0503030403020204" pitchFamily="34" charset="0"/>
              </a:rPr>
              <a:t> </a:t>
            </a:r>
          </a:p>
        </p:txBody>
      </p:sp>
      <p:pic>
        <p:nvPicPr>
          <p:cNvPr id="9" name="Picture 3">
            <a:extLst>
              <a:ext uri="{FF2B5EF4-FFF2-40B4-BE49-F238E27FC236}">
                <a16:creationId xmlns:a16="http://schemas.microsoft.com/office/drawing/2014/main" id="{2A92C384-5F63-D382-BC6F-31684A73CB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5534972" y="9720857"/>
            <a:ext cx="5828395" cy="3616034"/>
          </a:xfrm>
          <a:prstGeom prst="rect">
            <a:avLst/>
          </a:prstGeom>
          <a:ln>
            <a:solidFill>
              <a:schemeClr val="tx2"/>
            </a:solidFill>
            <a:miter lim="800000"/>
            <a:headEnd/>
            <a:tailEnd/>
          </a:ln>
        </p:spPr>
      </p:pic>
      <p:pic>
        <p:nvPicPr>
          <p:cNvPr id="12" name="Picture 3" descr="3185">
            <a:extLst>
              <a:ext uri="{FF2B5EF4-FFF2-40B4-BE49-F238E27FC236}">
                <a16:creationId xmlns:a16="http://schemas.microsoft.com/office/drawing/2014/main" id="{4520342B-3708-83DC-8D5F-E1580F1B42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19614379" y="4713778"/>
            <a:ext cx="3644057" cy="4529987"/>
          </a:xfrm>
          <a:prstGeom prst="rect">
            <a:avLst/>
          </a:prstGeom>
          <a:ln>
            <a:solidFill>
              <a:schemeClr val="tx2"/>
            </a:solidFill>
            <a:miter lim="800000"/>
            <a:headEnd/>
            <a:tailEnd/>
          </a:ln>
        </p:spPr>
      </p:pic>
      <p:pic>
        <p:nvPicPr>
          <p:cNvPr id="6146" name="Picture 2" descr="Peut être une image de 3 personnes et éléphant">
            <a:extLst>
              <a:ext uri="{FF2B5EF4-FFF2-40B4-BE49-F238E27FC236}">
                <a16:creationId xmlns:a16="http://schemas.microsoft.com/office/drawing/2014/main" id="{6B480D0A-65EA-CF20-4629-1C6876B4C0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04614" y="4561938"/>
            <a:ext cx="4705350" cy="463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90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38">
            <a:extLst>
              <a:ext uri="{FF2B5EF4-FFF2-40B4-BE49-F238E27FC236}">
                <a16:creationId xmlns:a16="http://schemas.microsoft.com/office/drawing/2014/main" id="{8BF2C6B5-587A-3D15-9BCA-6907AF71DF27}"/>
              </a:ext>
            </a:extLst>
          </p:cNvPr>
          <p:cNvSpPr/>
          <p:nvPr/>
        </p:nvSpPr>
        <p:spPr>
          <a:xfrm>
            <a:off x="1656036" y="1295921"/>
            <a:ext cx="8208912" cy="890565"/>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altLang="fr-FR" sz="5400" dirty="0"/>
              <a:t>Quelques définitions </a:t>
            </a:r>
            <a:endParaRPr lang="fr-BE" sz="5400" dirty="0"/>
          </a:p>
        </p:txBody>
      </p:sp>
      <p:sp>
        <p:nvSpPr>
          <p:cNvPr id="7" name="ZoneTexte 6">
            <a:extLst>
              <a:ext uri="{FF2B5EF4-FFF2-40B4-BE49-F238E27FC236}">
                <a16:creationId xmlns:a16="http://schemas.microsoft.com/office/drawing/2014/main" id="{3E7DB823-5EFC-F0F3-67FA-6CD04ADA5E91}"/>
              </a:ext>
            </a:extLst>
          </p:cNvPr>
          <p:cNvSpPr txBox="1"/>
          <p:nvPr/>
        </p:nvSpPr>
        <p:spPr>
          <a:xfrm>
            <a:off x="2160092" y="3134055"/>
            <a:ext cx="20986753" cy="6186309"/>
          </a:xfrm>
          <a:prstGeom prst="rect">
            <a:avLst/>
          </a:prstGeom>
          <a:noFill/>
        </p:spPr>
        <p:txBody>
          <a:bodyPr wrap="square">
            <a:spAutoFit/>
          </a:bodyPr>
          <a:lstStyle/>
          <a:p>
            <a:pPr marL="571500" indent="-571500">
              <a:buFont typeface="Arial" panose="020B0604020202020204" pitchFamily="34" charset="0"/>
              <a:buChar char="•"/>
              <a:defRPr/>
            </a:pPr>
            <a:r>
              <a:rPr lang="fr-FR" sz="4400" dirty="0">
                <a:solidFill>
                  <a:srgbClr val="FF0000"/>
                </a:solidFill>
              </a:rPr>
              <a:t>lait résiduel  </a:t>
            </a:r>
            <a:r>
              <a:rPr lang="fr-FR" sz="4400" dirty="0">
                <a:solidFill>
                  <a:schemeClr val="tx2"/>
                </a:solidFill>
              </a:rPr>
              <a:t>(</a:t>
            </a:r>
            <a:r>
              <a:rPr lang="fr-FR" sz="4400" dirty="0" err="1">
                <a:solidFill>
                  <a:schemeClr val="tx2"/>
                </a:solidFill>
              </a:rPr>
              <a:t>residual</a:t>
            </a:r>
            <a:r>
              <a:rPr lang="fr-FR" sz="4400" dirty="0">
                <a:solidFill>
                  <a:schemeClr val="tx2"/>
                </a:solidFill>
              </a:rPr>
              <a:t> </a:t>
            </a:r>
            <a:r>
              <a:rPr lang="fr-FR" sz="4400" dirty="0" err="1">
                <a:solidFill>
                  <a:schemeClr val="tx2"/>
                </a:solidFill>
              </a:rPr>
              <a:t>milk</a:t>
            </a:r>
            <a:r>
              <a:rPr lang="fr-FR" sz="4400" dirty="0">
                <a:solidFill>
                  <a:schemeClr val="tx2"/>
                </a:solidFill>
              </a:rPr>
              <a:t>) : lait présent dans les </a:t>
            </a:r>
            <a:r>
              <a:rPr lang="fr-FR" sz="4400" dirty="0" err="1">
                <a:solidFill>
                  <a:schemeClr val="tx2"/>
                </a:solidFill>
              </a:rPr>
              <a:t>acinis</a:t>
            </a:r>
            <a:r>
              <a:rPr lang="fr-FR" sz="4400" dirty="0">
                <a:solidFill>
                  <a:schemeClr val="tx2"/>
                </a:solidFill>
              </a:rPr>
              <a:t> en fin de traite : 5 à 10 % de la production (récupération par injection d ’ocytocine) </a:t>
            </a:r>
          </a:p>
          <a:p>
            <a:pPr marL="571500" indent="-571500">
              <a:buFont typeface="Arial" panose="020B0604020202020204" pitchFamily="34" charset="0"/>
              <a:buChar char="•"/>
              <a:defRPr/>
            </a:pPr>
            <a:endParaRPr lang="fr-FR" sz="4400" dirty="0">
              <a:solidFill>
                <a:schemeClr val="tx2"/>
              </a:solidFill>
            </a:endParaRPr>
          </a:p>
          <a:p>
            <a:pPr marL="571500" indent="-571500">
              <a:buFont typeface="Arial" panose="020B0604020202020204" pitchFamily="34" charset="0"/>
              <a:buChar char="•"/>
              <a:defRPr/>
            </a:pPr>
            <a:r>
              <a:rPr lang="fr-FR" sz="4400" dirty="0">
                <a:solidFill>
                  <a:srgbClr val="FF0000"/>
                </a:solidFill>
              </a:rPr>
              <a:t>surtraite</a:t>
            </a:r>
            <a:r>
              <a:rPr lang="fr-FR" sz="4400" dirty="0">
                <a:solidFill>
                  <a:schemeClr val="tx2"/>
                </a:solidFill>
              </a:rPr>
              <a:t> (</a:t>
            </a:r>
            <a:r>
              <a:rPr lang="fr-FR" sz="4400" dirty="0" err="1">
                <a:solidFill>
                  <a:schemeClr val="tx2"/>
                </a:solidFill>
              </a:rPr>
              <a:t>overmilking</a:t>
            </a:r>
            <a:r>
              <a:rPr lang="fr-FR" sz="4400" dirty="0">
                <a:solidFill>
                  <a:schemeClr val="tx2"/>
                </a:solidFill>
              </a:rPr>
              <a:t>) : traite prolongée volontaire ou involontaire </a:t>
            </a:r>
          </a:p>
          <a:p>
            <a:pPr marL="571500" indent="-571500">
              <a:buFont typeface="Arial" panose="020B0604020202020204" pitchFamily="34" charset="0"/>
              <a:buChar char="•"/>
              <a:defRPr/>
            </a:pPr>
            <a:endParaRPr lang="fr-FR" sz="4400" dirty="0">
              <a:solidFill>
                <a:schemeClr val="tx2"/>
              </a:solidFill>
            </a:endParaRPr>
          </a:p>
          <a:p>
            <a:pPr marL="571500" indent="-571500">
              <a:buFont typeface="Arial" panose="020B0604020202020204" pitchFamily="34" charset="0"/>
              <a:buChar char="•"/>
              <a:defRPr/>
            </a:pPr>
            <a:r>
              <a:rPr lang="fr-FR" sz="4400" dirty="0">
                <a:solidFill>
                  <a:srgbClr val="FF0000"/>
                </a:solidFill>
              </a:rPr>
              <a:t>lait d'égouttage</a:t>
            </a:r>
            <a:r>
              <a:rPr lang="fr-FR" sz="4400" dirty="0">
                <a:solidFill>
                  <a:schemeClr val="tx2"/>
                </a:solidFill>
              </a:rPr>
              <a:t> (stripping </a:t>
            </a:r>
            <a:r>
              <a:rPr lang="fr-FR" sz="4400" dirty="0" err="1">
                <a:solidFill>
                  <a:schemeClr val="tx2"/>
                </a:solidFill>
              </a:rPr>
              <a:t>milk</a:t>
            </a:r>
            <a:r>
              <a:rPr lang="fr-FR" sz="4400" dirty="0">
                <a:solidFill>
                  <a:schemeClr val="tx2"/>
                </a:solidFill>
              </a:rPr>
              <a:t>)  = lait des </a:t>
            </a:r>
            <a:r>
              <a:rPr lang="fr-FR" sz="4400" dirty="0" err="1">
                <a:solidFill>
                  <a:schemeClr val="tx2"/>
                </a:solidFill>
              </a:rPr>
              <a:t>acinis</a:t>
            </a:r>
            <a:r>
              <a:rPr lang="fr-FR" sz="4400" dirty="0">
                <a:solidFill>
                  <a:schemeClr val="tx2"/>
                </a:solidFill>
              </a:rPr>
              <a:t> récupéré par une pression sur la griffe (machine stripping) ou massage manuel (</a:t>
            </a:r>
            <a:r>
              <a:rPr lang="fr-FR" sz="4400" dirty="0" err="1">
                <a:solidFill>
                  <a:schemeClr val="tx2"/>
                </a:solidFill>
              </a:rPr>
              <a:t>manual</a:t>
            </a:r>
            <a:r>
              <a:rPr lang="fr-FR" sz="4400" dirty="0">
                <a:solidFill>
                  <a:schemeClr val="tx2"/>
                </a:solidFill>
              </a:rPr>
              <a:t> stripping) ou non simultané du quartier (égouttage)</a:t>
            </a:r>
          </a:p>
          <a:p>
            <a:pPr>
              <a:defRPr/>
            </a:pPr>
            <a:endParaRPr lang="fr-FR" sz="4400" dirty="0">
              <a:solidFill>
                <a:schemeClr val="tx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BCB63B1-8AA1-112B-22F2-DB0A36FE33A0}"/>
            </a:ext>
          </a:extLst>
        </p:cNvPr>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0BCB68D5-1BB7-C5B4-3315-FDA0C21BBCB0}"/>
              </a:ext>
            </a:extLst>
          </p:cNvPr>
          <p:cNvGraphicFramePr>
            <a:graphicFrameLocks noGrp="1"/>
          </p:cNvGraphicFramePr>
          <p:nvPr>
            <p:extLst>
              <p:ext uri="{D42A27DB-BD31-4B8C-83A1-F6EECF244321}">
                <p14:modId xmlns:p14="http://schemas.microsoft.com/office/powerpoint/2010/main" val="1534564449"/>
              </p:ext>
            </p:extLst>
          </p:nvPr>
        </p:nvGraphicFramePr>
        <p:xfrm>
          <a:off x="3816276" y="2088009"/>
          <a:ext cx="16921880" cy="11330826"/>
        </p:xfrm>
        <a:graphic>
          <a:graphicData uri="http://schemas.openxmlformats.org/drawingml/2006/table">
            <a:tbl>
              <a:tblPr firstRow="1" bandRow="1">
                <a:tableStyleId>{5C22544A-7EE6-4342-B048-85BDC9FD1C3A}</a:tableStyleId>
              </a:tblPr>
              <a:tblGrid>
                <a:gridCol w="16921880">
                  <a:extLst>
                    <a:ext uri="{9D8B030D-6E8A-4147-A177-3AD203B41FA5}">
                      <a16:colId xmlns:a16="http://schemas.microsoft.com/office/drawing/2014/main" val="2866155474"/>
                    </a:ext>
                  </a:extLst>
                </a:gridCol>
              </a:tblGrid>
              <a:tr h="632932">
                <a:tc>
                  <a:txBody>
                    <a:bodyPr/>
                    <a:lstStyle/>
                    <a:p>
                      <a:pPr algn="just">
                        <a:lnSpc>
                          <a:spcPct val="115000"/>
                        </a:lnSpc>
                        <a:spcAft>
                          <a:spcPts val="1000"/>
                        </a:spcAft>
                      </a:pPr>
                      <a:r>
                        <a:rPr lang="fr-FR" sz="3600" b="0" dirty="0">
                          <a:solidFill>
                            <a:schemeClr val="bg1"/>
                          </a:solidFill>
                          <a:effectLst/>
                        </a:rPr>
                        <a:t>COUT DIRECT : </a:t>
                      </a:r>
                      <a:r>
                        <a:rPr lang="fr-FR" sz="3600" b="0" cap="none" baseline="0" dirty="0">
                          <a:solidFill>
                            <a:schemeClr val="bg1"/>
                          </a:solidFill>
                          <a:effectLst/>
                        </a:rPr>
                        <a:t>Lait jeté 5 % </a:t>
                      </a:r>
                      <a:r>
                        <a:rPr lang="fr-FR" sz="2800" b="0" cap="none" baseline="0" dirty="0">
                          <a:solidFill>
                            <a:schemeClr val="bg1"/>
                          </a:solidFill>
                          <a:effectLst/>
                        </a:rPr>
                        <a:t>(MC : 11 % selon </a:t>
                      </a:r>
                      <a:r>
                        <a:rPr lang="fr-FR" sz="2800" b="0" cap="none" baseline="0" dirty="0" err="1">
                          <a:solidFill>
                            <a:schemeClr val="bg1"/>
                          </a:solidFill>
                          <a:effectLst/>
                        </a:rPr>
                        <a:t>Aghamohammadi</a:t>
                      </a:r>
                      <a:r>
                        <a:rPr lang="fr-FR" sz="2800" b="0" cap="none" baseline="0" dirty="0">
                          <a:solidFill>
                            <a:schemeClr val="bg1"/>
                          </a:solidFill>
                          <a:effectLst/>
                        </a:rPr>
                        <a:t> 2018)</a:t>
                      </a:r>
                      <a:endParaRPr lang="fr-BE" sz="2800" b="0" cap="none"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75000"/>
                      </a:schemeClr>
                    </a:solidFill>
                  </a:tcPr>
                </a:tc>
                <a:extLst>
                  <a:ext uri="{0D108BD9-81ED-4DB2-BD59-A6C34878D82A}">
                    <a16:rowId xmlns:a16="http://schemas.microsoft.com/office/drawing/2014/main" val="2117498970"/>
                  </a:ext>
                </a:extLst>
              </a:tr>
              <a:tr h="1390247">
                <a:tc>
                  <a:txBody>
                    <a:bodyPr/>
                    <a:lstStyle/>
                    <a:p>
                      <a:pPr marL="342900" lvl="0" indent="-342900" algn="just">
                        <a:lnSpc>
                          <a:spcPct val="115000"/>
                        </a:lnSpc>
                        <a:spcAft>
                          <a:spcPts val="600"/>
                        </a:spcAft>
                        <a:buFont typeface="Symbol" panose="05050102010706020507" pitchFamily="18" charset="2"/>
                        <a:buChar char=""/>
                      </a:pPr>
                      <a:r>
                        <a:rPr lang="fr-FR" sz="3600" dirty="0">
                          <a:effectLst/>
                        </a:rPr>
                        <a:t>Lait jeté pendant la durée du traitement et du délai d’attente.</a:t>
                      </a:r>
                      <a:endParaRPr lang="fr-BE" sz="3600" dirty="0">
                        <a:effectLst/>
                      </a:endParaRPr>
                    </a:p>
                    <a:p>
                      <a:pPr marL="342900" lvl="0" indent="-342900" algn="just">
                        <a:lnSpc>
                          <a:spcPct val="115000"/>
                        </a:lnSpc>
                        <a:spcAft>
                          <a:spcPts val="600"/>
                        </a:spcAft>
                        <a:buFont typeface="Symbol" panose="05050102010706020507" pitchFamily="18" charset="2"/>
                        <a:buChar char=""/>
                      </a:pPr>
                      <a:r>
                        <a:rPr lang="fr-FR" sz="3600" dirty="0">
                          <a:effectLst/>
                        </a:rPr>
                        <a:t>Perte = Production journalière (kg/j) x Jours (j) x Prix du lait (€/kg).</a:t>
                      </a:r>
                      <a:endParaRPr lang="fr-BE"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87977933"/>
                  </a:ext>
                </a:extLst>
              </a:tr>
              <a:tr h="632932">
                <a:tc>
                  <a:txBody>
                    <a:bodyPr/>
                    <a:lstStyle/>
                    <a:p>
                      <a:pPr algn="just">
                        <a:lnSpc>
                          <a:spcPct val="115000"/>
                        </a:lnSpc>
                        <a:spcAft>
                          <a:spcPts val="1000"/>
                        </a:spcAft>
                      </a:pPr>
                      <a:r>
                        <a:rPr lang="fr-FR" sz="3600" dirty="0">
                          <a:solidFill>
                            <a:schemeClr val="bg1"/>
                          </a:solidFill>
                          <a:effectLst/>
                        </a:rPr>
                        <a:t>COUT DIRECT :  Frais de traitement et interventions vétérinaires 5% </a:t>
                      </a:r>
                      <a:br>
                        <a:rPr lang="fr-FR" sz="3600" dirty="0">
                          <a:solidFill>
                            <a:schemeClr val="bg1"/>
                          </a:solidFill>
                          <a:effectLst/>
                        </a:rPr>
                      </a:br>
                      <a:r>
                        <a:rPr lang="fr-FR" sz="2800" dirty="0">
                          <a:solidFill>
                            <a:schemeClr val="bg1"/>
                          </a:solidFill>
                          <a:effectLst/>
                        </a:rPr>
                        <a:t>(MC : 3 %</a:t>
                      </a:r>
                      <a:r>
                        <a:rPr lang="fr-FR" sz="2800" b="0" cap="none" baseline="0" dirty="0">
                          <a:solidFill>
                            <a:schemeClr val="bg1"/>
                          </a:solidFill>
                          <a:effectLst/>
                        </a:rPr>
                        <a:t> selon </a:t>
                      </a:r>
                      <a:r>
                        <a:rPr lang="fr-FR" sz="2800" b="0" cap="none" baseline="0" dirty="0" err="1">
                          <a:solidFill>
                            <a:schemeClr val="bg1"/>
                          </a:solidFill>
                          <a:effectLst/>
                        </a:rPr>
                        <a:t>Aghamohammadi</a:t>
                      </a:r>
                      <a:r>
                        <a:rPr lang="fr-FR" sz="2800" b="0" cap="none" baseline="0" dirty="0">
                          <a:solidFill>
                            <a:schemeClr val="bg1"/>
                          </a:solidFill>
                          <a:effectLst/>
                        </a:rPr>
                        <a:t> 2018)</a:t>
                      </a:r>
                      <a:endParaRPr lang="fr-BE"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75000"/>
                      </a:schemeClr>
                    </a:solidFill>
                  </a:tcPr>
                </a:tc>
                <a:extLst>
                  <a:ext uri="{0D108BD9-81ED-4DB2-BD59-A6C34878D82A}">
                    <a16:rowId xmlns:a16="http://schemas.microsoft.com/office/drawing/2014/main" val="1833961147"/>
                  </a:ext>
                </a:extLst>
              </a:tr>
              <a:tr h="1390247">
                <a:tc>
                  <a:txBody>
                    <a:bodyPr/>
                    <a:lstStyle/>
                    <a:p>
                      <a:pPr marL="342900" lvl="0" indent="-342900" algn="just">
                        <a:lnSpc>
                          <a:spcPct val="115000"/>
                        </a:lnSpc>
                        <a:spcAft>
                          <a:spcPts val="600"/>
                        </a:spcAft>
                        <a:buFont typeface="Symbol" panose="05050102010706020507" pitchFamily="18" charset="2"/>
                        <a:buChar char=""/>
                      </a:pPr>
                      <a:r>
                        <a:rPr lang="fr-FR" sz="3600" dirty="0">
                          <a:effectLst/>
                        </a:rPr>
                        <a:t>Très variables. Sans commune mesure avec les pertes.</a:t>
                      </a:r>
                      <a:endParaRPr lang="fr-BE" sz="3600" dirty="0">
                        <a:effectLst/>
                      </a:endParaRPr>
                    </a:p>
                    <a:p>
                      <a:pPr marL="342900" lvl="0" indent="-342900" algn="just">
                        <a:lnSpc>
                          <a:spcPct val="115000"/>
                        </a:lnSpc>
                        <a:spcAft>
                          <a:spcPts val="600"/>
                        </a:spcAft>
                        <a:buFont typeface="Symbol" panose="05050102010706020507" pitchFamily="18" charset="2"/>
                        <a:buChar char=""/>
                      </a:pPr>
                      <a:r>
                        <a:rPr lang="fr-FR" sz="3600" dirty="0">
                          <a:effectLst/>
                        </a:rPr>
                        <a:t>Rapport coût/bénéfice souvent décevant.</a:t>
                      </a:r>
                      <a:endParaRPr lang="fr-BE"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68443376"/>
                  </a:ext>
                </a:extLst>
              </a:tr>
              <a:tr h="632932">
                <a:tc>
                  <a:txBody>
                    <a:bodyPr/>
                    <a:lstStyle/>
                    <a:p>
                      <a:pPr algn="just">
                        <a:lnSpc>
                          <a:spcPct val="115000"/>
                        </a:lnSpc>
                        <a:spcAft>
                          <a:spcPts val="1000"/>
                        </a:spcAft>
                      </a:pPr>
                      <a:r>
                        <a:rPr lang="fr-FR" sz="3600" dirty="0">
                          <a:solidFill>
                            <a:schemeClr val="bg1"/>
                          </a:solidFill>
                          <a:effectLst/>
                        </a:rPr>
                        <a:t>COUT DIRECT : Travail supplémentaire 1% </a:t>
                      </a:r>
                      <a:r>
                        <a:rPr lang="fr-FR" sz="2800" dirty="0">
                          <a:solidFill>
                            <a:schemeClr val="bg1"/>
                          </a:solidFill>
                          <a:effectLst/>
                        </a:rPr>
                        <a:t>(MC : 2 %</a:t>
                      </a:r>
                      <a:r>
                        <a:rPr lang="fr-FR" sz="2800" b="0" cap="none" baseline="0" dirty="0">
                          <a:solidFill>
                            <a:schemeClr val="bg1"/>
                          </a:solidFill>
                          <a:effectLst/>
                        </a:rPr>
                        <a:t> selon </a:t>
                      </a:r>
                      <a:r>
                        <a:rPr lang="fr-FR" sz="2800" b="0" cap="none" baseline="0" dirty="0" err="1">
                          <a:solidFill>
                            <a:schemeClr val="bg1"/>
                          </a:solidFill>
                          <a:effectLst/>
                        </a:rPr>
                        <a:t>Aghamohammadi</a:t>
                      </a:r>
                      <a:r>
                        <a:rPr lang="fr-FR" sz="2800" b="0" cap="none" baseline="0" dirty="0">
                          <a:solidFill>
                            <a:schemeClr val="bg1"/>
                          </a:solidFill>
                          <a:effectLst/>
                        </a:rPr>
                        <a:t> 2018)</a:t>
                      </a:r>
                      <a:endParaRPr lang="fr-BE"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75000"/>
                      </a:schemeClr>
                    </a:solidFill>
                  </a:tcPr>
                </a:tc>
                <a:extLst>
                  <a:ext uri="{0D108BD9-81ED-4DB2-BD59-A6C34878D82A}">
                    <a16:rowId xmlns:a16="http://schemas.microsoft.com/office/drawing/2014/main" val="831621480"/>
                  </a:ext>
                </a:extLst>
              </a:tr>
              <a:tr h="1390247">
                <a:tc>
                  <a:txBody>
                    <a:bodyPr/>
                    <a:lstStyle/>
                    <a:p>
                      <a:pPr marL="342900" lvl="0" indent="-342900" algn="just">
                        <a:lnSpc>
                          <a:spcPct val="115000"/>
                        </a:lnSpc>
                        <a:spcAft>
                          <a:spcPts val="600"/>
                        </a:spcAft>
                        <a:buFont typeface="Symbol" panose="05050102010706020507" pitchFamily="18" charset="2"/>
                        <a:buChar char=""/>
                      </a:pPr>
                      <a:r>
                        <a:rPr lang="fr-FR" sz="3600" dirty="0">
                          <a:effectLst/>
                        </a:rPr>
                        <a:t>Soins vétérinaires.</a:t>
                      </a:r>
                      <a:endParaRPr lang="fr-BE" sz="3600" dirty="0">
                        <a:effectLst/>
                      </a:endParaRPr>
                    </a:p>
                    <a:p>
                      <a:pPr marL="342900" lvl="0" indent="-342900" algn="just">
                        <a:lnSpc>
                          <a:spcPct val="115000"/>
                        </a:lnSpc>
                        <a:spcAft>
                          <a:spcPts val="600"/>
                        </a:spcAft>
                        <a:buFont typeface="Symbol" panose="05050102010706020507" pitchFamily="18" charset="2"/>
                        <a:buChar char=""/>
                      </a:pPr>
                      <a:r>
                        <a:rPr lang="fr-FR" sz="3600" dirty="0">
                          <a:effectLst/>
                        </a:rPr>
                        <a:t>Organisation de la traite.</a:t>
                      </a:r>
                      <a:endParaRPr lang="fr-BE"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4956284"/>
                  </a:ext>
                </a:extLst>
              </a:tr>
              <a:tr h="632932">
                <a:tc>
                  <a:txBody>
                    <a:bodyPr/>
                    <a:lstStyle/>
                    <a:p>
                      <a:pPr algn="just">
                        <a:lnSpc>
                          <a:spcPct val="115000"/>
                        </a:lnSpc>
                        <a:spcAft>
                          <a:spcPts val="1000"/>
                        </a:spcAft>
                      </a:pPr>
                      <a:r>
                        <a:rPr lang="fr-FR" sz="3600" dirty="0">
                          <a:solidFill>
                            <a:schemeClr val="bg1"/>
                          </a:solidFill>
                          <a:effectLst/>
                        </a:rPr>
                        <a:t>COUT INDIRECT : Lait non produit 66% </a:t>
                      </a:r>
                      <a:r>
                        <a:rPr lang="fr-FR" sz="2800" dirty="0">
                          <a:solidFill>
                            <a:schemeClr val="bg1"/>
                          </a:solidFill>
                          <a:effectLst/>
                        </a:rPr>
                        <a:t>(MC : </a:t>
                      </a:r>
                      <a:r>
                        <a:rPr lang="fr-FR" sz="2800" b="0" cap="none" baseline="0" dirty="0">
                          <a:solidFill>
                            <a:schemeClr val="bg1"/>
                          </a:solidFill>
                          <a:effectLst/>
                        </a:rPr>
                        <a:t>34 % et MSC : 72 %  selon </a:t>
                      </a:r>
                      <a:r>
                        <a:rPr lang="fr-FR" sz="2800" b="0" cap="none" baseline="0" dirty="0" err="1">
                          <a:solidFill>
                            <a:schemeClr val="bg1"/>
                          </a:solidFill>
                          <a:effectLst/>
                        </a:rPr>
                        <a:t>Aghamohammadi</a:t>
                      </a:r>
                      <a:r>
                        <a:rPr lang="fr-FR" sz="2800" b="0" cap="none" baseline="0" dirty="0">
                          <a:solidFill>
                            <a:schemeClr val="bg1"/>
                          </a:solidFill>
                          <a:effectLst/>
                        </a:rPr>
                        <a:t> 2018)</a:t>
                      </a:r>
                      <a:endParaRPr lang="fr-BE"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165143593"/>
                  </a:ext>
                </a:extLst>
              </a:tr>
              <a:tr h="2904876">
                <a:tc>
                  <a:txBody>
                    <a:bodyPr/>
                    <a:lstStyle/>
                    <a:p>
                      <a:pPr marL="342900" lvl="0" indent="-342900" algn="just">
                        <a:lnSpc>
                          <a:spcPct val="115000"/>
                        </a:lnSpc>
                        <a:spcAft>
                          <a:spcPts val="600"/>
                        </a:spcAft>
                        <a:buFont typeface="Symbol" panose="05050102010706020507" pitchFamily="18" charset="2"/>
                        <a:buChar char=""/>
                      </a:pPr>
                      <a:r>
                        <a:rPr lang="fr-FR" sz="3600" dirty="0">
                          <a:effectLst/>
                        </a:rPr>
                        <a:t>Défaut de production pendant tout le reste de la lactation après la MC.</a:t>
                      </a:r>
                      <a:endParaRPr lang="fr-BE" sz="3600" dirty="0">
                        <a:effectLst/>
                      </a:endParaRPr>
                    </a:p>
                    <a:p>
                      <a:pPr marL="342900" lvl="0" indent="-342900" algn="just">
                        <a:lnSpc>
                          <a:spcPct val="115000"/>
                        </a:lnSpc>
                        <a:spcAft>
                          <a:spcPts val="600"/>
                        </a:spcAft>
                        <a:buFont typeface="Symbol" panose="05050102010706020507" pitchFamily="18" charset="2"/>
                        <a:buChar char=""/>
                      </a:pPr>
                      <a:r>
                        <a:rPr lang="fr-FR" sz="3600" dirty="0">
                          <a:effectLst/>
                        </a:rPr>
                        <a:t>Selon le germe : 0,5 kg/j (Gram-) à 1 kg/j (Gram+) jusqu’au tarissement.</a:t>
                      </a:r>
                      <a:endParaRPr lang="fr-BE" sz="3600" dirty="0">
                        <a:effectLst/>
                      </a:endParaRPr>
                    </a:p>
                    <a:p>
                      <a:pPr marL="342900" lvl="0" indent="-342900" algn="just">
                        <a:lnSpc>
                          <a:spcPct val="115000"/>
                        </a:lnSpc>
                        <a:spcAft>
                          <a:spcPts val="600"/>
                        </a:spcAft>
                        <a:buFont typeface="Symbol" panose="05050102010706020507" pitchFamily="18" charset="2"/>
                        <a:buChar char=""/>
                      </a:pPr>
                      <a:r>
                        <a:rPr lang="fr-FR" sz="3600" dirty="0">
                          <a:effectLst/>
                        </a:rPr>
                        <a:t>Selon la parité : 0,5 kg/j (primipares) à 1 kg/j (multipares) jusqu’au tarissement.</a:t>
                      </a:r>
                      <a:endParaRPr lang="fr-BE" sz="3600" dirty="0">
                        <a:effectLst/>
                      </a:endParaRPr>
                    </a:p>
                    <a:p>
                      <a:pPr marL="342900" lvl="0" indent="-342900" algn="just">
                        <a:lnSpc>
                          <a:spcPct val="115000"/>
                        </a:lnSpc>
                        <a:spcAft>
                          <a:spcPts val="600"/>
                        </a:spcAft>
                        <a:buFont typeface="Symbol" panose="05050102010706020507" pitchFamily="18" charset="2"/>
                        <a:buChar char=""/>
                      </a:pPr>
                      <a:r>
                        <a:rPr lang="fr-FR" sz="3600" dirty="0">
                          <a:effectLst/>
                        </a:rPr>
                        <a:t>Selon le stade de lactation.</a:t>
                      </a:r>
                      <a:endParaRPr lang="fr-BE"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94763645"/>
                  </a:ext>
                </a:extLst>
              </a:tr>
              <a:tr h="632932">
                <a:tc>
                  <a:txBody>
                    <a:bodyPr/>
                    <a:lstStyle/>
                    <a:p>
                      <a:pPr algn="just">
                        <a:lnSpc>
                          <a:spcPct val="115000"/>
                        </a:lnSpc>
                        <a:spcAft>
                          <a:spcPts val="1000"/>
                        </a:spcAft>
                      </a:pPr>
                      <a:r>
                        <a:rPr lang="fr-FR" sz="3600" dirty="0">
                          <a:solidFill>
                            <a:schemeClr val="bg1"/>
                          </a:solidFill>
                          <a:effectLst/>
                        </a:rPr>
                        <a:t>COUT INDIRECT : Réforme des animaux 23% </a:t>
                      </a:r>
                      <a:r>
                        <a:rPr lang="fr-FR" sz="2800" b="0" cap="none" baseline="0" dirty="0">
                          <a:solidFill>
                            <a:schemeClr val="bg1"/>
                          </a:solidFill>
                          <a:effectLst/>
                        </a:rPr>
                        <a:t>( MC : 48 % et MSC 25 % selon </a:t>
                      </a:r>
                      <a:r>
                        <a:rPr lang="fr-FR" sz="2800" b="0" cap="none" baseline="0" dirty="0" err="1">
                          <a:solidFill>
                            <a:schemeClr val="bg1"/>
                          </a:solidFill>
                          <a:effectLst/>
                        </a:rPr>
                        <a:t>Aghamohammadi</a:t>
                      </a:r>
                      <a:r>
                        <a:rPr lang="fr-FR" sz="2800" b="0" cap="none" baseline="0" dirty="0">
                          <a:solidFill>
                            <a:schemeClr val="bg1"/>
                          </a:solidFill>
                          <a:effectLst/>
                        </a:rPr>
                        <a:t> 2018)</a:t>
                      </a:r>
                      <a:endParaRPr lang="fr-BE"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2400756568"/>
                  </a:ext>
                </a:extLst>
              </a:tr>
              <a:tr h="632932">
                <a:tc>
                  <a:txBody>
                    <a:bodyPr/>
                    <a:lstStyle/>
                    <a:p>
                      <a:pPr marL="342900" lvl="0" indent="-342900" algn="just">
                        <a:lnSpc>
                          <a:spcPct val="115000"/>
                        </a:lnSpc>
                        <a:spcAft>
                          <a:spcPts val="600"/>
                        </a:spcAft>
                        <a:buFont typeface="Symbol" panose="05050102010706020507" pitchFamily="18" charset="2"/>
                        <a:buChar char=""/>
                      </a:pPr>
                      <a:r>
                        <a:rPr lang="fr-FR" sz="3600" dirty="0">
                          <a:effectLst/>
                        </a:rPr>
                        <a:t>Accroissement du risque relatif de réforme anticipée de 1,5 à 5 fois.</a:t>
                      </a:r>
                      <a:endParaRPr lang="fr-BE"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999016"/>
                  </a:ext>
                </a:extLst>
              </a:tr>
            </a:tbl>
          </a:graphicData>
        </a:graphic>
      </p:graphicFrame>
      <p:sp>
        <p:nvSpPr>
          <p:cNvPr id="2" name="Rectangle : coins arrondis 1">
            <a:extLst>
              <a:ext uri="{FF2B5EF4-FFF2-40B4-BE49-F238E27FC236}">
                <a16:creationId xmlns:a16="http://schemas.microsoft.com/office/drawing/2014/main" id="{39A34509-5BD6-4649-1168-C91B4E9FBA16}"/>
              </a:ext>
            </a:extLst>
          </p:cNvPr>
          <p:cNvSpPr/>
          <p:nvPr/>
        </p:nvSpPr>
        <p:spPr>
          <a:xfrm>
            <a:off x="3456236" y="215801"/>
            <a:ext cx="19370152" cy="1702801"/>
          </a:xfrm>
          <a:prstGeom prst="round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BE" i="0" u="none" strike="noStrike" baseline="0" dirty="0">
                <a:solidFill>
                  <a:schemeClr val="bg1"/>
                </a:solidFill>
                <a:latin typeface="+mj-lt"/>
              </a:rPr>
              <a:t>Les mammites : une pathologie coûteuse </a:t>
            </a:r>
            <a:r>
              <a:rPr lang="fr-BE" sz="2800" i="0" u="none" strike="noStrike" baseline="0" dirty="0">
                <a:solidFill>
                  <a:schemeClr val="bg1"/>
                </a:solidFill>
                <a:latin typeface="+mj-lt"/>
              </a:rPr>
              <a:t>(MC : mammite clinique; MSC : mammite subclinique) </a:t>
            </a:r>
            <a:br>
              <a:rPr lang="fr-BE" i="0" u="none" strike="noStrike" baseline="0" dirty="0">
                <a:solidFill>
                  <a:schemeClr val="bg1"/>
                </a:solidFill>
                <a:latin typeface="+mj-lt"/>
              </a:rPr>
            </a:br>
            <a:r>
              <a:rPr lang="en-US" sz="2400" dirty="0">
                <a:effectLst/>
                <a:ea typeface="Times New Roman" panose="02020603050405020304" pitchFamily="18" charset="0"/>
                <a:cs typeface="Times New Roman" panose="02020603050405020304" pitchFamily="18" charset="0"/>
              </a:rPr>
              <a:t>SEEGERS H.et al. </a:t>
            </a:r>
            <a:r>
              <a:rPr lang="en-US" sz="2400" dirty="0">
                <a:effectLst/>
                <a:ea typeface="Times New Roman" panose="02020603050405020304" pitchFamily="18" charset="0"/>
                <a:cs typeface="Times-Bold"/>
              </a:rPr>
              <a:t>Production effects related to mastitis and mastitis economics in dairy cattle herds. 2003, Vet. Res.,34 : 475-491</a:t>
            </a:r>
          </a:p>
          <a:p>
            <a:pPr algn="l"/>
            <a:r>
              <a:rPr lang="fr-BE" sz="2400" b="0" i="0" u="none" strike="noStrike" baseline="0" dirty="0"/>
              <a:t>AGHAMOHAMMADI M, et al. (2018) </a:t>
            </a:r>
            <a:r>
              <a:rPr lang="fr-BE" sz="2400" b="0" i="0" u="none" strike="noStrike" baseline="0" dirty="0" err="1"/>
              <a:t>Herd-Level</a:t>
            </a:r>
            <a:r>
              <a:rPr lang="fr-BE" sz="2400" b="0" i="0" u="none" strike="noStrike" baseline="0" dirty="0"/>
              <a:t> </a:t>
            </a:r>
            <a:r>
              <a:rPr lang="fr-BE" sz="2400" b="0" i="0" u="none" strike="noStrike" baseline="0" dirty="0" err="1"/>
              <a:t>Mastitis</a:t>
            </a:r>
            <a:r>
              <a:rPr lang="fr-BE" sz="2400" b="0" i="0" u="none" strike="noStrike" baseline="0" dirty="0"/>
              <a:t>-</a:t>
            </a:r>
            <a:r>
              <a:rPr lang="en-US" sz="2400" b="0" i="0" u="none" strike="noStrike" baseline="0" dirty="0"/>
              <a:t>Associated Costs on Canadian Dairy </a:t>
            </a:r>
            <a:r>
              <a:rPr lang="fr-BE" sz="2400" b="0" i="0" u="none" strike="noStrike" baseline="0" dirty="0" err="1"/>
              <a:t>Farms</a:t>
            </a:r>
            <a:r>
              <a:rPr lang="fr-BE" sz="2400" b="0" i="0" u="none" strike="noStrike" baseline="0" dirty="0"/>
              <a:t>. Front. </a:t>
            </a:r>
            <a:r>
              <a:rPr lang="fr-BE" sz="2400" b="0" i="0" u="none" strike="noStrike" baseline="0" dirty="0" err="1"/>
              <a:t>Vet</a:t>
            </a:r>
            <a:r>
              <a:rPr lang="fr-BE" sz="2400" b="0" i="0" u="none" strike="noStrike" baseline="0" dirty="0"/>
              <a:t>. </a:t>
            </a:r>
            <a:r>
              <a:rPr lang="fr-BE" sz="2400" b="0" i="0" u="none" strike="noStrike" baseline="0" dirty="0" err="1"/>
              <a:t>Sci</a:t>
            </a:r>
            <a:r>
              <a:rPr lang="fr-BE" sz="2400" b="0" i="0" u="none" strike="noStrike" baseline="0" dirty="0"/>
              <a:t>. 5:100. </a:t>
            </a:r>
            <a:r>
              <a:rPr lang="fr-BE" sz="2400" b="0" i="0" u="none" strike="noStrike" baseline="0" dirty="0" err="1"/>
              <a:t>doi</a:t>
            </a:r>
            <a:r>
              <a:rPr lang="fr-BE" sz="2400" b="0" i="0" u="none" strike="noStrike" baseline="0" dirty="0"/>
              <a:t>: 10.3389/fvets.2018.00100</a:t>
            </a:r>
            <a:r>
              <a:rPr lang="fr-BE" sz="2400" i="0" u="none" strike="noStrike" baseline="0" dirty="0">
                <a:solidFill>
                  <a:schemeClr val="bg1"/>
                </a:solidFill>
              </a:rPr>
              <a:t> </a:t>
            </a:r>
            <a:endParaRPr lang="fr-BE" sz="2400" dirty="0">
              <a:solidFill>
                <a:schemeClr val="bg1"/>
              </a:solidFill>
            </a:endParaRPr>
          </a:p>
        </p:txBody>
      </p:sp>
      <p:sp>
        <p:nvSpPr>
          <p:cNvPr id="4" name="Rectangle 3">
            <a:extLst>
              <a:ext uri="{FF2B5EF4-FFF2-40B4-BE49-F238E27FC236}">
                <a16:creationId xmlns:a16="http://schemas.microsoft.com/office/drawing/2014/main" id="{A2284F99-5FE7-2D92-981E-81EB0684D1E0}"/>
              </a:ext>
            </a:extLst>
          </p:cNvPr>
          <p:cNvSpPr/>
          <p:nvPr/>
        </p:nvSpPr>
        <p:spPr>
          <a:xfrm>
            <a:off x="3816276" y="4032225"/>
            <a:ext cx="16921880" cy="257030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a:extLst>
              <a:ext uri="{FF2B5EF4-FFF2-40B4-BE49-F238E27FC236}">
                <a16:creationId xmlns:a16="http://schemas.microsoft.com/office/drawing/2014/main" id="{2FEDA37A-9600-CCC0-F775-68A6C5D44585}"/>
              </a:ext>
            </a:extLst>
          </p:cNvPr>
          <p:cNvSpPr/>
          <p:nvPr/>
        </p:nvSpPr>
        <p:spPr>
          <a:xfrm>
            <a:off x="3816276" y="6674536"/>
            <a:ext cx="16921880" cy="201622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683736C8-33EC-387E-A9DB-8BF3E2D70B24}"/>
              </a:ext>
            </a:extLst>
          </p:cNvPr>
          <p:cNvSpPr/>
          <p:nvPr/>
        </p:nvSpPr>
        <p:spPr>
          <a:xfrm>
            <a:off x="3816276" y="8690759"/>
            <a:ext cx="16921880" cy="338437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08A9F9E5-A8F2-5916-2D20-2381FCF7E94D}"/>
              </a:ext>
            </a:extLst>
          </p:cNvPr>
          <p:cNvSpPr/>
          <p:nvPr/>
        </p:nvSpPr>
        <p:spPr>
          <a:xfrm>
            <a:off x="3816276" y="12075136"/>
            <a:ext cx="16921880" cy="131812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28838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8900" name="Picture 5" descr="RCRMB traite 1">
            <a:extLst>
              <a:ext uri="{FF2B5EF4-FFF2-40B4-BE49-F238E27FC236}">
                <a16:creationId xmlns:a16="http://schemas.microsoft.com/office/drawing/2014/main" id="{7200177B-44DB-9422-7731-2CE639D11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643" y="395821"/>
            <a:ext cx="16813881" cy="1288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EBD8428A-1A57-0BB2-200B-1E6A2F3EF1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948" y="395821"/>
            <a:ext cx="3642560" cy="273115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C80A9E3-3961-DFC9-80FB-1071BA75B8E2}"/>
              </a:ext>
            </a:extLst>
          </p:cNvPr>
          <p:cNvSpPr txBox="1"/>
          <p:nvPr/>
        </p:nvSpPr>
        <p:spPr>
          <a:xfrm>
            <a:off x="655046" y="7272585"/>
            <a:ext cx="6329582" cy="2308324"/>
          </a:xfrm>
          <a:prstGeom prst="rect">
            <a:avLst/>
          </a:prstGeom>
          <a:noFill/>
        </p:spPr>
        <p:txBody>
          <a:bodyPr wrap="square">
            <a:spAutoFit/>
          </a:bodyPr>
          <a:lstStyle/>
          <a:p>
            <a:r>
              <a:rPr lang="fr-FR" altLang="fr-FR" sz="3600" dirty="0">
                <a:solidFill>
                  <a:schemeClr val="bg1"/>
                </a:solidFill>
                <a:latin typeface="+mn-lt"/>
              </a:rPr>
              <a:t>Eliminer les 1ers jets pour </a:t>
            </a:r>
          </a:p>
          <a:p>
            <a:pPr marL="403892" indent="-760057">
              <a:buFont typeface="Arial" panose="020B0604020202020204" pitchFamily="34" charset="0"/>
              <a:buChar char="•"/>
            </a:pPr>
            <a:r>
              <a:rPr lang="fr-FR" altLang="fr-FR" sz="3600" dirty="0">
                <a:solidFill>
                  <a:schemeClr val="bg1"/>
                </a:solidFill>
              </a:rPr>
              <a:t>l</a:t>
            </a:r>
            <a:r>
              <a:rPr lang="fr-FR" altLang="fr-FR" sz="3600" dirty="0">
                <a:solidFill>
                  <a:schemeClr val="bg1"/>
                </a:solidFill>
                <a:latin typeface="+mn-lt"/>
              </a:rPr>
              <a:t>e diagnostic des mammites </a:t>
            </a:r>
          </a:p>
          <a:p>
            <a:pPr marL="403892" indent="-760057">
              <a:buFont typeface="Arial" panose="020B0604020202020204" pitchFamily="34" charset="0"/>
              <a:buChar char="•"/>
            </a:pPr>
            <a:r>
              <a:rPr lang="fr-FR" altLang="fr-FR" sz="3600" dirty="0">
                <a:solidFill>
                  <a:schemeClr val="bg1"/>
                </a:solidFill>
              </a:rPr>
              <a:t>é</a:t>
            </a:r>
            <a:r>
              <a:rPr lang="fr-FR" altLang="fr-FR" sz="3600" dirty="0">
                <a:solidFill>
                  <a:schemeClr val="bg1"/>
                </a:solidFill>
                <a:latin typeface="+mn-lt"/>
              </a:rPr>
              <a:t>liminer les germes</a:t>
            </a:r>
          </a:p>
          <a:p>
            <a:pPr marL="403892" indent="-760057">
              <a:buFont typeface="Arial" panose="020B0604020202020204" pitchFamily="34" charset="0"/>
              <a:buChar char="•"/>
            </a:pPr>
            <a:r>
              <a:rPr lang="fr-FR" altLang="fr-FR" sz="3600" dirty="0">
                <a:solidFill>
                  <a:schemeClr val="bg1"/>
                </a:solidFill>
              </a:rPr>
              <a:t>l</a:t>
            </a:r>
            <a:r>
              <a:rPr lang="fr-FR" altLang="fr-FR" sz="3600" dirty="0">
                <a:solidFill>
                  <a:schemeClr val="bg1"/>
                </a:solidFill>
                <a:latin typeface="+mn-lt"/>
              </a:rPr>
              <a:t>’ effet ocytocique</a:t>
            </a:r>
          </a:p>
        </p:txBody>
      </p:sp>
      <p:sp>
        <p:nvSpPr>
          <p:cNvPr id="8" name="ZoneTexte 7">
            <a:extLst>
              <a:ext uri="{FF2B5EF4-FFF2-40B4-BE49-F238E27FC236}">
                <a16:creationId xmlns:a16="http://schemas.microsoft.com/office/drawing/2014/main" id="{EE5B4086-370C-4B70-B722-13612ED1710E}"/>
              </a:ext>
            </a:extLst>
          </p:cNvPr>
          <p:cNvSpPr txBox="1"/>
          <p:nvPr/>
        </p:nvSpPr>
        <p:spPr>
          <a:xfrm>
            <a:off x="867608" y="10036323"/>
            <a:ext cx="5468948" cy="2862322"/>
          </a:xfrm>
          <a:prstGeom prst="rect">
            <a:avLst/>
          </a:prstGeom>
          <a:noFill/>
        </p:spPr>
        <p:txBody>
          <a:bodyPr wrap="square">
            <a:spAutoFit/>
          </a:bodyPr>
          <a:lstStyle/>
          <a:p>
            <a:pPr eaLnBrk="1" hangingPunct="1">
              <a:spcBef>
                <a:spcPct val="0"/>
              </a:spcBef>
              <a:buFontTx/>
              <a:buNone/>
            </a:pPr>
            <a:r>
              <a:rPr lang="fr-FR" altLang="fr-FR" sz="3600" i="1" dirty="0">
                <a:solidFill>
                  <a:schemeClr val="bg1"/>
                </a:solidFill>
              </a:rPr>
              <a:t>If the </a:t>
            </a:r>
            <a:r>
              <a:rPr lang="fr-FR" altLang="fr-FR" sz="3600" i="1" dirty="0" err="1">
                <a:solidFill>
                  <a:schemeClr val="bg1"/>
                </a:solidFill>
              </a:rPr>
              <a:t>cow</a:t>
            </a:r>
            <a:r>
              <a:rPr lang="fr-FR" altLang="fr-FR" sz="3600" i="1" dirty="0">
                <a:solidFill>
                  <a:schemeClr val="bg1"/>
                </a:solidFill>
              </a:rPr>
              <a:t> ’s </a:t>
            </a:r>
            <a:r>
              <a:rPr lang="fr-FR" altLang="fr-FR" sz="3600" i="1" dirty="0" err="1">
                <a:solidFill>
                  <a:schemeClr val="bg1"/>
                </a:solidFill>
              </a:rPr>
              <a:t>teats</a:t>
            </a:r>
            <a:r>
              <a:rPr lang="fr-FR" altLang="fr-FR" sz="3600" i="1" dirty="0">
                <a:solidFill>
                  <a:schemeClr val="bg1"/>
                </a:solidFill>
              </a:rPr>
              <a:t> are not clean </a:t>
            </a:r>
            <a:r>
              <a:rPr lang="fr-FR" altLang="fr-FR" sz="3600" i="1" dirty="0" err="1">
                <a:solidFill>
                  <a:schemeClr val="bg1"/>
                </a:solidFill>
              </a:rPr>
              <a:t>enough</a:t>
            </a:r>
            <a:r>
              <a:rPr lang="fr-FR" altLang="fr-FR" sz="3600" i="1" dirty="0">
                <a:solidFill>
                  <a:schemeClr val="bg1"/>
                </a:solidFill>
              </a:rPr>
              <a:t> to put in </a:t>
            </a:r>
            <a:r>
              <a:rPr lang="fr-FR" altLang="fr-FR" sz="3600" i="1" dirty="0" err="1">
                <a:solidFill>
                  <a:schemeClr val="bg1"/>
                </a:solidFill>
              </a:rPr>
              <a:t>your</a:t>
            </a:r>
            <a:r>
              <a:rPr lang="fr-FR" altLang="fr-FR" sz="3600" i="1" dirty="0">
                <a:solidFill>
                  <a:schemeClr val="bg1"/>
                </a:solidFill>
              </a:rPr>
              <a:t> </a:t>
            </a:r>
            <a:r>
              <a:rPr lang="fr-FR" altLang="fr-FR" sz="3600" i="1" dirty="0" err="1">
                <a:solidFill>
                  <a:schemeClr val="bg1"/>
                </a:solidFill>
              </a:rPr>
              <a:t>mouth</a:t>
            </a:r>
            <a:r>
              <a:rPr lang="fr-FR" altLang="fr-FR" sz="3600" i="1" dirty="0">
                <a:solidFill>
                  <a:schemeClr val="bg1"/>
                </a:solidFill>
              </a:rPr>
              <a:t>, </a:t>
            </a:r>
            <a:r>
              <a:rPr lang="fr-FR" altLang="fr-FR" sz="3600" i="1" dirty="0" err="1">
                <a:solidFill>
                  <a:schemeClr val="bg1"/>
                </a:solidFill>
              </a:rPr>
              <a:t>then</a:t>
            </a:r>
            <a:r>
              <a:rPr lang="fr-FR" altLang="fr-FR" sz="3600" i="1" dirty="0">
                <a:solidFill>
                  <a:schemeClr val="bg1"/>
                </a:solidFill>
              </a:rPr>
              <a:t> </a:t>
            </a:r>
            <a:r>
              <a:rPr lang="fr-FR" altLang="fr-FR" sz="3600" i="1" dirty="0" err="1">
                <a:solidFill>
                  <a:schemeClr val="bg1"/>
                </a:solidFill>
              </a:rPr>
              <a:t>they</a:t>
            </a:r>
            <a:r>
              <a:rPr lang="fr-FR" altLang="fr-FR" sz="3600" i="1" dirty="0">
                <a:solidFill>
                  <a:schemeClr val="bg1"/>
                </a:solidFill>
              </a:rPr>
              <a:t> are not clean </a:t>
            </a:r>
            <a:r>
              <a:rPr lang="fr-FR" altLang="fr-FR" sz="3600" i="1" dirty="0" err="1">
                <a:solidFill>
                  <a:schemeClr val="bg1"/>
                </a:solidFill>
              </a:rPr>
              <a:t>enough</a:t>
            </a:r>
            <a:r>
              <a:rPr lang="fr-FR" altLang="fr-FR" sz="3600" i="1" dirty="0">
                <a:solidFill>
                  <a:schemeClr val="bg1"/>
                </a:solidFill>
              </a:rPr>
              <a:t> to put  the cluster on ….</a:t>
            </a:r>
          </a:p>
        </p:txBody>
      </p:sp>
      <p:pic>
        <p:nvPicPr>
          <p:cNvPr id="9" name="Picture 2">
            <a:extLst>
              <a:ext uri="{FF2B5EF4-FFF2-40B4-BE49-F238E27FC236}">
                <a16:creationId xmlns:a16="http://schemas.microsoft.com/office/drawing/2014/main" id="{36DB3664-F0E3-5EC2-E07D-538EDF035966}"/>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063" y="3568241"/>
            <a:ext cx="3642560" cy="28402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C1C66D52-0722-B156-1799-565F4B1BBF12}"/>
              </a:ext>
            </a:extLst>
          </p:cNvPr>
          <p:cNvSpPr txBox="1"/>
          <p:nvPr/>
        </p:nvSpPr>
        <p:spPr>
          <a:xfrm>
            <a:off x="13667481" y="403663"/>
            <a:ext cx="9866584" cy="646331"/>
          </a:xfrm>
          <a:prstGeom prst="rect">
            <a:avLst/>
          </a:prstGeom>
          <a:noFill/>
        </p:spPr>
        <p:txBody>
          <a:bodyPr wrap="square">
            <a:spAutoFit/>
          </a:bodyPr>
          <a:lstStyle/>
          <a:p>
            <a:r>
              <a:rPr lang="fr-BE" sz="3600" dirty="0">
                <a:solidFill>
                  <a:srgbClr val="FF0000"/>
                </a:solidFill>
              </a:rPr>
              <a:t>https://www.reseaumammite.org/tactic/fr/etapes/</a:t>
            </a:r>
          </a:p>
        </p:txBody>
      </p:sp>
      <p:pic>
        <p:nvPicPr>
          <p:cNvPr id="12" name="Picture 2">
            <a:extLst>
              <a:ext uri="{FF2B5EF4-FFF2-40B4-BE49-F238E27FC236}">
                <a16:creationId xmlns:a16="http://schemas.microsoft.com/office/drawing/2014/main" id="{CE614A29-1036-18B8-1043-FFD3EBDA7D4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02370" y="4789577"/>
            <a:ext cx="1748154" cy="323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9923" name="Picture 4" descr="RCRMB traite 2">
            <a:extLst>
              <a:ext uri="{FF2B5EF4-FFF2-40B4-BE49-F238E27FC236}">
                <a16:creationId xmlns:a16="http://schemas.microsoft.com/office/drawing/2014/main" id="{E471071F-CE58-3235-4F49-26AB4FB33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924" y="392696"/>
            <a:ext cx="17425936" cy="128956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95B90631-44DE-1168-F979-D09623700BAA}"/>
              </a:ext>
            </a:extLst>
          </p:cNvPr>
          <p:cNvSpPr txBox="1"/>
          <p:nvPr/>
        </p:nvSpPr>
        <p:spPr>
          <a:xfrm>
            <a:off x="18721933" y="5686374"/>
            <a:ext cx="5400600" cy="2308324"/>
          </a:xfrm>
          <a:prstGeom prst="rect">
            <a:avLst/>
          </a:prstGeom>
          <a:noFill/>
        </p:spPr>
        <p:txBody>
          <a:bodyPr wrap="square">
            <a:spAutoFit/>
          </a:bodyPr>
          <a:lstStyle/>
          <a:p>
            <a:r>
              <a:rPr lang="fr-FR" altLang="fr-FR" sz="3600" dirty="0">
                <a:solidFill>
                  <a:schemeClr val="bg1"/>
                </a:solidFill>
              </a:rPr>
              <a:t>Il est difficile de faire </a:t>
            </a:r>
          </a:p>
          <a:p>
            <a:r>
              <a:rPr lang="fr-FR" altLang="fr-FR" sz="3600" dirty="0">
                <a:solidFill>
                  <a:schemeClr val="bg1"/>
                </a:solidFill>
              </a:rPr>
              <a:t>un mauvais trempage </a:t>
            </a:r>
          </a:p>
          <a:p>
            <a:r>
              <a:rPr lang="fr-FR" altLang="fr-FR" sz="3600" dirty="0">
                <a:solidFill>
                  <a:schemeClr val="bg1"/>
                </a:solidFill>
              </a:rPr>
              <a:t>mais très facile de faire </a:t>
            </a:r>
          </a:p>
          <a:p>
            <a:r>
              <a:rPr lang="fr-FR" altLang="fr-FR" sz="3600" dirty="0">
                <a:solidFill>
                  <a:schemeClr val="bg1"/>
                </a:solidFill>
              </a:rPr>
              <a:t>une mauvaise pulvérisation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D7396F2-C1E1-A8A9-FD20-7794E24B36AB}"/>
              </a:ext>
            </a:extLst>
          </p:cNvPr>
          <p:cNvSpPr txBox="1"/>
          <p:nvPr/>
        </p:nvSpPr>
        <p:spPr>
          <a:xfrm>
            <a:off x="431900" y="1798289"/>
            <a:ext cx="23618624" cy="11172289"/>
          </a:xfrm>
          <a:prstGeom prst="rect">
            <a:avLst/>
          </a:prstGeom>
          <a:noFill/>
        </p:spPr>
        <p:txBody>
          <a:bodyPr wrap="square">
            <a:spAutoFit/>
          </a:bodyPr>
          <a:lstStyle/>
          <a:p>
            <a:pPr marL="571500" indent="-571500">
              <a:buFont typeface="Arial" panose="020B0604020202020204" pitchFamily="34" charset="0"/>
              <a:buChar char="•"/>
            </a:pPr>
            <a:r>
              <a:rPr lang="fr-FR" altLang="fr-FR" sz="3600" dirty="0">
                <a:solidFill>
                  <a:schemeClr val="bg1"/>
                </a:solidFill>
              </a:rPr>
              <a:t>Avant la traite </a:t>
            </a:r>
          </a:p>
          <a:p>
            <a:pPr marL="1661649" lvl="1" indent="-571500">
              <a:buFont typeface="Arial" panose="020B0604020202020204" pitchFamily="34" charset="0"/>
              <a:buChar char="•"/>
            </a:pPr>
            <a:r>
              <a:rPr lang="fr-FR" altLang="fr-FR" sz="3600" dirty="0">
                <a:solidFill>
                  <a:schemeClr val="bg1"/>
                </a:solidFill>
              </a:rPr>
              <a:t>Trois éleveurs sur quatre se lavent les mains avant la traite (75%). Ils ne sont plus que 40 % à le faire pendant la traite. </a:t>
            </a:r>
          </a:p>
          <a:p>
            <a:pPr marL="1661649" lvl="1" indent="-571500">
              <a:buFont typeface="Arial" panose="020B0604020202020204" pitchFamily="34" charset="0"/>
              <a:buChar char="•"/>
            </a:pPr>
            <a:r>
              <a:rPr lang="fr-FR" altLang="fr-FR" sz="3600" dirty="0">
                <a:solidFill>
                  <a:schemeClr val="bg1"/>
                </a:solidFill>
              </a:rPr>
              <a:t>Élimination systématique des premiers jets : 60 % (18 % occasionnellement) dans un bol : 4 % des case et sur le sol : 96 %.</a:t>
            </a:r>
          </a:p>
          <a:p>
            <a:pPr marL="1661649" lvl="1" indent="-571500">
              <a:buFont typeface="Arial" panose="020B0604020202020204" pitchFamily="34" charset="0"/>
              <a:buChar char="•"/>
            </a:pPr>
            <a:r>
              <a:rPr lang="fr-FR" sz="3600" kern="0" dirty="0">
                <a:solidFill>
                  <a:schemeClr val="bg1"/>
                </a:solidFill>
              </a:rPr>
              <a:t>Nettoyage des trayons : Pratiquement trois éleveurs sur quatre (68 %) lavent systématiquement les trayons et uniquement les trayons dans 97 % des cas avant la traite. 12 % ne le font que si le trayon est sale</a:t>
            </a:r>
          </a:p>
          <a:p>
            <a:pPr marL="1661649" lvl="1" indent="-571500">
              <a:buFont typeface="Arial" panose="020B0604020202020204" pitchFamily="34" charset="0"/>
              <a:buChar char="•"/>
            </a:pPr>
            <a:r>
              <a:rPr lang="fr-FR" sz="3600" kern="0" dirty="0">
                <a:solidFill>
                  <a:schemeClr val="bg1"/>
                </a:solidFill>
              </a:rPr>
              <a:t>Nettoyage à sec : 62 % (papier : 75 % et tissu : 16 %); Serviette avec désinfectant : 9 %; Une serviette pour plusieurs vaches dans 66 % des cas ((Canada : 11 %)</a:t>
            </a:r>
          </a:p>
          <a:p>
            <a:pPr marL="1661649" lvl="1" indent="-571500">
              <a:buFont typeface="Arial" panose="020B0604020202020204" pitchFamily="34" charset="0"/>
              <a:buChar char="•"/>
            </a:pPr>
            <a:r>
              <a:rPr lang="fr-FR" sz="3600" kern="0" dirty="0">
                <a:solidFill>
                  <a:schemeClr val="bg1"/>
                </a:solidFill>
              </a:rPr>
              <a:t>Nettoyage humide : 38 %. Serviettes en tissu : 90 %; Serviette avec désinfectant : 70 %; Une serviette pour plusieurs vaches dans 87 % des cas; Essuyage des trayons : 29 % des cas</a:t>
            </a:r>
          </a:p>
          <a:p>
            <a:pPr marL="1661649" lvl="1" indent="-571500">
              <a:buFont typeface="Arial" panose="020B0604020202020204" pitchFamily="34" charset="0"/>
              <a:buChar char="•"/>
            </a:pPr>
            <a:r>
              <a:rPr lang="fr-FR" altLang="fr-FR" sz="3600" dirty="0">
                <a:solidFill>
                  <a:schemeClr val="bg1"/>
                </a:solidFill>
              </a:rPr>
              <a:t>Palpation du pis avant la traite : 20 % parfois</a:t>
            </a:r>
          </a:p>
          <a:p>
            <a:pPr marL="1661649" lvl="1" indent="-571500">
              <a:buFont typeface="Arial" panose="020B0604020202020204" pitchFamily="34" charset="0"/>
              <a:buChar char="•"/>
            </a:pPr>
            <a:r>
              <a:rPr lang="fr-FR" altLang="fr-FR" sz="3600" dirty="0">
                <a:solidFill>
                  <a:schemeClr val="bg1"/>
                </a:solidFill>
              </a:rPr>
              <a:t>Préparation du pis : 12,4 secondes </a:t>
            </a:r>
          </a:p>
          <a:p>
            <a:pPr marL="1661649" lvl="1" indent="-571500">
              <a:buFont typeface="Arial" panose="020B0604020202020204" pitchFamily="34" charset="0"/>
              <a:buChar char="•"/>
            </a:pPr>
            <a:r>
              <a:rPr lang="fr-FR" altLang="fr-FR" sz="3600" dirty="0">
                <a:solidFill>
                  <a:schemeClr val="bg1"/>
                </a:solidFill>
              </a:rPr>
              <a:t>Pose de la griffe après 87 secondes en moyenne (10 à 501 sec)</a:t>
            </a:r>
          </a:p>
          <a:p>
            <a:pPr marL="1661649" lvl="1" indent="-571500">
              <a:buFont typeface="Arial" panose="020B0604020202020204" pitchFamily="34" charset="0"/>
              <a:buChar char="•"/>
            </a:pPr>
            <a:r>
              <a:rPr lang="fr-FR" altLang="fr-FR" sz="3600" dirty="0">
                <a:solidFill>
                  <a:schemeClr val="bg1"/>
                </a:solidFill>
              </a:rPr>
              <a:t>Durée moyenne d’une traite : 404 secondes (182 à 858 secondes). </a:t>
            </a:r>
          </a:p>
          <a:p>
            <a:pPr marL="571500" indent="-571500">
              <a:buFont typeface="Arial" panose="020B0604020202020204" pitchFamily="34" charset="0"/>
              <a:buChar char="•"/>
            </a:pPr>
            <a:r>
              <a:rPr lang="fr-FR" sz="3600" kern="0" dirty="0">
                <a:solidFill>
                  <a:schemeClr val="bg1"/>
                </a:solidFill>
              </a:rPr>
              <a:t>Après la traite</a:t>
            </a:r>
          </a:p>
          <a:p>
            <a:pPr marL="1661649" lvl="1" indent="-571500">
              <a:buFont typeface="Arial" panose="020B0604020202020204" pitchFamily="34" charset="0"/>
              <a:buChar char="•"/>
            </a:pPr>
            <a:r>
              <a:rPr lang="fr-FR" sz="3600" kern="0" dirty="0">
                <a:solidFill>
                  <a:schemeClr val="bg1"/>
                </a:solidFill>
              </a:rPr>
              <a:t>Coupure du vide dans 94 % des cas et coupure automatique dans 52 % des cas</a:t>
            </a:r>
          </a:p>
          <a:p>
            <a:pPr marL="1661649" lvl="1" indent="-571500">
              <a:buFont typeface="Arial" panose="020B0604020202020204" pitchFamily="34" charset="0"/>
              <a:buChar char="•"/>
            </a:pPr>
            <a:r>
              <a:rPr lang="fr-FR" altLang="fr-FR" sz="3600" dirty="0">
                <a:solidFill>
                  <a:schemeClr val="bg1"/>
                </a:solidFill>
              </a:rPr>
              <a:t>Jamais d’égouttage : 62 % ; Egouttage systématique : 14 %</a:t>
            </a:r>
          </a:p>
          <a:p>
            <a:pPr marL="1661649" lvl="1" indent="-571500">
              <a:buFont typeface="Arial" panose="020B0604020202020204" pitchFamily="34" charset="0"/>
              <a:buChar char="•"/>
            </a:pPr>
            <a:r>
              <a:rPr lang="fr-FR" altLang="fr-FR" sz="3600" dirty="0">
                <a:solidFill>
                  <a:schemeClr val="bg1"/>
                </a:solidFill>
              </a:rPr>
              <a:t>Entrée d’air dans les manchons : une fois sur 10</a:t>
            </a:r>
            <a:r>
              <a:rPr lang="fr-FR" sz="3600" kern="0" dirty="0">
                <a:solidFill>
                  <a:schemeClr val="bg1"/>
                </a:solidFill>
              </a:rPr>
              <a:t> </a:t>
            </a:r>
          </a:p>
          <a:p>
            <a:pPr marL="1661649" lvl="1" indent="-571500">
              <a:buFont typeface="Arial" panose="020B0604020202020204" pitchFamily="34" charset="0"/>
              <a:buChar char="•"/>
            </a:pPr>
            <a:r>
              <a:rPr lang="fr-FR" sz="3600" kern="0" dirty="0">
                <a:solidFill>
                  <a:schemeClr val="bg1"/>
                </a:solidFill>
              </a:rPr>
              <a:t>Post-trempage : 69 % (Canada : 95 %). Si post-trempage : toute l’année : 92 %. Gobelet sans reflux : 95 %. Produits iodés, chlorés, acides : 37, 13 et 33 %</a:t>
            </a:r>
          </a:p>
        </p:txBody>
      </p:sp>
      <p:sp>
        <p:nvSpPr>
          <p:cNvPr id="4" name="Rectangle à coins arrondis 38">
            <a:extLst>
              <a:ext uri="{FF2B5EF4-FFF2-40B4-BE49-F238E27FC236}">
                <a16:creationId xmlns:a16="http://schemas.microsoft.com/office/drawing/2014/main" id="{C734673F-CA4E-BC66-6C62-9226CEA6700D}"/>
              </a:ext>
            </a:extLst>
          </p:cNvPr>
          <p:cNvSpPr/>
          <p:nvPr/>
        </p:nvSpPr>
        <p:spPr>
          <a:xfrm>
            <a:off x="971960" y="681233"/>
            <a:ext cx="22538504" cy="786849"/>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altLang="fr-FR" sz="4000" dirty="0">
                <a:solidFill>
                  <a:schemeClr val="bg1"/>
                </a:solidFill>
              </a:rPr>
              <a:t>Quelques résultats d’un audit de traite en Belgique (349 élevages en 2007-2008 : Theron L et Hanzen </a:t>
            </a:r>
            <a:r>
              <a:rPr lang="fr-BE" altLang="fr-FR" sz="4000" dirty="0" err="1">
                <a:solidFill>
                  <a:schemeClr val="bg1"/>
                </a:solidFill>
              </a:rPr>
              <a:t>Ch</a:t>
            </a:r>
            <a:r>
              <a:rPr lang="fr-BE" altLang="fr-FR" sz="4000" dirty="0">
                <a:solidFill>
                  <a:schemeClr val="bg1"/>
                </a:solidFill>
              </a:rPr>
              <a:t>)</a:t>
            </a:r>
            <a:endParaRPr lang="fr-BE" sz="4000" dirty="0">
              <a:solidFill>
                <a:schemeClr val="bg1"/>
              </a:solidFill>
            </a:endParaRPr>
          </a:p>
        </p:txBody>
      </p:sp>
    </p:spTree>
    <p:extLst>
      <p:ext uri="{BB962C8B-B14F-4D97-AF65-F5344CB8AC3E}">
        <p14:creationId xmlns:p14="http://schemas.microsoft.com/office/powerpoint/2010/main" val="10985027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64" name="Rectangle 3">
            <a:extLst>
              <a:ext uri="{FF2B5EF4-FFF2-40B4-BE49-F238E27FC236}">
                <a16:creationId xmlns:a16="http://schemas.microsoft.com/office/drawing/2014/main" id="{742C4BF0-AEC1-2F99-A1C3-088CD5DE3DAC}"/>
              </a:ext>
            </a:extLst>
          </p:cNvPr>
          <p:cNvSpPr>
            <a:spLocks noGrp="1" noChangeArrowheads="1"/>
          </p:cNvSpPr>
          <p:nvPr>
            <p:ph type="body" idx="1"/>
          </p:nvPr>
        </p:nvSpPr>
        <p:spPr>
          <a:xfrm>
            <a:off x="501439" y="2563760"/>
            <a:ext cx="19852820" cy="9728764"/>
          </a:xfrm>
        </p:spPr>
        <p:txBody>
          <a:bodyPr>
            <a:normAutofit/>
          </a:bodyPr>
          <a:lstStyle/>
          <a:p>
            <a:r>
              <a:rPr lang="fr-FR" altLang="fr-FR" sz="3600" dirty="0">
                <a:solidFill>
                  <a:schemeClr val="bg1"/>
                </a:solidFill>
                <a:latin typeface="+mn-lt"/>
              </a:rPr>
              <a:t>Trempage des trayons: </a:t>
            </a:r>
            <a:r>
              <a:rPr lang="fr-FR" altLang="fr-FR" sz="3600" dirty="0">
                <a:solidFill>
                  <a:srgbClr val="FF0000"/>
                </a:solidFill>
                <a:latin typeface="+mn-lt"/>
              </a:rPr>
              <a:t>régulier, permanent, systématique, complet </a:t>
            </a:r>
            <a:r>
              <a:rPr lang="fr-FR" altLang="fr-FR" sz="3600" dirty="0">
                <a:solidFill>
                  <a:schemeClr val="bg1"/>
                </a:solidFill>
                <a:latin typeface="+mn-lt"/>
              </a:rPr>
              <a:t>(produits iodés : 0,5 %)</a:t>
            </a:r>
          </a:p>
          <a:p>
            <a:r>
              <a:rPr lang="fr-FR" altLang="fr-FR" sz="3600" dirty="0">
                <a:solidFill>
                  <a:schemeClr val="bg1"/>
                </a:solidFill>
                <a:latin typeface="+mn-lt"/>
              </a:rPr>
              <a:t>Double effet : désinfection et cosmétique </a:t>
            </a:r>
          </a:p>
          <a:p>
            <a:r>
              <a:rPr lang="fr-FR" altLang="fr-FR" sz="3600" dirty="0">
                <a:solidFill>
                  <a:srgbClr val="FFFF00"/>
                </a:solidFill>
                <a:latin typeface="+mn-lt"/>
              </a:rPr>
              <a:t>Action de désinfection </a:t>
            </a:r>
          </a:p>
          <a:p>
            <a:pPr lvl="1"/>
            <a:r>
              <a:rPr lang="fr-FR" altLang="fr-FR" sz="3600" dirty="0">
                <a:solidFill>
                  <a:schemeClr val="bg1"/>
                </a:solidFill>
                <a:latin typeface="+mn-lt"/>
              </a:rPr>
              <a:t>Avant la traite : réduire les germes dans le lait</a:t>
            </a:r>
          </a:p>
          <a:p>
            <a:pPr lvl="1"/>
            <a:r>
              <a:rPr lang="fr-FR" altLang="fr-FR" sz="3600" dirty="0">
                <a:solidFill>
                  <a:schemeClr val="bg1"/>
                </a:solidFill>
                <a:latin typeface="+mn-lt"/>
              </a:rPr>
              <a:t>Après la traite </a:t>
            </a:r>
          </a:p>
          <a:p>
            <a:pPr lvl="2"/>
            <a:r>
              <a:rPr lang="fr-FR" altLang="fr-FR" sz="3600" dirty="0">
                <a:solidFill>
                  <a:schemeClr val="bg1"/>
                </a:solidFill>
                <a:latin typeface="+mn-lt"/>
              </a:rPr>
              <a:t>élimination des germes du réservoir</a:t>
            </a:r>
          </a:p>
          <a:p>
            <a:pPr lvl="2"/>
            <a:r>
              <a:rPr lang="fr-FR" altLang="fr-FR" sz="3600" dirty="0">
                <a:solidFill>
                  <a:schemeClr val="bg1"/>
                </a:solidFill>
                <a:latin typeface="+mn-lt"/>
              </a:rPr>
              <a:t>éviter multiplication des germes entre les traites</a:t>
            </a:r>
          </a:p>
          <a:p>
            <a:r>
              <a:rPr lang="fr-FR" altLang="fr-FR" sz="3600" dirty="0">
                <a:solidFill>
                  <a:srgbClr val="FFFF00"/>
                </a:solidFill>
                <a:latin typeface="+mn-lt"/>
              </a:rPr>
              <a:t>Action cosmétique </a:t>
            </a:r>
          </a:p>
          <a:p>
            <a:pPr lvl="1"/>
            <a:r>
              <a:rPr lang="fr-FR" altLang="fr-FR" sz="3600" dirty="0">
                <a:solidFill>
                  <a:schemeClr val="bg1"/>
                </a:solidFill>
                <a:latin typeface="+mn-lt"/>
              </a:rPr>
              <a:t>Effet émollient : protection du trayon contre les agressions chimiques, mécaniques, bactériologiques </a:t>
            </a:r>
          </a:p>
          <a:p>
            <a:pPr lvl="1"/>
            <a:r>
              <a:rPr lang="fr-FR" altLang="fr-FR" sz="3600" dirty="0">
                <a:solidFill>
                  <a:schemeClr val="bg1"/>
                </a:solidFill>
                <a:latin typeface="+mn-lt"/>
              </a:rPr>
              <a:t>Effet protecteur contre la déshydratation</a:t>
            </a:r>
          </a:p>
          <a:p>
            <a:pPr lvl="1"/>
            <a:r>
              <a:rPr lang="fr-FR" altLang="fr-FR" sz="3600" dirty="0">
                <a:solidFill>
                  <a:schemeClr val="bg1"/>
                </a:solidFill>
                <a:latin typeface="+mn-lt"/>
              </a:rPr>
              <a:t>Effet de barrière physique contre la pénétration des germes </a:t>
            </a:r>
          </a:p>
          <a:p>
            <a:pPr lvl="2"/>
            <a:endParaRPr lang="fr-FR" altLang="fr-FR" sz="3600" dirty="0">
              <a:solidFill>
                <a:schemeClr val="bg1"/>
              </a:solidFill>
              <a:latin typeface="+mn-lt"/>
            </a:endParaRPr>
          </a:p>
          <a:p>
            <a:endParaRPr lang="fr-FR" altLang="fr-FR" sz="3600" dirty="0">
              <a:solidFill>
                <a:schemeClr val="bg1"/>
              </a:solidFill>
              <a:latin typeface="+mn-lt"/>
            </a:endParaRPr>
          </a:p>
          <a:p>
            <a:endParaRPr lang="fr-FR" altLang="fr-FR" sz="3600" dirty="0">
              <a:solidFill>
                <a:schemeClr val="bg1"/>
              </a:solidFill>
              <a:latin typeface="+mn-lt"/>
            </a:endParaRPr>
          </a:p>
        </p:txBody>
      </p:sp>
      <p:pic>
        <p:nvPicPr>
          <p:cNvPr id="2" name="Picture 2">
            <a:extLst>
              <a:ext uri="{FF2B5EF4-FFF2-40B4-BE49-F238E27FC236}">
                <a16:creationId xmlns:a16="http://schemas.microsoft.com/office/drawing/2014/main" id="{968D32AC-BDE0-9838-5845-5F5F47836ADF}"/>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6894" y="469475"/>
            <a:ext cx="2808312" cy="347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35AEA67A-4C8A-2B84-6F58-0FBBF08D211B}"/>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33810" y="446825"/>
            <a:ext cx="2808312" cy="349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34F3D25E-17D5-383F-2FC1-78D656A18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86894" y="4104233"/>
            <a:ext cx="5655228" cy="376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839CB125-527F-07BF-B845-6BB61278A51F}"/>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20222" y="8117724"/>
            <a:ext cx="5160763" cy="50105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à coins arrondis 38">
            <a:extLst>
              <a:ext uri="{FF2B5EF4-FFF2-40B4-BE49-F238E27FC236}">
                <a16:creationId xmlns:a16="http://schemas.microsoft.com/office/drawing/2014/main" id="{D1B2A246-92D7-EA6B-149E-DE08753B9DF9}"/>
              </a:ext>
            </a:extLst>
          </p:cNvPr>
          <p:cNvSpPr/>
          <p:nvPr/>
        </p:nvSpPr>
        <p:spPr>
          <a:xfrm>
            <a:off x="971960" y="681234"/>
            <a:ext cx="4572508" cy="1046736"/>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altLang="fr-FR" dirty="0">
                <a:solidFill>
                  <a:schemeClr val="bg1"/>
                </a:solidFill>
              </a:rPr>
              <a:t>Le trempage</a:t>
            </a:r>
            <a:endParaRPr lang="fr-BE" dirty="0">
              <a:solidFill>
                <a:schemeClr val="bg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Freeform 40">
            <a:extLst>
              <a:ext uri="{FF2B5EF4-FFF2-40B4-BE49-F238E27FC236}">
                <a16:creationId xmlns:a16="http://schemas.microsoft.com/office/drawing/2014/main" id="{5D6A9DA6-AD43-B745-A90E-855EAF4B92D6}"/>
              </a:ext>
            </a:extLst>
          </p:cNvPr>
          <p:cNvSpPr>
            <a:spLocks noChangeArrowheads="1"/>
          </p:cNvSpPr>
          <p:nvPr/>
        </p:nvSpPr>
        <p:spPr bwMode="auto">
          <a:xfrm>
            <a:off x="8280772" y="719857"/>
            <a:ext cx="6333280" cy="5773169"/>
          </a:xfrm>
          <a:custGeom>
            <a:avLst/>
            <a:gdLst>
              <a:gd name="T0" fmla="*/ 4985 w 4986"/>
              <a:gd name="T1" fmla="*/ 2493 h 4985"/>
              <a:gd name="T2" fmla="*/ 4985 w 4986"/>
              <a:gd name="T3" fmla="*/ 2493 h 4985"/>
              <a:gd name="T4" fmla="*/ 2493 w 4986"/>
              <a:gd name="T5" fmla="*/ 4984 h 4985"/>
              <a:gd name="T6" fmla="*/ 2493 w 4986"/>
              <a:gd name="T7" fmla="*/ 4984 h 4985"/>
              <a:gd name="T8" fmla="*/ 0 w 4986"/>
              <a:gd name="T9" fmla="*/ 2493 h 4985"/>
              <a:gd name="T10" fmla="*/ 0 w 4986"/>
              <a:gd name="T11" fmla="*/ 2493 h 4985"/>
              <a:gd name="T12" fmla="*/ 2493 w 4986"/>
              <a:gd name="T13" fmla="*/ 0 h 4985"/>
              <a:gd name="T14" fmla="*/ 2493 w 4986"/>
              <a:gd name="T15" fmla="*/ 0 h 4985"/>
              <a:gd name="T16" fmla="*/ 4985 w 4986"/>
              <a:gd name="T17" fmla="*/ 2493 h 4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6" h="4985">
                <a:moveTo>
                  <a:pt x="4985" y="2493"/>
                </a:moveTo>
                <a:lnTo>
                  <a:pt x="4985" y="2493"/>
                </a:lnTo>
                <a:cubicBezTo>
                  <a:pt x="4985" y="3868"/>
                  <a:pt x="3869" y="4984"/>
                  <a:pt x="2493" y="4984"/>
                </a:cubicBezTo>
                <a:lnTo>
                  <a:pt x="2493" y="4984"/>
                </a:lnTo>
                <a:cubicBezTo>
                  <a:pt x="1116" y="4984"/>
                  <a:pt x="0" y="3868"/>
                  <a:pt x="0" y="2493"/>
                </a:cubicBezTo>
                <a:lnTo>
                  <a:pt x="0" y="2493"/>
                </a:lnTo>
                <a:cubicBezTo>
                  <a:pt x="0" y="1116"/>
                  <a:pt x="1116" y="0"/>
                  <a:pt x="2493" y="0"/>
                </a:cubicBezTo>
                <a:lnTo>
                  <a:pt x="2493" y="0"/>
                </a:lnTo>
                <a:cubicBezTo>
                  <a:pt x="3869" y="0"/>
                  <a:pt x="4985" y="1116"/>
                  <a:pt x="4985" y="2493"/>
                </a:cubicBezTo>
              </a:path>
            </a:pathLst>
          </a:custGeom>
          <a:solidFill>
            <a:srgbClr val="FFFF00">
              <a:alpha val="75000"/>
            </a:srgbClr>
          </a:solidFill>
          <a:ln>
            <a:noFill/>
          </a:ln>
          <a:effectLst/>
        </p:spPr>
        <p:txBody>
          <a:bodyPr wrap="none" lIns="91428" tIns="45714" rIns="91428" bIns="45714" anchor="ctr"/>
          <a:lstStyle/>
          <a:p>
            <a:pPr>
              <a:defRPr/>
            </a:pPr>
            <a:endParaRPr lang="en-US" sz="6600"/>
          </a:p>
        </p:txBody>
      </p:sp>
      <p:sp>
        <p:nvSpPr>
          <p:cNvPr id="35" name="TextBox 6">
            <a:extLst>
              <a:ext uri="{FF2B5EF4-FFF2-40B4-BE49-F238E27FC236}">
                <a16:creationId xmlns:a16="http://schemas.microsoft.com/office/drawing/2014/main" id="{CF39E232-DC1F-7B4B-A931-A6E3A08349CE}"/>
              </a:ext>
            </a:extLst>
          </p:cNvPr>
          <p:cNvSpPr txBox="1"/>
          <p:nvPr/>
        </p:nvSpPr>
        <p:spPr>
          <a:xfrm>
            <a:off x="9306775" y="3245163"/>
            <a:ext cx="4281274" cy="722558"/>
          </a:xfrm>
          <a:prstGeom prst="rect">
            <a:avLst/>
          </a:prstGeom>
          <a:noFill/>
        </p:spPr>
        <p:txBody>
          <a:bodyPr wrap="square" lIns="91428" tIns="45714" rIns="91428" bIns="45714" rtlCol="0" anchor="b">
            <a:spAutoFit/>
          </a:bodyPr>
          <a:lstStyle/>
          <a:p>
            <a:pPr algn="ctr">
              <a:lnSpc>
                <a:spcPts val="4320"/>
              </a:lnSpc>
            </a:pPr>
            <a:r>
              <a:rPr lang="en-US" sz="6400" spc="-30" dirty="0" err="1">
                <a:ea typeface="Source Sans Pro" panose="020B0503030403020204" pitchFamily="34" charset="0"/>
              </a:rPr>
              <a:t>TRAITER</a:t>
            </a:r>
            <a:endParaRPr lang="en-US" sz="6400" spc="-30" dirty="0">
              <a:ea typeface="Source Sans Pro" panose="020B0503030403020204" pitchFamily="34" charset="0"/>
            </a:endParaRPr>
          </a:p>
        </p:txBody>
      </p:sp>
      <p:sp>
        <p:nvSpPr>
          <p:cNvPr id="4" name="Freeform 40">
            <a:extLst>
              <a:ext uri="{FF2B5EF4-FFF2-40B4-BE49-F238E27FC236}">
                <a16:creationId xmlns:a16="http://schemas.microsoft.com/office/drawing/2014/main" id="{63D55B47-CBF9-4FE2-AE7F-CDB981070CCD}"/>
              </a:ext>
            </a:extLst>
          </p:cNvPr>
          <p:cNvSpPr>
            <a:spLocks noChangeArrowheads="1"/>
          </p:cNvSpPr>
          <p:nvPr/>
        </p:nvSpPr>
        <p:spPr bwMode="auto">
          <a:xfrm>
            <a:off x="6572183" y="7505601"/>
            <a:ext cx="4281274" cy="4423109"/>
          </a:xfrm>
          <a:custGeom>
            <a:avLst/>
            <a:gdLst>
              <a:gd name="T0" fmla="*/ 4985 w 4986"/>
              <a:gd name="T1" fmla="*/ 2493 h 4985"/>
              <a:gd name="T2" fmla="*/ 4985 w 4986"/>
              <a:gd name="T3" fmla="*/ 2493 h 4985"/>
              <a:gd name="T4" fmla="*/ 2493 w 4986"/>
              <a:gd name="T5" fmla="*/ 4984 h 4985"/>
              <a:gd name="T6" fmla="*/ 2493 w 4986"/>
              <a:gd name="T7" fmla="*/ 4984 h 4985"/>
              <a:gd name="T8" fmla="*/ 0 w 4986"/>
              <a:gd name="T9" fmla="*/ 2493 h 4985"/>
              <a:gd name="T10" fmla="*/ 0 w 4986"/>
              <a:gd name="T11" fmla="*/ 2493 h 4985"/>
              <a:gd name="T12" fmla="*/ 2493 w 4986"/>
              <a:gd name="T13" fmla="*/ 0 h 4985"/>
              <a:gd name="T14" fmla="*/ 2493 w 4986"/>
              <a:gd name="T15" fmla="*/ 0 h 4985"/>
              <a:gd name="T16" fmla="*/ 4985 w 4986"/>
              <a:gd name="T17" fmla="*/ 2493 h 4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6" h="4985">
                <a:moveTo>
                  <a:pt x="4985" y="2493"/>
                </a:moveTo>
                <a:lnTo>
                  <a:pt x="4985" y="2493"/>
                </a:lnTo>
                <a:cubicBezTo>
                  <a:pt x="4985" y="3868"/>
                  <a:pt x="3869" y="4984"/>
                  <a:pt x="2493" y="4984"/>
                </a:cubicBezTo>
                <a:lnTo>
                  <a:pt x="2493" y="4984"/>
                </a:lnTo>
                <a:cubicBezTo>
                  <a:pt x="1116" y="4984"/>
                  <a:pt x="0" y="3868"/>
                  <a:pt x="0" y="2493"/>
                </a:cubicBezTo>
                <a:lnTo>
                  <a:pt x="0" y="2493"/>
                </a:lnTo>
                <a:cubicBezTo>
                  <a:pt x="0" y="1116"/>
                  <a:pt x="1116" y="0"/>
                  <a:pt x="2493" y="0"/>
                </a:cubicBezTo>
                <a:lnTo>
                  <a:pt x="2493" y="0"/>
                </a:lnTo>
                <a:cubicBezTo>
                  <a:pt x="3869" y="0"/>
                  <a:pt x="4985" y="1116"/>
                  <a:pt x="4985" y="2493"/>
                </a:cubicBezTo>
              </a:path>
            </a:pathLst>
          </a:custGeom>
          <a:solidFill>
            <a:schemeClr val="accent3">
              <a:lumMod val="75000"/>
              <a:alpha val="75000"/>
            </a:schemeClr>
          </a:solidFill>
          <a:ln>
            <a:noFill/>
          </a:ln>
          <a:effectLst/>
        </p:spPr>
        <p:txBody>
          <a:bodyPr wrap="none" lIns="91428" tIns="45714" rIns="91428" bIns="45714" anchor="ctr"/>
          <a:lstStyle/>
          <a:p>
            <a:pPr algn="ctr">
              <a:defRPr/>
            </a:pPr>
            <a:r>
              <a:rPr lang="en-US" sz="6600" dirty="0">
                <a:solidFill>
                  <a:schemeClr val="bg1"/>
                </a:solidFill>
              </a:rPr>
              <a:t>En </a:t>
            </a:r>
          </a:p>
          <a:p>
            <a:pPr algn="ctr">
              <a:defRPr/>
            </a:pPr>
            <a:r>
              <a:rPr lang="en-US" sz="6600" dirty="0">
                <a:solidFill>
                  <a:schemeClr val="bg1"/>
                </a:solidFill>
              </a:rPr>
              <a:t>lactation</a:t>
            </a:r>
          </a:p>
        </p:txBody>
      </p:sp>
      <p:sp>
        <p:nvSpPr>
          <p:cNvPr id="5" name="Freeform 40">
            <a:extLst>
              <a:ext uri="{FF2B5EF4-FFF2-40B4-BE49-F238E27FC236}">
                <a16:creationId xmlns:a16="http://schemas.microsoft.com/office/drawing/2014/main" id="{E22A5821-B9E5-DE04-AF65-7E57C3D82636}"/>
              </a:ext>
            </a:extLst>
          </p:cNvPr>
          <p:cNvSpPr>
            <a:spLocks noChangeArrowheads="1"/>
          </p:cNvSpPr>
          <p:nvPr/>
        </p:nvSpPr>
        <p:spPr bwMode="auto">
          <a:xfrm>
            <a:off x="13105308" y="7349783"/>
            <a:ext cx="4281274" cy="4423109"/>
          </a:xfrm>
          <a:custGeom>
            <a:avLst/>
            <a:gdLst>
              <a:gd name="T0" fmla="*/ 4985 w 4986"/>
              <a:gd name="T1" fmla="*/ 2493 h 4985"/>
              <a:gd name="T2" fmla="*/ 4985 w 4986"/>
              <a:gd name="T3" fmla="*/ 2493 h 4985"/>
              <a:gd name="T4" fmla="*/ 2493 w 4986"/>
              <a:gd name="T5" fmla="*/ 4984 h 4985"/>
              <a:gd name="T6" fmla="*/ 2493 w 4986"/>
              <a:gd name="T7" fmla="*/ 4984 h 4985"/>
              <a:gd name="T8" fmla="*/ 0 w 4986"/>
              <a:gd name="T9" fmla="*/ 2493 h 4985"/>
              <a:gd name="T10" fmla="*/ 0 w 4986"/>
              <a:gd name="T11" fmla="*/ 2493 h 4985"/>
              <a:gd name="T12" fmla="*/ 2493 w 4986"/>
              <a:gd name="T13" fmla="*/ 0 h 4985"/>
              <a:gd name="T14" fmla="*/ 2493 w 4986"/>
              <a:gd name="T15" fmla="*/ 0 h 4985"/>
              <a:gd name="T16" fmla="*/ 4985 w 4986"/>
              <a:gd name="T17" fmla="*/ 2493 h 4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6" h="4985">
                <a:moveTo>
                  <a:pt x="4985" y="2493"/>
                </a:moveTo>
                <a:lnTo>
                  <a:pt x="4985" y="2493"/>
                </a:lnTo>
                <a:cubicBezTo>
                  <a:pt x="4985" y="3868"/>
                  <a:pt x="3869" y="4984"/>
                  <a:pt x="2493" y="4984"/>
                </a:cubicBezTo>
                <a:lnTo>
                  <a:pt x="2493" y="4984"/>
                </a:lnTo>
                <a:cubicBezTo>
                  <a:pt x="1116" y="4984"/>
                  <a:pt x="0" y="3868"/>
                  <a:pt x="0" y="2493"/>
                </a:cubicBezTo>
                <a:lnTo>
                  <a:pt x="0" y="2493"/>
                </a:lnTo>
                <a:cubicBezTo>
                  <a:pt x="0" y="1116"/>
                  <a:pt x="1116" y="0"/>
                  <a:pt x="2493" y="0"/>
                </a:cubicBezTo>
                <a:lnTo>
                  <a:pt x="2493" y="0"/>
                </a:lnTo>
                <a:cubicBezTo>
                  <a:pt x="3869" y="0"/>
                  <a:pt x="4985" y="1116"/>
                  <a:pt x="4985" y="2493"/>
                </a:cubicBezTo>
              </a:path>
            </a:pathLst>
          </a:custGeom>
          <a:solidFill>
            <a:schemeClr val="accent3">
              <a:lumMod val="75000"/>
              <a:alpha val="75000"/>
            </a:schemeClr>
          </a:solidFill>
          <a:ln>
            <a:noFill/>
          </a:ln>
          <a:effectLst/>
        </p:spPr>
        <p:txBody>
          <a:bodyPr wrap="none" lIns="91428" tIns="45714" rIns="91428" bIns="45714" anchor="ctr"/>
          <a:lstStyle/>
          <a:p>
            <a:pPr algn="ctr">
              <a:defRPr/>
            </a:pPr>
            <a:r>
              <a:rPr lang="en-US" sz="6600" dirty="0">
                <a:solidFill>
                  <a:schemeClr val="bg1"/>
                </a:solidFill>
              </a:rPr>
              <a:t>Hors </a:t>
            </a:r>
          </a:p>
          <a:p>
            <a:pPr algn="ctr">
              <a:defRPr/>
            </a:pPr>
            <a:r>
              <a:rPr lang="en-US" sz="6600" dirty="0">
                <a:solidFill>
                  <a:schemeClr val="bg1"/>
                </a:solidFill>
              </a:rPr>
              <a:t>lactation</a:t>
            </a:r>
          </a:p>
        </p:txBody>
      </p:sp>
      <p:sp>
        <p:nvSpPr>
          <p:cNvPr id="6" name="Flèche : bas 5">
            <a:extLst>
              <a:ext uri="{FF2B5EF4-FFF2-40B4-BE49-F238E27FC236}">
                <a16:creationId xmlns:a16="http://schemas.microsoft.com/office/drawing/2014/main" id="{23B13CD1-7776-B5FE-70D4-15C7A63A3DA8}"/>
              </a:ext>
            </a:extLst>
          </p:cNvPr>
          <p:cNvSpPr/>
          <p:nvPr/>
        </p:nvSpPr>
        <p:spPr>
          <a:xfrm rot="1571681">
            <a:off x="8934984" y="6219973"/>
            <a:ext cx="1008112" cy="1241128"/>
          </a:xfrm>
          <a:prstGeom prst="down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Flèche : bas 6">
            <a:extLst>
              <a:ext uri="{FF2B5EF4-FFF2-40B4-BE49-F238E27FC236}">
                <a16:creationId xmlns:a16="http://schemas.microsoft.com/office/drawing/2014/main" id="{48303C74-42C7-C589-1190-664D53D9D02E}"/>
              </a:ext>
            </a:extLst>
          </p:cNvPr>
          <p:cNvSpPr/>
          <p:nvPr/>
        </p:nvSpPr>
        <p:spPr>
          <a:xfrm rot="19073554">
            <a:off x="13289448" y="6219975"/>
            <a:ext cx="1008112" cy="1241128"/>
          </a:xfrm>
          <a:prstGeom prst="down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90530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C061541-EDA2-AEC5-A66A-27B12C2280F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8A89BFAE-5AF5-7D0B-D80E-B62242B42681}"/>
              </a:ext>
            </a:extLst>
          </p:cNvPr>
          <p:cNvSpPr txBox="1"/>
          <p:nvPr/>
        </p:nvSpPr>
        <p:spPr>
          <a:xfrm>
            <a:off x="4104308" y="2304033"/>
            <a:ext cx="12385376" cy="9521389"/>
          </a:xfrm>
          <a:prstGeom prst="rect">
            <a:avLst/>
          </a:prstGeom>
          <a:noFill/>
        </p:spPr>
        <p:txBody>
          <a:bodyPr wrap="square" rtlCol="0">
            <a:spAutoFit/>
          </a:bodyPr>
          <a:lstStyle/>
          <a:p>
            <a:pPr>
              <a:defRPr/>
            </a:pPr>
            <a:r>
              <a:rPr lang="fr-FR" sz="3600" u="sng" kern="0" dirty="0">
                <a:solidFill>
                  <a:schemeClr val="bg1"/>
                </a:solidFill>
              </a:rPr>
              <a:t>Diagnostic</a:t>
            </a:r>
            <a:r>
              <a:rPr lang="fr-FR" sz="3600" kern="0" dirty="0">
                <a:solidFill>
                  <a:schemeClr val="bg1"/>
                </a:solidFill>
              </a:rPr>
              <a:t> </a:t>
            </a:r>
          </a:p>
          <a:p>
            <a:pPr marL="685800" indent="-685800">
              <a:buFont typeface="Arial" panose="020B0604020202020204" pitchFamily="34" charset="0"/>
              <a:buChar char="•"/>
              <a:defRPr/>
            </a:pPr>
            <a:r>
              <a:rPr lang="fr-FR" sz="3600" kern="0" dirty="0">
                <a:solidFill>
                  <a:schemeClr val="bg1"/>
                </a:solidFill>
              </a:rPr>
              <a:t>Symptomatique  ou étiologique</a:t>
            </a:r>
          </a:p>
          <a:p>
            <a:pPr marL="685800" indent="-685800">
              <a:buFont typeface="Arial" panose="020B0604020202020204" pitchFamily="34" charset="0"/>
              <a:buChar char="•"/>
              <a:defRPr/>
            </a:pPr>
            <a:r>
              <a:rPr lang="fr-FR" sz="3600" kern="0" dirty="0">
                <a:solidFill>
                  <a:schemeClr val="bg1"/>
                </a:solidFill>
              </a:rPr>
              <a:t>Individuel ou de troupeau</a:t>
            </a:r>
          </a:p>
          <a:p>
            <a:pPr marL="685800" indent="-685800">
              <a:buFont typeface="Arial" panose="020B0604020202020204" pitchFamily="34" charset="0"/>
              <a:buChar char="•"/>
              <a:defRPr/>
            </a:pPr>
            <a:r>
              <a:rPr lang="fr-FR" sz="3600" kern="0" dirty="0">
                <a:solidFill>
                  <a:schemeClr val="bg1"/>
                </a:solidFill>
              </a:rPr>
              <a:t>Précoce ou tardif</a:t>
            </a:r>
          </a:p>
          <a:p>
            <a:pPr>
              <a:defRPr/>
            </a:pPr>
            <a:r>
              <a:rPr lang="fr-BE" sz="3600" u="sng" kern="0" dirty="0">
                <a:solidFill>
                  <a:schemeClr val="bg1"/>
                </a:solidFill>
              </a:rPr>
              <a:t>Germe </a:t>
            </a:r>
          </a:p>
          <a:p>
            <a:pPr marL="685800" indent="-685800">
              <a:buFont typeface="Arial" panose="020B0604020202020204" pitchFamily="34" charset="0"/>
              <a:buChar char="•"/>
              <a:defRPr/>
            </a:pPr>
            <a:r>
              <a:rPr lang="fr-BE" sz="3600" kern="0" dirty="0">
                <a:solidFill>
                  <a:schemeClr val="bg1"/>
                </a:solidFill>
              </a:rPr>
              <a:t>Contagieux ou d’environnement</a:t>
            </a:r>
          </a:p>
          <a:p>
            <a:pPr marL="685800" indent="-685800">
              <a:buFont typeface="Arial" panose="020B0604020202020204" pitchFamily="34" charset="0"/>
              <a:buChar char="•"/>
              <a:defRPr/>
            </a:pPr>
            <a:r>
              <a:rPr lang="fr-BE" sz="3600" kern="0" dirty="0">
                <a:solidFill>
                  <a:schemeClr val="bg1"/>
                </a:solidFill>
              </a:rPr>
              <a:t>Nature des réservoirs</a:t>
            </a:r>
          </a:p>
          <a:p>
            <a:pPr marL="685800" indent="-685800">
              <a:buFont typeface="Arial" panose="020B0604020202020204" pitchFamily="34" charset="0"/>
              <a:buChar char="•"/>
              <a:defRPr/>
            </a:pPr>
            <a:r>
              <a:rPr lang="fr-BE" sz="3600" kern="0" dirty="0">
                <a:solidFill>
                  <a:schemeClr val="bg1"/>
                </a:solidFill>
              </a:rPr>
              <a:t>Sensibilité ou résistance</a:t>
            </a:r>
          </a:p>
          <a:p>
            <a:pPr>
              <a:defRPr/>
            </a:pPr>
            <a:r>
              <a:rPr lang="fr-FR" sz="3600" u="sng" dirty="0">
                <a:solidFill>
                  <a:schemeClr val="bg1"/>
                </a:solidFill>
              </a:rPr>
              <a:t>Animal</a:t>
            </a:r>
          </a:p>
          <a:p>
            <a:pPr marL="685800" indent="-685800">
              <a:buFont typeface="Arial" panose="020B0604020202020204" pitchFamily="34" charset="0"/>
              <a:buChar char="•"/>
              <a:defRPr/>
            </a:pPr>
            <a:r>
              <a:rPr lang="fr-BE" sz="3600" dirty="0">
                <a:solidFill>
                  <a:schemeClr val="bg1"/>
                </a:solidFill>
              </a:rPr>
              <a:t>Symptômes cliniques ou subcliniques </a:t>
            </a:r>
          </a:p>
          <a:p>
            <a:pPr marL="685800" indent="-685800">
              <a:buFont typeface="Arial" panose="020B0604020202020204" pitchFamily="34" charset="0"/>
              <a:buChar char="•"/>
              <a:defRPr/>
            </a:pPr>
            <a:r>
              <a:rPr lang="fr-BE" sz="3600" dirty="0">
                <a:solidFill>
                  <a:schemeClr val="bg1"/>
                </a:solidFill>
              </a:rPr>
              <a:t>Symptômes locaux et/ou généraux</a:t>
            </a:r>
          </a:p>
          <a:p>
            <a:pPr>
              <a:lnSpc>
                <a:spcPct val="80000"/>
              </a:lnSpc>
              <a:spcBef>
                <a:spcPct val="20000"/>
              </a:spcBef>
              <a:buClr>
                <a:schemeClr val="tx2"/>
              </a:buClr>
              <a:defRPr/>
            </a:pPr>
            <a:r>
              <a:rPr lang="fr-BE" sz="3600" u="sng" dirty="0">
                <a:solidFill>
                  <a:schemeClr val="bg1"/>
                </a:solidFill>
              </a:rPr>
              <a:t>Traitement</a:t>
            </a:r>
            <a:r>
              <a:rPr lang="fr-BE" sz="3600" dirty="0">
                <a:solidFill>
                  <a:schemeClr val="bg1"/>
                </a:solidFill>
              </a:rPr>
              <a:t> </a:t>
            </a:r>
          </a:p>
          <a:p>
            <a:pPr marL="685800" lvl="1" indent="-685800">
              <a:lnSpc>
                <a:spcPct val="80000"/>
              </a:lnSpc>
              <a:spcBef>
                <a:spcPct val="20000"/>
              </a:spcBef>
              <a:buClr>
                <a:schemeClr val="bg1"/>
              </a:buClr>
              <a:buFont typeface="Arial" pitchFamily="34" charset="0"/>
              <a:buChar char="•"/>
              <a:defRPr/>
            </a:pPr>
            <a:r>
              <a:rPr lang="fr-BE" sz="3600" dirty="0">
                <a:solidFill>
                  <a:schemeClr val="bg1"/>
                </a:solidFill>
              </a:rPr>
              <a:t>Moment : en lactation vs au tarissement</a:t>
            </a:r>
          </a:p>
          <a:p>
            <a:pPr marL="685800" lvl="1" indent="-685800">
              <a:lnSpc>
                <a:spcPct val="80000"/>
              </a:lnSpc>
              <a:spcBef>
                <a:spcPct val="20000"/>
              </a:spcBef>
              <a:buClr>
                <a:schemeClr val="bg1"/>
              </a:buClr>
              <a:buFont typeface="Arial" pitchFamily="34" charset="0"/>
              <a:buChar char="•"/>
              <a:defRPr/>
            </a:pPr>
            <a:r>
              <a:rPr lang="fr-BE" sz="3600" dirty="0">
                <a:solidFill>
                  <a:schemeClr val="bg1"/>
                </a:solidFill>
              </a:rPr>
              <a:t>Voie : générale ou locale</a:t>
            </a:r>
          </a:p>
          <a:p>
            <a:pPr marL="685800" lvl="1" indent="-685800">
              <a:lnSpc>
                <a:spcPct val="80000"/>
              </a:lnSpc>
              <a:spcBef>
                <a:spcPct val="20000"/>
              </a:spcBef>
              <a:buClr>
                <a:schemeClr val="bg1"/>
              </a:buClr>
              <a:buFont typeface="Arial" pitchFamily="34" charset="0"/>
              <a:buChar char="•"/>
              <a:defRPr/>
            </a:pPr>
            <a:r>
              <a:rPr lang="fr-BE" sz="3600" dirty="0">
                <a:solidFill>
                  <a:schemeClr val="bg1"/>
                </a:solidFill>
              </a:rPr>
              <a:t>Nature du traitement :  AB vs AINS vs perfusion vs vaccins </a:t>
            </a:r>
          </a:p>
          <a:p>
            <a:pPr marL="685800" lvl="1" indent="-685800">
              <a:lnSpc>
                <a:spcPct val="80000"/>
              </a:lnSpc>
              <a:spcBef>
                <a:spcPct val="20000"/>
              </a:spcBef>
              <a:buClr>
                <a:schemeClr val="bg1"/>
              </a:buClr>
              <a:buFont typeface="Arial" pitchFamily="34" charset="0"/>
              <a:buChar char="•"/>
              <a:defRPr/>
            </a:pPr>
            <a:r>
              <a:rPr lang="fr-BE" sz="3600" dirty="0">
                <a:solidFill>
                  <a:schemeClr val="bg1"/>
                </a:solidFill>
              </a:rPr>
              <a:t>Conséquences possibles : aspects économiques, résidus</a:t>
            </a:r>
          </a:p>
          <a:p>
            <a:pPr marL="685800" lvl="2" indent="-685800">
              <a:lnSpc>
                <a:spcPct val="80000"/>
              </a:lnSpc>
              <a:spcBef>
                <a:spcPct val="20000"/>
              </a:spcBef>
              <a:buClr>
                <a:schemeClr val="bg1"/>
              </a:buClr>
              <a:buFont typeface="Arial" panose="020B0604020202020204" pitchFamily="34" charset="0"/>
              <a:buChar char="•"/>
              <a:defRPr/>
            </a:pPr>
            <a:r>
              <a:rPr lang="fr-BE" sz="3600" dirty="0">
                <a:solidFill>
                  <a:schemeClr val="bg1"/>
                </a:solidFill>
              </a:rPr>
              <a:t>Bonnes pratiques vétérinaires</a:t>
            </a:r>
            <a:r>
              <a:rPr lang="fr-FR" sz="3600" dirty="0">
                <a:solidFill>
                  <a:schemeClr val="bg1"/>
                </a:solidFill>
              </a:rPr>
              <a:t>  : </a:t>
            </a:r>
            <a:r>
              <a:rPr lang="fr-FR" sz="3600" dirty="0" err="1">
                <a:solidFill>
                  <a:schemeClr val="bg1"/>
                </a:solidFill>
              </a:rPr>
              <a:t>antibio-résistance</a:t>
            </a:r>
            <a:endParaRPr lang="fr-BE" sz="3600" dirty="0">
              <a:solidFill>
                <a:schemeClr val="bg1"/>
              </a:solidFill>
            </a:endParaRPr>
          </a:p>
        </p:txBody>
      </p:sp>
      <p:sp>
        <p:nvSpPr>
          <p:cNvPr id="3" name="Rectangle à coins arrondis 4">
            <a:extLst>
              <a:ext uri="{FF2B5EF4-FFF2-40B4-BE49-F238E27FC236}">
                <a16:creationId xmlns:a16="http://schemas.microsoft.com/office/drawing/2014/main" id="{4380339E-5D19-7543-788B-7179914D6455}"/>
              </a:ext>
            </a:extLst>
          </p:cNvPr>
          <p:cNvSpPr/>
          <p:nvPr/>
        </p:nvSpPr>
        <p:spPr>
          <a:xfrm>
            <a:off x="3744268" y="359817"/>
            <a:ext cx="15265696" cy="1152128"/>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800" dirty="0"/>
              <a:t>Stratégies du choix d’un traitement </a:t>
            </a:r>
          </a:p>
        </p:txBody>
      </p:sp>
    </p:spTree>
    <p:extLst>
      <p:ext uri="{BB962C8B-B14F-4D97-AF65-F5344CB8AC3E}">
        <p14:creationId xmlns:p14="http://schemas.microsoft.com/office/powerpoint/2010/main" val="323096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66</a:t>
            </a:fld>
            <a:endParaRPr lang="fr-BE"/>
          </a:p>
        </p:txBody>
      </p:sp>
      <p:sp>
        <p:nvSpPr>
          <p:cNvPr id="5" name="Rectangle à coins arrondis 4"/>
          <p:cNvSpPr/>
          <p:nvPr/>
        </p:nvSpPr>
        <p:spPr>
          <a:xfrm>
            <a:off x="514434" y="568242"/>
            <a:ext cx="16119266" cy="1019995"/>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000" dirty="0"/>
              <a:t>Traitement des mammites en lactation : notion de guérison  </a:t>
            </a:r>
          </a:p>
        </p:txBody>
      </p:sp>
      <p:grpSp>
        <p:nvGrpSpPr>
          <p:cNvPr id="4" name="Group 128">
            <a:extLst>
              <a:ext uri="{FF2B5EF4-FFF2-40B4-BE49-F238E27FC236}">
                <a16:creationId xmlns:a16="http://schemas.microsoft.com/office/drawing/2014/main" id="{3C82F845-93F5-15C4-88B7-1A443D2881A6}"/>
              </a:ext>
            </a:extLst>
          </p:cNvPr>
          <p:cNvGrpSpPr/>
          <p:nvPr/>
        </p:nvGrpSpPr>
        <p:grpSpPr bwMode="auto">
          <a:xfrm>
            <a:off x="4752380" y="4034328"/>
            <a:ext cx="13801473" cy="8646004"/>
            <a:chOff x="228600" y="2133600"/>
            <a:chExt cx="5015" cy="2546"/>
          </a:xfrm>
        </p:grpSpPr>
        <p:sp>
          <p:nvSpPr>
            <p:cNvPr id="6" name="Freeform 3">
              <a:extLst>
                <a:ext uri="{FF2B5EF4-FFF2-40B4-BE49-F238E27FC236}">
                  <a16:creationId xmlns:a16="http://schemas.microsoft.com/office/drawing/2014/main" id="{287B1ADE-F609-4D98-9390-06B204BDD18F}"/>
                </a:ext>
              </a:extLst>
            </p:cNvPr>
            <p:cNvSpPr>
              <a:spLocks/>
            </p:cNvSpPr>
            <p:nvPr/>
          </p:nvSpPr>
          <p:spPr bwMode="auto">
            <a:xfrm>
              <a:off x="228704" y="2134909"/>
              <a:ext cx="4911" cy="262"/>
            </a:xfrm>
            <a:custGeom>
              <a:avLst/>
              <a:gdLst/>
              <a:ahLst/>
              <a:cxnLst>
                <a:cxn ang="0">
                  <a:pos x="0" y="262"/>
                </a:cxn>
                <a:cxn ang="0">
                  <a:pos x="334" y="0"/>
                </a:cxn>
                <a:cxn ang="0">
                  <a:pos x="4911" y="0"/>
                </a:cxn>
                <a:cxn ang="0">
                  <a:pos x="4577" y="262"/>
                </a:cxn>
                <a:cxn ang="0">
                  <a:pos x="0" y="262"/>
                </a:cxn>
              </a:cxnLst>
              <a:rect l="0" t="0" r="r" b="b"/>
              <a:pathLst>
                <a:path w="4911" h="262">
                  <a:moveTo>
                    <a:pt x="0" y="262"/>
                  </a:moveTo>
                  <a:lnTo>
                    <a:pt x="334" y="0"/>
                  </a:lnTo>
                  <a:lnTo>
                    <a:pt x="4911" y="0"/>
                  </a:lnTo>
                  <a:lnTo>
                    <a:pt x="4577" y="262"/>
                  </a:lnTo>
                  <a:lnTo>
                    <a:pt x="0" y="262"/>
                  </a:lnTo>
                  <a:close/>
                </a:path>
              </a:pathLst>
            </a:custGeom>
            <a:solidFill>
              <a:srgbClr val="808080"/>
            </a:solidFill>
            <a:ln w="9525">
              <a:noFill/>
              <a:round/>
              <a:headEnd/>
              <a:tailEnd/>
            </a:ln>
          </p:spPr>
          <p:txBody>
            <a:bodyPr/>
            <a:lstStyle/>
            <a:p>
              <a:endParaRPr lang="fr-BE">
                <a:solidFill>
                  <a:schemeClr val="bg1"/>
                </a:solidFill>
              </a:endParaRPr>
            </a:p>
          </p:txBody>
        </p:sp>
        <p:sp>
          <p:nvSpPr>
            <p:cNvPr id="7" name="Freeform 4">
              <a:extLst>
                <a:ext uri="{FF2B5EF4-FFF2-40B4-BE49-F238E27FC236}">
                  <a16:creationId xmlns:a16="http://schemas.microsoft.com/office/drawing/2014/main" id="{E09BBCE1-FB8A-36AD-0076-47A6B8D3DEC4}"/>
                </a:ext>
              </a:extLst>
            </p:cNvPr>
            <p:cNvSpPr>
              <a:spLocks/>
            </p:cNvSpPr>
            <p:nvPr/>
          </p:nvSpPr>
          <p:spPr bwMode="auto">
            <a:xfrm>
              <a:off x="228704" y="2134909"/>
              <a:ext cx="4911" cy="262"/>
            </a:xfrm>
            <a:custGeom>
              <a:avLst/>
              <a:gdLst/>
              <a:ahLst/>
              <a:cxnLst>
                <a:cxn ang="0">
                  <a:pos x="4911" y="0"/>
                </a:cxn>
                <a:cxn ang="0">
                  <a:pos x="4577" y="262"/>
                </a:cxn>
                <a:cxn ang="0">
                  <a:pos x="0" y="262"/>
                </a:cxn>
                <a:cxn ang="0">
                  <a:pos x="334" y="0"/>
                </a:cxn>
                <a:cxn ang="0">
                  <a:pos x="4911" y="0"/>
                </a:cxn>
              </a:cxnLst>
              <a:rect l="0" t="0" r="r" b="b"/>
              <a:pathLst>
                <a:path w="4911" h="262">
                  <a:moveTo>
                    <a:pt x="4911" y="0"/>
                  </a:moveTo>
                  <a:lnTo>
                    <a:pt x="4577" y="262"/>
                  </a:lnTo>
                  <a:lnTo>
                    <a:pt x="0" y="262"/>
                  </a:lnTo>
                  <a:lnTo>
                    <a:pt x="334" y="0"/>
                  </a:lnTo>
                  <a:lnTo>
                    <a:pt x="4911" y="0"/>
                  </a:lnTo>
                  <a:close/>
                </a:path>
              </a:pathLst>
            </a:custGeom>
            <a:noFill/>
            <a:ln w="12700">
              <a:solidFill>
                <a:srgbClr val="000000"/>
              </a:solidFill>
              <a:prstDash val="solid"/>
              <a:round/>
              <a:headEnd/>
              <a:tailEnd/>
            </a:ln>
          </p:spPr>
          <p:txBody>
            <a:bodyPr/>
            <a:lstStyle/>
            <a:p>
              <a:endParaRPr lang="fr-BE">
                <a:solidFill>
                  <a:schemeClr val="bg1"/>
                </a:solidFill>
              </a:endParaRPr>
            </a:p>
          </p:txBody>
        </p:sp>
        <p:sp>
          <p:nvSpPr>
            <p:cNvPr id="8" name="Freeform 5">
              <a:extLst>
                <a:ext uri="{FF2B5EF4-FFF2-40B4-BE49-F238E27FC236}">
                  <a16:creationId xmlns:a16="http://schemas.microsoft.com/office/drawing/2014/main" id="{D95F65F1-A95B-7F5A-5D46-085229632C72}"/>
                </a:ext>
              </a:extLst>
            </p:cNvPr>
            <p:cNvSpPr>
              <a:spLocks/>
            </p:cNvSpPr>
            <p:nvPr/>
          </p:nvSpPr>
          <p:spPr bwMode="auto">
            <a:xfrm>
              <a:off x="228704" y="2133600"/>
              <a:ext cx="334" cy="1571"/>
            </a:xfrm>
            <a:custGeom>
              <a:avLst/>
              <a:gdLst/>
              <a:ahLst/>
              <a:cxnLst>
                <a:cxn ang="0">
                  <a:pos x="0" y="1571"/>
                </a:cxn>
                <a:cxn ang="0">
                  <a:pos x="0" y="262"/>
                </a:cxn>
                <a:cxn ang="0">
                  <a:pos x="334" y="0"/>
                </a:cxn>
                <a:cxn ang="0">
                  <a:pos x="334" y="1309"/>
                </a:cxn>
                <a:cxn ang="0">
                  <a:pos x="0" y="1571"/>
                </a:cxn>
              </a:cxnLst>
              <a:rect l="0" t="0" r="r" b="b"/>
              <a:pathLst>
                <a:path w="334" h="1571">
                  <a:moveTo>
                    <a:pt x="0" y="1571"/>
                  </a:moveTo>
                  <a:lnTo>
                    <a:pt x="0" y="262"/>
                  </a:lnTo>
                  <a:lnTo>
                    <a:pt x="334" y="0"/>
                  </a:lnTo>
                  <a:lnTo>
                    <a:pt x="334" y="1309"/>
                  </a:lnTo>
                  <a:lnTo>
                    <a:pt x="0" y="1571"/>
                  </a:lnTo>
                  <a:close/>
                </a:path>
              </a:pathLst>
            </a:custGeom>
            <a:noFill/>
            <a:ln w="12700">
              <a:solidFill>
                <a:srgbClr val="000000"/>
              </a:solidFill>
              <a:prstDash val="solid"/>
              <a:round/>
              <a:headEnd/>
              <a:tailEnd/>
            </a:ln>
          </p:spPr>
          <p:txBody>
            <a:bodyPr/>
            <a:lstStyle/>
            <a:p>
              <a:endParaRPr lang="fr-BE">
                <a:solidFill>
                  <a:schemeClr val="bg1"/>
                </a:solidFill>
              </a:endParaRPr>
            </a:p>
          </p:txBody>
        </p:sp>
        <p:sp>
          <p:nvSpPr>
            <p:cNvPr id="9" name="Rectangle 8">
              <a:extLst>
                <a:ext uri="{FF2B5EF4-FFF2-40B4-BE49-F238E27FC236}">
                  <a16:creationId xmlns:a16="http://schemas.microsoft.com/office/drawing/2014/main" id="{B614DB1C-F1DD-76D7-B564-F1E206399529}"/>
                </a:ext>
              </a:extLst>
            </p:cNvPr>
            <p:cNvSpPr>
              <a:spLocks noChangeArrowheads="1"/>
            </p:cNvSpPr>
            <p:nvPr/>
          </p:nvSpPr>
          <p:spPr bwMode="auto">
            <a:xfrm>
              <a:off x="229038" y="2133600"/>
              <a:ext cx="4577" cy="1309"/>
            </a:xfrm>
            <a:prstGeom prst="rect">
              <a:avLst/>
            </a:prstGeom>
            <a:noFill/>
            <a:ln w="12700">
              <a:solidFill>
                <a:srgbClr val="000000"/>
              </a:solidFill>
              <a:miter lim="800000"/>
              <a:headEnd/>
              <a:tailEnd/>
            </a:ln>
          </p:spPr>
          <p:txBody>
            <a:bodyPr/>
            <a:lstStyle/>
            <a:p>
              <a:endParaRPr lang="fr-BE">
                <a:solidFill>
                  <a:schemeClr val="bg1"/>
                </a:solidFill>
              </a:endParaRPr>
            </a:p>
          </p:txBody>
        </p:sp>
        <p:sp>
          <p:nvSpPr>
            <p:cNvPr id="10" name="Freeform 7">
              <a:extLst>
                <a:ext uri="{FF2B5EF4-FFF2-40B4-BE49-F238E27FC236}">
                  <a16:creationId xmlns:a16="http://schemas.microsoft.com/office/drawing/2014/main" id="{C648882F-C49E-325F-A228-39FF49386A73}"/>
                </a:ext>
              </a:extLst>
            </p:cNvPr>
            <p:cNvSpPr>
              <a:spLocks/>
            </p:cNvSpPr>
            <p:nvPr/>
          </p:nvSpPr>
          <p:spPr bwMode="auto">
            <a:xfrm>
              <a:off x="231872" y="2133862"/>
              <a:ext cx="434" cy="347"/>
            </a:xfrm>
            <a:custGeom>
              <a:avLst/>
              <a:gdLst/>
              <a:ahLst/>
              <a:cxnLst>
                <a:cxn ang="0">
                  <a:pos x="0" y="347"/>
                </a:cxn>
                <a:cxn ang="0">
                  <a:pos x="111" y="261"/>
                </a:cxn>
                <a:cxn ang="0">
                  <a:pos x="434" y="0"/>
                </a:cxn>
                <a:cxn ang="0">
                  <a:pos x="323" y="85"/>
                </a:cxn>
                <a:cxn ang="0">
                  <a:pos x="0" y="347"/>
                </a:cxn>
              </a:cxnLst>
              <a:rect l="0" t="0" r="r" b="b"/>
              <a:pathLst>
                <a:path w="434" h="347">
                  <a:moveTo>
                    <a:pt x="0" y="347"/>
                  </a:moveTo>
                  <a:lnTo>
                    <a:pt x="111" y="261"/>
                  </a:lnTo>
                  <a:lnTo>
                    <a:pt x="434" y="0"/>
                  </a:lnTo>
                  <a:lnTo>
                    <a:pt x="323" y="85"/>
                  </a:lnTo>
                  <a:lnTo>
                    <a:pt x="0" y="347"/>
                  </a:lnTo>
                  <a:close/>
                </a:path>
              </a:pathLst>
            </a:custGeom>
            <a:solidFill>
              <a:srgbClr val="668066"/>
            </a:solidFill>
            <a:ln w="12700">
              <a:solidFill>
                <a:srgbClr val="000000"/>
              </a:solidFill>
              <a:prstDash val="solid"/>
              <a:round/>
              <a:headEnd/>
              <a:tailEnd/>
            </a:ln>
          </p:spPr>
          <p:txBody>
            <a:bodyPr/>
            <a:lstStyle/>
            <a:p>
              <a:endParaRPr lang="fr-BE">
                <a:solidFill>
                  <a:schemeClr val="bg1"/>
                </a:solidFill>
              </a:endParaRPr>
            </a:p>
          </p:txBody>
        </p:sp>
        <p:grpSp>
          <p:nvGrpSpPr>
            <p:cNvPr id="11" name="Group 8">
              <a:extLst>
                <a:ext uri="{FF2B5EF4-FFF2-40B4-BE49-F238E27FC236}">
                  <a16:creationId xmlns:a16="http://schemas.microsoft.com/office/drawing/2014/main" id="{98A06743-15EF-D948-EF6E-8CC953E7721D}"/>
                </a:ext>
              </a:extLst>
            </p:cNvPr>
            <p:cNvGrpSpPr>
              <a:grpSpLocks/>
            </p:cNvGrpSpPr>
            <p:nvPr/>
          </p:nvGrpSpPr>
          <p:grpSpPr bwMode="auto">
            <a:xfrm>
              <a:off x="228926" y="2133600"/>
              <a:ext cx="4689" cy="1400"/>
              <a:chOff x="228926" y="2133600"/>
              <a:chExt cx="4689" cy="1400"/>
            </a:xfrm>
          </p:grpSpPr>
          <p:grpSp>
            <p:nvGrpSpPr>
              <p:cNvPr id="5173" name="Group 9">
                <a:extLst>
                  <a:ext uri="{FF2B5EF4-FFF2-40B4-BE49-F238E27FC236}">
                    <a16:creationId xmlns:a16="http://schemas.microsoft.com/office/drawing/2014/main" id="{EEAE498E-D532-D17D-1251-A0FCE7005F5F}"/>
                  </a:ext>
                </a:extLst>
              </p:cNvPr>
              <p:cNvGrpSpPr>
                <a:grpSpLocks/>
              </p:cNvGrpSpPr>
              <p:nvPr/>
            </p:nvGrpSpPr>
            <p:grpSpPr bwMode="auto">
              <a:xfrm>
                <a:off x="228926" y="2133600"/>
                <a:ext cx="4689" cy="1400"/>
                <a:chOff x="228926" y="2133600"/>
                <a:chExt cx="4689" cy="1400"/>
              </a:xfrm>
            </p:grpSpPr>
            <p:sp>
              <p:nvSpPr>
                <p:cNvPr id="5175" name="Freeform 10">
                  <a:extLst>
                    <a:ext uri="{FF2B5EF4-FFF2-40B4-BE49-F238E27FC236}">
                      <a16:creationId xmlns:a16="http://schemas.microsoft.com/office/drawing/2014/main" id="{D5A019DD-E4FA-A3AA-10FF-36DF9EE50358}"/>
                    </a:ext>
                  </a:extLst>
                </p:cNvPr>
                <p:cNvSpPr>
                  <a:spLocks/>
                </p:cNvSpPr>
                <p:nvPr/>
              </p:nvSpPr>
              <p:spPr bwMode="auto">
                <a:xfrm>
                  <a:off x="228926" y="2133600"/>
                  <a:ext cx="440" cy="102"/>
                </a:xfrm>
                <a:custGeom>
                  <a:avLst/>
                  <a:gdLst/>
                  <a:ahLst/>
                  <a:cxnLst>
                    <a:cxn ang="0">
                      <a:pos x="0" y="85"/>
                    </a:cxn>
                    <a:cxn ang="0">
                      <a:pos x="112" y="0"/>
                    </a:cxn>
                    <a:cxn ang="0">
                      <a:pos x="440" y="11"/>
                    </a:cxn>
                    <a:cxn ang="0">
                      <a:pos x="323" y="102"/>
                    </a:cxn>
                    <a:cxn ang="0">
                      <a:pos x="0" y="85"/>
                    </a:cxn>
                  </a:cxnLst>
                  <a:rect l="0" t="0" r="r" b="b"/>
                  <a:pathLst>
                    <a:path w="440" h="102">
                      <a:moveTo>
                        <a:pt x="0" y="85"/>
                      </a:moveTo>
                      <a:lnTo>
                        <a:pt x="112" y="0"/>
                      </a:lnTo>
                      <a:lnTo>
                        <a:pt x="440" y="11"/>
                      </a:lnTo>
                      <a:lnTo>
                        <a:pt x="323" y="102"/>
                      </a:lnTo>
                      <a:lnTo>
                        <a:pt x="0" y="85"/>
                      </a:lnTo>
                      <a:close/>
                    </a:path>
                  </a:pathLst>
                </a:custGeom>
                <a:solidFill>
                  <a:srgbClr val="99BF99"/>
                </a:solidFill>
                <a:ln w="12700">
                  <a:solidFill>
                    <a:srgbClr val="000000"/>
                  </a:solidFill>
                  <a:prstDash val="solid"/>
                  <a:round/>
                  <a:headEnd/>
                  <a:tailEnd/>
                </a:ln>
              </p:spPr>
              <p:txBody>
                <a:bodyPr/>
                <a:lstStyle/>
                <a:p>
                  <a:endParaRPr lang="fr-BE">
                    <a:solidFill>
                      <a:schemeClr val="bg1"/>
                    </a:solidFill>
                  </a:endParaRPr>
                </a:p>
              </p:txBody>
            </p:sp>
            <p:sp>
              <p:nvSpPr>
                <p:cNvPr id="5176" name="Freeform 11">
                  <a:extLst>
                    <a:ext uri="{FF2B5EF4-FFF2-40B4-BE49-F238E27FC236}">
                      <a16:creationId xmlns:a16="http://schemas.microsoft.com/office/drawing/2014/main" id="{2B753F9B-2E0E-5E7C-D34D-7E6CA8EE9D9B}"/>
                    </a:ext>
                  </a:extLst>
                </p:cNvPr>
                <p:cNvSpPr>
                  <a:spLocks/>
                </p:cNvSpPr>
                <p:nvPr/>
              </p:nvSpPr>
              <p:spPr bwMode="auto">
                <a:xfrm>
                  <a:off x="229249" y="2133611"/>
                  <a:ext cx="440" cy="102"/>
                </a:xfrm>
                <a:custGeom>
                  <a:avLst/>
                  <a:gdLst/>
                  <a:ahLst/>
                  <a:cxnLst>
                    <a:cxn ang="0">
                      <a:pos x="0" y="91"/>
                    </a:cxn>
                    <a:cxn ang="0">
                      <a:pos x="117" y="0"/>
                    </a:cxn>
                    <a:cxn ang="0">
                      <a:pos x="440" y="17"/>
                    </a:cxn>
                    <a:cxn ang="0">
                      <a:pos x="329" y="102"/>
                    </a:cxn>
                    <a:cxn ang="0">
                      <a:pos x="0" y="91"/>
                    </a:cxn>
                  </a:cxnLst>
                  <a:rect l="0" t="0" r="r" b="b"/>
                  <a:pathLst>
                    <a:path w="440" h="102">
                      <a:moveTo>
                        <a:pt x="0" y="91"/>
                      </a:moveTo>
                      <a:lnTo>
                        <a:pt x="117" y="0"/>
                      </a:lnTo>
                      <a:lnTo>
                        <a:pt x="440" y="17"/>
                      </a:lnTo>
                      <a:lnTo>
                        <a:pt x="329" y="102"/>
                      </a:lnTo>
                      <a:lnTo>
                        <a:pt x="0" y="91"/>
                      </a:lnTo>
                      <a:close/>
                    </a:path>
                  </a:pathLst>
                </a:custGeom>
                <a:solidFill>
                  <a:srgbClr val="99BF99"/>
                </a:solidFill>
                <a:ln w="12700">
                  <a:solidFill>
                    <a:srgbClr val="000000"/>
                  </a:solidFill>
                  <a:prstDash val="solid"/>
                  <a:round/>
                  <a:headEnd/>
                  <a:tailEnd/>
                </a:ln>
              </p:spPr>
              <p:txBody>
                <a:bodyPr/>
                <a:lstStyle/>
                <a:p>
                  <a:endParaRPr lang="fr-BE">
                    <a:solidFill>
                      <a:schemeClr val="bg1"/>
                    </a:solidFill>
                  </a:endParaRPr>
                </a:p>
              </p:txBody>
            </p:sp>
            <p:sp>
              <p:nvSpPr>
                <p:cNvPr id="5177" name="Freeform 12">
                  <a:extLst>
                    <a:ext uri="{FF2B5EF4-FFF2-40B4-BE49-F238E27FC236}">
                      <a16:creationId xmlns:a16="http://schemas.microsoft.com/office/drawing/2014/main" id="{E1BA2BF2-9A3E-3DFD-0111-52CA6313C944}"/>
                    </a:ext>
                  </a:extLst>
                </p:cNvPr>
                <p:cNvSpPr>
                  <a:spLocks/>
                </p:cNvSpPr>
                <p:nvPr/>
              </p:nvSpPr>
              <p:spPr bwMode="auto">
                <a:xfrm>
                  <a:off x="229578" y="2133628"/>
                  <a:ext cx="440" cy="125"/>
                </a:xfrm>
                <a:custGeom>
                  <a:avLst/>
                  <a:gdLst/>
                  <a:ahLst/>
                  <a:cxnLst>
                    <a:cxn ang="0">
                      <a:pos x="0" y="85"/>
                    </a:cxn>
                    <a:cxn ang="0">
                      <a:pos x="111" y="0"/>
                    </a:cxn>
                    <a:cxn ang="0">
                      <a:pos x="440" y="40"/>
                    </a:cxn>
                    <a:cxn ang="0">
                      <a:pos x="328" y="125"/>
                    </a:cxn>
                    <a:cxn ang="0">
                      <a:pos x="0" y="85"/>
                    </a:cxn>
                  </a:cxnLst>
                  <a:rect l="0" t="0" r="r" b="b"/>
                  <a:pathLst>
                    <a:path w="440" h="125">
                      <a:moveTo>
                        <a:pt x="0" y="85"/>
                      </a:moveTo>
                      <a:lnTo>
                        <a:pt x="111" y="0"/>
                      </a:lnTo>
                      <a:lnTo>
                        <a:pt x="440" y="40"/>
                      </a:lnTo>
                      <a:lnTo>
                        <a:pt x="328" y="125"/>
                      </a:lnTo>
                      <a:lnTo>
                        <a:pt x="0" y="85"/>
                      </a:lnTo>
                      <a:close/>
                    </a:path>
                  </a:pathLst>
                </a:custGeom>
                <a:solidFill>
                  <a:srgbClr val="99BF99"/>
                </a:solidFill>
                <a:ln w="12700">
                  <a:solidFill>
                    <a:srgbClr val="000000"/>
                  </a:solidFill>
                  <a:prstDash val="solid"/>
                  <a:round/>
                  <a:headEnd/>
                  <a:tailEnd/>
                </a:ln>
              </p:spPr>
              <p:txBody>
                <a:bodyPr/>
                <a:lstStyle/>
                <a:p>
                  <a:endParaRPr lang="fr-BE">
                    <a:solidFill>
                      <a:schemeClr val="bg1"/>
                    </a:solidFill>
                  </a:endParaRPr>
                </a:p>
              </p:txBody>
            </p:sp>
            <p:sp>
              <p:nvSpPr>
                <p:cNvPr id="5178" name="Freeform 13">
                  <a:extLst>
                    <a:ext uri="{FF2B5EF4-FFF2-40B4-BE49-F238E27FC236}">
                      <a16:creationId xmlns:a16="http://schemas.microsoft.com/office/drawing/2014/main" id="{F0F77DFB-ABF7-41F1-C8E6-4016135158B4}"/>
                    </a:ext>
                  </a:extLst>
                </p:cNvPr>
                <p:cNvSpPr>
                  <a:spLocks/>
                </p:cNvSpPr>
                <p:nvPr/>
              </p:nvSpPr>
              <p:spPr bwMode="auto">
                <a:xfrm>
                  <a:off x="229906" y="2133668"/>
                  <a:ext cx="440" cy="125"/>
                </a:xfrm>
                <a:custGeom>
                  <a:avLst/>
                  <a:gdLst/>
                  <a:ahLst/>
                  <a:cxnLst>
                    <a:cxn ang="0">
                      <a:pos x="0" y="85"/>
                    </a:cxn>
                    <a:cxn ang="0">
                      <a:pos x="112" y="0"/>
                    </a:cxn>
                    <a:cxn ang="0">
                      <a:pos x="440" y="34"/>
                    </a:cxn>
                    <a:cxn ang="0">
                      <a:pos x="329" y="125"/>
                    </a:cxn>
                    <a:cxn ang="0">
                      <a:pos x="0" y="85"/>
                    </a:cxn>
                  </a:cxnLst>
                  <a:rect l="0" t="0" r="r" b="b"/>
                  <a:pathLst>
                    <a:path w="440" h="125">
                      <a:moveTo>
                        <a:pt x="0" y="85"/>
                      </a:moveTo>
                      <a:lnTo>
                        <a:pt x="112" y="0"/>
                      </a:lnTo>
                      <a:lnTo>
                        <a:pt x="440" y="34"/>
                      </a:lnTo>
                      <a:lnTo>
                        <a:pt x="329" y="125"/>
                      </a:lnTo>
                      <a:lnTo>
                        <a:pt x="0" y="85"/>
                      </a:lnTo>
                      <a:close/>
                    </a:path>
                  </a:pathLst>
                </a:custGeom>
                <a:solidFill>
                  <a:srgbClr val="99BF99"/>
                </a:solidFill>
                <a:ln w="12700">
                  <a:solidFill>
                    <a:srgbClr val="000000"/>
                  </a:solidFill>
                  <a:prstDash val="solid"/>
                  <a:round/>
                  <a:headEnd/>
                  <a:tailEnd/>
                </a:ln>
              </p:spPr>
              <p:txBody>
                <a:bodyPr/>
                <a:lstStyle/>
                <a:p>
                  <a:endParaRPr lang="fr-BE">
                    <a:solidFill>
                      <a:schemeClr val="bg1"/>
                    </a:solidFill>
                  </a:endParaRPr>
                </a:p>
              </p:txBody>
            </p:sp>
            <p:sp>
              <p:nvSpPr>
                <p:cNvPr id="5179" name="Freeform 14">
                  <a:extLst>
                    <a:ext uri="{FF2B5EF4-FFF2-40B4-BE49-F238E27FC236}">
                      <a16:creationId xmlns:a16="http://schemas.microsoft.com/office/drawing/2014/main" id="{DDFB3A8F-07FA-A740-77CD-6386A525919C}"/>
                    </a:ext>
                  </a:extLst>
                </p:cNvPr>
                <p:cNvSpPr>
                  <a:spLocks/>
                </p:cNvSpPr>
                <p:nvPr/>
              </p:nvSpPr>
              <p:spPr bwMode="auto">
                <a:xfrm>
                  <a:off x="230235" y="2133702"/>
                  <a:ext cx="440" cy="182"/>
                </a:xfrm>
                <a:custGeom>
                  <a:avLst/>
                  <a:gdLst/>
                  <a:ahLst/>
                  <a:cxnLst>
                    <a:cxn ang="0">
                      <a:pos x="0" y="91"/>
                    </a:cxn>
                    <a:cxn ang="0">
                      <a:pos x="111" y="0"/>
                    </a:cxn>
                    <a:cxn ang="0">
                      <a:pos x="440" y="97"/>
                    </a:cxn>
                    <a:cxn ang="0">
                      <a:pos x="328" y="182"/>
                    </a:cxn>
                    <a:cxn ang="0">
                      <a:pos x="0" y="91"/>
                    </a:cxn>
                  </a:cxnLst>
                  <a:rect l="0" t="0" r="r" b="b"/>
                  <a:pathLst>
                    <a:path w="440" h="182">
                      <a:moveTo>
                        <a:pt x="0" y="91"/>
                      </a:moveTo>
                      <a:lnTo>
                        <a:pt x="111" y="0"/>
                      </a:lnTo>
                      <a:lnTo>
                        <a:pt x="440" y="97"/>
                      </a:lnTo>
                      <a:lnTo>
                        <a:pt x="328" y="182"/>
                      </a:lnTo>
                      <a:lnTo>
                        <a:pt x="0" y="91"/>
                      </a:lnTo>
                      <a:close/>
                    </a:path>
                  </a:pathLst>
                </a:custGeom>
                <a:solidFill>
                  <a:srgbClr val="99BF99"/>
                </a:solidFill>
                <a:ln w="12700">
                  <a:solidFill>
                    <a:srgbClr val="000000"/>
                  </a:solidFill>
                  <a:prstDash val="solid"/>
                  <a:round/>
                  <a:headEnd/>
                  <a:tailEnd/>
                </a:ln>
              </p:spPr>
              <p:txBody>
                <a:bodyPr/>
                <a:lstStyle/>
                <a:p>
                  <a:endParaRPr lang="fr-BE">
                    <a:solidFill>
                      <a:schemeClr val="bg1"/>
                    </a:solidFill>
                  </a:endParaRPr>
                </a:p>
              </p:txBody>
            </p:sp>
            <p:sp>
              <p:nvSpPr>
                <p:cNvPr id="5180" name="Freeform 15">
                  <a:extLst>
                    <a:ext uri="{FF2B5EF4-FFF2-40B4-BE49-F238E27FC236}">
                      <a16:creationId xmlns:a16="http://schemas.microsoft.com/office/drawing/2014/main" id="{A294448A-1566-BE4E-19AB-8D1BA62A26F3}"/>
                    </a:ext>
                  </a:extLst>
                </p:cNvPr>
                <p:cNvSpPr>
                  <a:spLocks/>
                </p:cNvSpPr>
                <p:nvPr/>
              </p:nvSpPr>
              <p:spPr bwMode="auto">
                <a:xfrm>
                  <a:off x="230563" y="2133799"/>
                  <a:ext cx="435" cy="148"/>
                </a:xfrm>
                <a:custGeom>
                  <a:avLst/>
                  <a:gdLst/>
                  <a:ahLst/>
                  <a:cxnLst>
                    <a:cxn ang="0">
                      <a:pos x="0" y="85"/>
                    </a:cxn>
                    <a:cxn ang="0">
                      <a:pos x="112" y="0"/>
                    </a:cxn>
                    <a:cxn ang="0">
                      <a:pos x="435" y="63"/>
                    </a:cxn>
                    <a:cxn ang="0">
                      <a:pos x="323" y="148"/>
                    </a:cxn>
                    <a:cxn ang="0">
                      <a:pos x="0" y="85"/>
                    </a:cxn>
                  </a:cxnLst>
                  <a:rect l="0" t="0" r="r" b="b"/>
                  <a:pathLst>
                    <a:path w="435" h="148">
                      <a:moveTo>
                        <a:pt x="0" y="85"/>
                      </a:moveTo>
                      <a:lnTo>
                        <a:pt x="112" y="0"/>
                      </a:lnTo>
                      <a:lnTo>
                        <a:pt x="435" y="63"/>
                      </a:lnTo>
                      <a:lnTo>
                        <a:pt x="323" y="148"/>
                      </a:lnTo>
                      <a:lnTo>
                        <a:pt x="0" y="85"/>
                      </a:lnTo>
                      <a:close/>
                    </a:path>
                  </a:pathLst>
                </a:custGeom>
                <a:solidFill>
                  <a:srgbClr val="99BF99"/>
                </a:solidFill>
                <a:ln w="12700">
                  <a:solidFill>
                    <a:srgbClr val="000000"/>
                  </a:solidFill>
                  <a:prstDash val="solid"/>
                  <a:round/>
                  <a:headEnd/>
                  <a:tailEnd/>
                </a:ln>
              </p:spPr>
              <p:txBody>
                <a:bodyPr/>
                <a:lstStyle/>
                <a:p>
                  <a:endParaRPr lang="fr-BE">
                    <a:solidFill>
                      <a:schemeClr val="bg1"/>
                    </a:solidFill>
                  </a:endParaRPr>
                </a:p>
              </p:txBody>
            </p:sp>
            <p:sp>
              <p:nvSpPr>
                <p:cNvPr id="5181" name="Freeform 16">
                  <a:extLst>
                    <a:ext uri="{FF2B5EF4-FFF2-40B4-BE49-F238E27FC236}">
                      <a16:creationId xmlns:a16="http://schemas.microsoft.com/office/drawing/2014/main" id="{E4A99AD7-3C66-E89B-77E9-DD7B839B6EBE}"/>
                    </a:ext>
                  </a:extLst>
                </p:cNvPr>
                <p:cNvSpPr>
                  <a:spLocks/>
                </p:cNvSpPr>
                <p:nvPr/>
              </p:nvSpPr>
              <p:spPr bwMode="auto">
                <a:xfrm>
                  <a:off x="230886" y="2133782"/>
                  <a:ext cx="440" cy="165"/>
                </a:xfrm>
                <a:custGeom>
                  <a:avLst/>
                  <a:gdLst/>
                  <a:ahLst/>
                  <a:cxnLst>
                    <a:cxn ang="0">
                      <a:pos x="0" y="165"/>
                    </a:cxn>
                    <a:cxn ang="0">
                      <a:pos x="112" y="80"/>
                    </a:cxn>
                    <a:cxn ang="0">
                      <a:pos x="440" y="0"/>
                    </a:cxn>
                    <a:cxn ang="0">
                      <a:pos x="329" y="85"/>
                    </a:cxn>
                    <a:cxn ang="0">
                      <a:pos x="0" y="165"/>
                    </a:cxn>
                  </a:cxnLst>
                  <a:rect l="0" t="0" r="r" b="b"/>
                  <a:pathLst>
                    <a:path w="440" h="165">
                      <a:moveTo>
                        <a:pt x="0" y="165"/>
                      </a:moveTo>
                      <a:lnTo>
                        <a:pt x="112" y="80"/>
                      </a:lnTo>
                      <a:lnTo>
                        <a:pt x="440" y="0"/>
                      </a:lnTo>
                      <a:lnTo>
                        <a:pt x="329" y="85"/>
                      </a:lnTo>
                      <a:lnTo>
                        <a:pt x="0" y="165"/>
                      </a:lnTo>
                      <a:close/>
                    </a:path>
                  </a:pathLst>
                </a:custGeom>
                <a:solidFill>
                  <a:srgbClr val="99BF99"/>
                </a:solidFill>
                <a:ln w="12700">
                  <a:solidFill>
                    <a:srgbClr val="000000"/>
                  </a:solidFill>
                  <a:prstDash val="solid"/>
                  <a:round/>
                  <a:headEnd/>
                  <a:tailEnd/>
                </a:ln>
              </p:spPr>
              <p:txBody>
                <a:bodyPr/>
                <a:lstStyle/>
                <a:p>
                  <a:endParaRPr lang="fr-BE">
                    <a:solidFill>
                      <a:schemeClr val="bg1"/>
                    </a:solidFill>
                  </a:endParaRPr>
                </a:p>
              </p:txBody>
            </p:sp>
            <p:sp>
              <p:nvSpPr>
                <p:cNvPr id="5182" name="Freeform 17">
                  <a:extLst>
                    <a:ext uri="{FF2B5EF4-FFF2-40B4-BE49-F238E27FC236}">
                      <a16:creationId xmlns:a16="http://schemas.microsoft.com/office/drawing/2014/main" id="{84F17AC9-A332-37B1-ACE1-4F6319A88637}"/>
                    </a:ext>
                  </a:extLst>
                </p:cNvPr>
                <p:cNvSpPr>
                  <a:spLocks/>
                </p:cNvSpPr>
                <p:nvPr/>
              </p:nvSpPr>
              <p:spPr bwMode="auto">
                <a:xfrm>
                  <a:off x="231215" y="2133782"/>
                  <a:ext cx="440" cy="233"/>
                </a:xfrm>
                <a:custGeom>
                  <a:avLst/>
                  <a:gdLst/>
                  <a:ahLst/>
                  <a:cxnLst>
                    <a:cxn ang="0">
                      <a:pos x="0" y="85"/>
                    </a:cxn>
                    <a:cxn ang="0">
                      <a:pos x="111" y="0"/>
                    </a:cxn>
                    <a:cxn ang="0">
                      <a:pos x="440" y="148"/>
                    </a:cxn>
                    <a:cxn ang="0">
                      <a:pos x="328" y="233"/>
                    </a:cxn>
                    <a:cxn ang="0">
                      <a:pos x="0" y="85"/>
                    </a:cxn>
                  </a:cxnLst>
                  <a:rect l="0" t="0" r="r" b="b"/>
                  <a:pathLst>
                    <a:path w="440" h="233">
                      <a:moveTo>
                        <a:pt x="0" y="85"/>
                      </a:moveTo>
                      <a:lnTo>
                        <a:pt x="111" y="0"/>
                      </a:lnTo>
                      <a:lnTo>
                        <a:pt x="440" y="148"/>
                      </a:lnTo>
                      <a:lnTo>
                        <a:pt x="328" y="233"/>
                      </a:lnTo>
                      <a:lnTo>
                        <a:pt x="0" y="85"/>
                      </a:lnTo>
                      <a:close/>
                    </a:path>
                  </a:pathLst>
                </a:custGeom>
                <a:solidFill>
                  <a:srgbClr val="99BF99"/>
                </a:solidFill>
                <a:ln w="12700">
                  <a:solidFill>
                    <a:srgbClr val="000000"/>
                  </a:solidFill>
                  <a:prstDash val="solid"/>
                  <a:round/>
                  <a:headEnd/>
                  <a:tailEnd/>
                </a:ln>
              </p:spPr>
              <p:txBody>
                <a:bodyPr/>
                <a:lstStyle/>
                <a:p>
                  <a:endParaRPr lang="fr-BE">
                    <a:solidFill>
                      <a:schemeClr val="bg1"/>
                    </a:solidFill>
                  </a:endParaRPr>
                </a:p>
              </p:txBody>
            </p:sp>
            <p:sp>
              <p:nvSpPr>
                <p:cNvPr id="5183" name="Freeform 18">
                  <a:extLst>
                    <a:ext uri="{FF2B5EF4-FFF2-40B4-BE49-F238E27FC236}">
                      <a16:creationId xmlns:a16="http://schemas.microsoft.com/office/drawing/2014/main" id="{47926ACF-2DFB-DC2D-4DEE-EF0B3490DAA3}"/>
                    </a:ext>
                  </a:extLst>
                </p:cNvPr>
                <p:cNvSpPr>
                  <a:spLocks/>
                </p:cNvSpPr>
                <p:nvPr/>
              </p:nvSpPr>
              <p:spPr bwMode="auto">
                <a:xfrm>
                  <a:off x="231543" y="2133930"/>
                  <a:ext cx="440" cy="279"/>
                </a:xfrm>
                <a:custGeom>
                  <a:avLst/>
                  <a:gdLst/>
                  <a:ahLst/>
                  <a:cxnLst>
                    <a:cxn ang="0">
                      <a:pos x="0" y="85"/>
                    </a:cxn>
                    <a:cxn ang="0">
                      <a:pos x="112" y="0"/>
                    </a:cxn>
                    <a:cxn ang="0">
                      <a:pos x="440" y="193"/>
                    </a:cxn>
                    <a:cxn ang="0">
                      <a:pos x="329" y="279"/>
                    </a:cxn>
                    <a:cxn ang="0">
                      <a:pos x="0" y="85"/>
                    </a:cxn>
                  </a:cxnLst>
                  <a:rect l="0" t="0" r="r" b="b"/>
                  <a:pathLst>
                    <a:path w="440" h="279">
                      <a:moveTo>
                        <a:pt x="0" y="85"/>
                      </a:moveTo>
                      <a:lnTo>
                        <a:pt x="112" y="0"/>
                      </a:lnTo>
                      <a:lnTo>
                        <a:pt x="440" y="193"/>
                      </a:lnTo>
                      <a:lnTo>
                        <a:pt x="329" y="279"/>
                      </a:lnTo>
                      <a:lnTo>
                        <a:pt x="0" y="85"/>
                      </a:lnTo>
                      <a:close/>
                    </a:path>
                  </a:pathLst>
                </a:custGeom>
                <a:solidFill>
                  <a:srgbClr val="99BF99"/>
                </a:solidFill>
                <a:ln w="12700">
                  <a:solidFill>
                    <a:srgbClr val="000000"/>
                  </a:solidFill>
                  <a:prstDash val="solid"/>
                  <a:round/>
                  <a:headEnd/>
                  <a:tailEnd/>
                </a:ln>
              </p:spPr>
              <p:txBody>
                <a:bodyPr/>
                <a:lstStyle/>
                <a:p>
                  <a:endParaRPr lang="fr-BE">
                    <a:solidFill>
                      <a:schemeClr val="bg1"/>
                    </a:solidFill>
                  </a:endParaRPr>
                </a:p>
              </p:txBody>
            </p:sp>
            <p:sp>
              <p:nvSpPr>
                <p:cNvPr id="5184" name="Freeform 19">
                  <a:extLst>
                    <a:ext uri="{FF2B5EF4-FFF2-40B4-BE49-F238E27FC236}">
                      <a16:creationId xmlns:a16="http://schemas.microsoft.com/office/drawing/2014/main" id="{F1547202-8C59-6943-BD22-78A3E8A3879E}"/>
                    </a:ext>
                  </a:extLst>
                </p:cNvPr>
                <p:cNvSpPr>
                  <a:spLocks/>
                </p:cNvSpPr>
                <p:nvPr/>
              </p:nvSpPr>
              <p:spPr bwMode="auto">
                <a:xfrm>
                  <a:off x="232195" y="2133862"/>
                  <a:ext cx="440" cy="546"/>
                </a:xfrm>
                <a:custGeom>
                  <a:avLst/>
                  <a:gdLst/>
                  <a:ahLst/>
                  <a:cxnLst>
                    <a:cxn ang="0">
                      <a:pos x="0" y="85"/>
                    </a:cxn>
                    <a:cxn ang="0">
                      <a:pos x="111" y="0"/>
                    </a:cxn>
                    <a:cxn ang="0">
                      <a:pos x="440" y="461"/>
                    </a:cxn>
                    <a:cxn ang="0">
                      <a:pos x="328" y="546"/>
                    </a:cxn>
                    <a:cxn ang="0">
                      <a:pos x="0" y="85"/>
                    </a:cxn>
                  </a:cxnLst>
                  <a:rect l="0" t="0" r="r" b="b"/>
                  <a:pathLst>
                    <a:path w="440" h="546">
                      <a:moveTo>
                        <a:pt x="0" y="85"/>
                      </a:moveTo>
                      <a:lnTo>
                        <a:pt x="111" y="0"/>
                      </a:lnTo>
                      <a:lnTo>
                        <a:pt x="440" y="461"/>
                      </a:lnTo>
                      <a:lnTo>
                        <a:pt x="328" y="546"/>
                      </a:lnTo>
                      <a:lnTo>
                        <a:pt x="0" y="85"/>
                      </a:lnTo>
                      <a:close/>
                    </a:path>
                  </a:pathLst>
                </a:custGeom>
                <a:solidFill>
                  <a:srgbClr val="99BF99"/>
                </a:solidFill>
                <a:ln w="12700">
                  <a:solidFill>
                    <a:srgbClr val="000000"/>
                  </a:solidFill>
                  <a:prstDash val="solid"/>
                  <a:round/>
                  <a:headEnd/>
                  <a:tailEnd/>
                </a:ln>
              </p:spPr>
              <p:txBody>
                <a:bodyPr/>
                <a:lstStyle/>
                <a:p>
                  <a:endParaRPr lang="fr-BE">
                    <a:solidFill>
                      <a:schemeClr val="bg1"/>
                    </a:solidFill>
                  </a:endParaRPr>
                </a:p>
              </p:txBody>
            </p:sp>
            <p:sp>
              <p:nvSpPr>
                <p:cNvPr id="5185" name="Freeform 20">
                  <a:extLst>
                    <a:ext uri="{FF2B5EF4-FFF2-40B4-BE49-F238E27FC236}">
                      <a16:creationId xmlns:a16="http://schemas.microsoft.com/office/drawing/2014/main" id="{690802DB-9C43-9987-1669-32CE75E2369D}"/>
                    </a:ext>
                  </a:extLst>
                </p:cNvPr>
                <p:cNvSpPr>
                  <a:spLocks/>
                </p:cNvSpPr>
                <p:nvPr/>
              </p:nvSpPr>
              <p:spPr bwMode="auto">
                <a:xfrm>
                  <a:off x="232523" y="2134283"/>
                  <a:ext cx="440" cy="125"/>
                </a:xfrm>
                <a:custGeom>
                  <a:avLst/>
                  <a:gdLst/>
                  <a:ahLst/>
                  <a:cxnLst>
                    <a:cxn ang="0">
                      <a:pos x="0" y="125"/>
                    </a:cxn>
                    <a:cxn ang="0">
                      <a:pos x="112" y="40"/>
                    </a:cxn>
                    <a:cxn ang="0">
                      <a:pos x="440" y="0"/>
                    </a:cxn>
                    <a:cxn ang="0">
                      <a:pos x="329" y="85"/>
                    </a:cxn>
                    <a:cxn ang="0">
                      <a:pos x="0" y="125"/>
                    </a:cxn>
                  </a:cxnLst>
                  <a:rect l="0" t="0" r="r" b="b"/>
                  <a:pathLst>
                    <a:path w="440" h="125">
                      <a:moveTo>
                        <a:pt x="0" y="125"/>
                      </a:moveTo>
                      <a:lnTo>
                        <a:pt x="112" y="40"/>
                      </a:lnTo>
                      <a:lnTo>
                        <a:pt x="440" y="0"/>
                      </a:lnTo>
                      <a:lnTo>
                        <a:pt x="329" y="85"/>
                      </a:lnTo>
                      <a:lnTo>
                        <a:pt x="0" y="125"/>
                      </a:lnTo>
                      <a:close/>
                    </a:path>
                  </a:pathLst>
                </a:custGeom>
                <a:solidFill>
                  <a:srgbClr val="99BF99"/>
                </a:solidFill>
                <a:ln w="12700">
                  <a:solidFill>
                    <a:srgbClr val="000000"/>
                  </a:solidFill>
                  <a:prstDash val="solid"/>
                  <a:round/>
                  <a:headEnd/>
                  <a:tailEnd/>
                </a:ln>
              </p:spPr>
              <p:txBody>
                <a:bodyPr/>
                <a:lstStyle/>
                <a:p>
                  <a:endParaRPr lang="fr-BE">
                    <a:solidFill>
                      <a:schemeClr val="bg1"/>
                    </a:solidFill>
                  </a:endParaRPr>
                </a:p>
              </p:txBody>
            </p:sp>
            <p:sp>
              <p:nvSpPr>
                <p:cNvPr id="5186" name="Freeform 21">
                  <a:extLst>
                    <a:ext uri="{FF2B5EF4-FFF2-40B4-BE49-F238E27FC236}">
                      <a16:creationId xmlns:a16="http://schemas.microsoft.com/office/drawing/2014/main" id="{F00EEB84-6CD5-9A4F-EF2A-527C5ECF17A8}"/>
                    </a:ext>
                  </a:extLst>
                </p:cNvPr>
                <p:cNvSpPr>
                  <a:spLocks/>
                </p:cNvSpPr>
                <p:nvPr/>
              </p:nvSpPr>
              <p:spPr bwMode="auto">
                <a:xfrm>
                  <a:off x="232852" y="2134283"/>
                  <a:ext cx="440" cy="387"/>
                </a:xfrm>
                <a:custGeom>
                  <a:avLst/>
                  <a:gdLst/>
                  <a:ahLst/>
                  <a:cxnLst>
                    <a:cxn ang="0">
                      <a:pos x="0" y="85"/>
                    </a:cxn>
                    <a:cxn ang="0">
                      <a:pos x="111" y="0"/>
                    </a:cxn>
                    <a:cxn ang="0">
                      <a:pos x="440" y="302"/>
                    </a:cxn>
                    <a:cxn ang="0">
                      <a:pos x="328" y="387"/>
                    </a:cxn>
                    <a:cxn ang="0">
                      <a:pos x="0" y="85"/>
                    </a:cxn>
                  </a:cxnLst>
                  <a:rect l="0" t="0" r="r" b="b"/>
                  <a:pathLst>
                    <a:path w="440" h="387">
                      <a:moveTo>
                        <a:pt x="0" y="85"/>
                      </a:moveTo>
                      <a:lnTo>
                        <a:pt x="111" y="0"/>
                      </a:lnTo>
                      <a:lnTo>
                        <a:pt x="440" y="302"/>
                      </a:lnTo>
                      <a:lnTo>
                        <a:pt x="328" y="387"/>
                      </a:lnTo>
                      <a:lnTo>
                        <a:pt x="0" y="85"/>
                      </a:lnTo>
                      <a:close/>
                    </a:path>
                  </a:pathLst>
                </a:custGeom>
                <a:solidFill>
                  <a:srgbClr val="99BF99"/>
                </a:solidFill>
                <a:ln w="12700">
                  <a:solidFill>
                    <a:srgbClr val="000000"/>
                  </a:solidFill>
                  <a:prstDash val="solid"/>
                  <a:round/>
                  <a:headEnd/>
                  <a:tailEnd/>
                </a:ln>
              </p:spPr>
              <p:txBody>
                <a:bodyPr/>
                <a:lstStyle/>
                <a:p>
                  <a:endParaRPr lang="fr-BE">
                    <a:solidFill>
                      <a:schemeClr val="bg1"/>
                    </a:solidFill>
                  </a:endParaRPr>
                </a:p>
              </p:txBody>
            </p:sp>
            <p:sp>
              <p:nvSpPr>
                <p:cNvPr id="5187" name="Freeform 22">
                  <a:extLst>
                    <a:ext uri="{FF2B5EF4-FFF2-40B4-BE49-F238E27FC236}">
                      <a16:creationId xmlns:a16="http://schemas.microsoft.com/office/drawing/2014/main" id="{E2A02ABB-E46C-8A39-6EC8-31106BCE268B}"/>
                    </a:ext>
                  </a:extLst>
                </p:cNvPr>
                <p:cNvSpPr>
                  <a:spLocks/>
                </p:cNvSpPr>
                <p:nvPr/>
              </p:nvSpPr>
              <p:spPr bwMode="auto">
                <a:xfrm>
                  <a:off x="233180" y="2134568"/>
                  <a:ext cx="435" cy="102"/>
                </a:xfrm>
                <a:custGeom>
                  <a:avLst/>
                  <a:gdLst/>
                  <a:ahLst/>
                  <a:cxnLst>
                    <a:cxn ang="0">
                      <a:pos x="0" y="102"/>
                    </a:cxn>
                    <a:cxn ang="0">
                      <a:pos x="112" y="17"/>
                    </a:cxn>
                    <a:cxn ang="0">
                      <a:pos x="435" y="0"/>
                    </a:cxn>
                    <a:cxn ang="0">
                      <a:pos x="323" y="91"/>
                    </a:cxn>
                    <a:cxn ang="0">
                      <a:pos x="0" y="102"/>
                    </a:cxn>
                  </a:cxnLst>
                  <a:rect l="0" t="0" r="r" b="b"/>
                  <a:pathLst>
                    <a:path w="435" h="102">
                      <a:moveTo>
                        <a:pt x="0" y="102"/>
                      </a:moveTo>
                      <a:lnTo>
                        <a:pt x="112" y="17"/>
                      </a:lnTo>
                      <a:lnTo>
                        <a:pt x="435" y="0"/>
                      </a:lnTo>
                      <a:lnTo>
                        <a:pt x="323" y="91"/>
                      </a:lnTo>
                      <a:lnTo>
                        <a:pt x="0" y="102"/>
                      </a:lnTo>
                      <a:close/>
                    </a:path>
                  </a:pathLst>
                </a:custGeom>
                <a:solidFill>
                  <a:srgbClr val="99BF99"/>
                </a:solidFill>
                <a:ln w="12700">
                  <a:solidFill>
                    <a:srgbClr val="000000"/>
                  </a:solidFill>
                  <a:prstDash val="solid"/>
                  <a:round/>
                  <a:headEnd/>
                  <a:tailEnd/>
                </a:ln>
              </p:spPr>
              <p:txBody>
                <a:bodyPr/>
                <a:lstStyle/>
                <a:p>
                  <a:endParaRPr lang="fr-BE">
                    <a:solidFill>
                      <a:schemeClr val="bg1"/>
                    </a:solidFill>
                  </a:endParaRPr>
                </a:p>
              </p:txBody>
            </p:sp>
            <p:sp>
              <p:nvSpPr>
                <p:cNvPr id="5188" name="Freeform 23">
                  <a:extLst>
                    <a:ext uri="{FF2B5EF4-FFF2-40B4-BE49-F238E27FC236}">
                      <a16:creationId xmlns:a16="http://schemas.microsoft.com/office/drawing/2014/main" id="{FA9E1A63-DF29-43DD-99E6-85EA78CC538F}"/>
                    </a:ext>
                  </a:extLst>
                </p:cNvPr>
                <p:cNvSpPr>
                  <a:spLocks/>
                </p:cNvSpPr>
                <p:nvPr/>
              </p:nvSpPr>
              <p:spPr bwMode="auto">
                <a:xfrm>
                  <a:off x="233503" y="2134568"/>
                  <a:ext cx="112" cy="432"/>
                </a:xfrm>
                <a:custGeom>
                  <a:avLst/>
                  <a:gdLst/>
                  <a:ahLst/>
                  <a:cxnLst>
                    <a:cxn ang="0">
                      <a:pos x="0" y="91"/>
                    </a:cxn>
                    <a:cxn ang="0">
                      <a:pos x="112" y="0"/>
                    </a:cxn>
                    <a:cxn ang="0">
                      <a:pos x="112" y="341"/>
                    </a:cxn>
                    <a:cxn ang="0">
                      <a:pos x="0" y="432"/>
                    </a:cxn>
                    <a:cxn ang="0">
                      <a:pos x="0" y="91"/>
                    </a:cxn>
                  </a:cxnLst>
                  <a:rect l="0" t="0" r="r" b="b"/>
                  <a:pathLst>
                    <a:path w="112" h="432">
                      <a:moveTo>
                        <a:pt x="0" y="91"/>
                      </a:moveTo>
                      <a:lnTo>
                        <a:pt x="112" y="0"/>
                      </a:lnTo>
                      <a:lnTo>
                        <a:pt x="112" y="341"/>
                      </a:lnTo>
                      <a:lnTo>
                        <a:pt x="0" y="432"/>
                      </a:lnTo>
                      <a:lnTo>
                        <a:pt x="0" y="91"/>
                      </a:lnTo>
                      <a:close/>
                    </a:path>
                  </a:pathLst>
                </a:custGeom>
                <a:solidFill>
                  <a:srgbClr val="668066"/>
                </a:solidFill>
                <a:ln w="12700">
                  <a:solidFill>
                    <a:srgbClr val="000000"/>
                  </a:solidFill>
                  <a:prstDash val="solid"/>
                  <a:round/>
                  <a:headEnd/>
                  <a:tailEnd/>
                </a:ln>
              </p:spPr>
              <p:txBody>
                <a:bodyPr/>
                <a:lstStyle/>
                <a:p>
                  <a:endParaRPr lang="fr-BE">
                    <a:solidFill>
                      <a:schemeClr val="bg1"/>
                    </a:solidFill>
                  </a:endParaRPr>
                </a:p>
              </p:txBody>
            </p:sp>
          </p:grpSp>
          <p:sp>
            <p:nvSpPr>
              <p:cNvPr id="5174" name="Freeform 24">
                <a:extLst>
                  <a:ext uri="{FF2B5EF4-FFF2-40B4-BE49-F238E27FC236}">
                    <a16:creationId xmlns:a16="http://schemas.microsoft.com/office/drawing/2014/main" id="{C5991156-EFA3-170F-3DCC-43D3D4006C08}"/>
                  </a:ext>
                </a:extLst>
              </p:cNvPr>
              <p:cNvSpPr>
                <a:spLocks/>
              </p:cNvSpPr>
              <p:nvPr/>
            </p:nvSpPr>
            <p:spPr bwMode="auto">
              <a:xfrm>
                <a:off x="228926" y="2133685"/>
                <a:ext cx="4577" cy="1315"/>
              </a:xfrm>
              <a:custGeom>
                <a:avLst/>
                <a:gdLst/>
                <a:ahLst/>
                <a:cxnLst>
                  <a:cxn ang="0">
                    <a:pos x="0" y="1315"/>
                  </a:cxn>
                  <a:cxn ang="0">
                    <a:pos x="0" y="0"/>
                  </a:cxn>
                  <a:cxn ang="0">
                    <a:pos x="323" y="17"/>
                  </a:cxn>
                  <a:cxn ang="0">
                    <a:pos x="652" y="28"/>
                  </a:cxn>
                  <a:cxn ang="0">
                    <a:pos x="980" y="68"/>
                  </a:cxn>
                  <a:cxn ang="0">
                    <a:pos x="1309" y="108"/>
                  </a:cxn>
                  <a:cxn ang="0">
                    <a:pos x="1637" y="199"/>
                  </a:cxn>
                  <a:cxn ang="0">
                    <a:pos x="1960" y="262"/>
                  </a:cxn>
                  <a:cxn ang="0">
                    <a:pos x="2289" y="182"/>
                  </a:cxn>
                  <a:cxn ang="0">
                    <a:pos x="2617" y="330"/>
                  </a:cxn>
                  <a:cxn ang="0">
                    <a:pos x="2946" y="524"/>
                  </a:cxn>
                  <a:cxn ang="0">
                    <a:pos x="3269" y="262"/>
                  </a:cxn>
                  <a:cxn ang="0">
                    <a:pos x="3597" y="723"/>
                  </a:cxn>
                  <a:cxn ang="0">
                    <a:pos x="3926" y="683"/>
                  </a:cxn>
                  <a:cxn ang="0">
                    <a:pos x="4254" y="985"/>
                  </a:cxn>
                  <a:cxn ang="0">
                    <a:pos x="4577" y="974"/>
                  </a:cxn>
                  <a:cxn ang="0">
                    <a:pos x="4577" y="1315"/>
                  </a:cxn>
                  <a:cxn ang="0">
                    <a:pos x="0" y="1315"/>
                  </a:cxn>
                </a:cxnLst>
                <a:rect l="0" t="0" r="r" b="b"/>
                <a:pathLst>
                  <a:path w="4577" h="1315">
                    <a:moveTo>
                      <a:pt x="0" y="1315"/>
                    </a:moveTo>
                    <a:lnTo>
                      <a:pt x="0" y="0"/>
                    </a:lnTo>
                    <a:lnTo>
                      <a:pt x="323" y="17"/>
                    </a:lnTo>
                    <a:lnTo>
                      <a:pt x="652" y="28"/>
                    </a:lnTo>
                    <a:lnTo>
                      <a:pt x="980" y="68"/>
                    </a:lnTo>
                    <a:lnTo>
                      <a:pt x="1309" y="108"/>
                    </a:lnTo>
                    <a:lnTo>
                      <a:pt x="1637" y="199"/>
                    </a:lnTo>
                    <a:lnTo>
                      <a:pt x="1960" y="262"/>
                    </a:lnTo>
                    <a:lnTo>
                      <a:pt x="2289" y="182"/>
                    </a:lnTo>
                    <a:lnTo>
                      <a:pt x="2617" y="330"/>
                    </a:lnTo>
                    <a:lnTo>
                      <a:pt x="2946" y="524"/>
                    </a:lnTo>
                    <a:lnTo>
                      <a:pt x="3269" y="262"/>
                    </a:lnTo>
                    <a:lnTo>
                      <a:pt x="3597" y="723"/>
                    </a:lnTo>
                    <a:lnTo>
                      <a:pt x="3926" y="683"/>
                    </a:lnTo>
                    <a:lnTo>
                      <a:pt x="4254" y="985"/>
                    </a:lnTo>
                    <a:lnTo>
                      <a:pt x="4577" y="974"/>
                    </a:lnTo>
                    <a:lnTo>
                      <a:pt x="4577" y="1315"/>
                    </a:lnTo>
                    <a:lnTo>
                      <a:pt x="0" y="1315"/>
                    </a:lnTo>
                    <a:close/>
                  </a:path>
                </a:pathLst>
              </a:custGeom>
              <a:solidFill>
                <a:srgbClr val="CCFFCC"/>
              </a:solidFill>
              <a:ln w="12700">
                <a:solidFill>
                  <a:srgbClr val="000000"/>
                </a:solidFill>
                <a:prstDash val="solid"/>
                <a:round/>
                <a:headEnd/>
                <a:tailEnd/>
              </a:ln>
            </p:spPr>
            <p:txBody>
              <a:bodyPr/>
              <a:lstStyle/>
              <a:p>
                <a:endParaRPr lang="fr-BE">
                  <a:solidFill>
                    <a:schemeClr val="bg1"/>
                  </a:solidFill>
                </a:endParaRPr>
              </a:p>
            </p:txBody>
          </p:sp>
        </p:grpSp>
        <p:sp>
          <p:nvSpPr>
            <p:cNvPr id="12" name="Freeform 25">
              <a:extLst>
                <a:ext uri="{FF2B5EF4-FFF2-40B4-BE49-F238E27FC236}">
                  <a16:creationId xmlns:a16="http://schemas.microsoft.com/office/drawing/2014/main" id="{8F221404-DC2B-940E-F5B4-EDF11601F42A}"/>
                </a:ext>
              </a:extLst>
            </p:cNvPr>
            <p:cNvSpPr>
              <a:spLocks/>
            </p:cNvSpPr>
            <p:nvPr/>
          </p:nvSpPr>
          <p:spPr bwMode="auto">
            <a:xfrm>
              <a:off x="229795" y="2134146"/>
              <a:ext cx="440" cy="285"/>
            </a:xfrm>
            <a:custGeom>
              <a:avLst/>
              <a:gdLst/>
              <a:ahLst/>
              <a:cxnLst>
                <a:cxn ang="0">
                  <a:pos x="0" y="285"/>
                </a:cxn>
                <a:cxn ang="0">
                  <a:pos x="111" y="194"/>
                </a:cxn>
                <a:cxn ang="0">
                  <a:pos x="440" y="0"/>
                </a:cxn>
                <a:cxn ang="0">
                  <a:pos x="329" y="86"/>
                </a:cxn>
                <a:cxn ang="0">
                  <a:pos x="0" y="285"/>
                </a:cxn>
              </a:cxnLst>
              <a:rect l="0" t="0" r="r" b="b"/>
              <a:pathLst>
                <a:path w="440" h="285">
                  <a:moveTo>
                    <a:pt x="0" y="285"/>
                  </a:moveTo>
                  <a:lnTo>
                    <a:pt x="111" y="194"/>
                  </a:lnTo>
                  <a:lnTo>
                    <a:pt x="440" y="0"/>
                  </a:lnTo>
                  <a:lnTo>
                    <a:pt x="329" y="86"/>
                  </a:lnTo>
                  <a:lnTo>
                    <a:pt x="0" y="285"/>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13" name="Freeform 26">
              <a:extLst>
                <a:ext uri="{FF2B5EF4-FFF2-40B4-BE49-F238E27FC236}">
                  <a16:creationId xmlns:a16="http://schemas.microsoft.com/office/drawing/2014/main" id="{F52F2754-39C2-1C7F-5555-C91031143C93}"/>
                </a:ext>
              </a:extLst>
            </p:cNvPr>
            <p:cNvSpPr>
              <a:spLocks/>
            </p:cNvSpPr>
            <p:nvPr/>
          </p:nvSpPr>
          <p:spPr bwMode="auto">
            <a:xfrm>
              <a:off x="233392" y="2134983"/>
              <a:ext cx="111" cy="103"/>
            </a:xfrm>
            <a:custGeom>
              <a:avLst/>
              <a:gdLst/>
              <a:ahLst/>
              <a:cxnLst>
                <a:cxn ang="0">
                  <a:pos x="0" y="86"/>
                </a:cxn>
                <a:cxn ang="0">
                  <a:pos x="111" y="0"/>
                </a:cxn>
                <a:cxn ang="0">
                  <a:pos x="111" y="17"/>
                </a:cxn>
                <a:cxn ang="0">
                  <a:pos x="0" y="103"/>
                </a:cxn>
                <a:cxn ang="0">
                  <a:pos x="0" y="86"/>
                </a:cxn>
              </a:cxnLst>
              <a:rect l="0" t="0" r="r" b="b"/>
              <a:pathLst>
                <a:path w="111" h="103">
                  <a:moveTo>
                    <a:pt x="0" y="86"/>
                  </a:moveTo>
                  <a:lnTo>
                    <a:pt x="111" y="0"/>
                  </a:lnTo>
                  <a:lnTo>
                    <a:pt x="111" y="17"/>
                  </a:lnTo>
                  <a:lnTo>
                    <a:pt x="0" y="103"/>
                  </a:lnTo>
                  <a:lnTo>
                    <a:pt x="0" y="86"/>
                  </a:lnTo>
                  <a:close/>
                </a:path>
              </a:pathLst>
            </a:custGeom>
            <a:solidFill>
              <a:srgbClr val="800000"/>
            </a:solidFill>
            <a:ln w="12700">
              <a:solidFill>
                <a:srgbClr val="000000"/>
              </a:solidFill>
              <a:prstDash val="solid"/>
              <a:round/>
              <a:headEnd/>
              <a:tailEnd/>
            </a:ln>
          </p:spPr>
          <p:txBody>
            <a:bodyPr/>
            <a:lstStyle/>
            <a:p>
              <a:endParaRPr lang="fr-BE">
                <a:solidFill>
                  <a:schemeClr val="bg1"/>
                </a:solidFill>
              </a:endParaRPr>
            </a:p>
          </p:txBody>
        </p:sp>
        <p:grpSp>
          <p:nvGrpSpPr>
            <p:cNvPr id="14" name="Group 27">
              <a:extLst>
                <a:ext uri="{FF2B5EF4-FFF2-40B4-BE49-F238E27FC236}">
                  <a16:creationId xmlns:a16="http://schemas.microsoft.com/office/drawing/2014/main" id="{718D297B-8DD1-07F5-5825-90C9D01C5DFA}"/>
                </a:ext>
              </a:extLst>
            </p:cNvPr>
            <p:cNvGrpSpPr>
              <a:grpSpLocks/>
            </p:cNvGrpSpPr>
            <p:nvPr/>
          </p:nvGrpSpPr>
          <p:grpSpPr bwMode="auto">
            <a:xfrm>
              <a:off x="228815" y="2133685"/>
              <a:ext cx="4688" cy="1401"/>
              <a:chOff x="228815" y="2133685"/>
              <a:chExt cx="4688" cy="1401"/>
            </a:xfrm>
          </p:grpSpPr>
          <p:sp>
            <p:nvSpPr>
              <p:cNvPr id="5159" name="Freeform 28">
                <a:extLst>
                  <a:ext uri="{FF2B5EF4-FFF2-40B4-BE49-F238E27FC236}">
                    <a16:creationId xmlns:a16="http://schemas.microsoft.com/office/drawing/2014/main" id="{408AE5BE-239F-B909-59FD-A78B3989386A}"/>
                  </a:ext>
                </a:extLst>
              </p:cNvPr>
              <p:cNvSpPr>
                <a:spLocks/>
              </p:cNvSpPr>
              <p:nvPr/>
            </p:nvSpPr>
            <p:spPr bwMode="auto">
              <a:xfrm>
                <a:off x="228815" y="2133685"/>
                <a:ext cx="434" cy="353"/>
              </a:xfrm>
              <a:custGeom>
                <a:avLst/>
                <a:gdLst/>
                <a:ahLst/>
                <a:cxnLst>
                  <a:cxn ang="0">
                    <a:pos x="0" y="85"/>
                  </a:cxn>
                  <a:cxn ang="0">
                    <a:pos x="111" y="0"/>
                  </a:cxn>
                  <a:cxn ang="0">
                    <a:pos x="434" y="262"/>
                  </a:cxn>
                  <a:cxn ang="0">
                    <a:pos x="323" y="353"/>
                  </a:cxn>
                  <a:cxn ang="0">
                    <a:pos x="0" y="85"/>
                  </a:cxn>
                </a:cxnLst>
                <a:rect l="0" t="0" r="r" b="b"/>
                <a:pathLst>
                  <a:path w="434" h="353">
                    <a:moveTo>
                      <a:pt x="0" y="85"/>
                    </a:moveTo>
                    <a:lnTo>
                      <a:pt x="111" y="0"/>
                    </a:lnTo>
                    <a:lnTo>
                      <a:pt x="434" y="262"/>
                    </a:lnTo>
                    <a:lnTo>
                      <a:pt x="323" y="353"/>
                    </a:lnTo>
                    <a:lnTo>
                      <a:pt x="0" y="85"/>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5160" name="Freeform 29">
                <a:extLst>
                  <a:ext uri="{FF2B5EF4-FFF2-40B4-BE49-F238E27FC236}">
                    <a16:creationId xmlns:a16="http://schemas.microsoft.com/office/drawing/2014/main" id="{EC9E15F4-6826-B1AC-5483-50DFBDC49D37}"/>
                  </a:ext>
                </a:extLst>
              </p:cNvPr>
              <p:cNvSpPr>
                <a:spLocks/>
              </p:cNvSpPr>
              <p:nvPr/>
            </p:nvSpPr>
            <p:spPr bwMode="auto">
              <a:xfrm>
                <a:off x="229138" y="2133884"/>
                <a:ext cx="440" cy="154"/>
              </a:xfrm>
              <a:custGeom>
                <a:avLst/>
                <a:gdLst/>
                <a:ahLst/>
                <a:cxnLst>
                  <a:cxn ang="0">
                    <a:pos x="0" y="154"/>
                  </a:cxn>
                  <a:cxn ang="0">
                    <a:pos x="111" y="63"/>
                  </a:cxn>
                  <a:cxn ang="0">
                    <a:pos x="440" y="0"/>
                  </a:cxn>
                  <a:cxn ang="0">
                    <a:pos x="329" y="86"/>
                  </a:cxn>
                  <a:cxn ang="0">
                    <a:pos x="0" y="154"/>
                  </a:cxn>
                </a:cxnLst>
                <a:rect l="0" t="0" r="r" b="b"/>
                <a:pathLst>
                  <a:path w="440" h="154">
                    <a:moveTo>
                      <a:pt x="0" y="154"/>
                    </a:moveTo>
                    <a:lnTo>
                      <a:pt x="111" y="63"/>
                    </a:lnTo>
                    <a:lnTo>
                      <a:pt x="440" y="0"/>
                    </a:lnTo>
                    <a:lnTo>
                      <a:pt x="329" y="86"/>
                    </a:lnTo>
                    <a:lnTo>
                      <a:pt x="0" y="154"/>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5161" name="Freeform 30">
                <a:extLst>
                  <a:ext uri="{FF2B5EF4-FFF2-40B4-BE49-F238E27FC236}">
                    <a16:creationId xmlns:a16="http://schemas.microsoft.com/office/drawing/2014/main" id="{60AA4503-2E09-E522-49E3-C9E579F92F7E}"/>
                  </a:ext>
                </a:extLst>
              </p:cNvPr>
              <p:cNvSpPr>
                <a:spLocks/>
              </p:cNvSpPr>
              <p:nvPr/>
            </p:nvSpPr>
            <p:spPr bwMode="auto">
              <a:xfrm>
                <a:off x="229467" y="2133884"/>
                <a:ext cx="439" cy="547"/>
              </a:xfrm>
              <a:custGeom>
                <a:avLst/>
                <a:gdLst/>
                <a:ahLst/>
                <a:cxnLst>
                  <a:cxn ang="0">
                    <a:pos x="0" y="86"/>
                  </a:cxn>
                  <a:cxn ang="0">
                    <a:pos x="111" y="0"/>
                  </a:cxn>
                  <a:cxn ang="0">
                    <a:pos x="439" y="456"/>
                  </a:cxn>
                  <a:cxn ang="0">
                    <a:pos x="328" y="547"/>
                  </a:cxn>
                  <a:cxn ang="0">
                    <a:pos x="0" y="86"/>
                  </a:cxn>
                </a:cxnLst>
                <a:rect l="0" t="0" r="r" b="b"/>
                <a:pathLst>
                  <a:path w="439" h="547">
                    <a:moveTo>
                      <a:pt x="0" y="86"/>
                    </a:moveTo>
                    <a:lnTo>
                      <a:pt x="111" y="0"/>
                    </a:lnTo>
                    <a:lnTo>
                      <a:pt x="439" y="456"/>
                    </a:lnTo>
                    <a:lnTo>
                      <a:pt x="328" y="547"/>
                    </a:lnTo>
                    <a:lnTo>
                      <a:pt x="0" y="86"/>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5162" name="Freeform 31">
                <a:extLst>
                  <a:ext uri="{FF2B5EF4-FFF2-40B4-BE49-F238E27FC236}">
                    <a16:creationId xmlns:a16="http://schemas.microsoft.com/office/drawing/2014/main" id="{C021A374-2149-A634-6EAC-93A9C44679F9}"/>
                  </a:ext>
                </a:extLst>
              </p:cNvPr>
              <p:cNvSpPr>
                <a:spLocks/>
              </p:cNvSpPr>
              <p:nvPr/>
            </p:nvSpPr>
            <p:spPr bwMode="auto">
              <a:xfrm>
                <a:off x="230124" y="2134146"/>
                <a:ext cx="439" cy="478"/>
              </a:xfrm>
              <a:custGeom>
                <a:avLst/>
                <a:gdLst/>
                <a:ahLst/>
                <a:cxnLst>
                  <a:cxn ang="0">
                    <a:pos x="0" y="86"/>
                  </a:cxn>
                  <a:cxn ang="0">
                    <a:pos x="111" y="0"/>
                  </a:cxn>
                  <a:cxn ang="0">
                    <a:pos x="439" y="393"/>
                  </a:cxn>
                  <a:cxn ang="0">
                    <a:pos x="322" y="478"/>
                  </a:cxn>
                  <a:cxn ang="0">
                    <a:pos x="0" y="86"/>
                  </a:cxn>
                </a:cxnLst>
                <a:rect l="0" t="0" r="r" b="b"/>
                <a:pathLst>
                  <a:path w="439" h="478">
                    <a:moveTo>
                      <a:pt x="0" y="86"/>
                    </a:moveTo>
                    <a:lnTo>
                      <a:pt x="111" y="0"/>
                    </a:lnTo>
                    <a:lnTo>
                      <a:pt x="439" y="393"/>
                    </a:lnTo>
                    <a:lnTo>
                      <a:pt x="322" y="478"/>
                    </a:lnTo>
                    <a:lnTo>
                      <a:pt x="0" y="86"/>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5163" name="Freeform 32">
                <a:extLst>
                  <a:ext uri="{FF2B5EF4-FFF2-40B4-BE49-F238E27FC236}">
                    <a16:creationId xmlns:a16="http://schemas.microsoft.com/office/drawing/2014/main" id="{F8D15D97-0186-0516-9B69-94720D602383}"/>
                  </a:ext>
                </a:extLst>
              </p:cNvPr>
              <p:cNvSpPr>
                <a:spLocks/>
              </p:cNvSpPr>
              <p:nvPr/>
            </p:nvSpPr>
            <p:spPr bwMode="auto">
              <a:xfrm>
                <a:off x="230446" y="2134499"/>
                <a:ext cx="440" cy="125"/>
              </a:xfrm>
              <a:custGeom>
                <a:avLst/>
                <a:gdLst/>
                <a:ahLst/>
                <a:cxnLst>
                  <a:cxn ang="0">
                    <a:pos x="0" y="125"/>
                  </a:cxn>
                  <a:cxn ang="0">
                    <a:pos x="117" y="40"/>
                  </a:cxn>
                  <a:cxn ang="0">
                    <a:pos x="440" y="0"/>
                  </a:cxn>
                  <a:cxn ang="0">
                    <a:pos x="329" y="86"/>
                  </a:cxn>
                  <a:cxn ang="0">
                    <a:pos x="0" y="125"/>
                  </a:cxn>
                </a:cxnLst>
                <a:rect l="0" t="0" r="r" b="b"/>
                <a:pathLst>
                  <a:path w="440" h="125">
                    <a:moveTo>
                      <a:pt x="0" y="125"/>
                    </a:moveTo>
                    <a:lnTo>
                      <a:pt x="117" y="40"/>
                    </a:lnTo>
                    <a:lnTo>
                      <a:pt x="440" y="0"/>
                    </a:lnTo>
                    <a:lnTo>
                      <a:pt x="329" y="86"/>
                    </a:lnTo>
                    <a:lnTo>
                      <a:pt x="0" y="125"/>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5164" name="Freeform 33">
                <a:extLst>
                  <a:ext uri="{FF2B5EF4-FFF2-40B4-BE49-F238E27FC236}">
                    <a16:creationId xmlns:a16="http://schemas.microsoft.com/office/drawing/2014/main" id="{4E9EB0BA-11D0-2874-0F82-FB6DEA292D95}"/>
                  </a:ext>
                </a:extLst>
              </p:cNvPr>
              <p:cNvSpPr>
                <a:spLocks/>
              </p:cNvSpPr>
              <p:nvPr/>
            </p:nvSpPr>
            <p:spPr bwMode="auto">
              <a:xfrm>
                <a:off x="230775" y="2134499"/>
                <a:ext cx="440" cy="256"/>
              </a:xfrm>
              <a:custGeom>
                <a:avLst/>
                <a:gdLst/>
                <a:ahLst/>
                <a:cxnLst>
                  <a:cxn ang="0">
                    <a:pos x="0" y="86"/>
                  </a:cxn>
                  <a:cxn ang="0">
                    <a:pos x="111" y="0"/>
                  </a:cxn>
                  <a:cxn ang="0">
                    <a:pos x="440" y="171"/>
                  </a:cxn>
                  <a:cxn ang="0">
                    <a:pos x="328" y="256"/>
                  </a:cxn>
                  <a:cxn ang="0">
                    <a:pos x="0" y="86"/>
                  </a:cxn>
                </a:cxnLst>
                <a:rect l="0" t="0" r="r" b="b"/>
                <a:pathLst>
                  <a:path w="440" h="256">
                    <a:moveTo>
                      <a:pt x="0" y="86"/>
                    </a:moveTo>
                    <a:lnTo>
                      <a:pt x="111" y="0"/>
                    </a:lnTo>
                    <a:lnTo>
                      <a:pt x="440" y="171"/>
                    </a:lnTo>
                    <a:lnTo>
                      <a:pt x="328" y="256"/>
                    </a:lnTo>
                    <a:lnTo>
                      <a:pt x="0" y="86"/>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5165" name="Freeform 34">
                <a:extLst>
                  <a:ext uri="{FF2B5EF4-FFF2-40B4-BE49-F238E27FC236}">
                    <a16:creationId xmlns:a16="http://schemas.microsoft.com/office/drawing/2014/main" id="{4EA164F7-2DD6-EE29-03E7-8CAEF2189B38}"/>
                  </a:ext>
                </a:extLst>
              </p:cNvPr>
              <p:cNvSpPr>
                <a:spLocks/>
              </p:cNvSpPr>
              <p:nvPr/>
            </p:nvSpPr>
            <p:spPr bwMode="auto">
              <a:xfrm>
                <a:off x="231103" y="2134670"/>
                <a:ext cx="440" cy="268"/>
              </a:xfrm>
              <a:custGeom>
                <a:avLst/>
                <a:gdLst/>
                <a:ahLst/>
                <a:cxnLst>
                  <a:cxn ang="0">
                    <a:pos x="0" y="85"/>
                  </a:cxn>
                  <a:cxn ang="0">
                    <a:pos x="112" y="0"/>
                  </a:cxn>
                  <a:cxn ang="0">
                    <a:pos x="440" y="182"/>
                  </a:cxn>
                  <a:cxn ang="0">
                    <a:pos x="329" y="268"/>
                  </a:cxn>
                  <a:cxn ang="0">
                    <a:pos x="0" y="85"/>
                  </a:cxn>
                </a:cxnLst>
                <a:rect l="0" t="0" r="r" b="b"/>
                <a:pathLst>
                  <a:path w="440" h="268">
                    <a:moveTo>
                      <a:pt x="0" y="85"/>
                    </a:moveTo>
                    <a:lnTo>
                      <a:pt x="112" y="0"/>
                    </a:lnTo>
                    <a:lnTo>
                      <a:pt x="440" y="182"/>
                    </a:lnTo>
                    <a:lnTo>
                      <a:pt x="329" y="268"/>
                    </a:lnTo>
                    <a:lnTo>
                      <a:pt x="0" y="85"/>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5166" name="Freeform 35">
                <a:extLst>
                  <a:ext uri="{FF2B5EF4-FFF2-40B4-BE49-F238E27FC236}">
                    <a16:creationId xmlns:a16="http://schemas.microsoft.com/office/drawing/2014/main" id="{87F124CD-08D0-BD5A-CD87-FC80FBB74514}"/>
                  </a:ext>
                </a:extLst>
              </p:cNvPr>
              <p:cNvSpPr>
                <a:spLocks/>
              </p:cNvSpPr>
              <p:nvPr/>
            </p:nvSpPr>
            <p:spPr bwMode="auto">
              <a:xfrm>
                <a:off x="231432" y="2134852"/>
                <a:ext cx="440" cy="182"/>
              </a:xfrm>
              <a:custGeom>
                <a:avLst/>
                <a:gdLst/>
                <a:ahLst/>
                <a:cxnLst>
                  <a:cxn ang="0">
                    <a:pos x="0" y="86"/>
                  </a:cxn>
                  <a:cxn ang="0">
                    <a:pos x="111" y="0"/>
                  </a:cxn>
                  <a:cxn ang="0">
                    <a:pos x="440" y="91"/>
                  </a:cxn>
                  <a:cxn ang="0">
                    <a:pos x="323" y="182"/>
                  </a:cxn>
                  <a:cxn ang="0">
                    <a:pos x="0" y="86"/>
                  </a:cxn>
                </a:cxnLst>
                <a:rect l="0" t="0" r="r" b="b"/>
                <a:pathLst>
                  <a:path w="440" h="182">
                    <a:moveTo>
                      <a:pt x="0" y="86"/>
                    </a:moveTo>
                    <a:lnTo>
                      <a:pt x="111" y="0"/>
                    </a:lnTo>
                    <a:lnTo>
                      <a:pt x="440" y="91"/>
                    </a:lnTo>
                    <a:lnTo>
                      <a:pt x="323" y="182"/>
                    </a:lnTo>
                    <a:lnTo>
                      <a:pt x="0" y="86"/>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5167" name="Freeform 36">
                <a:extLst>
                  <a:ext uri="{FF2B5EF4-FFF2-40B4-BE49-F238E27FC236}">
                    <a16:creationId xmlns:a16="http://schemas.microsoft.com/office/drawing/2014/main" id="{B0C33DA5-4D5A-41BB-7BF7-3F543E957360}"/>
                  </a:ext>
                </a:extLst>
              </p:cNvPr>
              <p:cNvSpPr>
                <a:spLocks/>
              </p:cNvSpPr>
              <p:nvPr/>
            </p:nvSpPr>
            <p:spPr bwMode="auto">
              <a:xfrm>
                <a:off x="231755" y="2134943"/>
                <a:ext cx="440" cy="126"/>
              </a:xfrm>
              <a:custGeom>
                <a:avLst/>
                <a:gdLst/>
                <a:ahLst/>
                <a:cxnLst>
                  <a:cxn ang="0">
                    <a:pos x="0" y="91"/>
                  </a:cxn>
                  <a:cxn ang="0">
                    <a:pos x="117" y="0"/>
                  </a:cxn>
                  <a:cxn ang="0">
                    <a:pos x="440" y="40"/>
                  </a:cxn>
                  <a:cxn ang="0">
                    <a:pos x="328" y="126"/>
                  </a:cxn>
                  <a:cxn ang="0">
                    <a:pos x="0" y="91"/>
                  </a:cxn>
                </a:cxnLst>
                <a:rect l="0" t="0" r="r" b="b"/>
                <a:pathLst>
                  <a:path w="440" h="126">
                    <a:moveTo>
                      <a:pt x="0" y="91"/>
                    </a:moveTo>
                    <a:lnTo>
                      <a:pt x="117" y="0"/>
                    </a:lnTo>
                    <a:lnTo>
                      <a:pt x="440" y="40"/>
                    </a:lnTo>
                    <a:lnTo>
                      <a:pt x="328" y="126"/>
                    </a:lnTo>
                    <a:lnTo>
                      <a:pt x="0" y="91"/>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5168" name="Freeform 37">
                <a:extLst>
                  <a:ext uri="{FF2B5EF4-FFF2-40B4-BE49-F238E27FC236}">
                    <a16:creationId xmlns:a16="http://schemas.microsoft.com/office/drawing/2014/main" id="{3FE2EE62-421B-13A7-55F3-0AC09F92E0A0}"/>
                  </a:ext>
                </a:extLst>
              </p:cNvPr>
              <p:cNvSpPr>
                <a:spLocks/>
              </p:cNvSpPr>
              <p:nvPr/>
            </p:nvSpPr>
            <p:spPr bwMode="auto">
              <a:xfrm>
                <a:off x="232083" y="2134983"/>
                <a:ext cx="440" cy="86"/>
              </a:xfrm>
              <a:custGeom>
                <a:avLst/>
                <a:gdLst/>
                <a:ahLst/>
                <a:cxnLst>
                  <a:cxn ang="0">
                    <a:pos x="0" y="86"/>
                  </a:cxn>
                  <a:cxn ang="0">
                    <a:pos x="112" y="0"/>
                  </a:cxn>
                  <a:cxn ang="0">
                    <a:pos x="440" y="0"/>
                  </a:cxn>
                  <a:cxn ang="0">
                    <a:pos x="329" y="86"/>
                  </a:cxn>
                  <a:cxn ang="0">
                    <a:pos x="0" y="86"/>
                  </a:cxn>
                </a:cxnLst>
                <a:rect l="0" t="0" r="r" b="b"/>
                <a:pathLst>
                  <a:path w="440" h="86">
                    <a:moveTo>
                      <a:pt x="0" y="86"/>
                    </a:moveTo>
                    <a:lnTo>
                      <a:pt x="112" y="0"/>
                    </a:lnTo>
                    <a:lnTo>
                      <a:pt x="440" y="0"/>
                    </a:lnTo>
                    <a:lnTo>
                      <a:pt x="329" y="86"/>
                    </a:lnTo>
                    <a:lnTo>
                      <a:pt x="0" y="86"/>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5169" name="Freeform 38">
                <a:extLst>
                  <a:ext uri="{FF2B5EF4-FFF2-40B4-BE49-F238E27FC236}">
                    <a16:creationId xmlns:a16="http://schemas.microsoft.com/office/drawing/2014/main" id="{77179A78-6A21-5DC1-4971-CD46F42281B4}"/>
                  </a:ext>
                </a:extLst>
              </p:cNvPr>
              <p:cNvSpPr>
                <a:spLocks/>
              </p:cNvSpPr>
              <p:nvPr/>
            </p:nvSpPr>
            <p:spPr bwMode="auto">
              <a:xfrm>
                <a:off x="232412" y="2134983"/>
                <a:ext cx="440" cy="86"/>
              </a:xfrm>
              <a:custGeom>
                <a:avLst/>
                <a:gdLst/>
                <a:ahLst/>
                <a:cxnLst>
                  <a:cxn ang="0">
                    <a:pos x="0" y="86"/>
                  </a:cxn>
                  <a:cxn ang="0">
                    <a:pos x="111" y="0"/>
                  </a:cxn>
                  <a:cxn ang="0">
                    <a:pos x="440" y="0"/>
                  </a:cxn>
                  <a:cxn ang="0">
                    <a:pos x="328" y="86"/>
                  </a:cxn>
                  <a:cxn ang="0">
                    <a:pos x="0" y="86"/>
                  </a:cxn>
                </a:cxnLst>
                <a:rect l="0" t="0" r="r" b="b"/>
                <a:pathLst>
                  <a:path w="440" h="86">
                    <a:moveTo>
                      <a:pt x="0" y="86"/>
                    </a:moveTo>
                    <a:lnTo>
                      <a:pt x="111" y="0"/>
                    </a:lnTo>
                    <a:lnTo>
                      <a:pt x="440" y="0"/>
                    </a:lnTo>
                    <a:lnTo>
                      <a:pt x="328" y="86"/>
                    </a:lnTo>
                    <a:lnTo>
                      <a:pt x="0" y="86"/>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5170" name="Freeform 39">
                <a:extLst>
                  <a:ext uri="{FF2B5EF4-FFF2-40B4-BE49-F238E27FC236}">
                    <a16:creationId xmlns:a16="http://schemas.microsoft.com/office/drawing/2014/main" id="{27802494-E57D-8519-CE39-7529B17E7916}"/>
                  </a:ext>
                </a:extLst>
              </p:cNvPr>
              <p:cNvSpPr>
                <a:spLocks/>
              </p:cNvSpPr>
              <p:nvPr/>
            </p:nvSpPr>
            <p:spPr bwMode="auto">
              <a:xfrm>
                <a:off x="232740" y="2134983"/>
                <a:ext cx="440" cy="86"/>
              </a:xfrm>
              <a:custGeom>
                <a:avLst/>
                <a:gdLst/>
                <a:ahLst/>
                <a:cxnLst>
                  <a:cxn ang="0">
                    <a:pos x="0" y="86"/>
                  </a:cxn>
                  <a:cxn ang="0">
                    <a:pos x="112" y="0"/>
                  </a:cxn>
                  <a:cxn ang="0">
                    <a:pos x="440" y="0"/>
                  </a:cxn>
                  <a:cxn ang="0">
                    <a:pos x="329" y="86"/>
                  </a:cxn>
                  <a:cxn ang="0">
                    <a:pos x="0" y="86"/>
                  </a:cxn>
                </a:cxnLst>
                <a:rect l="0" t="0" r="r" b="b"/>
                <a:pathLst>
                  <a:path w="440" h="86">
                    <a:moveTo>
                      <a:pt x="0" y="86"/>
                    </a:moveTo>
                    <a:lnTo>
                      <a:pt x="112" y="0"/>
                    </a:lnTo>
                    <a:lnTo>
                      <a:pt x="440" y="0"/>
                    </a:lnTo>
                    <a:lnTo>
                      <a:pt x="329" y="86"/>
                    </a:lnTo>
                    <a:lnTo>
                      <a:pt x="0" y="86"/>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5171" name="Freeform 40">
                <a:extLst>
                  <a:ext uri="{FF2B5EF4-FFF2-40B4-BE49-F238E27FC236}">
                    <a16:creationId xmlns:a16="http://schemas.microsoft.com/office/drawing/2014/main" id="{952FE37C-F67D-F06A-2A1D-D8581C69D157}"/>
                  </a:ext>
                </a:extLst>
              </p:cNvPr>
              <p:cNvSpPr>
                <a:spLocks/>
              </p:cNvSpPr>
              <p:nvPr/>
            </p:nvSpPr>
            <p:spPr bwMode="auto">
              <a:xfrm>
                <a:off x="233069" y="2134983"/>
                <a:ext cx="434" cy="86"/>
              </a:xfrm>
              <a:custGeom>
                <a:avLst/>
                <a:gdLst/>
                <a:ahLst/>
                <a:cxnLst>
                  <a:cxn ang="0">
                    <a:pos x="0" y="86"/>
                  </a:cxn>
                  <a:cxn ang="0">
                    <a:pos x="111" y="0"/>
                  </a:cxn>
                  <a:cxn ang="0">
                    <a:pos x="434" y="0"/>
                  </a:cxn>
                  <a:cxn ang="0">
                    <a:pos x="323" y="86"/>
                  </a:cxn>
                  <a:cxn ang="0">
                    <a:pos x="0" y="86"/>
                  </a:cxn>
                </a:cxnLst>
                <a:rect l="0" t="0" r="r" b="b"/>
                <a:pathLst>
                  <a:path w="434" h="86">
                    <a:moveTo>
                      <a:pt x="0" y="86"/>
                    </a:moveTo>
                    <a:lnTo>
                      <a:pt x="111" y="0"/>
                    </a:lnTo>
                    <a:lnTo>
                      <a:pt x="434" y="0"/>
                    </a:lnTo>
                    <a:lnTo>
                      <a:pt x="323" y="86"/>
                    </a:lnTo>
                    <a:lnTo>
                      <a:pt x="0" y="86"/>
                    </a:lnTo>
                    <a:close/>
                  </a:path>
                </a:pathLst>
              </a:custGeom>
              <a:solidFill>
                <a:srgbClr val="BF0000"/>
              </a:solidFill>
              <a:ln w="12700">
                <a:solidFill>
                  <a:srgbClr val="000000"/>
                </a:solidFill>
                <a:prstDash val="solid"/>
                <a:round/>
                <a:headEnd/>
                <a:tailEnd/>
              </a:ln>
            </p:spPr>
            <p:txBody>
              <a:bodyPr/>
              <a:lstStyle/>
              <a:p>
                <a:endParaRPr lang="fr-BE">
                  <a:solidFill>
                    <a:schemeClr val="bg1"/>
                  </a:solidFill>
                </a:endParaRPr>
              </a:p>
            </p:txBody>
          </p:sp>
          <p:sp>
            <p:nvSpPr>
              <p:cNvPr id="5172" name="Freeform 41">
                <a:extLst>
                  <a:ext uri="{FF2B5EF4-FFF2-40B4-BE49-F238E27FC236}">
                    <a16:creationId xmlns:a16="http://schemas.microsoft.com/office/drawing/2014/main" id="{A4D4C5A6-F039-54BF-C79B-DDBB0D5FD25E}"/>
                  </a:ext>
                </a:extLst>
              </p:cNvPr>
              <p:cNvSpPr>
                <a:spLocks/>
              </p:cNvSpPr>
              <p:nvPr/>
            </p:nvSpPr>
            <p:spPr bwMode="auto">
              <a:xfrm>
                <a:off x="228815" y="2133770"/>
                <a:ext cx="4577" cy="1316"/>
              </a:xfrm>
              <a:custGeom>
                <a:avLst/>
                <a:gdLst/>
                <a:ahLst/>
                <a:cxnLst>
                  <a:cxn ang="0">
                    <a:pos x="0" y="1316"/>
                  </a:cxn>
                  <a:cxn ang="0">
                    <a:pos x="0" y="0"/>
                  </a:cxn>
                  <a:cxn ang="0">
                    <a:pos x="323" y="268"/>
                  </a:cxn>
                  <a:cxn ang="0">
                    <a:pos x="652" y="200"/>
                  </a:cxn>
                  <a:cxn ang="0">
                    <a:pos x="980" y="661"/>
                  </a:cxn>
                  <a:cxn ang="0">
                    <a:pos x="1309" y="462"/>
                  </a:cxn>
                  <a:cxn ang="0">
                    <a:pos x="1631" y="854"/>
                  </a:cxn>
                  <a:cxn ang="0">
                    <a:pos x="1960" y="815"/>
                  </a:cxn>
                  <a:cxn ang="0">
                    <a:pos x="2288" y="985"/>
                  </a:cxn>
                  <a:cxn ang="0">
                    <a:pos x="2617" y="1168"/>
                  </a:cxn>
                  <a:cxn ang="0">
                    <a:pos x="2940" y="1264"/>
                  </a:cxn>
                  <a:cxn ang="0">
                    <a:pos x="3268" y="1299"/>
                  </a:cxn>
                  <a:cxn ang="0">
                    <a:pos x="3597" y="1299"/>
                  </a:cxn>
                  <a:cxn ang="0">
                    <a:pos x="3925" y="1299"/>
                  </a:cxn>
                  <a:cxn ang="0">
                    <a:pos x="4254" y="1299"/>
                  </a:cxn>
                  <a:cxn ang="0">
                    <a:pos x="4577" y="1299"/>
                  </a:cxn>
                  <a:cxn ang="0">
                    <a:pos x="4577" y="1316"/>
                  </a:cxn>
                  <a:cxn ang="0">
                    <a:pos x="0" y="1316"/>
                  </a:cxn>
                </a:cxnLst>
                <a:rect l="0" t="0" r="r" b="b"/>
                <a:pathLst>
                  <a:path w="4577" h="1316">
                    <a:moveTo>
                      <a:pt x="0" y="1316"/>
                    </a:moveTo>
                    <a:lnTo>
                      <a:pt x="0" y="0"/>
                    </a:lnTo>
                    <a:lnTo>
                      <a:pt x="323" y="268"/>
                    </a:lnTo>
                    <a:lnTo>
                      <a:pt x="652" y="200"/>
                    </a:lnTo>
                    <a:lnTo>
                      <a:pt x="980" y="661"/>
                    </a:lnTo>
                    <a:lnTo>
                      <a:pt x="1309" y="462"/>
                    </a:lnTo>
                    <a:lnTo>
                      <a:pt x="1631" y="854"/>
                    </a:lnTo>
                    <a:lnTo>
                      <a:pt x="1960" y="815"/>
                    </a:lnTo>
                    <a:lnTo>
                      <a:pt x="2288" y="985"/>
                    </a:lnTo>
                    <a:lnTo>
                      <a:pt x="2617" y="1168"/>
                    </a:lnTo>
                    <a:lnTo>
                      <a:pt x="2940" y="1264"/>
                    </a:lnTo>
                    <a:lnTo>
                      <a:pt x="3268" y="1299"/>
                    </a:lnTo>
                    <a:lnTo>
                      <a:pt x="3597" y="1299"/>
                    </a:lnTo>
                    <a:lnTo>
                      <a:pt x="3925" y="1299"/>
                    </a:lnTo>
                    <a:lnTo>
                      <a:pt x="4254" y="1299"/>
                    </a:lnTo>
                    <a:lnTo>
                      <a:pt x="4577" y="1299"/>
                    </a:lnTo>
                    <a:lnTo>
                      <a:pt x="4577" y="1316"/>
                    </a:lnTo>
                    <a:lnTo>
                      <a:pt x="0" y="1316"/>
                    </a:lnTo>
                    <a:close/>
                  </a:path>
                </a:pathLst>
              </a:custGeom>
              <a:solidFill>
                <a:srgbClr val="FF0000"/>
              </a:solidFill>
              <a:ln w="12700">
                <a:solidFill>
                  <a:srgbClr val="000000"/>
                </a:solidFill>
                <a:prstDash val="solid"/>
                <a:round/>
                <a:headEnd/>
                <a:tailEnd/>
              </a:ln>
            </p:spPr>
            <p:txBody>
              <a:bodyPr/>
              <a:lstStyle/>
              <a:p>
                <a:endParaRPr lang="fr-BE">
                  <a:solidFill>
                    <a:schemeClr val="bg1"/>
                  </a:solidFill>
                </a:endParaRPr>
              </a:p>
            </p:txBody>
          </p:sp>
        </p:grpSp>
        <p:sp>
          <p:nvSpPr>
            <p:cNvPr id="15" name="Freeform 42">
              <a:extLst>
                <a:ext uri="{FF2B5EF4-FFF2-40B4-BE49-F238E27FC236}">
                  <a16:creationId xmlns:a16="http://schemas.microsoft.com/office/drawing/2014/main" id="{2433A5D2-7C73-D839-5095-C6C05DC7216D}"/>
                </a:ext>
              </a:extLst>
            </p:cNvPr>
            <p:cNvSpPr>
              <a:spLocks/>
            </p:cNvSpPr>
            <p:nvPr/>
          </p:nvSpPr>
          <p:spPr bwMode="auto">
            <a:xfrm>
              <a:off x="233281" y="2135086"/>
              <a:ext cx="111" cy="85"/>
            </a:xfrm>
            <a:custGeom>
              <a:avLst/>
              <a:gdLst/>
              <a:ahLst/>
              <a:cxnLst>
                <a:cxn ang="0">
                  <a:pos x="0" y="85"/>
                </a:cxn>
                <a:cxn ang="0">
                  <a:pos x="111" y="0"/>
                </a:cxn>
                <a:cxn ang="0">
                  <a:pos x="111" y="0"/>
                </a:cxn>
                <a:cxn ang="0">
                  <a:pos x="0" y="85"/>
                </a:cxn>
                <a:cxn ang="0">
                  <a:pos x="0" y="85"/>
                </a:cxn>
              </a:cxnLst>
              <a:rect l="0" t="0" r="r" b="b"/>
              <a:pathLst>
                <a:path w="111" h="85">
                  <a:moveTo>
                    <a:pt x="0" y="85"/>
                  </a:moveTo>
                  <a:lnTo>
                    <a:pt x="111" y="0"/>
                  </a:lnTo>
                  <a:lnTo>
                    <a:pt x="111" y="0"/>
                  </a:lnTo>
                  <a:lnTo>
                    <a:pt x="0" y="85"/>
                  </a:lnTo>
                  <a:lnTo>
                    <a:pt x="0" y="85"/>
                  </a:lnTo>
                  <a:close/>
                </a:path>
              </a:pathLst>
            </a:custGeom>
            <a:solidFill>
              <a:srgbClr val="808000"/>
            </a:solidFill>
            <a:ln w="12700">
              <a:solidFill>
                <a:srgbClr val="000000"/>
              </a:solidFill>
              <a:prstDash val="solid"/>
              <a:round/>
              <a:headEnd/>
              <a:tailEnd/>
            </a:ln>
          </p:spPr>
          <p:txBody>
            <a:bodyPr/>
            <a:lstStyle/>
            <a:p>
              <a:endParaRPr lang="fr-BE">
                <a:solidFill>
                  <a:schemeClr val="bg1"/>
                </a:solidFill>
              </a:endParaRPr>
            </a:p>
          </p:txBody>
        </p:sp>
        <p:grpSp>
          <p:nvGrpSpPr>
            <p:cNvPr id="16" name="Group 43">
              <a:extLst>
                <a:ext uri="{FF2B5EF4-FFF2-40B4-BE49-F238E27FC236}">
                  <a16:creationId xmlns:a16="http://schemas.microsoft.com/office/drawing/2014/main" id="{E2BA7112-7C67-C748-534A-8754B402086E}"/>
                </a:ext>
              </a:extLst>
            </p:cNvPr>
            <p:cNvGrpSpPr>
              <a:grpSpLocks/>
            </p:cNvGrpSpPr>
            <p:nvPr/>
          </p:nvGrpSpPr>
          <p:grpSpPr bwMode="auto">
            <a:xfrm>
              <a:off x="228704" y="2133770"/>
              <a:ext cx="4688" cy="1401"/>
              <a:chOff x="228704" y="2133770"/>
              <a:chExt cx="4688" cy="1401"/>
            </a:xfrm>
          </p:grpSpPr>
          <p:sp>
            <p:nvSpPr>
              <p:cNvPr id="5144" name="Freeform 44">
                <a:extLst>
                  <a:ext uri="{FF2B5EF4-FFF2-40B4-BE49-F238E27FC236}">
                    <a16:creationId xmlns:a16="http://schemas.microsoft.com/office/drawing/2014/main" id="{A5ED18BD-9C56-BAC1-0F21-CBA8AFDB777A}"/>
                  </a:ext>
                </a:extLst>
              </p:cNvPr>
              <p:cNvSpPr>
                <a:spLocks/>
              </p:cNvSpPr>
              <p:nvPr/>
            </p:nvSpPr>
            <p:spPr bwMode="auto">
              <a:xfrm>
                <a:off x="228704" y="2133770"/>
                <a:ext cx="434" cy="746"/>
              </a:xfrm>
              <a:custGeom>
                <a:avLst/>
                <a:gdLst/>
                <a:ahLst/>
                <a:cxnLst>
                  <a:cxn ang="0">
                    <a:pos x="0" y="92"/>
                  </a:cxn>
                  <a:cxn ang="0">
                    <a:pos x="111" y="0"/>
                  </a:cxn>
                  <a:cxn ang="0">
                    <a:pos x="434" y="661"/>
                  </a:cxn>
                  <a:cxn ang="0">
                    <a:pos x="323" y="746"/>
                  </a:cxn>
                  <a:cxn ang="0">
                    <a:pos x="0" y="92"/>
                  </a:cxn>
                </a:cxnLst>
                <a:rect l="0" t="0" r="r" b="b"/>
                <a:pathLst>
                  <a:path w="434" h="746">
                    <a:moveTo>
                      <a:pt x="0" y="92"/>
                    </a:moveTo>
                    <a:lnTo>
                      <a:pt x="111" y="0"/>
                    </a:lnTo>
                    <a:lnTo>
                      <a:pt x="434" y="661"/>
                    </a:lnTo>
                    <a:lnTo>
                      <a:pt x="323" y="746"/>
                    </a:lnTo>
                    <a:lnTo>
                      <a:pt x="0" y="92"/>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45" name="Freeform 45">
                <a:extLst>
                  <a:ext uri="{FF2B5EF4-FFF2-40B4-BE49-F238E27FC236}">
                    <a16:creationId xmlns:a16="http://schemas.microsoft.com/office/drawing/2014/main" id="{F746F5A2-684B-7217-7259-A4C3BBD5C61F}"/>
                  </a:ext>
                </a:extLst>
              </p:cNvPr>
              <p:cNvSpPr>
                <a:spLocks/>
              </p:cNvSpPr>
              <p:nvPr/>
            </p:nvSpPr>
            <p:spPr bwMode="auto">
              <a:xfrm>
                <a:off x="229027" y="2134431"/>
                <a:ext cx="440" cy="478"/>
              </a:xfrm>
              <a:custGeom>
                <a:avLst/>
                <a:gdLst/>
                <a:ahLst/>
                <a:cxnLst>
                  <a:cxn ang="0">
                    <a:pos x="0" y="85"/>
                  </a:cxn>
                  <a:cxn ang="0">
                    <a:pos x="111" y="0"/>
                  </a:cxn>
                  <a:cxn ang="0">
                    <a:pos x="440" y="393"/>
                  </a:cxn>
                  <a:cxn ang="0">
                    <a:pos x="328" y="478"/>
                  </a:cxn>
                  <a:cxn ang="0">
                    <a:pos x="0" y="85"/>
                  </a:cxn>
                </a:cxnLst>
                <a:rect l="0" t="0" r="r" b="b"/>
                <a:pathLst>
                  <a:path w="440" h="478">
                    <a:moveTo>
                      <a:pt x="0" y="85"/>
                    </a:moveTo>
                    <a:lnTo>
                      <a:pt x="111" y="0"/>
                    </a:lnTo>
                    <a:lnTo>
                      <a:pt x="440" y="393"/>
                    </a:lnTo>
                    <a:lnTo>
                      <a:pt x="328" y="478"/>
                    </a:lnTo>
                    <a:lnTo>
                      <a:pt x="0" y="85"/>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46" name="Freeform 46">
                <a:extLst>
                  <a:ext uri="{FF2B5EF4-FFF2-40B4-BE49-F238E27FC236}">
                    <a16:creationId xmlns:a16="http://schemas.microsoft.com/office/drawing/2014/main" id="{2425CDBB-A56F-1DE9-430E-F8BFF7B41215}"/>
                  </a:ext>
                </a:extLst>
              </p:cNvPr>
              <p:cNvSpPr>
                <a:spLocks/>
              </p:cNvSpPr>
              <p:nvPr/>
            </p:nvSpPr>
            <p:spPr bwMode="auto">
              <a:xfrm>
                <a:off x="229355" y="2134824"/>
                <a:ext cx="440" cy="216"/>
              </a:xfrm>
              <a:custGeom>
                <a:avLst/>
                <a:gdLst/>
                <a:ahLst/>
                <a:cxnLst>
                  <a:cxn ang="0">
                    <a:pos x="0" y="85"/>
                  </a:cxn>
                  <a:cxn ang="0">
                    <a:pos x="112" y="0"/>
                  </a:cxn>
                  <a:cxn ang="0">
                    <a:pos x="440" y="131"/>
                  </a:cxn>
                  <a:cxn ang="0">
                    <a:pos x="329" y="216"/>
                  </a:cxn>
                  <a:cxn ang="0">
                    <a:pos x="0" y="85"/>
                  </a:cxn>
                </a:cxnLst>
                <a:rect l="0" t="0" r="r" b="b"/>
                <a:pathLst>
                  <a:path w="440" h="216">
                    <a:moveTo>
                      <a:pt x="0" y="85"/>
                    </a:moveTo>
                    <a:lnTo>
                      <a:pt x="112" y="0"/>
                    </a:lnTo>
                    <a:lnTo>
                      <a:pt x="440" y="131"/>
                    </a:lnTo>
                    <a:lnTo>
                      <a:pt x="329" y="216"/>
                    </a:lnTo>
                    <a:lnTo>
                      <a:pt x="0" y="85"/>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47" name="Freeform 47">
                <a:extLst>
                  <a:ext uri="{FF2B5EF4-FFF2-40B4-BE49-F238E27FC236}">
                    <a16:creationId xmlns:a16="http://schemas.microsoft.com/office/drawing/2014/main" id="{258F45DF-978F-2E08-74B4-0476F758A3F1}"/>
                  </a:ext>
                </a:extLst>
              </p:cNvPr>
              <p:cNvSpPr>
                <a:spLocks/>
              </p:cNvSpPr>
              <p:nvPr/>
            </p:nvSpPr>
            <p:spPr bwMode="auto">
              <a:xfrm>
                <a:off x="229684" y="2134955"/>
                <a:ext cx="440" cy="125"/>
              </a:xfrm>
              <a:custGeom>
                <a:avLst/>
                <a:gdLst/>
                <a:ahLst/>
                <a:cxnLst>
                  <a:cxn ang="0">
                    <a:pos x="0" y="85"/>
                  </a:cxn>
                  <a:cxn ang="0">
                    <a:pos x="111" y="0"/>
                  </a:cxn>
                  <a:cxn ang="0">
                    <a:pos x="440" y="40"/>
                  </a:cxn>
                  <a:cxn ang="0">
                    <a:pos x="328" y="125"/>
                  </a:cxn>
                  <a:cxn ang="0">
                    <a:pos x="0" y="85"/>
                  </a:cxn>
                </a:cxnLst>
                <a:rect l="0" t="0" r="r" b="b"/>
                <a:pathLst>
                  <a:path w="440" h="125">
                    <a:moveTo>
                      <a:pt x="0" y="85"/>
                    </a:moveTo>
                    <a:lnTo>
                      <a:pt x="111" y="0"/>
                    </a:lnTo>
                    <a:lnTo>
                      <a:pt x="440" y="40"/>
                    </a:lnTo>
                    <a:lnTo>
                      <a:pt x="328" y="125"/>
                    </a:lnTo>
                    <a:lnTo>
                      <a:pt x="0" y="85"/>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48" name="Freeform 48">
                <a:extLst>
                  <a:ext uri="{FF2B5EF4-FFF2-40B4-BE49-F238E27FC236}">
                    <a16:creationId xmlns:a16="http://schemas.microsoft.com/office/drawing/2014/main" id="{A7B55466-517D-3F3F-E811-7B6B727A8FA2}"/>
                  </a:ext>
                </a:extLst>
              </p:cNvPr>
              <p:cNvSpPr>
                <a:spLocks/>
              </p:cNvSpPr>
              <p:nvPr/>
            </p:nvSpPr>
            <p:spPr bwMode="auto">
              <a:xfrm>
                <a:off x="230012" y="2134995"/>
                <a:ext cx="434" cy="108"/>
              </a:xfrm>
              <a:custGeom>
                <a:avLst/>
                <a:gdLst/>
                <a:ahLst/>
                <a:cxnLst>
                  <a:cxn ang="0">
                    <a:pos x="0" y="85"/>
                  </a:cxn>
                  <a:cxn ang="0">
                    <a:pos x="112" y="0"/>
                  </a:cxn>
                  <a:cxn ang="0">
                    <a:pos x="434" y="22"/>
                  </a:cxn>
                  <a:cxn ang="0">
                    <a:pos x="323" y="108"/>
                  </a:cxn>
                  <a:cxn ang="0">
                    <a:pos x="0" y="85"/>
                  </a:cxn>
                </a:cxnLst>
                <a:rect l="0" t="0" r="r" b="b"/>
                <a:pathLst>
                  <a:path w="434" h="108">
                    <a:moveTo>
                      <a:pt x="0" y="85"/>
                    </a:moveTo>
                    <a:lnTo>
                      <a:pt x="112" y="0"/>
                    </a:lnTo>
                    <a:lnTo>
                      <a:pt x="434" y="22"/>
                    </a:lnTo>
                    <a:lnTo>
                      <a:pt x="323" y="108"/>
                    </a:lnTo>
                    <a:lnTo>
                      <a:pt x="0" y="85"/>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49" name="Freeform 49">
                <a:extLst>
                  <a:ext uri="{FF2B5EF4-FFF2-40B4-BE49-F238E27FC236}">
                    <a16:creationId xmlns:a16="http://schemas.microsoft.com/office/drawing/2014/main" id="{FFA424A3-EF39-C3E3-9CCB-59015FE8B272}"/>
                  </a:ext>
                </a:extLst>
              </p:cNvPr>
              <p:cNvSpPr>
                <a:spLocks/>
              </p:cNvSpPr>
              <p:nvPr/>
            </p:nvSpPr>
            <p:spPr bwMode="auto">
              <a:xfrm>
                <a:off x="230335" y="2135017"/>
                <a:ext cx="440" cy="126"/>
              </a:xfrm>
              <a:custGeom>
                <a:avLst/>
                <a:gdLst/>
                <a:ahLst/>
                <a:cxnLst>
                  <a:cxn ang="0">
                    <a:pos x="0" y="86"/>
                  </a:cxn>
                  <a:cxn ang="0">
                    <a:pos x="111" y="0"/>
                  </a:cxn>
                  <a:cxn ang="0">
                    <a:pos x="440" y="40"/>
                  </a:cxn>
                  <a:cxn ang="0">
                    <a:pos x="329" y="126"/>
                  </a:cxn>
                  <a:cxn ang="0">
                    <a:pos x="0" y="86"/>
                  </a:cxn>
                </a:cxnLst>
                <a:rect l="0" t="0" r="r" b="b"/>
                <a:pathLst>
                  <a:path w="440" h="126">
                    <a:moveTo>
                      <a:pt x="0" y="86"/>
                    </a:moveTo>
                    <a:lnTo>
                      <a:pt x="111" y="0"/>
                    </a:lnTo>
                    <a:lnTo>
                      <a:pt x="440" y="40"/>
                    </a:lnTo>
                    <a:lnTo>
                      <a:pt x="329" y="126"/>
                    </a:lnTo>
                    <a:lnTo>
                      <a:pt x="0" y="86"/>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50" name="Freeform 50">
                <a:extLst>
                  <a:ext uri="{FF2B5EF4-FFF2-40B4-BE49-F238E27FC236}">
                    <a16:creationId xmlns:a16="http://schemas.microsoft.com/office/drawing/2014/main" id="{D5C034EA-0F04-93B4-1582-F2A1288BD605}"/>
                  </a:ext>
                </a:extLst>
              </p:cNvPr>
              <p:cNvSpPr>
                <a:spLocks/>
              </p:cNvSpPr>
              <p:nvPr/>
            </p:nvSpPr>
            <p:spPr bwMode="auto">
              <a:xfrm>
                <a:off x="230664" y="2135057"/>
                <a:ext cx="439" cy="103"/>
              </a:xfrm>
              <a:custGeom>
                <a:avLst/>
                <a:gdLst/>
                <a:ahLst/>
                <a:cxnLst>
                  <a:cxn ang="0">
                    <a:pos x="0" y="86"/>
                  </a:cxn>
                  <a:cxn ang="0">
                    <a:pos x="111" y="0"/>
                  </a:cxn>
                  <a:cxn ang="0">
                    <a:pos x="439" y="12"/>
                  </a:cxn>
                  <a:cxn ang="0">
                    <a:pos x="328" y="103"/>
                  </a:cxn>
                  <a:cxn ang="0">
                    <a:pos x="0" y="86"/>
                  </a:cxn>
                </a:cxnLst>
                <a:rect l="0" t="0" r="r" b="b"/>
                <a:pathLst>
                  <a:path w="439" h="103">
                    <a:moveTo>
                      <a:pt x="0" y="86"/>
                    </a:moveTo>
                    <a:lnTo>
                      <a:pt x="111" y="0"/>
                    </a:lnTo>
                    <a:lnTo>
                      <a:pt x="439" y="12"/>
                    </a:lnTo>
                    <a:lnTo>
                      <a:pt x="328" y="103"/>
                    </a:lnTo>
                    <a:lnTo>
                      <a:pt x="0" y="86"/>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51" name="Freeform 51">
                <a:extLst>
                  <a:ext uri="{FF2B5EF4-FFF2-40B4-BE49-F238E27FC236}">
                    <a16:creationId xmlns:a16="http://schemas.microsoft.com/office/drawing/2014/main" id="{1396A00B-6E96-20E9-C28C-E3C1A8EE1436}"/>
                  </a:ext>
                </a:extLst>
              </p:cNvPr>
              <p:cNvSpPr>
                <a:spLocks/>
              </p:cNvSpPr>
              <p:nvPr/>
            </p:nvSpPr>
            <p:spPr bwMode="auto">
              <a:xfrm>
                <a:off x="230992" y="2135069"/>
                <a:ext cx="440" cy="102"/>
              </a:xfrm>
              <a:custGeom>
                <a:avLst/>
                <a:gdLst/>
                <a:ahLst/>
                <a:cxnLst>
                  <a:cxn ang="0">
                    <a:pos x="0" y="91"/>
                  </a:cxn>
                  <a:cxn ang="0">
                    <a:pos x="111" y="0"/>
                  </a:cxn>
                  <a:cxn ang="0">
                    <a:pos x="440" y="17"/>
                  </a:cxn>
                  <a:cxn ang="0">
                    <a:pos x="329" y="102"/>
                  </a:cxn>
                  <a:cxn ang="0">
                    <a:pos x="0" y="91"/>
                  </a:cxn>
                </a:cxnLst>
                <a:rect l="0" t="0" r="r" b="b"/>
                <a:pathLst>
                  <a:path w="440" h="102">
                    <a:moveTo>
                      <a:pt x="0" y="91"/>
                    </a:moveTo>
                    <a:lnTo>
                      <a:pt x="111" y="0"/>
                    </a:lnTo>
                    <a:lnTo>
                      <a:pt x="440" y="17"/>
                    </a:lnTo>
                    <a:lnTo>
                      <a:pt x="329" y="102"/>
                    </a:lnTo>
                    <a:lnTo>
                      <a:pt x="0" y="91"/>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52" name="Freeform 52">
                <a:extLst>
                  <a:ext uri="{FF2B5EF4-FFF2-40B4-BE49-F238E27FC236}">
                    <a16:creationId xmlns:a16="http://schemas.microsoft.com/office/drawing/2014/main" id="{E8CA1022-CB76-252C-0D03-C4619FFD3CB5}"/>
                  </a:ext>
                </a:extLst>
              </p:cNvPr>
              <p:cNvSpPr>
                <a:spLocks/>
              </p:cNvSpPr>
              <p:nvPr/>
            </p:nvSpPr>
            <p:spPr bwMode="auto">
              <a:xfrm>
                <a:off x="231321" y="2135086"/>
                <a:ext cx="434" cy="85"/>
              </a:xfrm>
              <a:custGeom>
                <a:avLst/>
                <a:gdLst/>
                <a:ahLst/>
                <a:cxnLst>
                  <a:cxn ang="0">
                    <a:pos x="0" y="85"/>
                  </a:cxn>
                  <a:cxn ang="0">
                    <a:pos x="111" y="0"/>
                  </a:cxn>
                  <a:cxn ang="0">
                    <a:pos x="434" y="0"/>
                  </a:cxn>
                  <a:cxn ang="0">
                    <a:pos x="323" y="85"/>
                  </a:cxn>
                  <a:cxn ang="0">
                    <a:pos x="0" y="85"/>
                  </a:cxn>
                </a:cxnLst>
                <a:rect l="0" t="0" r="r" b="b"/>
                <a:pathLst>
                  <a:path w="434" h="85">
                    <a:moveTo>
                      <a:pt x="0" y="85"/>
                    </a:moveTo>
                    <a:lnTo>
                      <a:pt x="111" y="0"/>
                    </a:lnTo>
                    <a:lnTo>
                      <a:pt x="434" y="0"/>
                    </a:lnTo>
                    <a:lnTo>
                      <a:pt x="323" y="85"/>
                    </a:lnTo>
                    <a:lnTo>
                      <a:pt x="0" y="85"/>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53" name="Freeform 53">
                <a:extLst>
                  <a:ext uri="{FF2B5EF4-FFF2-40B4-BE49-F238E27FC236}">
                    <a16:creationId xmlns:a16="http://schemas.microsoft.com/office/drawing/2014/main" id="{BDDFD817-4F6E-6D59-2E23-4B73D9DEEBE1}"/>
                  </a:ext>
                </a:extLst>
              </p:cNvPr>
              <p:cNvSpPr>
                <a:spLocks/>
              </p:cNvSpPr>
              <p:nvPr/>
            </p:nvSpPr>
            <p:spPr bwMode="auto">
              <a:xfrm>
                <a:off x="231644" y="2135086"/>
                <a:ext cx="439" cy="85"/>
              </a:xfrm>
              <a:custGeom>
                <a:avLst/>
                <a:gdLst/>
                <a:ahLst/>
                <a:cxnLst>
                  <a:cxn ang="0">
                    <a:pos x="0" y="85"/>
                  </a:cxn>
                  <a:cxn ang="0">
                    <a:pos x="111" y="0"/>
                  </a:cxn>
                  <a:cxn ang="0">
                    <a:pos x="439" y="0"/>
                  </a:cxn>
                  <a:cxn ang="0">
                    <a:pos x="328" y="85"/>
                  </a:cxn>
                  <a:cxn ang="0">
                    <a:pos x="0" y="85"/>
                  </a:cxn>
                </a:cxnLst>
                <a:rect l="0" t="0" r="r" b="b"/>
                <a:pathLst>
                  <a:path w="439" h="85">
                    <a:moveTo>
                      <a:pt x="0" y="85"/>
                    </a:moveTo>
                    <a:lnTo>
                      <a:pt x="111" y="0"/>
                    </a:lnTo>
                    <a:lnTo>
                      <a:pt x="439" y="0"/>
                    </a:lnTo>
                    <a:lnTo>
                      <a:pt x="328" y="85"/>
                    </a:lnTo>
                    <a:lnTo>
                      <a:pt x="0" y="85"/>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54" name="Freeform 54">
                <a:extLst>
                  <a:ext uri="{FF2B5EF4-FFF2-40B4-BE49-F238E27FC236}">
                    <a16:creationId xmlns:a16="http://schemas.microsoft.com/office/drawing/2014/main" id="{5D7A996A-3634-7647-6C49-72552E689574}"/>
                  </a:ext>
                </a:extLst>
              </p:cNvPr>
              <p:cNvSpPr>
                <a:spLocks/>
              </p:cNvSpPr>
              <p:nvPr/>
            </p:nvSpPr>
            <p:spPr bwMode="auto">
              <a:xfrm>
                <a:off x="231972" y="2135086"/>
                <a:ext cx="440" cy="85"/>
              </a:xfrm>
              <a:custGeom>
                <a:avLst/>
                <a:gdLst/>
                <a:ahLst/>
                <a:cxnLst>
                  <a:cxn ang="0">
                    <a:pos x="0" y="85"/>
                  </a:cxn>
                  <a:cxn ang="0">
                    <a:pos x="111" y="0"/>
                  </a:cxn>
                  <a:cxn ang="0">
                    <a:pos x="440" y="0"/>
                  </a:cxn>
                  <a:cxn ang="0">
                    <a:pos x="329" y="85"/>
                  </a:cxn>
                  <a:cxn ang="0">
                    <a:pos x="0" y="85"/>
                  </a:cxn>
                </a:cxnLst>
                <a:rect l="0" t="0" r="r" b="b"/>
                <a:pathLst>
                  <a:path w="440" h="85">
                    <a:moveTo>
                      <a:pt x="0" y="85"/>
                    </a:moveTo>
                    <a:lnTo>
                      <a:pt x="111" y="0"/>
                    </a:lnTo>
                    <a:lnTo>
                      <a:pt x="440" y="0"/>
                    </a:lnTo>
                    <a:lnTo>
                      <a:pt x="329" y="85"/>
                    </a:lnTo>
                    <a:lnTo>
                      <a:pt x="0" y="85"/>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55" name="Freeform 55">
                <a:extLst>
                  <a:ext uri="{FF2B5EF4-FFF2-40B4-BE49-F238E27FC236}">
                    <a16:creationId xmlns:a16="http://schemas.microsoft.com/office/drawing/2014/main" id="{587D62E0-8963-347B-59D6-6DE5C1B00232}"/>
                  </a:ext>
                </a:extLst>
              </p:cNvPr>
              <p:cNvSpPr>
                <a:spLocks/>
              </p:cNvSpPr>
              <p:nvPr/>
            </p:nvSpPr>
            <p:spPr bwMode="auto">
              <a:xfrm>
                <a:off x="232301" y="2135086"/>
                <a:ext cx="439" cy="85"/>
              </a:xfrm>
              <a:custGeom>
                <a:avLst/>
                <a:gdLst/>
                <a:ahLst/>
                <a:cxnLst>
                  <a:cxn ang="0">
                    <a:pos x="0" y="85"/>
                  </a:cxn>
                  <a:cxn ang="0">
                    <a:pos x="111" y="0"/>
                  </a:cxn>
                  <a:cxn ang="0">
                    <a:pos x="439" y="0"/>
                  </a:cxn>
                  <a:cxn ang="0">
                    <a:pos x="328" y="85"/>
                  </a:cxn>
                  <a:cxn ang="0">
                    <a:pos x="0" y="85"/>
                  </a:cxn>
                </a:cxnLst>
                <a:rect l="0" t="0" r="r" b="b"/>
                <a:pathLst>
                  <a:path w="439" h="85">
                    <a:moveTo>
                      <a:pt x="0" y="85"/>
                    </a:moveTo>
                    <a:lnTo>
                      <a:pt x="111" y="0"/>
                    </a:lnTo>
                    <a:lnTo>
                      <a:pt x="439" y="0"/>
                    </a:lnTo>
                    <a:lnTo>
                      <a:pt x="328" y="85"/>
                    </a:lnTo>
                    <a:lnTo>
                      <a:pt x="0" y="85"/>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56" name="Freeform 56">
                <a:extLst>
                  <a:ext uri="{FF2B5EF4-FFF2-40B4-BE49-F238E27FC236}">
                    <a16:creationId xmlns:a16="http://schemas.microsoft.com/office/drawing/2014/main" id="{52EE0F13-42A8-777F-D91A-A3E3CEF60836}"/>
                  </a:ext>
                </a:extLst>
              </p:cNvPr>
              <p:cNvSpPr>
                <a:spLocks/>
              </p:cNvSpPr>
              <p:nvPr/>
            </p:nvSpPr>
            <p:spPr bwMode="auto">
              <a:xfrm>
                <a:off x="232629" y="2135086"/>
                <a:ext cx="440" cy="85"/>
              </a:xfrm>
              <a:custGeom>
                <a:avLst/>
                <a:gdLst/>
                <a:ahLst/>
                <a:cxnLst>
                  <a:cxn ang="0">
                    <a:pos x="0" y="85"/>
                  </a:cxn>
                  <a:cxn ang="0">
                    <a:pos x="111" y="0"/>
                  </a:cxn>
                  <a:cxn ang="0">
                    <a:pos x="440" y="0"/>
                  </a:cxn>
                  <a:cxn ang="0">
                    <a:pos x="323" y="85"/>
                  </a:cxn>
                  <a:cxn ang="0">
                    <a:pos x="0" y="85"/>
                  </a:cxn>
                </a:cxnLst>
                <a:rect l="0" t="0" r="r" b="b"/>
                <a:pathLst>
                  <a:path w="440" h="85">
                    <a:moveTo>
                      <a:pt x="0" y="85"/>
                    </a:moveTo>
                    <a:lnTo>
                      <a:pt x="111" y="0"/>
                    </a:lnTo>
                    <a:lnTo>
                      <a:pt x="440" y="0"/>
                    </a:lnTo>
                    <a:lnTo>
                      <a:pt x="323" y="85"/>
                    </a:lnTo>
                    <a:lnTo>
                      <a:pt x="0" y="85"/>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57" name="Freeform 57">
                <a:extLst>
                  <a:ext uri="{FF2B5EF4-FFF2-40B4-BE49-F238E27FC236}">
                    <a16:creationId xmlns:a16="http://schemas.microsoft.com/office/drawing/2014/main" id="{E723C524-7DFE-B9D2-F905-EFC9B4D02710}"/>
                  </a:ext>
                </a:extLst>
              </p:cNvPr>
              <p:cNvSpPr>
                <a:spLocks/>
              </p:cNvSpPr>
              <p:nvPr/>
            </p:nvSpPr>
            <p:spPr bwMode="auto">
              <a:xfrm>
                <a:off x="232952" y="2135086"/>
                <a:ext cx="440" cy="85"/>
              </a:xfrm>
              <a:custGeom>
                <a:avLst/>
                <a:gdLst/>
                <a:ahLst/>
                <a:cxnLst>
                  <a:cxn ang="0">
                    <a:pos x="0" y="85"/>
                  </a:cxn>
                  <a:cxn ang="0">
                    <a:pos x="117" y="0"/>
                  </a:cxn>
                  <a:cxn ang="0">
                    <a:pos x="440" y="0"/>
                  </a:cxn>
                  <a:cxn ang="0">
                    <a:pos x="329" y="85"/>
                  </a:cxn>
                  <a:cxn ang="0">
                    <a:pos x="0" y="85"/>
                  </a:cxn>
                </a:cxnLst>
                <a:rect l="0" t="0" r="r" b="b"/>
                <a:pathLst>
                  <a:path w="440" h="85">
                    <a:moveTo>
                      <a:pt x="0" y="85"/>
                    </a:moveTo>
                    <a:lnTo>
                      <a:pt x="117" y="0"/>
                    </a:lnTo>
                    <a:lnTo>
                      <a:pt x="440" y="0"/>
                    </a:lnTo>
                    <a:lnTo>
                      <a:pt x="329" y="85"/>
                    </a:lnTo>
                    <a:lnTo>
                      <a:pt x="0" y="85"/>
                    </a:lnTo>
                    <a:close/>
                  </a:path>
                </a:pathLst>
              </a:custGeom>
              <a:solidFill>
                <a:srgbClr val="BFBF00"/>
              </a:solidFill>
              <a:ln w="12700">
                <a:solidFill>
                  <a:srgbClr val="000000"/>
                </a:solidFill>
                <a:prstDash val="solid"/>
                <a:round/>
                <a:headEnd/>
                <a:tailEnd/>
              </a:ln>
            </p:spPr>
            <p:txBody>
              <a:bodyPr/>
              <a:lstStyle/>
              <a:p>
                <a:endParaRPr lang="fr-BE">
                  <a:solidFill>
                    <a:schemeClr val="bg1"/>
                  </a:solidFill>
                </a:endParaRPr>
              </a:p>
            </p:txBody>
          </p:sp>
          <p:sp>
            <p:nvSpPr>
              <p:cNvPr id="5158" name="Freeform 58">
                <a:extLst>
                  <a:ext uri="{FF2B5EF4-FFF2-40B4-BE49-F238E27FC236}">
                    <a16:creationId xmlns:a16="http://schemas.microsoft.com/office/drawing/2014/main" id="{E052D8C5-E367-6EE7-396D-B85C50EE827C}"/>
                  </a:ext>
                </a:extLst>
              </p:cNvPr>
              <p:cNvSpPr>
                <a:spLocks/>
              </p:cNvSpPr>
              <p:nvPr/>
            </p:nvSpPr>
            <p:spPr bwMode="auto">
              <a:xfrm>
                <a:off x="228704" y="2133862"/>
                <a:ext cx="4577" cy="1309"/>
              </a:xfrm>
              <a:custGeom>
                <a:avLst/>
                <a:gdLst/>
                <a:ahLst/>
                <a:cxnLst>
                  <a:cxn ang="0">
                    <a:pos x="0" y="1309"/>
                  </a:cxn>
                  <a:cxn ang="0">
                    <a:pos x="0" y="0"/>
                  </a:cxn>
                  <a:cxn ang="0">
                    <a:pos x="323" y="654"/>
                  </a:cxn>
                  <a:cxn ang="0">
                    <a:pos x="651" y="1047"/>
                  </a:cxn>
                  <a:cxn ang="0">
                    <a:pos x="980" y="1178"/>
                  </a:cxn>
                  <a:cxn ang="0">
                    <a:pos x="1308" y="1218"/>
                  </a:cxn>
                  <a:cxn ang="0">
                    <a:pos x="1631" y="1241"/>
                  </a:cxn>
                  <a:cxn ang="0">
                    <a:pos x="1960" y="1281"/>
                  </a:cxn>
                  <a:cxn ang="0">
                    <a:pos x="2288" y="1298"/>
                  </a:cxn>
                  <a:cxn ang="0">
                    <a:pos x="2617" y="1309"/>
                  </a:cxn>
                  <a:cxn ang="0">
                    <a:pos x="2940" y="1309"/>
                  </a:cxn>
                  <a:cxn ang="0">
                    <a:pos x="3268" y="1309"/>
                  </a:cxn>
                  <a:cxn ang="0">
                    <a:pos x="3597" y="1309"/>
                  </a:cxn>
                  <a:cxn ang="0">
                    <a:pos x="3925" y="1309"/>
                  </a:cxn>
                  <a:cxn ang="0">
                    <a:pos x="4248" y="1309"/>
                  </a:cxn>
                  <a:cxn ang="0">
                    <a:pos x="4577" y="1309"/>
                  </a:cxn>
                  <a:cxn ang="0">
                    <a:pos x="4577" y="1309"/>
                  </a:cxn>
                  <a:cxn ang="0">
                    <a:pos x="0" y="1309"/>
                  </a:cxn>
                </a:cxnLst>
                <a:rect l="0" t="0" r="r" b="b"/>
                <a:pathLst>
                  <a:path w="4577" h="1309">
                    <a:moveTo>
                      <a:pt x="0" y="1309"/>
                    </a:moveTo>
                    <a:lnTo>
                      <a:pt x="0" y="0"/>
                    </a:lnTo>
                    <a:lnTo>
                      <a:pt x="323" y="654"/>
                    </a:lnTo>
                    <a:lnTo>
                      <a:pt x="651" y="1047"/>
                    </a:lnTo>
                    <a:lnTo>
                      <a:pt x="980" y="1178"/>
                    </a:lnTo>
                    <a:lnTo>
                      <a:pt x="1308" y="1218"/>
                    </a:lnTo>
                    <a:lnTo>
                      <a:pt x="1631" y="1241"/>
                    </a:lnTo>
                    <a:lnTo>
                      <a:pt x="1960" y="1281"/>
                    </a:lnTo>
                    <a:lnTo>
                      <a:pt x="2288" y="1298"/>
                    </a:lnTo>
                    <a:lnTo>
                      <a:pt x="2617" y="1309"/>
                    </a:lnTo>
                    <a:lnTo>
                      <a:pt x="2940" y="1309"/>
                    </a:lnTo>
                    <a:lnTo>
                      <a:pt x="3268" y="1309"/>
                    </a:lnTo>
                    <a:lnTo>
                      <a:pt x="3597" y="1309"/>
                    </a:lnTo>
                    <a:lnTo>
                      <a:pt x="3925" y="1309"/>
                    </a:lnTo>
                    <a:lnTo>
                      <a:pt x="4248" y="1309"/>
                    </a:lnTo>
                    <a:lnTo>
                      <a:pt x="4577" y="1309"/>
                    </a:lnTo>
                    <a:lnTo>
                      <a:pt x="4577" y="1309"/>
                    </a:lnTo>
                    <a:lnTo>
                      <a:pt x="0" y="1309"/>
                    </a:lnTo>
                    <a:close/>
                  </a:path>
                </a:pathLst>
              </a:custGeom>
              <a:solidFill>
                <a:srgbClr val="FFFF00"/>
              </a:solidFill>
              <a:ln w="12700">
                <a:solidFill>
                  <a:srgbClr val="000000"/>
                </a:solidFill>
                <a:prstDash val="solid"/>
                <a:round/>
                <a:headEnd/>
                <a:tailEnd/>
              </a:ln>
            </p:spPr>
            <p:txBody>
              <a:bodyPr/>
              <a:lstStyle/>
              <a:p>
                <a:endParaRPr lang="fr-BE">
                  <a:solidFill>
                    <a:schemeClr val="bg1"/>
                  </a:solidFill>
                </a:endParaRPr>
              </a:p>
            </p:txBody>
          </p:sp>
        </p:grpSp>
        <p:grpSp>
          <p:nvGrpSpPr>
            <p:cNvPr id="17" name="Group 59">
              <a:extLst>
                <a:ext uri="{FF2B5EF4-FFF2-40B4-BE49-F238E27FC236}">
                  <a16:creationId xmlns:a16="http://schemas.microsoft.com/office/drawing/2014/main" id="{38B0848D-613B-D71E-66DB-C4E001C7DAD4}"/>
                </a:ext>
              </a:extLst>
            </p:cNvPr>
            <p:cNvGrpSpPr>
              <a:grpSpLocks/>
            </p:cNvGrpSpPr>
            <p:nvPr/>
          </p:nvGrpSpPr>
          <p:grpSpPr bwMode="auto">
            <a:xfrm>
              <a:off x="228600" y="2133835"/>
              <a:ext cx="105" cy="1576"/>
              <a:chOff x="228600" y="2133835"/>
              <a:chExt cx="105" cy="1576"/>
            </a:xfrm>
          </p:grpSpPr>
          <p:cxnSp>
            <p:nvCxnSpPr>
              <p:cNvPr id="62" name="Line 60">
                <a:extLst>
                  <a:ext uri="{FF2B5EF4-FFF2-40B4-BE49-F238E27FC236}">
                    <a16:creationId xmlns:a16="http://schemas.microsoft.com/office/drawing/2014/main" id="{D7DFD933-6169-7F23-98D9-E67BEF0B0E2B}"/>
                  </a:ext>
                </a:extLst>
              </p:cNvPr>
              <p:cNvCxnSpPr/>
              <p:nvPr/>
            </p:nvCxnSpPr>
            <p:spPr bwMode="auto">
              <a:xfrm flipV="1">
                <a:off x="228704" y="2133862"/>
                <a:ext cx="1" cy="1309"/>
              </a:xfrm>
              <a:prstGeom prst="line">
                <a:avLst/>
              </a:prstGeom>
              <a:noFill/>
              <a:ln w="12700">
                <a:noFill/>
                <a:round/>
                <a:headEnd/>
                <a:tailEnd/>
              </a:ln>
            </p:spPr>
          </p:cxnSp>
          <p:cxnSp>
            <p:nvCxnSpPr>
              <p:cNvPr id="63" name="Line 61">
                <a:extLst>
                  <a:ext uri="{FF2B5EF4-FFF2-40B4-BE49-F238E27FC236}">
                    <a16:creationId xmlns:a16="http://schemas.microsoft.com/office/drawing/2014/main" id="{DE4A3C07-64E9-7337-9684-8FC077F6B333}"/>
                  </a:ext>
                </a:extLst>
              </p:cNvPr>
              <p:cNvCxnSpPr/>
              <p:nvPr/>
            </p:nvCxnSpPr>
            <p:spPr bwMode="auto">
              <a:xfrm flipH="1">
                <a:off x="228670" y="2135171"/>
                <a:ext cx="34" cy="1"/>
              </a:xfrm>
              <a:prstGeom prst="line">
                <a:avLst/>
              </a:prstGeom>
              <a:noFill/>
              <a:ln w="12700">
                <a:solidFill>
                  <a:srgbClr val="000000"/>
                </a:solidFill>
                <a:round/>
                <a:headEnd/>
                <a:tailEnd/>
              </a:ln>
            </p:spPr>
          </p:cxnSp>
          <p:cxnSp>
            <p:nvCxnSpPr>
              <p:cNvPr id="5120" name="Line 62">
                <a:extLst>
                  <a:ext uri="{FF2B5EF4-FFF2-40B4-BE49-F238E27FC236}">
                    <a16:creationId xmlns:a16="http://schemas.microsoft.com/office/drawing/2014/main" id="{C3AB821E-06B9-9094-5F15-63588F976269}"/>
                  </a:ext>
                </a:extLst>
              </p:cNvPr>
              <p:cNvCxnSpPr/>
              <p:nvPr/>
            </p:nvCxnSpPr>
            <p:spPr bwMode="auto">
              <a:xfrm flipH="1">
                <a:off x="228670" y="2135040"/>
                <a:ext cx="34" cy="1"/>
              </a:xfrm>
              <a:prstGeom prst="line">
                <a:avLst/>
              </a:prstGeom>
              <a:noFill/>
              <a:ln w="12700">
                <a:solidFill>
                  <a:srgbClr val="000000"/>
                </a:solidFill>
                <a:round/>
                <a:headEnd/>
                <a:tailEnd/>
              </a:ln>
            </p:spPr>
          </p:cxnSp>
          <p:cxnSp>
            <p:nvCxnSpPr>
              <p:cNvPr id="5121" name="Line 63">
                <a:extLst>
                  <a:ext uri="{FF2B5EF4-FFF2-40B4-BE49-F238E27FC236}">
                    <a16:creationId xmlns:a16="http://schemas.microsoft.com/office/drawing/2014/main" id="{115DFAFD-8673-A98A-9513-8E2F15A95070}"/>
                  </a:ext>
                </a:extLst>
              </p:cNvPr>
              <p:cNvCxnSpPr/>
              <p:nvPr/>
            </p:nvCxnSpPr>
            <p:spPr bwMode="auto">
              <a:xfrm flipH="1">
                <a:off x="228670" y="2134909"/>
                <a:ext cx="34" cy="1"/>
              </a:xfrm>
              <a:prstGeom prst="line">
                <a:avLst/>
              </a:prstGeom>
              <a:noFill/>
              <a:ln w="12700">
                <a:solidFill>
                  <a:srgbClr val="000000"/>
                </a:solidFill>
                <a:round/>
                <a:headEnd/>
                <a:tailEnd/>
              </a:ln>
            </p:spPr>
          </p:cxnSp>
          <p:cxnSp>
            <p:nvCxnSpPr>
              <p:cNvPr id="5124" name="Line 64">
                <a:extLst>
                  <a:ext uri="{FF2B5EF4-FFF2-40B4-BE49-F238E27FC236}">
                    <a16:creationId xmlns:a16="http://schemas.microsoft.com/office/drawing/2014/main" id="{74E5460D-BF63-514D-71D5-18098DE8ADAD}"/>
                  </a:ext>
                </a:extLst>
              </p:cNvPr>
              <p:cNvCxnSpPr/>
              <p:nvPr/>
            </p:nvCxnSpPr>
            <p:spPr bwMode="auto">
              <a:xfrm flipH="1">
                <a:off x="228670" y="2134778"/>
                <a:ext cx="34" cy="1"/>
              </a:xfrm>
              <a:prstGeom prst="line">
                <a:avLst/>
              </a:prstGeom>
              <a:noFill/>
              <a:ln w="12700">
                <a:solidFill>
                  <a:srgbClr val="000000"/>
                </a:solidFill>
                <a:round/>
                <a:headEnd/>
                <a:tailEnd/>
              </a:ln>
            </p:spPr>
          </p:cxnSp>
          <p:cxnSp>
            <p:nvCxnSpPr>
              <p:cNvPr id="5125" name="Line 65">
                <a:extLst>
                  <a:ext uri="{FF2B5EF4-FFF2-40B4-BE49-F238E27FC236}">
                    <a16:creationId xmlns:a16="http://schemas.microsoft.com/office/drawing/2014/main" id="{0B019DFC-C033-D91D-FD59-AC2A3C0A9846}"/>
                  </a:ext>
                </a:extLst>
              </p:cNvPr>
              <p:cNvCxnSpPr/>
              <p:nvPr/>
            </p:nvCxnSpPr>
            <p:spPr bwMode="auto">
              <a:xfrm flipH="1">
                <a:off x="228670" y="2134647"/>
                <a:ext cx="34" cy="1"/>
              </a:xfrm>
              <a:prstGeom prst="line">
                <a:avLst/>
              </a:prstGeom>
              <a:noFill/>
              <a:ln w="12700">
                <a:solidFill>
                  <a:srgbClr val="000000"/>
                </a:solidFill>
                <a:round/>
                <a:headEnd/>
                <a:tailEnd/>
              </a:ln>
            </p:spPr>
          </p:cxnSp>
          <p:cxnSp>
            <p:nvCxnSpPr>
              <p:cNvPr id="5126" name="Line 66">
                <a:extLst>
                  <a:ext uri="{FF2B5EF4-FFF2-40B4-BE49-F238E27FC236}">
                    <a16:creationId xmlns:a16="http://schemas.microsoft.com/office/drawing/2014/main" id="{38251B96-67ED-F094-F59C-F981A87DA3DC}"/>
                  </a:ext>
                </a:extLst>
              </p:cNvPr>
              <p:cNvCxnSpPr/>
              <p:nvPr/>
            </p:nvCxnSpPr>
            <p:spPr bwMode="auto">
              <a:xfrm flipH="1">
                <a:off x="228670" y="2134516"/>
                <a:ext cx="34" cy="1"/>
              </a:xfrm>
              <a:prstGeom prst="line">
                <a:avLst/>
              </a:prstGeom>
              <a:noFill/>
              <a:ln w="12700">
                <a:solidFill>
                  <a:srgbClr val="000000"/>
                </a:solidFill>
                <a:round/>
                <a:headEnd/>
                <a:tailEnd/>
              </a:ln>
            </p:spPr>
          </p:cxnSp>
          <p:cxnSp>
            <p:nvCxnSpPr>
              <p:cNvPr id="5127" name="Line 67">
                <a:extLst>
                  <a:ext uri="{FF2B5EF4-FFF2-40B4-BE49-F238E27FC236}">
                    <a16:creationId xmlns:a16="http://schemas.microsoft.com/office/drawing/2014/main" id="{7037A471-8196-9D34-5A6C-F5352B84F15F}"/>
                  </a:ext>
                </a:extLst>
              </p:cNvPr>
              <p:cNvCxnSpPr/>
              <p:nvPr/>
            </p:nvCxnSpPr>
            <p:spPr bwMode="auto">
              <a:xfrm flipH="1">
                <a:off x="228670" y="2134385"/>
                <a:ext cx="34" cy="1"/>
              </a:xfrm>
              <a:prstGeom prst="line">
                <a:avLst/>
              </a:prstGeom>
              <a:noFill/>
              <a:ln w="12700">
                <a:solidFill>
                  <a:srgbClr val="000000"/>
                </a:solidFill>
                <a:round/>
                <a:headEnd/>
                <a:tailEnd/>
              </a:ln>
            </p:spPr>
          </p:cxnSp>
          <p:cxnSp>
            <p:nvCxnSpPr>
              <p:cNvPr id="5128" name="Line 68">
                <a:extLst>
                  <a:ext uri="{FF2B5EF4-FFF2-40B4-BE49-F238E27FC236}">
                    <a16:creationId xmlns:a16="http://schemas.microsoft.com/office/drawing/2014/main" id="{ABB79173-66EB-DCAE-DB35-F89F1BEBF897}"/>
                  </a:ext>
                </a:extLst>
              </p:cNvPr>
              <p:cNvCxnSpPr/>
              <p:nvPr/>
            </p:nvCxnSpPr>
            <p:spPr bwMode="auto">
              <a:xfrm flipH="1">
                <a:off x="228670" y="2134254"/>
                <a:ext cx="34" cy="1"/>
              </a:xfrm>
              <a:prstGeom prst="line">
                <a:avLst/>
              </a:prstGeom>
              <a:noFill/>
              <a:ln w="12700">
                <a:solidFill>
                  <a:srgbClr val="000000"/>
                </a:solidFill>
                <a:round/>
                <a:headEnd/>
                <a:tailEnd/>
              </a:ln>
            </p:spPr>
          </p:cxnSp>
          <p:cxnSp>
            <p:nvCxnSpPr>
              <p:cNvPr id="5129" name="Line 69">
                <a:extLst>
                  <a:ext uri="{FF2B5EF4-FFF2-40B4-BE49-F238E27FC236}">
                    <a16:creationId xmlns:a16="http://schemas.microsoft.com/office/drawing/2014/main" id="{F88B908B-7091-BE09-32F2-D074576F6F62}"/>
                  </a:ext>
                </a:extLst>
              </p:cNvPr>
              <p:cNvCxnSpPr/>
              <p:nvPr/>
            </p:nvCxnSpPr>
            <p:spPr bwMode="auto">
              <a:xfrm flipH="1">
                <a:off x="228670" y="2134123"/>
                <a:ext cx="34" cy="1"/>
              </a:xfrm>
              <a:prstGeom prst="line">
                <a:avLst/>
              </a:prstGeom>
              <a:noFill/>
              <a:ln w="12700">
                <a:solidFill>
                  <a:srgbClr val="000000"/>
                </a:solidFill>
                <a:round/>
                <a:headEnd/>
                <a:tailEnd/>
              </a:ln>
            </p:spPr>
          </p:cxnSp>
          <p:cxnSp>
            <p:nvCxnSpPr>
              <p:cNvPr id="5130" name="Line 70">
                <a:extLst>
                  <a:ext uri="{FF2B5EF4-FFF2-40B4-BE49-F238E27FC236}">
                    <a16:creationId xmlns:a16="http://schemas.microsoft.com/office/drawing/2014/main" id="{4624555A-92B6-2778-BBF0-5F7ABF124F46}"/>
                  </a:ext>
                </a:extLst>
              </p:cNvPr>
              <p:cNvCxnSpPr/>
              <p:nvPr/>
            </p:nvCxnSpPr>
            <p:spPr bwMode="auto">
              <a:xfrm flipH="1">
                <a:off x="228670" y="2133992"/>
                <a:ext cx="34" cy="1"/>
              </a:xfrm>
              <a:prstGeom prst="line">
                <a:avLst/>
              </a:prstGeom>
              <a:noFill/>
              <a:ln w="12700">
                <a:solidFill>
                  <a:srgbClr val="000000"/>
                </a:solidFill>
                <a:round/>
                <a:headEnd/>
                <a:tailEnd/>
              </a:ln>
            </p:spPr>
          </p:cxnSp>
          <p:cxnSp>
            <p:nvCxnSpPr>
              <p:cNvPr id="5131" name="Line 71">
                <a:extLst>
                  <a:ext uri="{FF2B5EF4-FFF2-40B4-BE49-F238E27FC236}">
                    <a16:creationId xmlns:a16="http://schemas.microsoft.com/office/drawing/2014/main" id="{EA00C91E-F52C-CA31-EBC2-05DDB9724DA5}"/>
                  </a:ext>
                </a:extLst>
              </p:cNvPr>
              <p:cNvCxnSpPr/>
              <p:nvPr/>
            </p:nvCxnSpPr>
            <p:spPr bwMode="auto">
              <a:xfrm flipH="1">
                <a:off x="228670" y="2133862"/>
                <a:ext cx="34" cy="1"/>
              </a:xfrm>
              <a:prstGeom prst="line">
                <a:avLst/>
              </a:prstGeom>
              <a:noFill/>
              <a:ln w="12700">
                <a:solidFill>
                  <a:srgbClr val="000000"/>
                </a:solidFill>
                <a:round/>
                <a:headEnd/>
                <a:tailEnd/>
              </a:ln>
            </p:spPr>
          </p:cxnSp>
          <p:sp>
            <p:nvSpPr>
              <p:cNvPr id="5132" name="Rectangle 5131">
                <a:extLst>
                  <a:ext uri="{FF2B5EF4-FFF2-40B4-BE49-F238E27FC236}">
                    <a16:creationId xmlns:a16="http://schemas.microsoft.com/office/drawing/2014/main" id="{4122E5E7-473E-BC45-F0AF-5FBBA630B62D}"/>
                  </a:ext>
                </a:extLst>
              </p:cNvPr>
              <p:cNvSpPr>
                <a:spLocks noChangeArrowheads="1"/>
              </p:cNvSpPr>
              <p:nvPr/>
            </p:nvSpPr>
            <p:spPr bwMode="auto">
              <a:xfrm>
                <a:off x="228645" y="2135145"/>
                <a:ext cx="0" cy="266"/>
              </a:xfrm>
              <a:prstGeom prst="rect">
                <a:avLst/>
              </a:prstGeom>
              <a:noFill/>
              <a:ln w="9525">
                <a:noFill/>
                <a:miter lim="800000"/>
                <a:headEnd/>
                <a:tailEnd/>
              </a:ln>
            </p:spPr>
            <p:txBody>
              <a:bodyPr wrap="none" lIns="0" tIns="0" rIns="0" bIns="0">
                <a:spAutoFit/>
              </a:bodyPr>
              <a:lstStyle/>
              <a:p>
                <a:endParaRPr lang="fr-BE">
                  <a:solidFill>
                    <a:schemeClr val="bg1"/>
                  </a:solidFill>
                </a:endParaRPr>
              </a:p>
            </p:txBody>
          </p:sp>
          <p:sp>
            <p:nvSpPr>
              <p:cNvPr id="5133" name="Rectangle 5132">
                <a:extLst>
                  <a:ext uri="{FF2B5EF4-FFF2-40B4-BE49-F238E27FC236}">
                    <a16:creationId xmlns:a16="http://schemas.microsoft.com/office/drawing/2014/main" id="{0893C504-1922-35E1-6279-E395E37A95C1}"/>
                  </a:ext>
                </a:extLst>
              </p:cNvPr>
              <p:cNvSpPr>
                <a:spLocks noChangeArrowheads="1"/>
              </p:cNvSpPr>
              <p:nvPr/>
            </p:nvSpPr>
            <p:spPr bwMode="auto">
              <a:xfrm>
                <a:off x="228623" y="2135014"/>
                <a:ext cx="0" cy="266"/>
              </a:xfrm>
              <a:prstGeom prst="rect">
                <a:avLst/>
              </a:prstGeom>
              <a:noFill/>
              <a:ln w="9525">
                <a:noFill/>
                <a:miter lim="800000"/>
                <a:headEnd/>
                <a:tailEnd/>
              </a:ln>
            </p:spPr>
            <p:txBody>
              <a:bodyPr wrap="none" lIns="0" tIns="0" rIns="0" bIns="0">
                <a:spAutoFit/>
              </a:bodyPr>
              <a:lstStyle/>
              <a:p>
                <a:endParaRPr lang="fr-BE">
                  <a:solidFill>
                    <a:schemeClr val="bg1"/>
                  </a:solidFill>
                </a:endParaRPr>
              </a:p>
            </p:txBody>
          </p:sp>
          <p:sp>
            <p:nvSpPr>
              <p:cNvPr id="5134" name="Rectangle 5133">
                <a:extLst>
                  <a:ext uri="{FF2B5EF4-FFF2-40B4-BE49-F238E27FC236}">
                    <a16:creationId xmlns:a16="http://schemas.microsoft.com/office/drawing/2014/main" id="{8F3BE63B-8515-4695-3F11-9D83B88742AD}"/>
                  </a:ext>
                </a:extLst>
              </p:cNvPr>
              <p:cNvSpPr>
                <a:spLocks noChangeArrowheads="1"/>
              </p:cNvSpPr>
              <p:nvPr/>
            </p:nvSpPr>
            <p:spPr bwMode="auto">
              <a:xfrm>
                <a:off x="228623" y="2134883"/>
                <a:ext cx="0" cy="266"/>
              </a:xfrm>
              <a:prstGeom prst="rect">
                <a:avLst/>
              </a:prstGeom>
              <a:noFill/>
              <a:ln w="9525">
                <a:noFill/>
                <a:miter lim="800000"/>
                <a:headEnd/>
                <a:tailEnd/>
              </a:ln>
            </p:spPr>
            <p:txBody>
              <a:bodyPr wrap="none" lIns="0" tIns="0" rIns="0" bIns="0">
                <a:spAutoFit/>
              </a:bodyPr>
              <a:lstStyle/>
              <a:p>
                <a:endParaRPr lang="fr-BE">
                  <a:solidFill>
                    <a:schemeClr val="bg1"/>
                  </a:solidFill>
                </a:endParaRPr>
              </a:p>
            </p:txBody>
          </p:sp>
          <p:sp>
            <p:nvSpPr>
              <p:cNvPr id="5135" name="Rectangle 5134">
                <a:extLst>
                  <a:ext uri="{FF2B5EF4-FFF2-40B4-BE49-F238E27FC236}">
                    <a16:creationId xmlns:a16="http://schemas.microsoft.com/office/drawing/2014/main" id="{229F85F8-6455-718B-1187-2EF82CCC4B98}"/>
                  </a:ext>
                </a:extLst>
              </p:cNvPr>
              <p:cNvSpPr>
                <a:spLocks noChangeArrowheads="1"/>
              </p:cNvSpPr>
              <p:nvPr/>
            </p:nvSpPr>
            <p:spPr bwMode="auto">
              <a:xfrm>
                <a:off x="228623" y="2134752"/>
                <a:ext cx="0" cy="266"/>
              </a:xfrm>
              <a:prstGeom prst="rect">
                <a:avLst/>
              </a:prstGeom>
              <a:noFill/>
              <a:ln w="9525">
                <a:noFill/>
                <a:miter lim="800000"/>
                <a:headEnd/>
                <a:tailEnd/>
              </a:ln>
            </p:spPr>
            <p:txBody>
              <a:bodyPr wrap="none" lIns="0" tIns="0" rIns="0" bIns="0">
                <a:spAutoFit/>
              </a:bodyPr>
              <a:lstStyle/>
              <a:p>
                <a:endParaRPr lang="fr-BE">
                  <a:solidFill>
                    <a:schemeClr val="bg1"/>
                  </a:solidFill>
                </a:endParaRPr>
              </a:p>
            </p:txBody>
          </p:sp>
          <p:sp>
            <p:nvSpPr>
              <p:cNvPr id="5136" name="Rectangle 5135">
                <a:extLst>
                  <a:ext uri="{FF2B5EF4-FFF2-40B4-BE49-F238E27FC236}">
                    <a16:creationId xmlns:a16="http://schemas.microsoft.com/office/drawing/2014/main" id="{9DC49D1E-B683-388A-FA9A-BDA96643220F}"/>
                  </a:ext>
                </a:extLst>
              </p:cNvPr>
              <p:cNvSpPr>
                <a:spLocks noChangeArrowheads="1"/>
              </p:cNvSpPr>
              <p:nvPr/>
            </p:nvSpPr>
            <p:spPr bwMode="auto">
              <a:xfrm>
                <a:off x="228623" y="2134621"/>
                <a:ext cx="0" cy="266"/>
              </a:xfrm>
              <a:prstGeom prst="rect">
                <a:avLst/>
              </a:prstGeom>
              <a:noFill/>
              <a:ln w="9525">
                <a:noFill/>
                <a:miter lim="800000"/>
                <a:headEnd/>
                <a:tailEnd/>
              </a:ln>
            </p:spPr>
            <p:txBody>
              <a:bodyPr wrap="none" lIns="0" tIns="0" rIns="0" bIns="0">
                <a:spAutoFit/>
              </a:bodyPr>
              <a:lstStyle/>
              <a:p>
                <a:endParaRPr lang="fr-BE">
                  <a:solidFill>
                    <a:schemeClr val="bg1"/>
                  </a:solidFill>
                </a:endParaRPr>
              </a:p>
            </p:txBody>
          </p:sp>
          <p:sp>
            <p:nvSpPr>
              <p:cNvPr id="5137" name="Rectangle 5136">
                <a:extLst>
                  <a:ext uri="{FF2B5EF4-FFF2-40B4-BE49-F238E27FC236}">
                    <a16:creationId xmlns:a16="http://schemas.microsoft.com/office/drawing/2014/main" id="{21F3C322-C210-B4C9-ADE4-05409F96AEC2}"/>
                  </a:ext>
                </a:extLst>
              </p:cNvPr>
              <p:cNvSpPr>
                <a:spLocks noChangeArrowheads="1"/>
              </p:cNvSpPr>
              <p:nvPr/>
            </p:nvSpPr>
            <p:spPr bwMode="auto">
              <a:xfrm>
                <a:off x="228623" y="2134490"/>
                <a:ext cx="0" cy="266"/>
              </a:xfrm>
              <a:prstGeom prst="rect">
                <a:avLst/>
              </a:prstGeom>
              <a:noFill/>
              <a:ln w="9525">
                <a:noFill/>
                <a:miter lim="800000"/>
                <a:headEnd/>
                <a:tailEnd/>
              </a:ln>
            </p:spPr>
            <p:txBody>
              <a:bodyPr wrap="none" lIns="0" tIns="0" rIns="0" bIns="0">
                <a:spAutoFit/>
              </a:bodyPr>
              <a:lstStyle/>
              <a:p>
                <a:endParaRPr lang="fr-BE">
                  <a:solidFill>
                    <a:schemeClr val="bg1"/>
                  </a:solidFill>
                </a:endParaRPr>
              </a:p>
            </p:txBody>
          </p:sp>
          <p:sp>
            <p:nvSpPr>
              <p:cNvPr id="5138" name="Rectangle 5137">
                <a:extLst>
                  <a:ext uri="{FF2B5EF4-FFF2-40B4-BE49-F238E27FC236}">
                    <a16:creationId xmlns:a16="http://schemas.microsoft.com/office/drawing/2014/main" id="{3F7C070C-4695-8F24-9F6A-D907DC5A9466}"/>
                  </a:ext>
                </a:extLst>
              </p:cNvPr>
              <p:cNvSpPr>
                <a:spLocks noChangeArrowheads="1"/>
              </p:cNvSpPr>
              <p:nvPr/>
            </p:nvSpPr>
            <p:spPr bwMode="auto">
              <a:xfrm>
                <a:off x="228623" y="2134359"/>
                <a:ext cx="0" cy="266"/>
              </a:xfrm>
              <a:prstGeom prst="rect">
                <a:avLst/>
              </a:prstGeom>
              <a:noFill/>
              <a:ln w="9525">
                <a:noFill/>
                <a:miter lim="800000"/>
                <a:headEnd/>
                <a:tailEnd/>
              </a:ln>
            </p:spPr>
            <p:txBody>
              <a:bodyPr wrap="none" lIns="0" tIns="0" rIns="0" bIns="0">
                <a:spAutoFit/>
              </a:bodyPr>
              <a:lstStyle/>
              <a:p>
                <a:endParaRPr lang="fr-BE">
                  <a:solidFill>
                    <a:schemeClr val="bg1"/>
                  </a:solidFill>
                </a:endParaRPr>
              </a:p>
            </p:txBody>
          </p:sp>
          <p:sp>
            <p:nvSpPr>
              <p:cNvPr id="5139" name="Rectangle 5138">
                <a:extLst>
                  <a:ext uri="{FF2B5EF4-FFF2-40B4-BE49-F238E27FC236}">
                    <a16:creationId xmlns:a16="http://schemas.microsoft.com/office/drawing/2014/main" id="{A2C7A465-1F01-D59B-2284-D164C51FA941}"/>
                  </a:ext>
                </a:extLst>
              </p:cNvPr>
              <p:cNvSpPr>
                <a:spLocks noChangeArrowheads="1"/>
              </p:cNvSpPr>
              <p:nvPr/>
            </p:nvSpPr>
            <p:spPr bwMode="auto">
              <a:xfrm>
                <a:off x="228623" y="2134228"/>
                <a:ext cx="0" cy="266"/>
              </a:xfrm>
              <a:prstGeom prst="rect">
                <a:avLst/>
              </a:prstGeom>
              <a:noFill/>
              <a:ln w="9525">
                <a:noFill/>
                <a:miter lim="800000"/>
                <a:headEnd/>
                <a:tailEnd/>
              </a:ln>
            </p:spPr>
            <p:txBody>
              <a:bodyPr wrap="none" lIns="0" tIns="0" rIns="0" bIns="0">
                <a:spAutoFit/>
              </a:bodyPr>
              <a:lstStyle/>
              <a:p>
                <a:endParaRPr lang="fr-BE">
                  <a:solidFill>
                    <a:schemeClr val="bg1"/>
                  </a:solidFill>
                </a:endParaRPr>
              </a:p>
            </p:txBody>
          </p:sp>
          <p:sp>
            <p:nvSpPr>
              <p:cNvPr id="5140" name="Rectangle 5139">
                <a:extLst>
                  <a:ext uri="{FF2B5EF4-FFF2-40B4-BE49-F238E27FC236}">
                    <a16:creationId xmlns:a16="http://schemas.microsoft.com/office/drawing/2014/main" id="{AD88C534-D60B-0037-1891-8694F337F5A0}"/>
                  </a:ext>
                </a:extLst>
              </p:cNvPr>
              <p:cNvSpPr>
                <a:spLocks noChangeArrowheads="1"/>
              </p:cNvSpPr>
              <p:nvPr/>
            </p:nvSpPr>
            <p:spPr bwMode="auto">
              <a:xfrm>
                <a:off x="228623" y="2134097"/>
                <a:ext cx="0" cy="266"/>
              </a:xfrm>
              <a:prstGeom prst="rect">
                <a:avLst/>
              </a:prstGeom>
              <a:noFill/>
              <a:ln w="9525">
                <a:noFill/>
                <a:miter lim="800000"/>
                <a:headEnd/>
                <a:tailEnd/>
              </a:ln>
            </p:spPr>
            <p:txBody>
              <a:bodyPr wrap="none" lIns="0" tIns="0" rIns="0" bIns="0">
                <a:spAutoFit/>
              </a:bodyPr>
              <a:lstStyle/>
              <a:p>
                <a:endParaRPr lang="fr-BE">
                  <a:solidFill>
                    <a:schemeClr val="bg1"/>
                  </a:solidFill>
                </a:endParaRPr>
              </a:p>
            </p:txBody>
          </p:sp>
          <p:sp>
            <p:nvSpPr>
              <p:cNvPr id="5141" name="Rectangle 5140">
                <a:extLst>
                  <a:ext uri="{FF2B5EF4-FFF2-40B4-BE49-F238E27FC236}">
                    <a16:creationId xmlns:a16="http://schemas.microsoft.com/office/drawing/2014/main" id="{DB71F886-F25B-E807-B394-D0921ABE9A72}"/>
                  </a:ext>
                </a:extLst>
              </p:cNvPr>
              <p:cNvSpPr>
                <a:spLocks noChangeArrowheads="1"/>
              </p:cNvSpPr>
              <p:nvPr/>
            </p:nvSpPr>
            <p:spPr bwMode="auto">
              <a:xfrm>
                <a:off x="228623" y="2133966"/>
                <a:ext cx="0" cy="266"/>
              </a:xfrm>
              <a:prstGeom prst="rect">
                <a:avLst/>
              </a:prstGeom>
              <a:noFill/>
              <a:ln w="9525">
                <a:noFill/>
                <a:miter lim="800000"/>
                <a:headEnd/>
                <a:tailEnd/>
              </a:ln>
            </p:spPr>
            <p:txBody>
              <a:bodyPr wrap="none" lIns="0" tIns="0" rIns="0" bIns="0">
                <a:spAutoFit/>
              </a:bodyPr>
              <a:lstStyle/>
              <a:p>
                <a:endParaRPr lang="fr-BE">
                  <a:solidFill>
                    <a:schemeClr val="bg1"/>
                  </a:solidFill>
                </a:endParaRPr>
              </a:p>
            </p:txBody>
          </p:sp>
          <p:sp>
            <p:nvSpPr>
              <p:cNvPr id="5142" name="Rectangle 5141">
                <a:extLst>
                  <a:ext uri="{FF2B5EF4-FFF2-40B4-BE49-F238E27FC236}">
                    <a16:creationId xmlns:a16="http://schemas.microsoft.com/office/drawing/2014/main" id="{A5E7FC78-2DA8-3368-905F-FF1C4428F761}"/>
                  </a:ext>
                </a:extLst>
              </p:cNvPr>
              <p:cNvSpPr>
                <a:spLocks noChangeArrowheads="1"/>
              </p:cNvSpPr>
              <p:nvPr/>
            </p:nvSpPr>
            <p:spPr bwMode="auto">
              <a:xfrm>
                <a:off x="228600" y="2133835"/>
                <a:ext cx="0" cy="266"/>
              </a:xfrm>
              <a:prstGeom prst="rect">
                <a:avLst/>
              </a:prstGeom>
              <a:noFill/>
              <a:ln w="9525">
                <a:noFill/>
                <a:miter lim="800000"/>
                <a:headEnd/>
                <a:tailEnd/>
              </a:ln>
            </p:spPr>
            <p:txBody>
              <a:bodyPr wrap="none" lIns="0" tIns="0" rIns="0" bIns="0">
                <a:spAutoFit/>
              </a:bodyPr>
              <a:lstStyle/>
              <a:p>
                <a:endParaRPr lang="fr-BE">
                  <a:solidFill>
                    <a:schemeClr val="bg1"/>
                  </a:solidFill>
                </a:endParaRPr>
              </a:p>
            </p:txBody>
          </p:sp>
          <p:cxnSp>
            <p:nvCxnSpPr>
              <p:cNvPr id="5143" name="Line 83">
                <a:extLst>
                  <a:ext uri="{FF2B5EF4-FFF2-40B4-BE49-F238E27FC236}">
                    <a16:creationId xmlns:a16="http://schemas.microsoft.com/office/drawing/2014/main" id="{73CD5604-AF98-4E8A-5AC2-E47279EFBE28}"/>
                  </a:ext>
                </a:extLst>
              </p:cNvPr>
              <p:cNvCxnSpPr/>
              <p:nvPr/>
            </p:nvCxnSpPr>
            <p:spPr bwMode="auto">
              <a:xfrm>
                <a:off x="228704" y="2135171"/>
                <a:ext cx="1" cy="34"/>
              </a:xfrm>
              <a:prstGeom prst="line">
                <a:avLst/>
              </a:prstGeom>
              <a:noFill/>
              <a:ln w="12700">
                <a:solidFill>
                  <a:srgbClr val="000000"/>
                </a:solidFill>
                <a:round/>
                <a:headEnd/>
                <a:tailEnd/>
              </a:ln>
            </p:spPr>
          </p:cxnSp>
        </p:grpSp>
        <p:grpSp>
          <p:nvGrpSpPr>
            <p:cNvPr id="18" name="Group 84">
              <a:extLst>
                <a:ext uri="{FF2B5EF4-FFF2-40B4-BE49-F238E27FC236}">
                  <a16:creationId xmlns:a16="http://schemas.microsoft.com/office/drawing/2014/main" id="{A07CD025-DB50-DCC8-A170-725AB8BF12C6}"/>
                </a:ext>
              </a:extLst>
            </p:cNvPr>
            <p:cNvGrpSpPr>
              <a:grpSpLocks/>
            </p:cNvGrpSpPr>
            <p:nvPr/>
          </p:nvGrpSpPr>
          <p:grpSpPr bwMode="auto">
            <a:xfrm>
              <a:off x="228656" y="2135171"/>
              <a:ext cx="4774" cy="205"/>
              <a:chOff x="228656" y="2135171"/>
              <a:chExt cx="4774" cy="205"/>
            </a:xfrm>
          </p:grpSpPr>
          <p:grpSp>
            <p:nvGrpSpPr>
              <p:cNvPr id="31" name="Group 85">
                <a:extLst>
                  <a:ext uri="{FF2B5EF4-FFF2-40B4-BE49-F238E27FC236}">
                    <a16:creationId xmlns:a16="http://schemas.microsoft.com/office/drawing/2014/main" id="{ED73EAAF-4C92-970C-50B5-8F7205FED1CB}"/>
                  </a:ext>
                </a:extLst>
              </p:cNvPr>
              <p:cNvGrpSpPr>
                <a:grpSpLocks/>
              </p:cNvGrpSpPr>
              <p:nvPr/>
            </p:nvGrpSpPr>
            <p:grpSpPr bwMode="auto">
              <a:xfrm>
                <a:off x="228704" y="2135171"/>
                <a:ext cx="4578" cy="34"/>
                <a:chOff x="228704" y="2135171"/>
                <a:chExt cx="4578" cy="34"/>
              </a:xfrm>
            </p:grpSpPr>
            <p:cxnSp>
              <p:nvCxnSpPr>
                <p:cNvPr id="47" name="Line 86">
                  <a:extLst>
                    <a:ext uri="{FF2B5EF4-FFF2-40B4-BE49-F238E27FC236}">
                      <a16:creationId xmlns:a16="http://schemas.microsoft.com/office/drawing/2014/main" id="{67F65190-19EC-9595-8990-5F312294F3F7}"/>
                    </a:ext>
                  </a:extLst>
                </p:cNvPr>
                <p:cNvCxnSpPr/>
                <p:nvPr/>
              </p:nvCxnSpPr>
              <p:spPr bwMode="auto">
                <a:xfrm>
                  <a:off x="228704" y="2135171"/>
                  <a:ext cx="4577" cy="1"/>
                </a:xfrm>
                <a:prstGeom prst="line">
                  <a:avLst/>
                </a:prstGeom>
                <a:noFill/>
                <a:ln w="12700">
                  <a:solidFill>
                    <a:srgbClr val="000000"/>
                  </a:solidFill>
                  <a:round/>
                  <a:headEnd/>
                  <a:tailEnd/>
                </a:ln>
              </p:spPr>
            </p:cxnSp>
            <p:cxnSp>
              <p:nvCxnSpPr>
                <p:cNvPr id="48" name="Line 87">
                  <a:extLst>
                    <a:ext uri="{FF2B5EF4-FFF2-40B4-BE49-F238E27FC236}">
                      <a16:creationId xmlns:a16="http://schemas.microsoft.com/office/drawing/2014/main" id="{26FB07D2-5254-FDFB-7737-B9C66280D89E}"/>
                    </a:ext>
                  </a:extLst>
                </p:cNvPr>
                <p:cNvCxnSpPr/>
                <p:nvPr/>
              </p:nvCxnSpPr>
              <p:spPr bwMode="auto">
                <a:xfrm>
                  <a:off x="229027" y="2135171"/>
                  <a:ext cx="1" cy="34"/>
                </a:xfrm>
                <a:prstGeom prst="line">
                  <a:avLst/>
                </a:prstGeom>
                <a:noFill/>
                <a:ln w="12700">
                  <a:solidFill>
                    <a:srgbClr val="000000"/>
                  </a:solidFill>
                  <a:round/>
                  <a:headEnd/>
                  <a:tailEnd/>
                </a:ln>
              </p:spPr>
            </p:cxnSp>
            <p:cxnSp>
              <p:nvCxnSpPr>
                <p:cNvPr id="49" name="Line 88">
                  <a:extLst>
                    <a:ext uri="{FF2B5EF4-FFF2-40B4-BE49-F238E27FC236}">
                      <a16:creationId xmlns:a16="http://schemas.microsoft.com/office/drawing/2014/main" id="{EBE30D6C-5443-48FE-EBD2-CBB0A917F9C5}"/>
                    </a:ext>
                  </a:extLst>
                </p:cNvPr>
                <p:cNvCxnSpPr/>
                <p:nvPr/>
              </p:nvCxnSpPr>
              <p:spPr bwMode="auto">
                <a:xfrm>
                  <a:off x="229355" y="2135171"/>
                  <a:ext cx="1" cy="34"/>
                </a:xfrm>
                <a:prstGeom prst="line">
                  <a:avLst/>
                </a:prstGeom>
                <a:noFill/>
                <a:ln w="12700">
                  <a:solidFill>
                    <a:srgbClr val="000000"/>
                  </a:solidFill>
                  <a:round/>
                  <a:headEnd/>
                  <a:tailEnd/>
                </a:ln>
              </p:spPr>
            </p:cxnSp>
            <p:cxnSp>
              <p:nvCxnSpPr>
                <p:cNvPr id="50" name="Line 89">
                  <a:extLst>
                    <a:ext uri="{FF2B5EF4-FFF2-40B4-BE49-F238E27FC236}">
                      <a16:creationId xmlns:a16="http://schemas.microsoft.com/office/drawing/2014/main" id="{DC95602C-9047-130F-0A33-1FF46EB63F65}"/>
                    </a:ext>
                  </a:extLst>
                </p:cNvPr>
                <p:cNvCxnSpPr/>
                <p:nvPr/>
              </p:nvCxnSpPr>
              <p:spPr bwMode="auto">
                <a:xfrm>
                  <a:off x="229684" y="2135171"/>
                  <a:ext cx="1" cy="34"/>
                </a:xfrm>
                <a:prstGeom prst="line">
                  <a:avLst/>
                </a:prstGeom>
                <a:noFill/>
                <a:ln w="12700">
                  <a:solidFill>
                    <a:srgbClr val="000000"/>
                  </a:solidFill>
                  <a:round/>
                  <a:headEnd/>
                  <a:tailEnd/>
                </a:ln>
              </p:spPr>
            </p:cxnSp>
            <p:cxnSp>
              <p:nvCxnSpPr>
                <p:cNvPr id="51" name="Line 90">
                  <a:extLst>
                    <a:ext uri="{FF2B5EF4-FFF2-40B4-BE49-F238E27FC236}">
                      <a16:creationId xmlns:a16="http://schemas.microsoft.com/office/drawing/2014/main" id="{A6B2BC19-DAB1-C805-379E-752D310A0F61}"/>
                    </a:ext>
                  </a:extLst>
                </p:cNvPr>
                <p:cNvCxnSpPr/>
                <p:nvPr/>
              </p:nvCxnSpPr>
              <p:spPr bwMode="auto">
                <a:xfrm>
                  <a:off x="230012" y="2135171"/>
                  <a:ext cx="1" cy="34"/>
                </a:xfrm>
                <a:prstGeom prst="line">
                  <a:avLst/>
                </a:prstGeom>
                <a:noFill/>
                <a:ln w="12700">
                  <a:solidFill>
                    <a:srgbClr val="000000"/>
                  </a:solidFill>
                  <a:round/>
                  <a:headEnd/>
                  <a:tailEnd/>
                </a:ln>
              </p:spPr>
            </p:cxnSp>
            <p:cxnSp>
              <p:nvCxnSpPr>
                <p:cNvPr id="52" name="Line 91">
                  <a:extLst>
                    <a:ext uri="{FF2B5EF4-FFF2-40B4-BE49-F238E27FC236}">
                      <a16:creationId xmlns:a16="http://schemas.microsoft.com/office/drawing/2014/main" id="{351F4A6D-BF36-339A-F909-79E00702F708}"/>
                    </a:ext>
                  </a:extLst>
                </p:cNvPr>
                <p:cNvCxnSpPr/>
                <p:nvPr/>
              </p:nvCxnSpPr>
              <p:spPr bwMode="auto">
                <a:xfrm>
                  <a:off x="230335" y="2135171"/>
                  <a:ext cx="1" cy="34"/>
                </a:xfrm>
                <a:prstGeom prst="line">
                  <a:avLst/>
                </a:prstGeom>
                <a:noFill/>
                <a:ln w="12700">
                  <a:solidFill>
                    <a:srgbClr val="000000"/>
                  </a:solidFill>
                  <a:round/>
                  <a:headEnd/>
                  <a:tailEnd/>
                </a:ln>
              </p:spPr>
            </p:cxnSp>
            <p:cxnSp>
              <p:nvCxnSpPr>
                <p:cNvPr id="53" name="Line 92">
                  <a:extLst>
                    <a:ext uri="{FF2B5EF4-FFF2-40B4-BE49-F238E27FC236}">
                      <a16:creationId xmlns:a16="http://schemas.microsoft.com/office/drawing/2014/main" id="{03B99EF3-04DA-0527-8F93-91C782A994F2}"/>
                    </a:ext>
                  </a:extLst>
                </p:cNvPr>
                <p:cNvCxnSpPr/>
                <p:nvPr/>
              </p:nvCxnSpPr>
              <p:spPr bwMode="auto">
                <a:xfrm>
                  <a:off x="230664" y="2135171"/>
                  <a:ext cx="1" cy="34"/>
                </a:xfrm>
                <a:prstGeom prst="line">
                  <a:avLst/>
                </a:prstGeom>
                <a:noFill/>
                <a:ln w="12700">
                  <a:solidFill>
                    <a:srgbClr val="000000"/>
                  </a:solidFill>
                  <a:round/>
                  <a:headEnd/>
                  <a:tailEnd/>
                </a:ln>
              </p:spPr>
            </p:cxnSp>
            <p:cxnSp>
              <p:nvCxnSpPr>
                <p:cNvPr id="54" name="Line 93">
                  <a:extLst>
                    <a:ext uri="{FF2B5EF4-FFF2-40B4-BE49-F238E27FC236}">
                      <a16:creationId xmlns:a16="http://schemas.microsoft.com/office/drawing/2014/main" id="{CF0DE478-C427-E9CD-42E4-7D40CA1218F2}"/>
                    </a:ext>
                  </a:extLst>
                </p:cNvPr>
                <p:cNvCxnSpPr/>
                <p:nvPr/>
              </p:nvCxnSpPr>
              <p:spPr bwMode="auto">
                <a:xfrm>
                  <a:off x="230992" y="2135171"/>
                  <a:ext cx="1" cy="34"/>
                </a:xfrm>
                <a:prstGeom prst="line">
                  <a:avLst/>
                </a:prstGeom>
                <a:noFill/>
                <a:ln w="12700">
                  <a:solidFill>
                    <a:srgbClr val="000000"/>
                  </a:solidFill>
                  <a:round/>
                  <a:headEnd/>
                  <a:tailEnd/>
                </a:ln>
              </p:spPr>
            </p:cxnSp>
            <p:cxnSp>
              <p:nvCxnSpPr>
                <p:cNvPr id="55" name="Line 94">
                  <a:extLst>
                    <a:ext uri="{FF2B5EF4-FFF2-40B4-BE49-F238E27FC236}">
                      <a16:creationId xmlns:a16="http://schemas.microsoft.com/office/drawing/2014/main" id="{CE5FD072-0BBC-4769-CCA1-8F52D94D1886}"/>
                    </a:ext>
                  </a:extLst>
                </p:cNvPr>
                <p:cNvCxnSpPr/>
                <p:nvPr/>
              </p:nvCxnSpPr>
              <p:spPr bwMode="auto">
                <a:xfrm>
                  <a:off x="231321" y="2135171"/>
                  <a:ext cx="1" cy="34"/>
                </a:xfrm>
                <a:prstGeom prst="line">
                  <a:avLst/>
                </a:prstGeom>
                <a:noFill/>
                <a:ln w="12700">
                  <a:solidFill>
                    <a:srgbClr val="000000"/>
                  </a:solidFill>
                  <a:round/>
                  <a:headEnd/>
                  <a:tailEnd/>
                </a:ln>
              </p:spPr>
            </p:cxnSp>
            <p:cxnSp>
              <p:nvCxnSpPr>
                <p:cNvPr id="56" name="Line 95">
                  <a:extLst>
                    <a:ext uri="{FF2B5EF4-FFF2-40B4-BE49-F238E27FC236}">
                      <a16:creationId xmlns:a16="http://schemas.microsoft.com/office/drawing/2014/main" id="{28BDACD3-CF67-E674-D22F-F953FA5757E5}"/>
                    </a:ext>
                  </a:extLst>
                </p:cNvPr>
                <p:cNvCxnSpPr/>
                <p:nvPr/>
              </p:nvCxnSpPr>
              <p:spPr bwMode="auto">
                <a:xfrm>
                  <a:off x="231644" y="2135171"/>
                  <a:ext cx="1" cy="34"/>
                </a:xfrm>
                <a:prstGeom prst="line">
                  <a:avLst/>
                </a:prstGeom>
                <a:noFill/>
                <a:ln w="12700">
                  <a:solidFill>
                    <a:srgbClr val="000000"/>
                  </a:solidFill>
                  <a:round/>
                  <a:headEnd/>
                  <a:tailEnd/>
                </a:ln>
              </p:spPr>
            </p:cxnSp>
            <p:cxnSp>
              <p:nvCxnSpPr>
                <p:cNvPr id="57" name="Line 96">
                  <a:extLst>
                    <a:ext uri="{FF2B5EF4-FFF2-40B4-BE49-F238E27FC236}">
                      <a16:creationId xmlns:a16="http://schemas.microsoft.com/office/drawing/2014/main" id="{154EFA61-90B0-2087-D859-BB29CFDEB5A7}"/>
                    </a:ext>
                  </a:extLst>
                </p:cNvPr>
                <p:cNvCxnSpPr/>
                <p:nvPr/>
              </p:nvCxnSpPr>
              <p:spPr bwMode="auto">
                <a:xfrm>
                  <a:off x="231972" y="2135171"/>
                  <a:ext cx="1" cy="34"/>
                </a:xfrm>
                <a:prstGeom prst="line">
                  <a:avLst/>
                </a:prstGeom>
                <a:noFill/>
                <a:ln w="12700">
                  <a:solidFill>
                    <a:srgbClr val="000000"/>
                  </a:solidFill>
                  <a:round/>
                  <a:headEnd/>
                  <a:tailEnd/>
                </a:ln>
              </p:spPr>
            </p:cxnSp>
            <p:cxnSp>
              <p:nvCxnSpPr>
                <p:cNvPr id="58" name="Line 97">
                  <a:extLst>
                    <a:ext uri="{FF2B5EF4-FFF2-40B4-BE49-F238E27FC236}">
                      <a16:creationId xmlns:a16="http://schemas.microsoft.com/office/drawing/2014/main" id="{8DA710BD-181E-DD38-1FED-6609901F9F20}"/>
                    </a:ext>
                  </a:extLst>
                </p:cNvPr>
                <p:cNvCxnSpPr/>
                <p:nvPr/>
              </p:nvCxnSpPr>
              <p:spPr bwMode="auto">
                <a:xfrm>
                  <a:off x="232301" y="2135171"/>
                  <a:ext cx="1" cy="34"/>
                </a:xfrm>
                <a:prstGeom prst="line">
                  <a:avLst/>
                </a:prstGeom>
                <a:noFill/>
                <a:ln w="12700">
                  <a:solidFill>
                    <a:srgbClr val="000000"/>
                  </a:solidFill>
                  <a:round/>
                  <a:headEnd/>
                  <a:tailEnd/>
                </a:ln>
              </p:spPr>
            </p:cxnSp>
            <p:cxnSp>
              <p:nvCxnSpPr>
                <p:cNvPr id="59" name="Line 98">
                  <a:extLst>
                    <a:ext uri="{FF2B5EF4-FFF2-40B4-BE49-F238E27FC236}">
                      <a16:creationId xmlns:a16="http://schemas.microsoft.com/office/drawing/2014/main" id="{7FEF0F28-65A7-917B-67DE-0559C94FF601}"/>
                    </a:ext>
                  </a:extLst>
                </p:cNvPr>
                <p:cNvCxnSpPr/>
                <p:nvPr/>
              </p:nvCxnSpPr>
              <p:spPr bwMode="auto">
                <a:xfrm>
                  <a:off x="232629" y="2135171"/>
                  <a:ext cx="1" cy="34"/>
                </a:xfrm>
                <a:prstGeom prst="line">
                  <a:avLst/>
                </a:prstGeom>
                <a:noFill/>
                <a:ln w="12700">
                  <a:solidFill>
                    <a:srgbClr val="000000"/>
                  </a:solidFill>
                  <a:round/>
                  <a:headEnd/>
                  <a:tailEnd/>
                </a:ln>
              </p:spPr>
            </p:cxnSp>
            <p:cxnSp>
              <p:nvCxnSpPr>
                <p:cNvPr id="60" name="Line 99">
                  <a:extLst>
                    <a:ext uri="{FF2B5EF4-FFF2-40B4-BE49-F238E27FC236}">
                      <a16:creationId xmlns:a16="http://schemas.microsoft.com/office/drawing/2014/main" id="{857812B6-74FB-FAE0-552F-734B121C999E}"/>
                    </a:ext>
                  </a:extLst>
                </p:cNvPr>
                <p:cNvCxnSpPr/>
                <p:nvPr/>
              </p:nvCxnSpPr>
              <p:spPr bwMode="auto">
                <a:xfrm>
                  <a:off x="232952" y="2135171"/>
                  <a:ext cx="1" cy="34"/>
                </a:xfrm>
                <a:prstGeom prst="line">
                  <a:avLst/>
                </a:prstGeom>
                <a:noFill/>
                <a:ln w="12700">
                  <a:solidFill>
                    <a:srgbClr val="000000"/>
                  </a:solidFill>
                  <a:round/>
                  <a:headEnd/>
                  <a:tailEnd/>
                </a:ln>
              </p:spPr>
            </p:cxnSp>
            <p:cxnSp>
              <p:nvCxnSpPr>
                <p:cNvPr id="61" name="Line 100">
                  <a:extLst>
                    <a:ext uri="{FF2B5EF4-FFF2-40B4-BE49-F238E27FC236}">
                      <a16:creationId xmlns:a16="http://schemas.microsoft.com/office/drawing/2014/main" id="{955DEBA2-94FC-F4CA-FB41-FE05D52D1645}"/>
                    </a:ext>
                  </a:extLst>
                </p:cNvPr>
                <p:cNvCxnSpPr/>
                <p:nvPr/>
              </p:nvCxnSpPr>
              <p:spPr bwMode="auto">
                <a:xfrm>
                  <a:off x="233281" y="2135171"/>
                  <a:ext cx="1" cy="34"/>
                </a:xfrm>
                <a:prstGeom prst="line">
                  <a:avLst/>
                </a:prstGeom>
                <a:noFill/>
                <a:ln w="12700">
                  <a:solidFill>
                    <a:srgbClr val="000000"/>
                  </a:solidFill>
                  <a:round/>
                  <a:headEnd/>
                  <a:tailEnd/>
                </a:ln>
              </p:spPr>
            </p:cxnSp>
          </p:grpSp>
          <p:sp>
            <p:nvSpPr>
              <p:cNvPr id="32" name="Rectangle 31">
                <a:extLst>
                  <a:ext uri="{FF2B5EF4-FFF2-40B4-BE49-F238E27FC236}">
                    <a16:creationId xmlns:a16="http://schemas.microsoft.com/office/drawing/2014/main" id="{45BE83C0-8874-6CDE-5548-DC0B00E28CA8}"/>
                  </a:ext>
                </a:extLst>
              </p:cNvPr>
              <p:cNvSpPr>
                <a:spLocks noChangeArrowheads="1"/>
              </p:cNvSpPr>
              <p:nvPr/>
            </p:nvSpPr>
            <p:spPr bwMode="auto">
              <a:xfrm>
                <a:off x="228656" y="2135231"/>
                <a:ext cx="150"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T1</a:t>
                </a:r>
                <a:endParaRPr lang="fr-BE" sz="3200">
                  <a:solidFill>
                    <a:schemeClr val="bg1"/>
                  </a:solidFill>
                  <a:effectLst/>
                  <a:latin typeface="Times New Roman" panose="02020603050405020304" pitchFamily="18" charset="0"/>
                  <a:ea typeface="Times New Roman" panose="02020603050405020304" pitchFamily="18" charset="0"/>
                </a:endParaRPr>
              </a:p>
            </p:txBody>
          </p:sp>
          <p:sp>
            <p:nvSpPr>
              <p:cNvPr id="33" name="Rectangle 32">
                <a:extLst>
                  <a:ext uri="{FF2B5EF4-FFF2-40B4-BE49-F238E27FC236}">
                    <a16:creationId xmlns:a16="http://schemas.microsoft.com/office/drawing/2014/main" id="{82F7632C-D09B-E1CA-1D24-8032F2E10A70}"/>
                  </a:ext>
                </a:extLst>
              </p:cNvPr>
              <p:cNvSpPr>
                <a:spLocks noChangeArrowheads="1"/>
              </p:cNvSpPr>
              <p:nvPr/>
            </p:nvSpPr>
            <p:spPr bwMode="auto">
              <a:xfrm>
                <a:off x="228979" y="2135231"/>
                <a:ext cx="150"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T2</a:t>
                </a:r>
                <a:endParaRPr lang="fr-BE" sz="3200">
                  <a:solidFill>
                    <a:schemeClr val="bg1"/>
                  </a:solidFill>
                  <a:effectLst/>
                  <a:latin typeface="Times New Roman" panose="02020603050405020304" pitchFamily="18" charset="0"/>
                  <a:ea typeface="Times New Roman" panose="02020603050405020304" pitchFamily="18" charset="0"/>
                </a:endParaRPr>
              </a:p>
            </p:txBody>
          </p:sp>
          <p:sp>
            <p:nvSpPr>
              <p:cNvPr id="34" name="Rectangle 33">
                <a:extLst>
                  <a:ext uri="{FF2B5EF4-FFF2-40B4-BE49-F238E27FC236}">
                    <a16:creationId xmlns:a16="http://schemas.microsoft.com/office/drawing/2014/main" id="{26DB5AA6-AFBC-C57B-5A8C-BAFADDAF3AB7}"/>
                  </a:ext>
                </a:extLst>
              </p:cNvPr>
              <p:cNvSpPr>
                <a:spLocks noChangeArrowheads="1"/>
              </p:cNvSpPr>
              <p:nvPr/>
            </p:nvSpPr>
            <p:spPr bwMode="auto">
              <a:xfrm>
                <a:off x="229307" y="2135231"/>
                <a:ext cx="150"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T3</a:t>
                </a:r>
                <a:endParaRPr lang="fr-BE" sz="3200">
                  <a:solidFill>
                    <a:schemeClr val="bg1"/>
                  </a:solidFill>
                  <a:effectLst/>
                  <a:latin typeface="Times New Roman" panose="02020603050405020304" pitchFamily="18" charset="0"/>
                  <a:ea typeface="Times New Roman" panose="02020603050405020304" pitchFamily="18" charset="0"/>
                </a:endParaRPr>
              </a:p>
            </p:txBody>
          </p:sp>
          <p:sp>
            <p:nvSpPr>
              <p:cNvPr id="35" name="Rectangle 34">
                <a:extLst>
                  <a:ext uri="{FF2B5EF4-FFF2-40B4-BE49-F238E27FC236}">
                    <a16:creationId xmlns:a16="http://schemas.microsoft.com/office/drawing/2014/main" id="{55353B24-889E-4284-B1F8-527EE660D1A4}"/>
                  </a:ext>
                </a:extLst>
              </p:cNvPr>
              <p:cNvSpPr>
                <a:spLocks noChangeArrowheads="1"/>
              </p:cNvSpPr>
              <p:nvPr/>
            </p:nvSpPr>
            <p:spPr bwMode="auto">
              <a:xfrm>
                <a:off x="229636" y="2135231"/>
                <a:ext cx="150"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T4</a:t>
                </a:r>
                <a:endParaRPr lang="fr-BE" sz="3200">
                  <a:solidFill>
                    <a:schemeClr val="bg1"/>
                  </a:solidFill>
                  <a:effectLst/>
                  <a:latin typeface="Times New Roman" panose="02020603050405020304" pitchFamily="18" charset="0"/>
                  <a:ea typeface="Times New Roman" panose="02020603050405020304" pitchFamily="18" charset="0"/>
                </a:endParaRPr>
              </a:p>
            </p:txBody>
          </p:sp>
          <p:sp>
            <p:nvSpPr>
              <p:cNvPr id="36" name="Rectangle 35">
                <a:extLst>
                  <a:ext uri="{FF2B5EF4-FFF2-40B4-BE49-F238E27FC236}">
                    <a16:creationId xmlns:a16="http://schemas.microsoft.com/office/drawing/2014/main" id="{8A962D3B-E78C-5E4D-31AC-88184502FCA4}"/>
                  </a:ext>
                </a:extLst>
              </p:cNvPr>
              <p:cNvSpPr>
                <a:spLocks noChangeArrowheads="1"/>
              </p:cNvSpPr>
              <p:nvPr/>
            </p:nvSpPr>
            <p:spPr bwMode="auto">
              <a:xfrm>
                <a:off x="229964" y="2135231"/>
                <a:ext cx="150"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T5</a:t>
                </a:r>
                <a:endParaRPr lang="fr-BE" sz="3200">
                  <a:solidFill>
                    <a:schemeClr val="bg1"/>
                  </a:solidFill>
                  <a:effectLst/>
                  <a:latin typeface="Times New Roman" panose="02020603050405020304" pitchFamily="18" charset="0"/>
                  <a:ea typeface="Times New Roman" panose="02020603050405020304" pitchFamily="18" charset="0"/>
                </a:endParaRPr>
              </a:p>
            </p:txBody>
          </p:sp>
          <p:sp>
            <p:nvSpPr>
              <p:cNvPr id="37" name="Rectangle 36">
                <a:extLst>
                  <a:ext uri="{FF2B5EF4-FFF2-40B4-BE49-F238E27FC236}">
                    <a16:creationId xmlns:a16="http://schemas.microsoft.com/office/drawing/2014/main" id="{F1070E15-6975-4B46-EC67-CB25451A513E}"/>
                  </a:ext>
                </a:extLst>
              </p:cNvPr>
              <p:cNvSpPr>
                <a:spLocks noChangeArrowheads="1"/>
              </p:cNvSpPr>
              <p:nvPr/>
            </p:nvSpPr>
            <p:spPr bwMode="auto">
              <a:xfrm>
                <a:off x="230287" y="2135231"/>
                <a:ext cx="150" cy="145"/>
              </a:xfrm>
              <a:prstGeom prst="rect">
                <a:avLst/>
              </a:prstGeom>
              <a:noFill/>
              <a:ln w="9525">
                <a:noFill/>
                <a:miter lim="800000"/>
                <a:headEnd/>
                <a:tailEnd/>
              </a:ln>
            </p:spPr>
            <p:txBody>
              <a:bodyPr wrap="none" lIns="0" tIns="0" rIns="0" bIns="0">
                <a:spAutoFit/>
              </a:bodyPr>
              <a:lstStyle/>
              <a:p>
                <a:pPr eaLnBrk="0" fontAlgn="base" hangingPunct="0"/>
                <a:r>
                  <a:rPr lang="en-US" sz="3200" b="1"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T6</a:t>
                </a:r>
                <a:endParaRPr lang="fr-BE" sz="3200" dirty="0">
                  <a:solidFill>
                    <a:schemeClr val="bg1"/>
                  </a:solidFill>
                  <a:effectLst/>
                  <a:latin typeface="Times New Roman" panose="02020603050405020304" pitchFamily="18" charset="0"/>
                  <a:ea typeface="Times New Roman" panose="02020603050405020304" pitchFamily="18" charset="0"/>
                </a:endParaRPr>
              </a:p>
            </p:txBody>
          </p:sp>
          <p:sp>
            <p:nvSpPr>
              <p:cNvPr id="38" name="Rectangle 37">
                <a:extLst>
                  <a:ext uri="{FF2B5EF4-FFF2-40B4-BE49-F238E27FC236}">
                    <a16:creationId xmlns:a16="http://schemas.microsoft.com/office/drawing/2014/main" id="{67853220-54EC-A8DB-A174-E95E573C10F4}"/>
                  </a:ext>
                </a:extLst>
              </p:cNvPr>
              <p:cNvSpPr>
                <a:spLocks noChangeArrowheads="1"/>
              </p:cNvSpPr>
              <p:nvPr/>
            </p:nvSpPr>
            <p:spPr bwMode="auto">
              <a:xfrm>
                <a:off x="230616" y="2135231"/>
                <a:ext cx="150"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T7</a:t>
                </a:r>
                <a:endParaRPr lang="fr-BE" sz="3200">
                  <a:solidFill>
                    <a:schemeClr val="bg1"/>
                  </a:solidFill>
                  <a:effectLst/>
                  <a:latin typeface="Times New Roman" panose="02020603050405020304" pitchFamily="18" charset="0"/>
                  <a:ea typeface="Times New Roman" panose="02020603050405020304" pitchFamily="18" charset="0"/>
                </a:endParaRPr>
              </a:p>
            </p:txBody>
          </p:sp>
          <p:sp>
            <p:nvSpPr>
              <p:cNvPr id="39" name="Rectangle 38">
                <a:extLst>
                  <a:ext uri="{FF2B5EF4-FFF2-40B4-BE49-F238E27FC236}">
                    <a16:creationId xmlns:a16="http://schemas.microsoft.com/office/drawing/2014/main" id="{E9E57038-7071-5BCB-E900-AFE3647B2FA5}"/>
                  </a:ext>
                </a:extLst>
              </p:cNvPr>
              <p:cNvSpPr>
                <a:spLocks noChangeArrowheads="1"/>
              </p:cNvSpPr>
              <p:nvPr/>
            </p:nvSpPr>
            <p:spPr bwMode="auto">
              <a:xfrm>
                <a:off x="230944" y="2135231"/>
                <a:ext cx="150"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T8</a:t>
                </a:r>
                <a:endParaRPr lang="fr-BE" sz="3200">
                  <a:solidFill>
                    <a:schemeClr val="bg1"/>
                  </a:solidFill>
                  <a:effectLst/>
                  <a:latin typeface="Times New Roman" panose="02020603050405020304" pitchFamily="18" charset="0"/>
                  <a:ea typeface="Times New Roman" panose="02020603050405020304" pitchFamily="18" charset="0"/>
                </a:endParaRPr>
              </a:p>
            </p:txBody>
          </p:sp>
          <p:sp>
            <p:nvSpPr>
              <p:cNvPr id="40" name="Rectangle 39">
                <a:extLst>
                  <a:ext uri="{FF2B5EF4-FFF2-40B4-BE49-F238E27FC236}">
                    <a16:creationId xmlns:a16="http://schemas.microsoft.com/office/drawing/2014/main" id="{48FCAC36-94CB-C519-B5C6-BEA18459D102}"/>
                  </a:ext>
                </a:extLst>
              </p:cNvPr>
              <p:cNvSpPr>
                <a:spLocks noChangeArrowheads="1"/>
              </p:cNvSpPr>
              <p:nvPr/>
            </p:nvSpPr>
            <p:spPr bwMode="auto">
              <a:xfrm>
                <a:off x="231273" y="2135231"/>
                <a:ext cx="150"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T9</a:t>
                </a:r>
                <a:endParaRPr lang="fr-BE" sz="3200">
                  <a:solidFill>
                    <a:schemeClr val="bg1"/>
                  </a:solidFill>
                  <a:effectLst/>
                  <a:latin typeface="Times New Roman" panose="02020603050405020304" pitchFamily="18" charset="0"/>
                  <a:ea typeface="Times New Roman" panose="02020603050405020304" pitchFamily="18" charset="0"/>
                </a:endParaRPr>
              </a:p>
            </p:txBody>
          </p:sp>
          <p:sp>
            <p:nvSpPr>
              <p:cNvPr id="41" name="Rectangle 40">
                <a:extLst>
                  <a:ext uri="{FF2B5EF4-FFF2-40B4-BE49-F238E27FC236}">
                    <a16:creationId xmlns:a16="http://schemas.microsoft.com/office/drawing/2014/main" id="{05C68884-9ACD-586D-8FFC-AE48CC59D959}"/>
                  </a:ext>
                </a:extLst>
              </p:cNvPr>
              <p:cNvSpPr>
                <a:spLocks noChangeArrowheads="1"/>
              </p:cNvSpPr>
              <p:nvPr/>
            </p:nvSpPr>
            <p:spPr bwMode="auto">
              <a:xfrm>
                <a:off x="231568" y="2135231"/>
                <a:ext cx="225"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T10</a:t>
                </a:r>
                <a:endParaRPr lang="fr-BE" sz="3200">
                  <a:solidFill>
                    <a:schemeClr val="bg1"/>
                  </a:solidFill>
                  <a:effectLst/>
                  <a:latin typeface="Times New Roman" panose="02020603050405020304" pitchFamily="18" charset="0"/>
                  <a:ea typeface="Times New Roman" panose="02020603050405020304" pitchFamily="18" charset="0"/>
                </a:endParaRPr>
              </a:p>
            </p:txBody>
          </p:sp>
          <p:sp>
            <p:nvSpPr>
              <p:cNvPr id="42" name="Rectangle 41">
                <a:extLst>
                  <a:ext uri="{FF2B5EF4-FFF2-40B4-BE49-F238E27FC236}">
                    <a16:creationId xmlns:a16="http://schemas.microsoft.com/office/drawing/2014/main" id="{ED463A59-041A-B4B7-CB34-411DC40486C8}"/>
                  </a:ext>
                </a:extLst>
              </p:cNvPr>
              <p:cNvSpPr>
                <a:spLocks noChangeArrowheads="1"/>
              </p:cNvSpPr>
              <p:nvPr/>
            </p:nvSpPr>
            <p:spPr bwMode="auto">
              <a:xfrm>
                <a:off x="231896" y="2135231"/>
                <a:ext cx="225"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T11</a:t>
                </a:r>
                <a:endParaRPr lang="fr-BE" sz="3200">
                  <a:solidFill>
                    <a:schemeClr val="bg1"/>
                  </a:solidFill>
                  <a:effectLst/>
                  <a:latin typeface="Times New Roman" panose="02020603050405020304" pitchFamily="18" charset="0"/>
                  <a:ea typeface="Times New Roman" panose="02020603050405020304" pitchFamily="18" charset="0"/>
                </a:endParaRPr>
              </a:p>
            </p:txBody>
          </p:sp>
          <p:sp>
            <p:nvSpPr>
              <p:cNvPr id="43" name="Rectangle 42">
                <a:extLst>
                  <a:ext uri="{FF2B5EF4-FFF2-40B4-BE49-F238E27FC236}">
                    <a16:creationId xmlns:a16="http://schemas.microsoft.com/office/drawing/2014/main" id="{56EEC32C-E985-876A-F95C-98BA0523FD10}"/>
                  </a:ext>
                </a:extLst>
              </p:cNvPr>
              <p:cNvSpPr>
                <a:spLocks noChangeArrowheads="1"/>
              </p:cNvSpPr>
              <p:nvPr/>
            </p:nvSpPr>
            <p:spPr bwMode="auto">
              <a:xfrm>
                <a:off x="232225" y="2135231"/>
                <a:ext cx="225"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T12</a:t>
                </a:r>
                <a:endParaRPr lang="fr-BE" sz="3200">
                  <a:solidFill>
                    <a:schemeClr val="bg1"/>
                  </a:solidFill>
                  <a:effectLst/>
                  <a:latin typeface="Times New Roman" panose="02020603050405020304" pitchFamily="18" charset="0"/>
                  <a:ea typeface="Times New Roman" panose="02020603050405020304" pitchFamily="18" charset="0"/>
                </a:endParaRPr>
              </a:p>
            </p:txBody>
          </p:sp>
          <p:sp>
            <p:nvSpPr>
              <p:cNvPr id="44" name="Rectangle 43">
                <a:extLst>
                  <a:ext uri="{FF2B5EF4-FFF2-40B4-BE49-F238E27FC236}">
                    <a16:creationId xmlns:a16="http://schemas.microsoft.com/office/drawing/2014/main" id="{ED18E34C-A019-2B4B-336D-B604D51BAA77}"/>
                  </a:ext>
                </a:extLst>
              </p:cNvPr>
              <p:cNvSpPr>
                <a:spLocks noChangeArrowheads="1"/>
              </p:cNvSpPr>
              <p:nvPr/>
            </p:nvSpPr>
            <p:spPr bwMode="auto">
              <a:xfrm>
                <a:off x="232553" y="2135231"/>
                <a:ext cx="225"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T13</a:t>
                </a:r>
                <a:endParaRPr lang="fr-BE" sz="3200">
                  <a:solidFill>
                    <a:schemeClr val="bg1"/>
                  </a:solidFill>
                  <a:effectLst/>
                  <a:latin typeface="Times New Roman" panose="02020603050405020304" pitchFamily="18" charset="0"/>
                  <a:ea typeface="Times New Roman" panose="02020603050405020304" pitchFamily="18" charset="0"/>
                </a:endParaRPr>
              </a:p>
            </p:txBody>
          </p:sp>
          <p:sp>
            <p:nvSpPr>
              <p:cNvPr id="45" name="Rectangle 44">
                <a:extLst>
                  <a:ext uri="{FF2B5EF4-FFF2-40B4-BE49-F238E27FC236}">
                    <a16:creationId xmlns:a16="http://schemas.microsoft.com/office/drawing/2014/main" id="{45FCA63B-A34C-6D84-097C-D6A3A045B8BB}"/>
                  </a:ext>
                </a:extLst>
              </p:cNvPr>
              <p:cNvSpPr>
                <a:spLocks noChangeArrowheads="1"/>
              </p:cNvSpPr>
              <p:nvPr/>
            </p:nvSpPr>
            <p:spPr bwMode="auto">
              <a:xfrm>
                <a:off x="232876" y="2135231"/>
                <a:ext cx="225"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T14</a:t>
                </a:r>
                <a:endParaRPr lang="fr-BE" sz="3200">
                  <a:solidFill>
                    <a:schemeClr val="bg1"/>
                  </a:solidFill>
                  <a:effectLst/>
                  <a:latin typeface="Times New Roman" panose="02020603050405020304" pitchFamily="18" charset="0"/>
                  <a:ea typeface="Times New Roman" panose="02020603050405020304" pitchFamily="18" charset="0"/>
                </a:endParaRPr>
              </a:p>
            </p:txBody>
          </p:sp>
          <p:sp>
            <p:nvSpPr>
              <p:cNvPr id="46" name="Rectangle 45">
                <a:extLst>
                  <a:ext uri="{FF2B5EF4-FFF2-40B4-BE49-F238E27FC236}">
                    <a16:creationId xmlns:a16="http://schemas.microsoft.com/office/drawing/2014/main" id="{DA69356E-92C3-CC66-8D92-E6694BE4EB1F}"/>
                  </a:ext>
                </a:extLst>
              </p:cNvPr>
              <p:cNvSpPr>
                <a:spLocks noChangeArrowheads="1"/>
              </p:cNvSpPr>
              <p:nvPr/>
            </p:nvSpPr>
            <p:spPr bwMode="auto">
              <a:xfrm>
                <a:off x="233205" y="2135231"/>
                <a:ext cx="225" cy="145"/>
              </a:xfrm>
              <a:prstGeom prst="rect">
                <a:avLst/>
              </a:prstGeom>
              <a:noFill/>
              <a:ln w="9525">
                <a:noFill/>
                <a:miter lim="800000"/>
                <a:headEnd/>
                <a:tailEnd/>
              </a:ln>
            </p:spPr>
            <p:txBody>
              <a:bodyPr wrap="none" lIns="0" tIns="0" rIns="0" bIns="0">
                <a:spAutoFit/>
              </a:bodyPr>
              <a:lstStyle/>
              <a:p>
                <a:pPr eaLnBrk="0" fontAlgn="base" hangingPunct="0"/>
                <a:r>
                  <a:rPr lang="en-US" sz="32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T15</a:t>
                </a:r>
                <a:endParaRPr lang="fr-BE" sz="3200">
                  <a:solidFill>
                    <a:schemeClr val="bg1"/>
                  </a:solidFill>
                  <a:effectLst/>
                  <a:latin typeface="Times New Roman" panose="02020603050405020304" pitchFamily="18" charset="0"/>
                  <a:ea typeface="Times New Roman" panose="02020603050405020304" pitchFamily="18" charset="0"/>
                </a:endParaRPr>
              </a:p>
            </p:txBody>
          </p:sp>
        </p:grpSp>
        <p:cxnSp>
          <p:nvCxnSpPr>
            <p:cNvPr id="19" name="Line 116">
              <a:extLst>
                <a:ext uri="{FF2B5EF4-FFF2-40B4-BE49-F238E27FC236}">
                  <a16:creationId xmlns:a16="http://schemas.microsoft.com/office/drawing/2014/main" id="{6FF506A5-F911-7B77-EE6B-0DF0EB7564FA}"/>
                </a:ext>
              </a:extLst>
            </p:cNvPr>
            <p:cNvCxnSpPr/>
            <p:nvPr/>
          </p:nvCxnSpPr>
          <p:spPr bwMode="auto">
            <a:xfrm flipH="1">
              <a:off x="233281" y="2134909"/>
              <a:ext cx="334" cy="262"/>
            </a:xfrm>
            <a:prstGeom prst="line">
              <a:avLst/>
            </a:prstGeom>
            <a:noFill/>
            <a:ln w="12700">
              <a:solidFill>
                <a:srgbClr val="000000"/>
              </a:solidFill>
              <a:round/>
              <a:headEnd/>
              <a:tailEnd/>
            </a:ln>
          </p:spPr>
        </p:cxnSp>
        <p:cxnSp>
          <p:nvCxnSpPr>
            <p:cNvPr id="20" name="Line 117">
              <a:extLst>
                <a:ext uri="{FF2B5EF4-FFF2-40B4-BE49-F238E27FC236}">
                  <a16:creationId xmlns:a16="http://schemas.microsoft.com/office/drawing/2014/main" id="{26635675-5F65-3DC6-5D87-49D0A8B259E2}"/>
                </a:ext>
              </a:extLst>
            </p:cNvPr>
            <p:cNvCxnSpPr/>
            <p:nvPr/>
          </p:nvCxnSpPr>
          <p:spPr bwMode="auto">
            <a:xfrm flipV="1">
              <a:off x="228711" y="2135365"/>
              <a:ext cx="1" cy="445"/>
            </a:xfrm>
            <a:prstGeom prst="line">
              <a:avLst/>
            </a:prstGeom>
            <a:noFill/>
            <a:ln w="76200">
              <a:solidFill>
                <a:srgbClr val="FF0066"/>
              </a:solidFill>
              <a:round/>
              <a:headEnd/>
              <a:tailEnd type="triangle" w="med" len="med"/>
            </a:ln>
            <a:effectLst/>
          </p:spPr>
        </p:cxnSp>
        <p:cxnSp>
          <p:nvCxnSpPr>
            <p:cNvPr id="21" name="Line 118">
              <a:extLst>
                <a:ext uri="{FF2B5EF4-FFF2-40B4-BE49-F238E27FC236}">
                  <a16:creationId xmlns:a16="http://schemas.microsoft.com/office/drawing/2014/main" id="{8FEC5753-7A5F-1525-0E1D-4C99B6E64721}"/>
                </a:ext>
              </a:extLst>
            </p:cNvPr>
            <p:cNvCxnSpPr/>
            <p:nvPr/>
          </p:nvCxnSpPr>
          <p:spPr bwMode="auto">
            <a:xfrm flipV="1">
              <a:off x="229028" y="2135365"/>
              <a:ext cx="1" cy="445"/>
            </a:xfrm>
            <a:prstGeom prst="line">
              <a:avLst/>
            </a:prstGeom>
            <a:noFill/>
            <a:ln w="76200">
              <a:solidFill>
                <a:srgbClr val="FF0066"/>
              </a:solidFill>
              <a:round/>
              <a:headEnd/>
              <a:tailEnd type="triangle" w="med" len="med"/>
            </a:ln>
            <a:effectLst/>
          </p:spPr>
        </p:cxnSp>
        <p:cxnSp>
          <p:nvCxnSpPr>
            <p:cNvPr id="22" name="Line 119">
              <a:extLst>
                <a:ext uri="{FF2B5EF4-FFF2-40B4-BE49-F238E27FC236}">
                  <a16:creationId xmlns:a16="http://schemas.microsoft.com/office/drawing/2014/main" id="{7494AA6A-D1F2-B071-AB94-9F3752F0DB0E}"/>
                </a:ext>
              </a:extLst>
            </p:cNvPr>
            <p:cNvCxnSpPr/>
            <p:nvPr/>
          </p:nvCxnSpPr>
          <p:spPr bwMode="auto">
            <a:xfrm flipV="1">
              <a:off x="229356" y="2135365"/>
              <a:ext cx="1" cy="445"/>
            </a:xfrm>
            <a:prstGeom prst="line">
              <a:avLst/>
            </a:prstGeom>
            <a:noFill/>
            <a:ln w="76200">
              <a:solidFill>
                <a:srgbClr val="FF0066"/>
              </a:solidFill>
              <a:round/>
              <a:headEnd/>
              <a:tailEnd type="triangle" w="med" len="med"/>
            </a:ln>
            <a:effectLst/>
          </p:spPr>
        </p:cxnSp>
        <p:sp>
          <p:nvSpPr>
            <p:cNvPr id="23" name="Text Box 120">
              <a:extLst>
                <a:ext uri="{FF2B5EF4-FFF2-40B4-BE49-F238E27FC236}">
                  <a16:creationId xmlns:a16="http://schemas.microsoft.com/office/drawing/2014/main" id="{D56F9CB6-E574-88A2-5875-AF6FFF09E306}"/>
                </a:ext>
              </a:extLst>
            </p:cNvPr>
            <p:cNvSpPr txBox="1">
              <a:spLocks noChangeArrowheads="1"/>
            </p:cNvSpPr>
            <p:nvPr/>
          </p:nvSpPr>
          <p:spPr bwMode="auto">
            <a:xfrm>
              <a:off x="228656" y="2135819"/>
              <a:ext cx="798" cy="154"/>
            </a:xfrm>
            <a:prstGeom prst="rect">
              <a:avLst/>
            </a:prstGeom>
            <a:noFill/>
            <a:ln w="9525">
              <a:noFill/>
              <a:miter lim="800000"/>
              <a:headEnd/>
              <a:tailEnd/>
            </a:ln>
            <a:effectLst/>
          </p:spPr>
          <p:txBody>
            <a:bodyPr>
              <a:spAutoFit/>
            </a:bodyPr>
            <a:lstStyle/>
            <a:p>
              <a:pPr algn="ctr" eaLnBrk="0" fontAlgn="base" hangingPunct="0">
                <a:spcBef>
                  <a:spcPts val="720"/>
                </a:spcBef>
              </a:pPr>
              <a:r>
                <a:rPr lang="en-US" sz="2800" b="1" kern="1200" dirty="0">
                  <a:solidFill>
                    <a:schemeClr val="bg1"/>
                  </a:solidFill>
                  <a:effectLst/>
                  <a:ea typeface="Times New Roman" panose="02020603050405020304" pitchFamily="18" charset="0"/>
                  <a:cs typeface="Times New Roman" panose="02020603050405020304" pitchFamily="18" charset="0"/>
                </a:rPr>
                <a:t>TRAITEMENT</a:t>
              </a:r>
              <a:endParaRPr lang="fr-BE" sz="2800" dirty="0">
                <a:solidFill>
                  <a:schemeClr val="bg1"/>
                </a:solidFill>
                <a:effectLst/>
                <a:ea typeface="Times New Roman" panose="02020603050405020304" pitchFamily="18" charset="0"/>
              </a:endParaRPr>
            </a:p>
          </p:txBody>
        </p:sp>
        <p:sp>
          <p:nvSpPr>
            <p:cNvPr id="24" name="AutoShape 121">
              <a:extLst>
                <a:ext uri="{FF2B5EF4-FFF2-40B4-BE49-F238E27FC236}">
                  <a16:creationId xmlns:a16="http://schemas.microsoft.com/office/drawing/2014/main" id="{C43930F2-0522-045E-810B-E5D172C7AB27}"/>
                </a:ext>
              </a:extLst>
            </p:cNvPr>
            <p:cNvSpPr>
              <a:spLocks noChangeArrowheads="1"/>
            </p:cNvSpPr>
            <p:nvPr/>
          </p:nvSpPr>
          <p:spPr bwMode="auto">
            <a:xfrm>
              <a:off x="229847" y="2135400"/>
              <a:ext cx="338" cy="205"/>
            </a:xfrm>
            <a:prstGeom prst="upDownArrow">
              <a:avLst>
                <a:gd name="adj1" fmla="val 50000"/>
                <a:gd name="adj2" fmla="val 20000"/>
              </a:avLst>
            </a:prstGeom>
            <a:solidFill>
              <a:srgbClr val="66FFFF"/>
            </a:solidFill>
            <a:ln w="9525">
              <a:solidFill>
                <a:srgbClr val="000080"/>
              </a:solidFill>
              <a:miter lim="800000"/>
              <a:headEnd/>
              <a:tailEnd/>
            </a:ln>
            <a:effectLst/>
          </p:spPr>
          <p:txBody>
            <a:bodyPr wrap="none" anchor="ctr"/>
            <a:lstStyle/>
            <a:p>
              <a:endParaRPr lang="fr-BE">
                <a:solidFill>
                  <a:schemeClr val="bg1"/>
                </a:solidFill>
              </a:endParaRPr>
            </a:p>
          </p:txBody>
        </p:sp>
        <p:sp>
          <p:nvSpPr>
            <p:cNvPr id="25" name="Text Box 122">
              <a:extLst>
                <a:ext uri="{FF2B5EF4-FFF2-40B4-BE49-F238E27FC236}">
                  <a16:creationId xmlns:a16="http://schemas.microsoft.com/office/drawing/2014/main" id="{72BE689C-29F3-2497-08B1-4F272BFC114A}"/>
                </a:ext>
              </a:extLst>
            </p:cNvPr>
            <p:cNvSpPr txBox="1">
              <a:spLocks noChangeArrowheads="1"/>
            </p:cNvSpPr>
            <p:nvPr/>
          </p:nvSpPr>
          <p:spPr bwMode="auto">
            <a:xfrm>
              <a:off x="229586" y="2135708"/>
              <a:ext cx="858" cy="438"/>
            </a:xfrm>
            <a:prstGeom prst="rect">
              <a:avLst/>
            </a:prstGeom>
            <a:noFill/>
            <a:ln w="9525">
              <a:noFill/>
              <a:miter lim="800000"/>
              <a:headEnd/>
              <a:tailEnd/>
            </a:ln>
            <a:effectLst/>
          </p:spPr>
          <p:txBody>
            <a:bodyPr>
              <a:spAutoFit/>
            </a:bodyPr>
            <a:lstStyle/>
            <a:p>
              <a:pPr algn="ctr" eaLnBrk="0" fontAlgn="base" hangingPunct="0">
                <a:spcBef>
                  <a:spcPts val="840"/>
                </a:spcBef>
              </a:pPr>
              <a:r>
                <a:rPr lang="en-US" sz="2800" b="1" kern="1200" dirty="0">
                  <a:solidFill>
                    <a:schemeClr val="bg1"/>
                  </a:solidFill>
                  <a:effectLst/>
                  <a:ea typeface="Times New Roman" panose="02020603050405020304" pitchFamily="18" charset="0"/>
                  <a:cs typeface="Times New Roman" panose="02020603050405020304" pitchFamily="18" charset="0"/>
                </a:rPr>
                <a:t>2 JOURS</a:t>
              </a:r>
              <a:endParaRPr lang="fr-BE" sz="2800" dirty="0">
                <a:solidFill>
                  <a:schemeClr val="bg1"/>
                </a:solidFill>
                <a:effectLst/>
                <a:ea typeface="Times New Roman" panose="02020603050405020304" pitchFamily="18" charset="0"/>
              </a:endParaRPr>
            </a:p>
            <a:p>
              <a:pPr algn="ctr" eaLnBrk="0" fontAlgn="base" hangingPunct="0">
                <a:spcBef>
                  <a:spcPts val="840"/>
                </a:spcBef>
              </a:pPr>
              <a:r>
                <a:rPr lang="en-US" sz="2800" b="1" kern="1200" dirty="0" err="1">
                  <a:solidFill>
                    <a:schemeClr val="bg1"/>
                  </a:solidFill>
                  <a:effectLst/>
                  <a:ea typeface="Times New Roman" panose="02020603050405020304" pitchFamily="18" charset="0"/>
                  <a:cs typeface="Times New Roman" panose="02020603050405020304" pitchFamily="18" charset="0"/>
                </a:rPr>
                <a:t>Amélioration</a:t>
              </a:r>
              <a:r>
                <a:rPr lang="en-US" sz="2800" b="1" kern="1200" dirty="0">
                  <a:solidFill>
                    <a:schemeClr val="bg1"/>
                  </a:solidFill>
                  <a:effectLst/>
                  <a:ea typeface="Times New Roman" panose="02020603050405020304" pitchFamily="18" charset="0"/>
                  <a:cs typeface="Times New Roman" panose="02020603050405020304" pitchFamily="18" charset="0"/>
                </a:rPr>
                <a:t> </a:t>
              </a:r>
              <a:r>
                <a:rPr lang="en-US" sz="2800" b="1" kern="1200" dirty="0" err="1">
                  <a:solidFill>
                    <a:schemeClr val="bg1"/>
                  </a:solidFill>
                  <a:effectLst/>
                  <a:ea typeface="Times New Roman" panose="02020603050405020304" pitchFamily="18" charset="0"/>
                  <a:cs typeface="Times New Roman" panose="02020603050405020304" pitchFamily="18" charset="0"/>
                </a:rPr>
                <a:t>clinique</a:t>
              </a:r>
              <a:endParaRPr lang="fr-BE" sz="2800" dirty="0">
                <a:solidFill>
                  <a:schemeClr val="bg1"/>
                </a:solidFill>
                <a:effectLst/>
                <a:ea typeface="Times New Roman" panose="02020603050405020304" pitchFamily="18" charset="0"/>
              </a:endParaRPr>
            </a:p>
          </p:txBody>
        </p:sp>
        <p:sp>
          <p:nvSpPr>
            <p:cNvPr id="26" name="Text Box 123">
              <a:extLst>
                <a:ext uri="{FF2B5EF4-FFF2-40B4-BE49-F238E27FC236}">
                  <a16:creationId xmlns:a16="http://schemas.microsoft.com/office/drawing/2014/main" id="{CDCB4009-8A0D-843A-BAD0-C3C7002083C2}"/>
                </a:ext>
              </a:extLst>
            </p:cNvPr>
            <p:cNvSpPr txBox="1">
              <a:spLocks noChangeArrowheads="1"/>
            </p:cNvSpPr>
            <p:nvPr/>
          </p:nvSpPr>
          <p:spPr bwMode="auto">
            <a:xfrm>
              <a:off x="231604" y="2135680"/>
              <a:ext cx="783" cy="438"/>
            </a:xfrm>
            <a:prstGeom prst="rect">
              <a:avLst/>
            </a:prstGeom>
            <a:noFill/>
            <a:ln w="9525">
              <a:noFill/>
              <a:miter lim="800000"/>
              <a:headEnd/>
              <a:tailEnd/>
            </a:ln>
            <a:effectLst/>
          </p:spPr>
          <p:txBody>
            <a:bodyPr>
              <a:spAutoFit/>
            </a:bodyPr>
            <a:lstStyle/>
            <a:p>
              <a:pPr algn="ctr" eaLnBrk="0" fontAlgn="base" hangingPunct="0">
                <a:spcBef>
                  <a:spcPts val="840"/>
                </a:spcBef>
              </a:pPr>
              <a:r>
                <a:rPr lang="en-US" sz="2800" b="1" kern="1200" dirty="0">
                  <a:solidFill>
                    <a:schemeClr val="bg1"/>
                  </a:solidFill>
                  <a:effectLst/>
                  <a:ea typeface="Times New Roman" panose="02020603050405020304" pitchFamily="18" charset="0"/>
                  <a:cs typeface="Times New Roman" panose="02020603050405020304" pitchFamily="18" charset="0"/>
                </a:rPr>
                <a:t>5 JOURS</a:t>
              </a:r>
              <a:endParaRPr lang="fr-BE" sz="2800" dirty="0">
                <a:solidFill>
                  <a:schemeClr val="bg1"/>
                </a:solidFill>
                <a:effectLst/>
                <a:ea typeface="Times New Roman" panose="02020603050405020304" pitchFamily="18" charset="0"/>
              </a:endParaRPr>
            </a:p>
            <a:p>
              <a:pPr algn="ctr" eaLnBrk="0" fontAlgn="base" hangingPunct="0">
                <a:spcBef>
                  <a:spcPts val="840"/>
                </a:spcBef>
              </a:pPr>
              <a:r>
                <a:rPr lang="en-US" sz="2800" b="1" kern="1200" dirty="0" err="1">
                  <a:solidFill>
                    <a:schemeClr val="bg1"/>
                  </a:solidFill>
                  <a:effectLst/>
                  <a:ea typeface="Times New Roman" panose="02020603050405020304" pitchFamily="18" charset="0"/>
                  <a:cs typeface="Times New Roman" panose="02020603050405020304" pitchFamily="18" charset="0"/>
                </a:rPr>
                <a:t>Guérison</a:t>
              </a:r>
              <a:r>
                <a:rPr lang="en-US" sz="2800" b="1" kern="1200" dirty="0">
                  <a:solidFill>
                    <a:schemeClr val="bg1"/>
                  </a:solidFill>
                  <a:effectLst/>
                  <a:ea typeface="Times New Roman" panose="02020603050405020304" pitchFamily="18" charset="0"/>
                  <a:cs typeface="Times New Roman" panose="02020603050405020304" pitchFamily="18" charset="0"/>
                </a:rPr>
                <a:t> </a:t>
              </a:r>
              <a:r>
                <a:rPr lang="en-US" sz="2800" b="1" kern="1200" dirty="0" err="1">
                  <a:solidFill>
                    <a:schemeClr val="bg1"/>
                  </a:solidFill>
                  <a:effectLst/>
                  <a:ea typeface="Times New Roman" panose="02020603050405020304" pitchFamily="18" charset="0"/>
                  <a:cs typeface="Times New Roman" panose="02020603050405020304" pitchFamily="18" charset="0"/>
                </a:rPr>
                <a:t>clinique</a:t>
              </a:r>
              <a:endParaRPr lang="fr-BE" sz="2800" dirty="0">
                <a:solidFill>
                  <a:schemeClr val="bg1"/>
                </a:solidFill>
                <a:effectLst/>
                <a:ea typeface="Times New Roman" panose="02020603050405020304" pitchFamily="18" charset="0"/>
              </a:endParaRPr>
            </a:p>
          </p:txBody>
        </p:sp>
        <p:sp>
          <p:nvSpPr>
            <p:cNvPr id="27" name="AutoShape 124">
              <a:extLst>
                <a:ext uri="{FF2B5EF4-FFF2-40B4-BE49-F238E27FC236}">
                  <a16:creationId xmlns:a16="http://schemas.microsoft.com/office/drawing/2014/main" id="{6D5CFA69-10F4-022B-757E-992EDC51E1AD}"/>
                </a:ext>
              </a:extLst>
            </p:cNvPr>
            <p:cNvSpPr>
              <a:spLocks noChangeArrowheads="1"/>
            </p:cNvSpPr>
            <p:nvPr/>
          </p:nvSpPr>
          <p:spPr bwMode="auto">
            <a:xfrm>
              <a:off x="231810" y="2135372"/>
              <a:ext cx="338" cy="205"/>
            </a:xfrm>
            <a:prstGeom prst="upDownArrow">
              <a:avLst>
                <a:gd name="adj1" fmla="val 50000"/>
                <a:gd name="adj2" fmla="val 20000"/>
              </a:avLst>
            </a:prstGeom>
            <a:solidFill>
              <a:srgbClr val="66FFFF"/>
            </a:solidFill>
            <a:ln w="9525">
              <a:solidFill>
                <a:srgbClr val="000080"/>
              </a:solidFill>
              <a:miter lim="800000"/>
              <a:headEnd/>
              <a:tailEnd/>
            </a:ln>
            <a:effectLst/>
          </p:spPr>
          <p:txBody>
            <a:bodyPr wrap="none" anchor="ctr"/>
            <a:lstStyle/>
            <a:p>
              <a:endParaRPr lang="fr-BE">
                <a:solidFill>
                  <a:schemeClr val="bg1"/>
                </a:solidFill>
              </a:endParaRPr>
            </a:p>
          </p:txBody>
        </p:sp>
        <p:sp>
          <p:nvSpPr>
            <p:cNvPr id="28" name="Text Box 125">
              <a:extLst>
                <a:ext uri="{FF2B5EF4-FFF2-40B4-BE49-F238E27FC236}">
                  <a16:creationId xmlns:a16="http://schemas.microsoft.com/office/drawing/2014/main" id="{C5304870-C035-8BC0-A77C-2B966D715E26}"/>
                </a:ext>
              </a:extLst>
            </p:cNvPr>
            <p:cNvSpPr txBox="1">
              <a:spLocks noChangeArrowheads="1"/>
            </p:cNvSpPr>
            <p:nvPr/>
          </p:nvSpPr>
          <p:spPr bwMode="auto">
            <a:xfrm>
              <a:off x="229611" y="2134540"/>
              <a:ext cx="559" cy="172"/>
            </a:xfrm>
            <a:prstGeom prst="rect">
              <a:avLst/>
            </a:prstGeom>
            <a:noFill/>
            <a:ln w="9525">
              <a:noFill/>
              <a:miter lim="800000"/>
              <a:headEnd/>
              <a:tailEnd/>
            </a:ln>
            <a:effectLst/>
          </p:spPr>
          <p:txBody>
            <a:bodyPr wrap="none">
              <a:spAutoFit/>
            </a:bodyPr>
            <a:lstStyle/>
            <a:p>
              <a:pPr eaLnBrk="0" fontAlgn="base" hangingPunct="0"/>
              <a:r>
                <a:rPr lang="fr-FR" sz="3200" kern="1200">
                  <a:effectLst/>
                  <a:latin typeface="Calibri" panose="020F0502020204030204" pitchFamily="34" charset="0"/>
                  <a:ea typeface="Times New Roman" panose="02020603050405020304" pitchFamily="18" charset="0"/>
                  <a:cs typeface="Times New Roman" panose="02020603050405020304" pitchFamily="18" charset="0"/>
                </a:rPr>
                <a:t>Maladie</a:t>
              </a:r>
              <a:endParaRPr lang="fr-BE" sz="3200">
                <a:effectLst/>
                <a:latin typeface="Times New Roman" panose="02020603050405020304" pitchFamily="18" charset="0"/>
                <a:ea typeface="Times New Roman" panose="02020603050405020304" pitchFamily="18" charset="0"/>
              </a:endParaRPr>
            </a:p>
          </p:txBody>
        </p:sp>
        <p:sp>
          <p:nvSpPr>
            <p:cNvPr id="29" name="Text Box 126">
              <a:extLst>
                <a:ext uri="{FF2B5EF4-FFF2-40B4-BE49-F238E27FC236}">
                  <a16:creationId xmlns:a16="http://schemas.microsoft.com/office/drawing/2014/main" id="{3FB39DFC-36CF-5A6F-D43E-CF344120BE06}"/>
                </a:ext>
              </a:extLst>
            </p:cNvPr>
            <p:cNvSpPr txBox="1">
              <a:spLocks noChangeArrowheads="1"/>
            </p:cNvSpPr>
            <p:nvPr/>
          </p:nvSpPr>
          <p:spPr bwMode="auto">
            <a:xfrm>
              <a:off x="228710" y="2134814"/>
              <a:ext cx="603" cy="172"/>
            </a:xfrm>
            <a:prstGeom prst="rect">
              <a:avLst/>
            </a:prstGeom>
            <a:noFill/>
            <a:ln w="9525">
              <a:noFill/>
              <a:miter lim="800000"/>
              <a:headEnd/>
              <a:tailEnd/>
            </a:ln>
            <a:effectLst/>
          </p:spPr>
          <p:txBody>
            <a:bodyPr wrap="none">
              <a:spAutoFit/>
            </a:bodyPr>
            <a:lstStyle/>
            <a:p>
              <a:pPr eaLnBrk="0" fontAlgn="base" hangingPunct="0"/>
              <a:r>
                <a:rPr lang="fr-FR" sz="3200" kern="1200" dirty="0">
                  <a:effectLst/>
                  <a:latin typeface="Calibri" panose="020F0502020204030204" pitchFamily="34" charset="0"/>
                  <a:ea typeface="Times New Roman" panose="02020603050405020304" pitchFamily="18" charset="0"/>
                  <a:cs typeface="Times New Roman" panose="02020603050405020304" pitchFamily="18" charset="0"/>
                </a:rPr>
                <a:t>Infection</a:t>
              </a:r>
              <a:endParaRPr lang="fr-BE" sz="3200" dirty="0">
                <a:effectLst/>
                <a:latin typeface="Times New Roman" panose="02020603050405020304" pitchFamily="18" charset="0"/>
                <a:ea typeface="Times New Roman" panose="02020603050405020304" pitchFamily="18" charset="0"/>
              </a:endParaRPr>
            </a:p>
          </p:txBody>
        </p:sp>
        <p:sp>
          <p:nvSpPr>
            <p:cNvPr id="30" name="Text Box 127">
              <a:extLst>
                <a:ext uri="{FF2B5EF4-FFF2-40B4-BE49-F238E27FC236}">
                  <a16:creationId xmlns:a16="http://schemas.microsoft.com/office/drawing/2014/main" id="{75510CCE-C0A7-332C-DCEF-E7943060BC93}"/>
                </a:ext>
              </a:extLst>
            </p:cNvPr>
            <p:cNvSpPr txBox="1">
              <a:spLocks noChangeArrowheads="1"/>
            </p:cNvSpPr>
            <p:nvPr/>
          </p:nvSpPr>
          <p:spPr bwMode="auto">
            <a:xfrm>
              <a:off x="231027" y="2134204"/>
              <a:ext cx="535" cy="172"/>
            </a:xfrm>
            <a:prstGeom prst="rect">
              <a:avLst/>
            </a:prstGeom>
            <a:noFill/>
            <a:ln w="9525">
              <a:noFill/>
              <a:miter lim="800000"/>
              <a:headEnd/>
              <a:tailEnd/>
            </a:ln>
            <a:effectLst/>
          </p:spPr>
          <p:txBody>
            <a:bodyPr wrap="none">
              <a:spAutoFit/>
            </a:bodyPr>
            <a:lstStyle/>
            <a:p>
              <a:pPr eaLnBrk="0" fontAlgn="base" hangingPunct="0"/>
              <a:r>
                <a:rPr lang="fr-FR" sz="3200" kern="1200">
                  <a:effectLst/>
                  <a:latin typeface="Calibri" panose="020F0502020204030204" pitchFamily="34" charset="0"/>
                  <a:ea typeface="Times New Roman" panose="02020603050405020304" pitchFamily="18" charset="0"/>
                  <a:cs typeface="Times New Roman" panose="02020603050405020304" pitchFamily="18" charset="0"/>
                </a:rPr>
                <a:t>Cellules</a:t>
              </a:r>
              <a:endParaRPr lang="fr-BE" sz="32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3442777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9C20C0-475B-FB0A-9E2B-F9DCAC09698C}"/>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8D0F847-0B01-F740-DC70-8271EA78DED8}"/>
              </a:ext>
            </a:extLst>
          </p:cNvPr>
          <p:cNvSpPr>
            <a:spLocks noGrp="1"/>
          </p:cNvSpPr>
          <p:nvPr>
            <p:ph type="sldNum" sz="quarter" idx="12"/>
          </p:nvPr>
        </p:nvSpPr>
        <p:spPr/>
        <p:txBody>
          <a:bodyPr/>
          <a:lstStyle/>
          <a:p>
            <a:fld id="{74236956-C5D1-4819-939A-6E38A104A438}" type="slidenum">
              <a:rPr lang="fr-BE" smtClean="0"/>
              <a:t>67</a:t>
            </a:fld>
            <a:endParaRPr lang="fr-BE"/>
          </a:p>
        </p:txBody>
      </p:sp>
      <p:pic>
        <p:nvPicPr>
          <p:cNvPr id="5122" name="Picture 2">
            <a:extLst>
              <a:ext uri="{FF2B5EF4-FFF2-40B4-BE49-F238E27FC236}">
                <a16:creationId xmlns:a16="http://schemas.microsoft.com/office/drawing/2014/main" id="{3936F63C-C49A-BA30-F2B6-0396D7FDC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332" y="3240137"/>
            <a:ext cx="13566448" cy="439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a:extLst>
              <a:ext uri="{FF2B5EF4-FFF2-40B4-BE49-F238E27FC236}">
                <a16:creationId xmlns:a16="http://schemas.microsoft.com/office/drawing/2014/main" id="{D8AD91DC-BD91-E3E4-4618-8F226E0FC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332" y="8280697"/>
            <a:ext cx="13638396"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à coins arrondis 4">
            <a:extLst>
              <a:ext uri="{FF2B5EF4-FFF2-40B4-BE49-F238E27FC236}">
                <a16:creationId xmlns:a16="http://schemas.microsoft.com/office/drawing/2014/main" id="{63CF076E-03DC-E892-1EB0-6350FD139733}"/>
              </a:ext>
            </a:extLst>
          </p:cNvPr>
          <p:cNvSpPr/>
          <p:nvPr/>
        </p:nvSpPr>
        <p:spPr>
          <a:xfrm>
            <a:off x="3744268" y="359817"/>
            <a:ext cx="15265696" cy="1629492"/>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800" dirty="0"/>
              <a:t>Traitement local ou général des mammites cliniques au moyen des antibiotiques  (L Théron)</a:t>
            </a:r>
          </a:p>
        </p:txBody>
      </p:sp>
      <p:sp>
        <p:nvSpPr>
          <p:cNvPr id="3" name="Rectangle 2">
            <a:extLst>
              <a:ext uri="{FF2B5EF4-FFF2-40B4-BE49-F238E27FC236}">
                <a16:creationId xmlns:a16="http://schemas.microsoft.com/office/drawing/2014/main" id="{8A36B669-950F-4399-8371-339F40C4172B}"/>
              </a:ext>
            </a:extLst>
          </p:cNvPr>
          <p:cNvSpPr/>
          <p:nvPr/>
        </p:nvSpPr>
        <p:spPr>
          <a:xfrm>
            <a:off x="3744268" y="8280697"/>
            <a:ext cx="14977664" cy="4896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8800"/>
          </a:p>
        </p:txBody>
      </p:sp>
    </p:spTree>
    <p:extLst>
      <p:ext uri="{BB962C8B-B14F-4D97-AF65-F5344CB8AC3E}">
        <p14:creationId xmlns:p14="http://schemas.microsoft.com/office/powerpoint/2010/main" val="216700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68</a:t>
            </a:fld>
            <a:endParaRPr lang="fr-B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124" y="236983"/>
            <a:ext cx="19082118" cy="13168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972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69</a:t>
            </a:fld>
            <a:endParaRPr lang="fr-BE"/>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127" y="0"/>
            <a:ext cx="21051414" cy="13465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à coins arrondis 3"/>
          <p:cNvSpPr/>
          <p:nvPr/>
        </p:nvSpPr>
        <p:spPr>
          <a:xfrm>
            <a:off x="14971316" y="253824"/>
            <a:ext cx="8286990" cy="1258121"/>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000" dirty="0"/>
              <a:t>Traitement des mammites cliniques </a:t>
            </a:r>
          </a:p>
          <a:p>
            <a:pPr algn="ctr"/>
            <a:r>
              <a:rPr lang="fr-BE" sz="4000" dirty="0"/>
              <a:t>(L Théron)</a:t>
            </a:r>
          </a:p>
        </p:txBody>
      </p:sp>
      <p:sp>
        <p:nvSpPr>
          <p:cNvPr id="3" name="ZoneTexte 2">
            <a:extLst>
              <a:ext uri="{FF2B5EF4-FFF2-40B4-BE49-F238E27FC236}">
                <a16:creationId xmlns:a16="http://schemas.microsoft.com/office/drawing/2014/main" id="{85747859-F600-76FC-116C-6D9B32F4A5AB}"/>
              </a:ext>
            </a:extLst>
          </p:cNvPr>
          <p:cNvSpPr txBox="1"/>
          <p:nvPr/>
        </p:nvSpPr>
        <p:spPr>
          <a:xfrm>
            <a:off x="15697596" y="2304033"/>
            <a:ext cx="2780954" cy="1077218"/>
          </a:xfrm>
          <a:prstGeom prst="rect">
            <a:avLst/>
          </a:prstGeom>
          <a:noFill/>
        </p:spPr>
        <p:txBody>
          <a:bodyPr wrap="none" rtlCol="0">
            <a:spAutoFit/>
          </a:bodyPr>
          <a:lstStyle/>
          <a:p>
            <a:r>
              <a:rPr lang="fr-BE" sz="3200" dirty="0"/>
              <a:t>Traite toutes </a:t>
            </a:r>
          </a:p>
          <a:p>
            <a:r>
              <a:rPr lang="fr-BE" sz="3200" dirty="0"/>
              <a:t>les deux heures</a:t>
            </a:r>
          </a:p>
        </p:txBody>
      </p:sp>
    </p:spTree>
    <p:extLst>
      <p:ext uri="{BB962C8B-B14F-4D97-AF65-F5344CB8AC3E}">
        <p14:creationId xmlns:p14="http://schemas.microsoft.com/office/powerpoint/2010/main" val="3275845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BCB63B1-8AA1-112B-22F2-DB0A36FE33A0}"/>
            </a:ext>
          </a:extLst>
        </p:cNvPr>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0BCB68D5-1BB7-C5B4-3315-FDA0C21BBCB0}"/>
              </a:ext>
            </a:extLst>
          </p:cNvPr>
          <p:cNvGraphicFramePr>
            <a:graphicFrameLocks noGrp="1"/>
          </p:cNvGraphicFramePr>
          <p:nvPr/>
        </p:nvGraphicFramePr>
        <p:xfrm>
          <a:off x="3816276" y="2088009"/>
          <a:ext cx="16921880" cy="11330826"/>
        </p:xfrm>
        <a:graphic>
          <a:graphicData uri="http://schemas.openxmlformats.org/drawingml/2006/table">
            <a:tbl>
              <a:tblPr firstRow="1" bandRow="1">
                <a:tableStyleId>{5C22544A-7EE6-4342-B048-85BDC9FD1C3A}</a:tableStyleId>
              </a:tblPr>
              <a:tblGrid>
                <a:gridCol w="16921880">
                  <a:extLst>
                    <a:ext uri="{9D8B030D-6E8A-4147-A177-3AD203B41FA5}">
                      <a16:colId xmlns:a16="http://schemas.microsoft.com/office/drawing/2014/main" val="2866155474"/>
                    </a:ext>
                  </a:extLst>
                </a:gridCol>
              </a:tblGrid>
              <a:tr h="632932">
                <a:tc>
                  <a:txBody>
                    <a:bodyPr/>
                    <a:lstStyle/>
                    <a:p>
                      <a:pPr algn="just">
                        <a:lnSpc>
                          <a:spcPct val="115000"/>
                        </a:lnSpc>
                        <a:spcAft>
                          <a:spcPts val="1000"/>
                        </a:spcAft>
                      </a:pPr>
                      <a:r>
                        <a:rPr lang="fr-FR" sz="3600" b="0" dirty="0">
                          <a:solidFill>
                            <a:schemeClr val="bg1"/>
                          </a:solidFill>
                          <a:effectLst/>
                        </a:rPr>
                        <a:t>COUT DIRECT : </a:t>
                      </a:r>
                      <a:r>
                        <a:rPr lang="fr-FR" sz="3600" b="0" cap="none" baseline="0" dirty="0">
                          <a:solidFill>
                            <a:schemeClr val="bg1"/>
                          </a:solidFill>
                          <a:effectLst/>
                        </a:rPr>
                        <a:t>Lait jeté 5 % </a:t>
                      </a:r>
                      <a:r>
                        <a:rPr lang="fr-FR" sz="2800" b="0" cap="none" baseline="0" dirty="0">
                          <a:solidFill>
                            <a:schemeClr val="bg1"/>
                          </a:solidFill>
                          <a:effectLst/>
                        </a:rPr>
                        <a:t>(MC : 11 % selon </a:t>
                      </a:r>
                      <a:r>
                        <a:rPr lang="fr-FR" sz="2800" b="0" cap="none" baseline="0" dirty="0" err="1">
                          <a:solidFill>
                            <a:schemeClr val="bg1"/>
                          </a:solidFill>
                          <a:effectLst/>
                        </a:rPr>
                        <a:t>Aghamohammadi</a:t>
                      </a:r>
                      <a:r>
                        <a:rPr lang="fr-FR" sz="2800" b="0" cap="none" baseline="0" dirty="0">
                          <a:solidFill>
                            <a:schemeClr val="bg1"/>
                          </a:solidFill>
                          <a:effectLst/>
                        </a:rPr>
                        <a:t> 2018)</a:t>
                      </a:r>
                      <a:endParaRPr lang="fr-BE" sz="2800" b="0" cap="none" baseline="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75000"/>
                      </a:schemeClr>
                    </a:solidFill>
                  </a:tcPr>
                </a:tc>
                <a:extLst>
                  <a:ext uri="{0D108BD9-81ED-4DB2-BD59-A6C34878D82A}">
                    <a16:rowId xmlns:a16="http://schemas.microsoft.com/office/drawing/2014/main" val="2117498970"/>
                  </a:ext>
                </a:extLst>
              </a:tr>
              <a:tr h="1390247">
                <a:tc>
                  <a:txBody>
                    <a:bodyPr/>
                    <a:lstStyle/>
                    <a:p>
                      <a:pPr marL="342900" lvl="0" indent="-342900" algn="just">
                        <a:lnSpc>
                          <a:spcPct val="115000"/>
                        </a:lnSpc>
                        <a:spcAft>
                          <a:spcPts val="600"/>
                        </a:spcAft>
                        <a:buFont typeface="Symbol" panose="05050102010706020507" pitchFamily="18" charset="2"/>
                        <a:buChar char=""/>
                      </a:pPr>
                      <a:r>
                        <a:rPr lang="fr-FR" sz="3600" dirty="0">
                          <a:effectLst/>
                        </a:rPr>
                        <a:t>Lait jeté pendant la durée du traitement et du délai d’attente.</a:t>
                      </a:r>
                      <a:endParaRPr lang="fr-BE" sz="3600" dirty="0">
                        <a:effectLst/>
                      </a:endParaRPr>
                    </a:p>
                    <a:p>
                      <a:pPr marL="342900" lvl="0" indent="-342900" algn="just">
                        <a:lnSpc>
                          <a:spcPct val="115000"/>
                        </a:lnSpc>
                        <a:spcAft>
                          <a:spcPts val="600"/>
                        </a:spcAft>
                        <a:buFont typeface="Symbol" panose="05050102010706020507" pitchFamily="18" charset="2"/>
                        <a:buChar char=""/>
                      </a:pPr>
                      <a:r>
                        <a:rPr lang="fr-FR" sz="3600" dirty="0">
                          <a:effectLst/>
                        </a:rPr>
                        <a:t>Perte = Production journalière (kg/j) x Jours (j) x Prix du lait (€/kg).</a:t>
                      </a:r>
                      <a:endParaRPr lang="fr-BE"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87977933"/>
                  </a:ext>
                </a:extLst>
              </a:tr>
              <a:tr h="632932">
                <a:tc>
                  <a:txBody>
                    <a:bodyPr/>
                    <a:lstStyle/>
                    <a:p>
                      <a:pPr algn="just">
                        <a:lnSpc>
                          <a:spcPct val="115000"/>
                        </a:lnSpc>
                        <a:spcAft>
                          <a:spcPts val="1000"/>
                        </a:spcAft>
                      </a:pPr>
                      <a:r>
                        <a:rPr lang="fr-FR" sz="3600" dirty="0">
                          <a:solidFill>
                            <a:schemeClr val="bg1"/>
                          </a:solidFill>
                          <a:effectLst/>
                        </a:rPr>
                        <a:t>COUT DIRECT :  Frais de traitement et interventions vétérinaires 5% </a:t>
                      </a:r>
                      <a:br>
                        <a:rPr lang="fr-FR" sz="3600" dirty="0">
                          <a:solidFill>
                            <a:schemeClr val="bg1"/>
                          </a:solidFill>
                          <a:effectLst/>
                        </a:rPr>
                      </a:br>
                      <a:r>
                        <a:rPr lang="fr-FR" sz="2800" dirty="0">
                          <a:solidFill>
                            <a:schemeClr val="bg1"/>
                          </a:solidFill>
                          <a:effectLst/>
                        </a:rPr>
                        <a:t>(MC : 3 %</a:t>
                      </a:r>
                      <a:r>
                        <a:rPr lang="fr-FR" sz="2800" b="0" cap="none" baseline="0" dirty="0">
                          <a:solidFill>
                            <a:schemeClr val="bg1"/>
                          </a:solidFill>
                          <a:effectLst/>
                        </a:rPr>
                        <a:t> selon </a:t>
                      </a:r>
                      <a:r>
                        <a:rPr lang="fr-FR" sz="2800" b="0" cap="none" baseline="0" dirty="0" err="1">
                          <a:solidFill>
                            <a:schemeClr val="bg1"/>
                          </a:solidFill>
                          <a:effectLst/>
                        </a:rPr>
                        <a:t>Aghamohammadi</a:t>
                      </a:r>
                      <a:r>
                        <a:rPr lang="fr-FR" sz="2800" b="0" cap="none" baseline="0" dirty="0">
                          <a:solidFill>
                            <a:schemeClr val="bg1"/>
                          </a:solidFill>
                          <a:effectLst/>
                        </a:rPr>
                        <a:t> 2018)</a:t>
                      </a:r>
                      <a:endParaRPr lang="fr-BE"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75000"/>
                      </a:schemeClr>
                    </a:solidFill>
                  </a:tcPr>
                </a:tc>
                <a:extLst>
                  <a:ext uri="{0D108BD9-81ED-4DB2-BD59-A6C34878D82A}">
                    <a16:rowId xmlns:a16="http://schemas.microsoft.com/office/drawing/2014/main" val="1833961147"/>
                  </a:ext>
                </a:extLst>
              </a:tr>
              <a:tr h="1390247">
                <a:tc>
                  <a:txBody>
                    <a:bodyPr/>
                    <a:lstStyle/>
                    <a:p>
                      <a:pPr marL="342900" lvl="0" indent="-342900" algn="just">
                        <a:lnSpc>
                          <a:spcPct val="115000"/>
                        </a:lnSpc>
                        <a:spcAft>
                          <a:spcPts val="600"/>
                        </a:spcAft>
                        <a:buFont typeface="Symbol" panose="05050102010706020507" pitchFamily="18" charset="2"/>
                        <a:buChar char=""/>
                      </a:pPr>
                      <a:r>
                        <a:rPr lang="fr-FR" sz="3600" dirty="0">
                          <a:effectLst/>
                        </a:rPr>
                        <a:t>Très variables. Sans commune mesure avec les pertes.</a:t>
                      </a:r>
                      <a:endParaRPr lang="fr-BE" sz="3600" dirty="0">
                        <a:effectLst/>
                      </a:endParaRPr>
                    </a:p>
                    <a:p>
                      <a:pPr marL="342900" lvl="0" indent="-342900" algn="just">
                        <a:lnSpc>
                          <a:spcPct val="115000"/>
                        </a:lnSpc>
                        <a:spcAft>
                          <a:spcPts val="600"/>
                        </a:spcAft>
                        <a:buFont typeface="Symbol" panose="05050102010706020507" pitchFamily="18" charset="2"/>
                        <a:buChar char=""/>
                      </a:pPr>
                      <a:r>
                        <a:rPr lang="fr-FR" sz="3600" dirty="0">
                          <a:effectLst/>
                        </a:rPr>
                        <a:t>Rapport coût/bénéfice souvent décevant.</a:t>
                      </a:r>
                      <a:endParaRPr lang="fr-BE"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68443376"/>
                  </a:ext>
                </a:extLst>
              </a:tr>
              <a:tr h="632932">
                <a:tc>
                  <a:txBody>
                    <a:bodyPr/>
                    <a:lstStyle/>
                    <a:p>
                      <a:pPr algn="just">
                        <a:lnSpc>
                          <a:spcPct val="115000"/>
                        </a:lnSpc>
                        <a:spcAft>
                          <a:spcPts val="1000"/>
                        </a:spcAft>
                      </a:pPr>
                      <a:r>
                        <a:rPr lang="fr-FR" sz="3600" dirty="0">
                          <a:solidFill>
                            <a:schemeClr val="bg1"/>
                          </a:solidFill>
                          <a:effectLst/>
                        </a:rPr>
                        <a:t>COUT DIRECT : Travail supplémentaire 1% </a:t>
                      </a:r>
                      <a:r>
                        <a:rPr lang="fr-FR" sz="2800" dirty="0">
                          <a:solidFill>
                            <a:schemeClr val="bg1"/>
                          </a:solidFill>
                          <a:effectLst/>
                        </a:rPr>
                        <a:t>(MC : 2 %</a:t>
                      </a:r>
                      <a:r>
                        <a:rPr lang="fr-FR" sz="2800" b="0" cap="none" baseline="0" dirty="0">
                          <a:solidFill>
                            <a:schemeClr val="bg1"/>
                          </a:solidFill>
                          <a:effectLst/>
                        </a:rPr>
                        <a:t> selon </a:t>
                      </a:r>
                      <a:r>
                        <a:rPr lang="fr-FR" sz="2800" b="0" cap="none" baseline="0" dirty="0" err="1">
                          <a:solidFill>
                            <a:schemeClr val="bg1"/>
                          </a:solidFill>
                          <a:effectLst/>
                        </a:rPr>
                        <a:t>Aghamohammadi</a:t>
                      </a:r>
                      <a:r>
                        <a:rPr lang="fr-FR" sz="2800" b="0" cap="none" baseline="0" dirty="0">
                          <a:solidFill>
                            <a:schemeClr val="bg1"/>
                          </a:solidFill>
                          <a:effectLst/>
                        </a:rPr>
                        <a:t> 2018)</a:t>
                      </a:r>
                      <a:endParaRPr lang="fr-BE"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75000"/>
                      </a:schemeClr>
                    </a:solidFill>
                  </a:tcPr>
                </a:tc>
                <a:extLst>
                  <a:ext uri="{0D108BD9-81ED-4DB2-BD59-A6C34878D82A}">
                    <a16:rowId xmlns:a16="http://schemas.microsoft.com/office/drawing/2014/main" val="831621480"/>
                  </a:ext>
                </a:extLst>
              </a:tr>
              <a:tr h="1390247">
                <a:tc>
                  <a:txBody>
                    <a:bodyPr/>
                    <a:lstStyle/>
                    <a:p>
                      <a:pPr marL="342900" lvl="0" indent="-342900" algn="just">
                        <a:lnSpc>
                          <a:spcPct val="115000"/>
                        </a:lnSpc>
                        <a:spcAft>
                          <a:spcPts val="600"/>
                        </a:spcAft>
                        <a:buFont typeface="Symbol" panose="05050102010706020507" pitchFamily="18" charset="2"/>
                        <a:buChar char=""/>
                      </a:pPr>
                      <a:r>
                        <a:rPr lang="fr-FR" sz="3600" dirty="0">
                          <a:effectLst/>
                        </a:rPr>
                        <a:t>Soins vétérinaires.</a:t>
                      </a:r>
                      <a:endParaRPr lang="fr-BE" sz="3600" dirty="0">
                        <a:effectLst/>
                      </a:endParaRPr>
                    </a:p>
                    <a:p>
                      <a:pPr marL="342900" lvl="0" indent="-342900" algn="just">
                        <a:lnSpc>
                          <a:spcPct val="115000"/>
                        </a:lnSpc>
                        <a:spcAft>
                          <a:spcPts val="600"/>
                        </a:spcAft>
                        <a:buFont typeface="Symbol" panose="05050102010706020507" pitchFamily="18" charset="2"/>
                        <a:buChar char=""/>
                      </a:pPr>
                      <a:r>
                        <a:rPr lang="fr-FR" sz="3600" dirty="0">
                          <a:effectLst/>
                        </a:rPr>
                        <a:t>Organisation de la traite.</a:t>
                      </a:r>
                      <a:endParaRPr lang="fr-BE"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4956284"/>
                  </a:ext>
                </a:extLst>
              </a:tr>
              <a:tr h="632932">
                <a:tc>
                  <a:txBody>
                    <a:bodyPr/>
                    <a:lstStyle/>
                    <a:p>
                      <a:pPr algn="just">
                        <a:lnSpc>
                          <a:spcPct val="115000"/>
                        </a:lnSpc>
                        <a:spcAft>
                          <a:spcPts val="1000"/>
                        </a:spcAft>
                      </a:pPr>
                      <a:r>
                        <a:rPr lang="fr-FR" sz="3600" dirty="0">
                          <a:solidFill>
                            <a:schemeClr val="bg1"/>
                          </a:solidFill>
                          <a:effectLst/>
                        </a:rPr>
                        <a:t>COUT INDIRECT : Lait non produit 66% </a:t>
                      </a:r>
                      <a:r>
                        <a:rPr lang="fr-FR" sz="2800" dirty="0">
                          <a:solidFill>
                            <a:schemeClr val="bg1"/>
                          </a:solidFill>
                          <a:effectLst/>
                        </a:rPr>
                        <a:t>(MC : </a:t>
                      </a:r>
                      <a:r>
                        <a:rPr lang="fr-FR" sz="2800" b="0" cap="none" baseline="0" dirty="0">
                          <a:solidFill>
                            <a:schemeClr val="bg1"/>
                          </a:solidFill>
                          <a:effectLst/>
                        </a:rPr>
                        <a:t>34 % et MSC : 72 %  selon </a:t>
                      </a:r>
                      <a:r>
                        <a:rPr lang="fr-FR" sz="2800" b="0" cap="none" baseline="0" dirty="0" err="1">
                          <a:solidFill>
                            <a:schemeClr val="bg1"/>
                          </a:solidFill>
                          <a:effectLst/>
                        </a:rPr>
                        <a:t>Aghamohammadi</a:t>
                      </a:r>
                      <a:r>
                        <a:rPr lang="fr-FR" sz="2800" b="0" cap="none" baseline="0" dirty="0">
                          <a:solidFill>
                            <a:schemeClr val="bg1"/>
                          </a:solidFill>
                          <a:effectLst/>
                        </a:rPr>
                        <a:t> 2018)</a:t>
                      </a:r>
                      <a:endParaRPr lang="fr-BE"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165143593"/>
                  </a:ext>
                </a:extLst>
              </a:tr>
              <a:tr h="2904876">
                <a:tc>
                  <a:txBody>
                    <a:bodyPr/>
                    <a:lstStyle/>
                    <a:p>
                      <a:pPr marL="342900" lvl="0" indent="-342900" algn="just">
                        <a:lnSpc>
                          <a:spcPct val="115000"/>
                        </a:lnSpc>
                        <a:spcAft>
                          <a:spcPts val="600"/>
                        </a:spcAft>
                        <a:buFont typeface="Symbol" panose="05050102010706020507" pitchFamily="18" charset="2"/>
                        <a:buChar char=""/>
                      </a:pPr>
                      <a:r>
                        <a:rPr lang="fr-FR" sz="3600" dirty="0">
                          <a:effectLst/>
                        </a:rPr>
                        <a:t>Défaut de production pendant tout le reste de la lactation après la MC.</a:t>
                      </a:r>
                      <a:endParaRPr lang="fr-BE" sz="3600" dirty="0">
                        <a:effectLst/>
                      </a:endParaRPr>
                    </a:p>
                    <a:p>
                      <a:pPr marL="342900" lvl="0" indent="-342900" algn="just">
                        <a:lnSpc>
                          <a:spcPct val="115000"/>
                        </a:lnSpc>
                        <a:spcAft>
                          <a:spcPts val="600"/>
                        </a:spcAft>
                        <a:buFont typeface="Symbol" panose="05050102010706020507" pitchFamily="18" charset="2"/>
                        <a:buChar char=""/>
                      </a:pPr>
                      <a:r>
                        <a:rPr lang="fr-FR" sz="3600" dirty="0">
                          <a:effectLst/>
                        </a:rPr>
                        <a:t>Selon le germe : 0,5 kg/j (Gram-) à 1 kg/j (Gram+) jusqu’au tarissement.</a:t>
                      </a:r>
                      <a:endParaRPr lang="fr-BE" sz="3600" dirty="0">
                        <a:effectLst/>
                      </a:endParaRPr>
                    </a:p>
                    <a:p>
                      <a:pPr marL="342900" lvl="0" indent="-342900" algn="just">
                        <a:lnSpc>
                          <a:spcPct val="115000"/>
                        </a:lnSpc>
                        <a:spcAft>
                          <a:spcPts val="600"/>
                        </a:spcAft>
                        <a:buFont typeface="Symbol" panose="05050102010706020507" pitchFamily="18" charset="2"/>
                        <a:buChar char=""/>
                      </a:pPr>
                      <a:r>
                        <a:rPr lang="fr-FR" sz="3600" dirty="0">
                          <a:effectLst/>
                        </a:rPr>
                        <a:t>Selon la parité : 0,5 kg/j (primipares) à 1 kg/j (multipares) jusqu’au tarissement.</a:t>
                      </a:r>
                      <a:endParaRPr lang="fr-BE" sz="3600" dirty="0">
                        <a:effectLst/>
                      </a:endParaRPr>
                    </a:p>
                    <a:p>
                      <a:pPr marL="342900" lvl="0" indent="-342900" algn="just">
                        <a:lnSpc>
                          <a:spcPct val="115000"/>
                        </a:lnSpc>
                        <a:spcAft>
                          <a:spcPts val="600"/>
                        </a:spcAft>
                        <a:buFont typeface="Symbol" panose="05050102010706020507" pitchFamily="18" charset="2"/>
                        <a:buChar char=""/>
                      </a:pPr>
                      <a:r>
                        <a:rPr lang="fr-FR" sz="3600" dirty="0">
                          <a:effectLst/>
                        </a:rPr>
                        <a:t>Selon le stade de lactation.</a:t>
                      </a:r>
                      <a:endParaRPr lang="fr-BE"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94763645"/>
                  </a:ext>
                </a:extLst>
              </a:tr>
              <a:tr h="632932">
                <a:tc>
                  <a:txBody>
                    <a:bodyPr/>
                    <a:lstStyle/>
                    <a:p>
                      <a:pPr algn="just">
                        <a:lnSpc>
                          <a:spcPct val="115000"/>
                        </a:lnSpc>
                        <a:spcAft>
                          <a:spcPts val="1000"/>
                        </a:spcAft>
                      </a:pPr>
                      <a:r>
                        <a:rPr lang="fr-FR" sz="3600" dirty="0">
                          <a:solidFill>
                            <a:schemeClr val="bg1"/>
                          </a:solidFill>
                          <a:effectLst/>
                        </a:rPr>
                        <a:t>COUT INDIRECT : Réforme des animaux 23% </a:t>
                      </a:r>
                      <a:r>
                        <a:rPr lang="fr-FR" sz="2800" b="0" cap="none" baseline="0" dirty="0">
                          <a:solidFill>
                            <a:schemeClr val="bg1"/>
                          </a:solidFill>
                          <a:effectLst/>
                        </a:rPr>
                        <a:t>( MC : 48 % et MSC 25 % selon </a:t>
                      </a:r>
                      <a:r>
                        <a:rPr lang="fr-FR" sz="2800" b="0" cap="none" baseline="0" dirty="0" err="1">
                          <a:solidFill>
                            <a:schemeClr val="bg1"/>
                          </a:solidFill>
                          <a:effectLst/>
                        </a:rPr>
                        <a:t>Aghamohammadi</a:t>
                      </a:r>
                      <a:r>
                        <a:rPr lang="fr-FR" sz="2800" b="0" cap="none" baseline="0" dirty="0">
                          <a:solidFill>
                            <a:schemeClr val="bg1"/>
                          </a:solidFill>
                          <a:effectLst/>
                        </a:rPr>
                        <a:t> 2018)</a:t>
                      </a:r>
                      <a:endParaRPr lang="fr-BE"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2400756568"/>
                  </a:ext>
                </a:extLst>
              </a:tr>
              <a:tr h="632932">
                <a:tc>
                  <a:txBody>
                    <a:bodyPr/>
                    <a:lstStyle/>
                    <a:p>
                      <a:pPr marL="342900" lvl="0" indent="-342900" algn="just">
                        <a:lnSpc>
                          <a:spcPct val="115000"/>
                        </a:lnSpc>
                        <a:spcAft>
                          <a:spcPts val="600"/>
                        </a:spcAft>
                        <a:buFont typeface="Symbol" panose="05050102010706020507" pitchFamily="18" charset="2"/>
                        <a:buChar char=""/>
                      </a:pPr>
                      <a:r>
                        <a:rPr lang="fr-FR" sz="3600" dirty="0">
                          <a:effectLst/>
                        </a:rPr>
                        <a:t>Accroissement du risque relatif de réforme anticipée de 1,5 à 5 fois.</a:t>
                      </a:r>
                      <a:endParaRPr lang="fr-BE"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999016"/>
                  </a:ext>
                </a:extLst>
              </a:tr>
            </a:tbl>
          </a:graphicData>
        </a:graphic>
      </p:graphicFrame>
      <p:sp>
        <p:nvSpPr>
          <p:cNvPr id="2" name="Rectangle : coins arrondis 1">
            <a:extLst>
              <a:ext uri="{FF2B5EF4-FFF2-40B4-BE49-F238E27FC236}">
                <a16:creationId xmlns:a16="http://schemas.microsoft.com/office/drawing/2014/main" id="{39A34509-5BD6-4649-1168-C91B4E9FBA16}"/>
              </a:ext>
            </a:extLst>
          </p:cNvPr>
          <p:cNvSpPr/>
          <p:nvPr/>
        </p:nvSpPr>
        <p:spPr>
          <a:xfrm>
            <a:off x="3456236" y="215801"/>
            <a:ext cx="19370152" cy="1702801"/>
          </a:xfrm>
          <a:prstGeom prst="round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BE" i="0" u="none" strike="noStrike" baseline="0" dirty="0">
                <a:solidFill>
                  <a:schemeClr val="bg1"/>
                </a:solidFill>
                <a:latin typeface="+mj-lt"/>
              </a:rPr>
              <a:t>Les mammites : une pathologie coûteuse </a:t>
            </a:r>
            <a:r>
              <a:rPr lang="fr-BE" sz="2800" i="0" u="none" strike="noStrike" baseline="0" dirty="0">
                <a:solidFill>
                  <a:schemeClr val="bg1"/>
                </a:solidFill>
                <a:latin typeface="+mj-lt"/>
              </a:rPr>
              <a:t>(MC : mammite clinique; MSC : mammite subclinique) </a:t>
            </a:r>
            <a:br>
              <a:rPr lang="fr-BE" i="0" u="none" strike="noStrike" baseline="0" dirty="0">
                <a:solidFill>
                  <a:schemeClr val="bg1"/>
                </a:solidFill>
                <a:latin typeface="+mj-lt"/>
              </a:rPr>
            </a:br>
            <a:r>
              <a:rPr lang="en-US" sz="2400" dirty="0">
                <a:effectLst/>
                <a:ea typeface="Times New Roman" panose="02020603050405020304" pitchFamily="18" charset="0"/>
                <a:cs typeface="Times New Roman" panose="02020603050405020304" pitchFamily="18" charset="0"/>
              </a:rPr>
              <a:t>SEEGERS H.et al. </a:t>
            </a:r>
            <a:r>
              <a:rPr lang="en-US" sz="2400" dirty="0">
                <a:effectLst/>
                <a:ea typeface="Times New Roman" panose="02020603050405020304" pitchFamily="18" charset="0"/>
                <a:cs typeface="Times-Bold"/>
              </a:rPr>
              <a:t>Production effects related to mastitis and mastitis economics in dairy cattle herds. 2003, Vet. Res.,34 : 475-491</a:t>
            </a:r>
          </a:p>
          <a:p>
            <a:pPr algn="l"/>
            <a:r>
              <a:rPr lang="fr-BE" sz="2400" b="0" i="0" u="none" strike="noStrike" baseline="0" dirty="0"/>
              <a:t>AGHAMOHAMMADI M, et al. (2018) </a:t>
            </a:r>
            <a:r>
              <a:rPr lang="fr-BE" sz="2400" b="0" i="0" u="none" strike="noStrike" baseline="0" dirty="0" err="1"/>
              <a:t>Herd-Level</a:t>
            </a:r>
            <a:r>
              <a:rPr lang="fr-BE" sz="2400" b="0" i="0" u="none" strike="noStrike" baseline="0" dirty="0"/>
              <a:t> </a:t>
            </a:r>
            <a:r>
              <a:rPr lang="fr-BE" sz="2400" b="0" i="0" u="none" strike="noStrike" baseline="0" dirty="0" err="1"/>
              <a:t>Mastitis</a:t>
            </a:r>
            <a:r>
              <a:rPr lang="fr-BE" sz="2400" b="0" i="0" u="none" strike="noStrike" baseline="0" dirty="0"/>
              <a:t>-</a:t>
            </a:r>
            <a:r>
              <a:rPr lang="en-US" sz="2400" b="0" i="0" u="none" strike="noStrike" baseline="0" dirty="0"/>
              <a:t>Associated Costs on Canadian Dairy </a:t>
            </a:r>
            <a:r>
              <a:rPr lang="fr-BE" sz="2400" b="0" i="0" u="none" strike="noStrike" baseline="0" dirty="0" err="1"/>
              <a:t>Farms</a:t>
            </a:r>
            <a:r>
              <a:rPr lang="fr-BE" sz="2400" b="0" i="0" u="none" strike="noStrike" baseline="0" dirty="0"/>
              <a:t>. Front. </a:t>
            </a:r>
            <a:r>
              <a:rPr lang="fr-BE" sz="2400" b="0" i="0" u="none" strike="noStrike" baseline="0" dirty="0" err="1"/>
              <a:t>Vet</a:t>
            </a:r>
            <a:r>
              <a:rPr lang="fr-BE" sz="2400" b="0" i="0" u="none" strike="noStrike" baseline="0" dirty="0"/>
              <a:t>. </a:t>
            </a:r>
            <a:r>
              <a:rPr lang="fr-BE" sz="2400" b="0" i="0" u="none" strike="noStrike" baseline="0" dirty="0" err="1"/>
              <a:t>Sci</a:t>
            </a:r>
            <a:r>
              <a:rPr lang="fr-BE" sz="2400" b="0" i="0" u="none" strike="noStrike" baseline="0" dirty="0"/>
              <a:t>. 5:100. </a:t>
            </a:r>
            <a:r>
              <a:rPr lang="fr-BE" sz="2400" b="0" i="0" u="none" strike="noStrike" baseline="0" dirty="0" err="1"/>
              <a:t>doi</a:t>
            </a:r>
            <a:r>
              <a:rPr lang="fr-BE" sz="2400" b="0" i="0" u="none" strike="noStrike" baseline="0" dirty="0"/>
              <a:t>: 10.3389/fvets.2018.00100</a:t>
            </a:r>
            <a:r>
              <a:rPr lang="fr-BE" sz="2400" i="0" u="none" strike="noStrike" baseline="0" dirty="0">
                <a:solidFill>
                  <a:schemeClr val="bg1"/>
                </a:solidFill>
              </a:rPr>
              <a:t> </a:t>
            </a:r>
            <a:endParaRPr lang="fr-BE" sz="2400" dirty="0">
              <a:solidFill>
                <a:schemeClr val="bg1"/>
              </a:solidFill>
            </a:endParaRPr>
          </a:p>
        </p:txBody>
      </p:sp>
    </p:spTree>
    <p:extLst>
      <p:ext uri="{BB962C8B-B14F-4D97-AF65-F5344CB8AC3E}">
        <p14:creationId xmlns:p14="http://schemas.microsoft.com/office/powerpoint/2010/main" val="2626892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7598BCE-232D-1E7C-2246-63896D1FDC54}"/>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8D350BB-46AB-160A-D5B3-F61047512C98}"/>
              </a:ext>
            </a:extLst>
          </p:cNvPr>
          <p:cNvSpPr>
            <a:spLocks noGrp="1"/>
          </p:cNvSpPr>
          <p:nvPr>
            <p:ph type="sldNum" sz="quarter" idx="12"/>
          </p:nvPr>
        </p:nvSpPr>
        <p:spPr/>
        <p:txBody>
          <a:bodyPr/>
          <a:lstStyle/>
          <a:p>
            <a:fld id="{74236956-C5D1-4819-939A-6E38A104A438}" type="slidenum">
              <a:rPr lang="fr-BE" smtClean="0"/>
              <a:t>70</a:t>
            </a:fld>
            <a:endParaRPr lang="fr-BE"/>
          </a:p>
        </p:txBody>
      </p:sp>
      <p:sp>
        <p:nvSpPr>
          <p:cNvPr id="4" name="Rectangle à coins arrondis 3">
            <a:extLst>
              <a:ext uri="{FF2B5EF4-FFF2-40B4-BE49-F238E27FC236}">
                <a16:creationId xmlns:a16="http://schemas.microsoft.com/office/drawing/2014/main" id="{56E87AC0-14C1-DFE6-C461-E3EB26201BD8}"/>
              </a:ext>
            </a:extLst>
          </p:cNvPr>
          <p:cNvSpPr/>
          <p:nvPr/>
        </p:nvSpPr>
        <p:spPr>
          <a:xfrm>
            <a:off x="4248324" y="1964633"/>
            <a:ext cx="15409582" cy="866328"/>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000" dirty="0"/>
              <a:t>Traitement des mammites cliniques </a:t>
            </a:r>
            <a:r>
              <a:rPr lang="fr-BE" sz="4000" dirty="0" err="1"/>
              <a:t>suraigues</a:t>
            </a:r>
            <a:r>
              <a:rPr lang="fr-BE" sz="4000" dirty="0"/>
              <a:t> (L Théron)</a:t>
            </a:r>
          </a:p>
        </p:txBody>
      </p:sp>
      <p:pic>
        <p:nvPicPr>
          <p:cNvPr id="6" name="Image 5">
            <a:extLst>
              <a:ext uri="{FF2B5EF4-FFF2-40B4-BE49-F238E27FC236}">
                <a16:creationId xmlns:a16="http://schemas.microsoft.com/office/drawing/2014/main" id="{FF2D3CA3-28A2-187D-793F-5CF9C8CBEC65}"/>
              </a:ext>
            </a:extLst>
          </p:cNvPr>
          <p:cNvPicPr>
            <a:picLocks noChangeAspect="1"/>
          </p:cNvPicPr>
          <p:nvPr/>
        </p:nvPicPr>
        <p:blipFill>
          <a:blip r:embed="rId2"/>
          <a:stretch>
            <a:fillRect/>
          </a:stretch>
        </p:blipFill>
        <p:spPr>
          <a:xfrm>
            <a:off x="3188638" y="4989882"/>
            <a:ext cx="18105148" cy="5842697"/>
          </a:xfrm>
          <a:prstGeom prst="rect">
            <a:avLst/>
          </a:prstGeom>
        </p:spPr>
      </p:pic>
      <p:sp>
        <p:nvSpPr>
          <p:cNvPr id="7" name="ZoneTexte 6">
            <a:extLst>
              <a:ext uri="{FF2B5EF4-FFF2-40B4-BE49-F238E27FC236}">
                <a16:creationId xmlns:a16="http://schemas.microsoft.com/office/drawing/2014/main" id="{62833E6C-6EE2-1B75-E6EB-5787D5558E51}"/>
              </a:ext>
            </a:extLst>
          </p:cNvPr>
          <p:cNvSpPr txBox="1"/>
          <p:nvPr/>
        </p:nvSpPr>
        <p:spPr>
          <a:xfrm>
            <a:off x="3456236" y="11123822"/>
            <a:ext cx="6359029" cy="584775"/>
          </a:xfrm>
          <a:prstGeom prst="rect">
            <a:avLst/>
          </a:prstGeom>
          <a:noFill/>
        </p:spPr>
        <p:txBody>
          <a:bodyPr wrap="square" rtlCol="0">
            <a:spAutoFit/>
          </a:bodyPr>
          <a:lstStyle/>
          <a:p>
            <a:r>
              <a:rPr lang="fr-BE" sz="3200" dirty="0">
                <a:solidFill>
                  <a:schemeClr val="bg1"/>
                </a:solidFill>
              </a:rPr>
              <a:t>Traite toutes les deux heures</a:t>
            </a:r>
          </a:p>
        </p:txBody>
      </p:sp>
    </p:spTree>
    <p:extLst>
      <p:ext uri="{BB962C8B-B14F-4D97-AF65-F5344CB8AC3E}">
        <p14:creationId xmlns:p14="http://schemas.microsoft.com/office/powerpoint/2010/main" val="17236550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1F85DF8-D82A-D223-751B-84290C4C82AC}"/>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8AD0AD4-C205-A3A5-0FB1-1B0092C35069}"/>
              </a:ext>
            </a:extLst>
          </p:cNvPr>
          <p:cNvSpPr>
            <a:spLocks noGrp="1"/>
          </p:cNvSpPr>
          <p:nvPr>
            <p:ph type="sldNum" sz="quarter" idx="12"/>
          </p:nvPr>
        </p:nvSpPr>
        <p:spPr/>
        <p:txBody>
          <a:bodyPr/>
          <a:lstStyle/>
          <a:p>
            <a:fld id="{74236956-C5D1-4819-939A-6E38A104A438}" type="slidenum">
              <a:rPr lang="fr-BE" smtClean="0"/>
              <a:t>71</a:t>
            </a:fld>
            <a:endParaRPr lang="fr-BE"/>
          </a:p>
        </p:txBody>
      </p:sp>
      <p:sp>
        <p:nvSpPr>
          <p:cNvPr id="4" name="Rectangle à coins arrondis 3">
            <a:extLst>
              <a:ext uri="{FF2B5EF4-FFF2-40B4-BE49-F238E27FC236}">
                <a16:creationId xmlns:a16="http://schemas.microsoft.com/office/drawing/2014/main" id="{FF9A1DDB-2909-2BFE-119C-8052871D0CF9}"/>
              </a:ext>
            </a:extLst>
          </p:cNvPr>
          <p:cNvSpPr/>
          <p:nvPr/>
        </p:nvSpPr>
        <p:spPr>
          <a:xfrm>
            <a:off x="4248324" y="1964633"/>
            <a:ext cx="15409582" cy="866328"/>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000" dirty="0"/>
              <a:t>Traitement des mammites subcliniques en lactation (L Théron)</a:t>
            </a:r>
          </a:p>
        </p:txBody>
      </p:sp>
      <p:pic>
        <p:nvPicPr>
          <p:cNvPr id="5" name="Image 4">
            <a:extLst>
              <a:ext uri="{FF2B5EF4-FFF2-40B4-BE49-F238E27FC236}">
                <a16:creationId xmlns:a16="http://schemas.microsoft.com/office/drawing/2014/main" id="{D8A40D92-54D3-033A-BE5D-D44566056D5A}"/>
              </a:ext>
            </a:extLst>
          </p:cNvPr>
          <p:cNvPicPr>
            <a:picLocks noChangeAspect="1"/>
          </p:cNvPicPr>
          <p:nvPr/>
        </p:nvPicPr>
        <p:blipFill>
          <a:blip r:embed="rId2"/>
          <a:stretch>
            <a:fillRect/>
          </a:stretch>
        </p:blipFill>
        <p:spPr>
          <a:xfrm>
            <a:off x="4660580" y="3744193"/>
            <a:ext cx="14585070" cy="7263558"/>
          </a:xfrm>
          <a:prstGeom prst="rect">
            <a:avLst/>
          </a:prstGeom>
        </p:spPr>
      </p:pic>
    </p:spTree>
    <p:extLst>
      <p:ext uri="{BB962C8B-B14F-4D97-AF65-F5344CB8AC3E}">
        <p14:creationId xmlns:p14="http://schemas.microsoft.com/office/powerpoint/2010/main" val="36975129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72060" y="4762175"/>
            <a:ext cx="18967108" cy="6033270"/>
          </a:xfrm>
          <a:ln>
            <a:solidFill>
              <a:schemeClr val="tx1"/>
            </a:solidFill>
          </a:ln>
        </p:spPr>
        <p:txBody>
          <a:bodyPr>
            <a:normAutofit/>
          </a:bodyPr>
          <a:lstStyle/>
          <a:p>
            <a:pPr marL="912068" indent="-912068">
              <a:buFont typeface="+mj-lt"/>
              <a:buAutoNum type="arabicPeriod"/>
            </a:pPr>
            <a:r>
              <a:rPr lang="fr-FR" sz="3600" dirty="0">
                <a:solidFill>
                  <a:schemeClr val="bg1"/>
                </a:solidFill>
                <a:latin typeface="+mn-lt"/>
              </a:rPr>
              <a:t>Les salicylés : aspirine </a:t>
            </a:r>
          </a:p>
          <a:p>
            <a:pPr marL="912068" indent="-912068">
              <a:buFont typeface="+mj-lt"/>
              <a:buAutoNum type="arabicPeriod"/>
            </a:pPr>
            <a:r>
              <a:rPr lang="fr-FR" sz="3600" dirty="0">
                <a:solidFill>
                  <a:schemeClr val="bg1"/>
                </a:solidFill>
                <a:latin typeface="+mn-lt"/>
              </a:rPr>
              <a:t>Dérivés </a:t>
            </a:r>
            <a:r>
              <a:rPr lang="fr-FR" sz="3600" dirty="0" err="1">
                <a:solidFill>
                  <a:schemeClr val="bg1"/>
                </a:solidFill>
                <a:latin typeface="+mn-lt"/>
              </a:rPr>
              <a:t>anthraniliques</a:t>
            </a:r>
            <a:r>
              <a:rPr lang="fr-FR" sz="3600" dirty="0">
                <a:solidFill>
                  <a:schemeClr val="bg1"/>
                </a:solidFill>
                <a:latin typeface="+mn-lt"/>
              </a:rPr>
              <a:t> ou </a:t>
            </a:r>
            <a:r>
              <a:rPr lang="fr-FR" sz="3600" dirty="0" err="1">
                <a:solidFill>
                  <a:schemeClr val="bg1"/>
                </a:solidFill>
                <a:latin typeface="+mn-lt"/>
              </a:rPr>
              <a:t>fénamates</a:t>
            </a:r>
            <a:r>
              <a:rPr lang="fr-FR" sz="3600" dirty="0">
                <a:solidFill>
                  <a:schemeClr val="bg1"/>
                </a:solidFill>
                <a:latin typeface="+mn-lt"/>
              </a:rPr>
              <a:t> : l’aide </a:t>
            </a:r>
            <a:r>
              <a:rPr lang="fr-FR" sz="3600" dirty="0" err="1">
                <a:solidFill>
                  <a:schemeClr val="bg1"/>
                </a:solidFill>
                <a:latin typeface="+mn-lt"/>
              </a:rPr>
              <a:t>niflumique</a:t>
            </a:r>
            <a:r>
              <a:rPr lang="fr-FR" sz="3600" dirty="0">
                <a:solidFill>
                  <a:schemeClr val="bg1"/>
                </a:solidFill>
                <a:latin typeface="+mn-lt"/>
              </a:rPr>
              <a:t> </a:t>
            </a:r>
          </a:p>
          <a:p>
            <a:pPr marL="912068" indent="-912068">
              <a:buFont typeface="+mj-lt"/>
              <a:buAutoNum type="arabicPeriod"/>
            </a:pPr>
            <a:r>
              <a:rPr lang="fr-FR" sz="3600" dirty="0">
                <a:solidFill>
                  <a:schemeClr val="bg1"/>
                </a:solidFill>
                <a:latin typeface="+mn-lt"/>
              </a:rPr>
              <a:t>Dérivés </a:t>
            </a:r>
            <a:r>
              <a:rPr lang="fr-FR" sz="3600" dirty="0" err="1">
                <a:solidFill>
                  <a:schemeClr val="bg1"/>
                </a:solidFill>
                <a:latin typeface="+mn-lt"/>
              </a:rPr>
              <a:t>arylacétiques</a:t>
            </a:r>
            <a:r>
              <a:rPr lang="fr-FR" sz="3600" dirty="0">
                <a:solidFill>
                  <a:schemeClr val="bg1"/>
                </a:solidFill>
                <a:latin typeface="+mn-lt"/>
              </a:rPr>
              <a:t> : indométacine, </a:t>
            </a:r>
            <a:r>
              <a:rPr lang="fr-FR" sz="3600" dirty="0" err="1">
                <a:solidFill>
                  <a:schemeClr val="bg1"/>
                </a:solidFill>
                <a:latin typeface="+mn-lt"/>
              </a:rPr>
              <a:t>diclofenac</a:t>
            </a:r>
            <a:endParaRPr lang="fr-FR" sz="3600" dirty="0">
              <a:solidFill>
                <a:schemeClr val="bg1"/>
              </a:solidFill>
              <a:latin typeface="+mn-lt"/>
            </a:endParaRPr>
          </a:p>
          <a:p>
            <a:pPr marL="912068" indent="-912068">
              <a:buFont typeface="+mj-lt"/>
              <a:buAutoNum type="arabicPeriod"/>
            </a:pPr>
            <a:r>
              <a:rPr lang="fr-FR" sz="3600" dirty="0">
                <a:solidFill>
                  <a:schemeClr val="bg1"/>
                </a:solidFill>
                <a:latin typeface="+mn-lt"/>
              </a:rPr>
              <a:t>Dérivés </a:t>
            </a:r>
            <a:r>
              <a:rPr lang="fr-FR" sz="3600" dirty="0" err="1">
                <a:solidFill>
                  <a:schemeClr val="bg1"/>
                </a:solidFill>
                <a:latin typeface="+mn-lt"/>
              </a:rPr>
              <a:t>arylpropioniques</a:t>
            </a:r>
            <a:r>
              <a:rPr lang="fr-FR" sz="3600" dirty="0">
                <a:solidFill>
                  <a:schemeClr val="bg1"/>
                </a:solidFill>
                <a:latin typeface="+mn-lt"/>
              </a:rPr>
              <a:t> : </a:t>
            </a:r>
            <a:r>
              <a:rPr lang="fr-FR" sz="3600" dirty="0" err="1">
                <a:solidFill>
                  <a:schemeClr val="bg1"/>
                </a:solidFill>
                <a:latin typeface="+mn-lt"/>
              </a:rPr>
              <a:t>ketoprofène</a:t>
            </a:r>
            <a:r>
              <a:rPr lang="fr-FR" sz="3600" dirty="0">
                <a:solidFill>
                  <a:schemeClr val="bg1"/>
                </a:solidFill>
                <a:latin typeface="+mn-lt"/>
              </a:rPr>
              <a:t>, </a:t>
            </a:r>
            <a:r>
              <a:rPr lang="fr-FR" sz="3600" dirty="0" err="1">
                <a:solidFill>
                  <a:schemeClr val="bg1"/>
                </a:solidFill>
                <a:latin typeface="+mn-lt"/>
              </a:rPr>
              <a:t>carprofène</a:t>
            </a:r>
            <a:endParaRPr lang="fr-FR" sz="3600" dirty="0">
              <a:solidFill>
                <a:schemeClr val="bg1"/>
              </a:solidFill>
              <a:latin typeface="+mn-lt"/>
            </a:endParaRPr>
          </a:p>
          <a:p>
            <a:pPr marL="912068" indent="-912068">
              <a:buFont typeface="+mj-lt"/>
              <a:buAutoNum type="arabicPeriod"/>
            </a:pPr>
            <a:r>
              <a:rPr lang="fr-FR" sz="3600" dirty="0">
                <a:solidFill>
                  <a:schemeClr val="bg1"/>
                </a:solidFill>
                <a:latin typeface="+mn-lt"/>
              </a:rPr>
              <a:t>Groupe des </a:t>
            </a:r>
            <a:r>
              <a:rPr lang="fr-FR" sz="3600" dirty="0" err="1">
                <a:solidFill>
                  <a:schemeClr val="bg1"/>
                </a:solidFill>
                <a:latin typeface="+mn-lt"/>
              </a:rPr>
              <a:t>oxicams</a:t>
            </a:r>
            <a:r>
              <a:rPr lang="fr-FR" sz="3600" dirty="0">
                <a:solidFill>
                  <a:schemeClr val="bg1"/>
                </a:solidFill>
                <a:latin typeface="+mn-lt"/>
              </a:rPr>
              <a:t> : </a:t>
            </a:r>
            <a:r>
              <a:rPr lang="fr-FR" sz="3600" dirty="0" err="1">
                <a:solidFill>
                  <a:schemeClr val="bg1"/>
                </a:solidFill>
                <a:latin typeface="+mn-lt"/>
              </a:rPr>
              <a:t>meloxicam</a:t>
            </a:r>
            <a:endParaRPr lang="fr-FR" sz="3600" dirty="0">
              <a:solidFill>
                <a:schemeClr val="bg1"/>
              </a:solidFill>
              <a:latin typeface="+mn-lt"/>
            </a:endParaRPr>
          </a:p>
          <a:p>
            <a:pPr marL="912068" indent="-912068">
              <a:buFont typeface="+mj-lt"/>
              <a:buAutoNum type="arabicPeriod"/>
            </a:pPr>
            <a:r>
              <a:rPr lang="fr-FR" sz="3600" dirty="0">
                <a:solidFill>
                  <a:schemeClr val="bg1"/>
                </a:solidFill>
                <a:latin typeface="+mn-lt"/>
              </a:rPr>
              <a:t>Groupe des </a:t>
            </a:r>
            <a:r>
              <a:rPr lang="fr-FR" sz="3600" dirty="0" err="1">
                <a:solidFill>
                  <a:schemeClr val="bg1"/>
                </a:solidFill>
                <a:latin typeface="+mn-lt"/>
              </a:rPr>
              <a:t>Coxibs</a:t>
            </a:r>
            <a:r>
              <a:rPr lang="fr-FR" sz="3600" dirty="0">
                <a:solidFill>
                  <a:schemeClr val="bg1"/>
                </a:solidFill>
                <a:latin typeface="+mn-lt"/>
              </a:rPr>
              <a:t> (</a:t>
            </a:r>
            <a:r>
              <a:rPr lang="fr-FR" sz="3600" u="sng" dirty="0">
                <a:solidFill>
                  <a:schemeClr val="bg1"/>
                </a:solidFill>
                <a:latin typeface="+mn-lt"/>
              </a:rPr>
              <a:t>spécifiques de la COX2</a:t>
            </a:r>
            <a:r>
              <a:rPr lang="fr-FR" sz="3600" dirty="0">
                <a:solidFill>
                  <a:schemeClr val="bg1"/>
                </a:solidFill>
                <a:latin typeface="+mn-lt"/>
              </a:rPr>
              <a:t>) </a:t>
            </a:r>
            <a:r>
              <a:rPr lang="fr-FR" sz="3600" dirty="0" err="1">
                <a:solidFill>
                  <a:schemeClr val="bg1"/>
                </a:solidFill>
                <a:latin typeface="+mn-lt"/>
              </a:rPr>
              <a:t>firocoxib</a:t>
            </a:r>
            <a:r>
              <a:rPr lang="fr-FR" sz="3600" dirty="0">
                <a:solidFill>
                  <a:schemeClr val="bg1"/>
                </a:solidFill>
                <a:latin typeface="+mn-lt"/>
              </a:rPr>
              <a:t>, </a:t>
            </a:r>
            <a:r>
              <a:rPr lang="fr-FR" sz="3600" dirty="0" err="1">
                <a:solidFill>
                  <a:schemeClr val="bg1"/>
                </a:solidFill>
                <a:latin typeface="+mn-lt"/>
              </a:rPr>
              <a:t>robénocoxib</a:t>
            </a:r>
            <a:r>
              <a:rPr lang="fr-FR" sz="3600" dirty="0">
                <a:solidFill>
                  <a:schemeClr val="bg1"/>
                </a:solidFill>
                <a:latin typeface="+mn-lt"/>
              </a:rPr>
              <a:t>, </a:t>
            </a:r>
            <a:r>
              <a:rPr lang="fr-FR" sz="3600" dirty="0" err="1">
                <a:solidFill>
                  <a:schemeClr val="bg1"/>
                </a:solidFill>
                <a:latin typeface="+mn-lt"/>
              </a:rPr>
              <a:t>mavacoxib</a:t>
            </a:r>
            <a:r>
              <a:rPr lang="fr-FR" sz="3600" dirty="0">
                <a:solidFill>
                  <a:schemeClr val="bg1"/>
                </a:solidFill>
                <a:latin typeface="+mn-lt"/>
              </a:rPr>
              <a:t>, </a:t>
            </a:r>
            <a:r>
              <a:rPr lang="fr-FR" sz="3600" dirty="0" err="1">
                <a:solidFill>
                  <a:schemeClr val="bg1"/>
                </a:solidFill>
                <a:latin typeface="+mn-lt"/>
              </a:rPr>
              <a:t>cimicoxib</a:t>
            </a:r>
            <a:endParaRPr lang="fr-FR" sz="3600" dirty="0">
              <a:solidFill>
                <a:schemeClr val="bg1"/>
              </a:solidFill>
              <a:latin typeface="+mn-lt"/>
            </a:endParaRPr>
          </a:p>
          <a:p>
            <a:pPr marL="912068" indent="-912068">
              <a:buFont typeface="+mj-lt"/>
              <a:buAutoNum type="arabicPeriod"/>
            </a:pPr>
            <a:r>
              <a:rPr lang="fr-FR" sz="3600" dirty="0">
                <a:solidFill>
                  <a:schemeClr val="bg1"/>
                </a:solidFill>
                <a:latin typeface="+mn-lt"/>
              </a:rPr>
              <a:t>Groupe de l’acide </a:t>
            </a:r>
            <a:r>
              <a:rPr lang="fr-FR" sz="3600" dirty="0" err="1">
                <a:solidFill>
                  <a:schemeClr val="bg1"/>
                </a:solidFill>
                <a:latin typeface="+mn-lt"/>
              </a:rPr>
              <a:t>nicotinergique</a:t>
            </a:r>
            <a:r>
              <a:rPr lang="fr-FR" sz="3600" dirty="0">
                <a:solidFill>
                  <a:schemeClr val="bg1"/>
                </a:solidFill>
                <a:latin typeface="+mn-lt"/>
              </a:rPr>
              <a:t> et </a:t>
            </a:r>
            <a:r>
              <a:rPr lang="fr-FR" sz="3600" dirty="0" err="1">
                <a:solidFill>
                  <a:schemeClr val="bg1"/>
                </a:solidFill>
                <a:latin typeface="+mn-lt"/>
              </a:rPr>
              <a:t>phénamates</a:t>
            </a:r>
            <a:r>
              <a:rPr lang="fr-FR" sz="3600" dirty="0">
                <a:solidFill>
                  <a:schemeClr val="bg1"/>
                </a:solidFill>
                <a:latin typeface="+mn-lt"/>
              </a:rPr>
              <a:t> : </a:t>
            </a:r>
            <a:r>
              <a:rPr lang="fr-FR" sz="3600" dirty="0" err="1">
                <a:solidFill>
                  <a:schemeClr val="bg1"/>
                </a:solidFill>
                <a:latin typeface="+mn-lt"/>
              </a:rPr>
              <a:t>flunixine</a:t>
            </a:r>
            <a:r>
              <a:rPr lang="fr-FR" sz="3600" dirty="0">
                <a:solidFill>
                  <a:schemeClr val="bg1"/>
                </a:solidFill>
                <a:latin typeface="+mn-lt"/>
              </a:rPr>
              <a:t>, </a:t>
            </a:r>
            <a:r>
              <a:rPr lang="fr-FR" sz="3600" dirty="0">
                <a:solidFill>
                  <a:srgbClr val="FFFF00"/>
                </a:solidFill>
                <a:latin typeface="+mn-lt"/>
              </a:rPr>
              <a:t>acide </a:t>
            </a:r>
            <a:r>
              <a:rPr lang="fr-FR" sz="3600" dirty="0" err="1">
                <a:solidFill>
                  <a:srgbClr val="FFFF00"/>
                </a:solidFill>
                <a:latin typeface="+mn-lt"/>
              </a:rPr>
              <a:t>tolfénamique</a:t>
            </a:r>
            <a:endParaRPr lang="fr-FR" sz="3600" dirty="0">
              <a:solidFill>
                <a:srgbClr val="FFFF00"/>
              </a:solidFill>
              <a:latin typeface="+mn-lt"/>
            </a:endParaRPr>
          </a:p>
          <a:p>
            <a:pPr marL="912068" indent="-912068">
              <a:buFont typeface="+mj-lt"/>
              <a:buAutoNum type="arabicPeriod"/>
            </a:pPr>
            <a:r>
              <a:rPr lang="fr-FR" sz="3600" dirty="0">
                <a:solidFill>
                  <a:schemeClr val="bg1"/>
                </a:solidFill>
                <a:latin typeface="+mn-lt"/>
              </a:rPr>
              <a:t>Groupe de la </a:t>
            </a:r>
            <a:r>
              <a:rPr lang="fr-FR" sz="3600" dirty="0" err="1">
                <a:solidFill>
                  <a:schemeClr val="bg1"/>
                </a:solidFill>
                <a:latin typeface="+mn-lt"/>
              </a:rPr>
              <a:t>pyrazolone</a:t>
            </a:r>
            <a:r>
              <a:rPr lang="fr-FR" sz="3600" dirty="0">
                <a:solidFill>
                  <a:schemeClr val="bg1"/>
                </a:solidFill>
                <a:latin typeface="+mn-lt"/>
              </a:rPr>
              <a:t> : </a:t>
            </a:r>
            <a:r>
              <a:rPr lang="fr-FR" sz="3600" dirty="0" err="1">
                <a:solidFill>
                  <a:schemeClr val="bg1"/>
                </a:solidFill>
                <a:latin typeface="+mn-lt"/>
              </a:rPr>
              <a:t>suxibuzone</a:t>
            </a:r>
            <a:r>
              <a:rPr lang="fr-FR" sz="3600" dirty="0">
                <a:solidFill>
                  <a:schemeClr val="bg1"/>
                </a:solidFill>
                <a:latin typeface="+mn-lt"/>
              </a:rPr>
              <a:t>, phénylbutazone</a:t>
            </a:r>
            <a:endParaRPr lang="fr-BE" sz="3600" dirty="0">
              <a:solidFill>
                <a:schemeClr val="bg1"/>
              </a:solidFill>
              <a:latin typeface="+mn-lt"/>
            </a:endParaRPr>
          </a:p>
        </p:txBody>
      </p:sp>
      <p:sp>
        <p:nvSpPr>
          <p:cNvPr id="2" name="Espace réservé du numéro de diapositive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236956-C5D1-4819-939A-6E38A104A438}" type="slidenum">
              <a:rPr lang="fr-BE" smtClean="0"/>
              <a:pPr/>
              <a:t>72</a:t>
            </a:fld>
            <a:endParaRPr lang="fr-BE"/>
          </a:p>
        </p:txBody>
      </p:sp>
      <p:sp>
        <p:nvSpPr>
          <p:cNvPr id="4" name="Rectangle à coins arrondis 3"/>
          <p:cNvSpPr/>
          <p:nvPr/>
        </p:nvSpPr>
        <p:spPr>
          <a:xfrm>
            <a:off x="2381605" y="290276"/>
            <a:ext cx="8262584" cy="1292844"/>
          </a:xfrm>
          <a:prstGeom prst="roundRect">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788" dirty="0"/>
              <a:t>Les AINS données générales</a:t>
            </a:r>
            <a:endParaRPr lang="fr-BE" sz="3990" dirty="0"/>
          </a:p>
        </p:txBody>
      </p:sp>
      <p:sp>
        <p:nvSpPr>
          <p:cNvPr id="6" name="ZoneTexte 5">
            <a:extLst>
              <a:ext uri="{FF2B5EF4-FFF2-40B4-BE49-F238E27FC236}">
                <a16:creationId xmlns:a16="http://schemas.microsoft.com/office/drawing/2014/main" id="{C18376FC-0B75-2DE9-0876-DA0AAD94CB41}"/>
              </a:ext>
            </a:extLst>
          </p:cNvPr>
          <p:cNvSpPr txBox="1"/>
          <p:nvPr/>
        </p:nvSpPr>
        <p:spPr>
          <a:xfrm>
            <a:off x="2448124" y="1747588"/>
            <a:ext cx="19586176" cy="2862322"/>
          </a:xfrm>
          <a:prstGeom prst="rect">
            <a:avLst/>
          </a:prstGeom>
          <a:noFill/>
        </p:spPr>
        <p:txBody>
          <a:bodyPr wrap="square">
            <a:spAutoFit/>
          </a:bodyPr>
          <a:lstStyle/>
          <a:p>
            <a:r>
              <a:rPr lang="fr-BE" sz="3600" dirty="0">
                <a:solidFill>
                  <a:schemeClr val="bg1"/>
                </a:solidFill>
              </a:rPr>
              <a:t>Les AINS ont des propriétés anti-inflammatoires, antipyrétiques et analgésiques.</a:t>
            </a:r>
          </a:p>
          <a:p>
            <a:r>
              <a:rPr lang="fr-BE" sz="3600" dirty="0">
                <a:solidFill>
                  <a:schemeClr val="bg1"/>
                </a:solidFill>
              </a:rPr>
              <a:t>Ils inhibent les cyclooxygénases et donc la synthèse des prostaglandines </a:t>
            </a:r>
          </a:p>
          <a:p>
            <a:pPr lvl="1"/>
            <a:r>
              <a:rPr lang="fr-BE" sz="3600" dirty="0">
                <a:solidFill>
                  <a:schemeClr val="bg1"/>
                </a:solidFill>
              </a:rPr>
              <a:t>- physiologiques (COX1) car intervenant dans la protection des muqueuses gastro-intestinales (PGE2), l’activité plaquettaire et  le flux sanguin rénal (Thromboxanes, PGI2) </a:t>
            </a:r>
          </a:p>
          <a:p>
            <a:pPr lvl="1"/>
            <a:r>
              <a:rPr lang="fr-BE" sz="3600" dirty="0">
                <a:solidFill>
                  <a:schemeClr val="bg1"/>
                </a:solidFill>
              </a:rPr>
              <a:t>- et d’autres impliquées dans les mécanismes de l’inflammation (COX2). </a:t>
            </a:r>
          </a:p>
        </p:txBody>
      </p:sp>
      <p:sp>
        <p:nvSpPr>
          <p:cNvPr id="7" name="ZoneTexte 6">
            <a:extLst>
              <a:ext uri="{FF2B5EF4-FFF2-40B4-BE49-F238E27FC236}">
                <a16:creationId xmlns:a16="http://schemas.microsoft.com/office/drawing/2014/main" id="{BDABF4D7-F341-3B8B-3D0A-4FEFAE279A40}"/>
              </a:ext>
            </a:extLst>
          </p:cNvPr>
          <p:cNvSpPr txBox="1"/>
          <p:nvPr/>
        </p:nvSpPr>
        <p:spPr>
          <a:xfrm>
            <a:off x="8714927" y="10959913"/>
            <a:ext cx="12625957" cy="2308324"/>
          </a:xfrm>
          <a:prstGeom prst="rect">
            <a:avLst/>
          </a:prstGeom>
          <a:noFill/>
        </p:spPr>
        <p:txBody>
          <a:bodyPr wrap="none" rtlCol="0">
            <a:spAutoFit/>
          </a:bodyPr>
          <a:lstStyle/>
          <a:p>
            <a:r>
              <a:rPr lang="fr-BE" sz="3600" dirty="0" err="1">
                <a:solidFill>
                  <a:srgbClr val="FFFF00"/>
                </a:solidFill>
              </a:rPr>
              <a:t>Tolfine</a:t>
            </a:r>
            <a:r>
              <a:rPr lang="fr-BE" sz="3600" dirty="0">
                <a:solidFill>
                  <a:srgbClr val="FFFF00"/>
                </a:solidFill>
              </a:rPr>
              <a:t> de </a:t>
            </a:r>
            <a:r>
              <a:rPr lang="fr-BE" sz="3600" dirty="0" err="1">
                <a:solidFill>
                  <a:srgbClr val="FFFF00"/>
                </a:solidFill>
              </a:rPr>
              <a:t>Vetoquinol</a:t>
            </a:r>
            <a:r>
              <a:rPr lang="fr-BE" sz="3600" dirty="0">
                <a:solidFill>
                  <a:srgbClr val="FFFF00"/>
                </a:solidFill>
              </a:rPr>
              <a:t> : 40 mg/ml</a:t>
            </a:r>
          </a:p>
          <a:p>
            <a:pPr marL="571500" indent="-571500">
              <a:buFont typeface="Arial" panose="020B0604020202020204" pitchFamily="34" charset="0"/>
              <a:buChar char="•"/>
            </a:pPr>
            <a:r>
              <a:rPr lang="fr-FR" sz="3600" b="0" i="0" dirty="0">
                <a:solidFill>
                  <a:srgbClr val="FFFF00"/>
                </a:solidFill>
                <a:effectLst/>
              </a:rPr>
              <a:t>pathologie respiratoire et mammites</a:t>
            </a:r>
          </a:p>
          <a:p>
            <a:pPr marL="571500" indent="-571500">
              <a:buFont typeface="Arial" panose="020B0604020202020204" pitchFamily="34" charset="0"/>
              <a:buChar char="•"/>
            </a:pPr>
            <a:r>
              <a:rPr lang="fr-FR" sz="3600" b="0" i="0" dirty="0">
                <a:solidFill>
                  <a:srgbClr val="FFFF00"/>
                </a:solidFill>
                <a:effectLst/>
              </a:rPr>
              <a:t>2 mg/kg en IM : répéter après 48h (Attente lait 0h et viande 12J</a:t>
            </a:r>
          </a:p>
          <a:p>
            <a:pPr marL="571500" indent="-571500">
              <a:buFont typeface="Arial" panose="020B0604020202020204" pitchFamily="34" charset="0"/>
              <a:buChar char="•"/>
            </a:pPr>
            <a:r>
              <a:rPr lang="fr-FR" sz="3600" dirty="0">
                <a:solidFill>
                  <a:srgbClr val="FFFF00"/>
                </a:solidFill>
              </a:rPr>
              <a:t>2 mg/kg en IV répéter après 24 h (Attente lait 12 h et viande 4J)</a:t>
            </a:r>
            <a:endParaRPr lang="fr-FR" sz="3600" b="0" i="0" dirty="0">
              <a:solidFill>
                <a:srgbClr val="FFFF00"/>
              </a:solidFill>
              <a:effectLst/>
            </a:endParaRPr>
          </a:p>
        </p:txBody>
      </p:sp>
      <p:sp>
        <p:nvSpPr>
          <p:cNvPr id="10" name="Flèche : bas 9">
            <a:extLst>
              <a:ext uri="{FF2B5EF4-FFF2-40B4-BE49-F238E27FC236}">
                <a16:creationId xmlns:a16="http://schemas.microsoft.com/office/drawing/2014/main" id="{B2BA222F-4BB1-7915-2953-A542F701B8C5}"/>
              </a:ext>
            </a:extLst>
          </p:cNvPr>
          <p:cNvSpPr/>
          <p:nvPr/>
        </p:nvSpPr>
        <p:spPr>
          <a:xfrm>
            <a:off x="15265548" y="9648849"/>
            <a:ext cx="1152128" cy="1146596"/>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26" name="Picture 2" descr="Tolfine® | Vetoquinol">
            <a:extLst>
              <a:ext uri="{FF2B5EF4-FFF2-40B4-BE49-F238E27FC236}">
                <a16:creationId xmlns:a16="http://schemas.microsoft.com/office/drawing/2014/main" id="{9A9C9A65-4190-24AC-03F2-A72C1BEFD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010" y="10214224"/>
            <a:ext cx="2771775" cy="343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3634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136F040-AA1A-463D-F583-287BC3BE783E}"/>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0FC715E-7095-311F-5A65-85B2D4CE4898}"/>
              </a:ext>
            </a:extLst>
          </p:cNvPr>
          <p:cNvSpPr>
            <a:spLocks noGrp="1"/>
          </p:cNvSpPr>
          <p:nvPr>
            <p:ph type="sldNum" sz="quarter" idx="12"/>
          </p:nvPr>
        </p:nvSpPr>
        <p:spPr/>
        <p:txBody>
          <a:bodyPr/>
          <a:lstStyle/>
          <a:p>
            <a:fld id="{74236956-C5D1-4819-939A-6E38A104A438}" type="slidenum">
              <a:rPr lang="fr-BE" smtClean="0"/>
              <a:t>73</a:t>
            </a:fld>
            <a:endParaRPr lang="fr-BE"/>
          </a:p>
        </p:txBody>
      </p:sp>
      <p:sp>
        <p:nvSpPr>
          <p:cNvPr id="4" name="Rectangle à coins arrondis 3">
            <a:extLst>
              <a:ext uri="{FF2B5EF4-FFF2-40B4-BE49-F238E27FC236}">
                <a16:creationId xmlns:a16="http://schemas.microsoft.com/office/drawing/2014/main" id="{13BB0158-9112-683E-D7CF-CB3390C79AFA}"/>
              </a:ext>
            </a:extLst>
          </p:cNvPr>
          <p:cNvSpPr/>
          <p:nvPr/>
        </p:nvSpPr>
        <p:spPr>
          <a:xfrm>
            <a:off x="2114561" y="647849"/>
            <a:ext cx="9694603" cy="866328"/>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000" dirty="0"/>
              <a:t>Les antibiotiques sont-ils indispensables ?</a:t>
            </a:r>
          </a:p>
        </p:txBody>
      </p:sp>
      <p:sp>
        <p:nvSpPr>
          <p:cNvPr id="6" name="ZoneTexte 5">
            <a:extLst>
              <a:ext uri="{FF2B5EF4-FFF2-40B4-BE49-F238E27FC236}">
                <a16:creationId xmlns:a16="http://schemas.microsoft.com/office/drawing/2014/main" id="{A6367679-91A0-3285-D66D-B5538C6AD21E}"/>
              </a:ext>
            </a:extLst>
          </p:cNvPr>
          <p:cNvSpPr txBox="1"/>
          <p:nvPr/>
        </p:nvSpPr>
        <p:spPr>
          <a:xfrm>
            <a:off x="935956" y="2322687"/>
            <a:ext cx="20882312" cy="10380919"/>
          </a:xfrm>
          <a:prstGeom prst="rect">
            <a:avLst/>
          </a:prstGeom>
          <a:noFill/>
        </p:spPr>
        <p:txBody>
          <a:bodyPr wrap="square">
            <a:spAutoFit/>
          </a:bodyPr>
          <a:lstStyle/>
          <a:p>
            <a:pPr marL="342900" lvl="0" indent="-342900" algn="just">
              <a:lnSpc>
                <a:spcPct val="115000"/>
              </a:lnSpc>
              <a:buFont typeface="Calibri" panose="020F0502020204030204" pitchFamily="34" charset="0"/>
              <a:buChar char="-"/>
            </a:pPr>
            <a:r>
              <a:rPr lang="fr-FR" sz="3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Mammites à germes à Gram-</a:t>
            </a:r>
            <a:r>
              <a:rPr lang="fr-FR"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en général issus de l’environnement de la vache, infections sporadiques, plus ou moins graves et non persistantes. Leur gravité dépend beaucoup de facteurs propres à la vache et de la libération précoce par les germes de toxines (LPS). La guérison spontanée est presque la règle. La vache peut mourir mais les antibiotiques ne la sauveront pas ; la mammite va guérir et les antibiotiques ne sont pas très utiles. L’intérêt du recours aux AINS a déjà été signalé. </a:t>
            </a:r>
            <a:r>
              <a:rPr lang="fr-FR" sz="32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On pourrait se dispenser de traitement antibiotique</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15000"/>
              </a:lnSpc>
              <a:buFont typeface="Calibri" panose="020F0502020204030204" pitchFamily="34" charset="0"/>
              <a:buChar char="-"/>
            </a:pPr>
            <a:endParaRPr lang="fr-BE"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Calibri" panose="020F0502020204030204" pitchFamily="34" charset="0"/>
              <a:buChar char="-"/>
            </a:pPr>
            <a:r>
              <a:rPr lang="fr-FR" sz="3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Mammites à Staphylocoques coagulase positive </a:t>
            </a:r>
            <a:r>
              <a:rPr lang="fr-FR"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en général issus de l’animal lui-même ou de ses congénères. Ce sont des mammites peu graves, sauf gangrène, avec des accès cliniques répétés sans altération de l’état général. La localisation profonde des germes rend leur accès problématique. L’absence de guérison est presque la règle. Avec ou sans antibiotique, la vache a de fortes chances de rester infectée. </a:t>
            </a:r>
            <a:r>
              <a:rPr lang="fr-FR" sz="32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On pourrait se dispenser de traitement antibiotique</a:t>
            </a:r>
            <a:r>
              <a:rPr lang="fr-FR"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15000"/>
              </a:lnSpc>
              <a:buFont typeface="Calibri" panose="020F0502020204030204" pitchFamily="34" charset="0"/>
              <a:buChar char="-"/>
            </a:pPr>
            <a:endParaRPr lang="fr-BE"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Calibri" panose="020F0502020204030204" pitchFamily="34" charset="0"/>
              <a:buChar char="-"/>
            </a:pPr>
            <a:r>
              <a:rPr lang="fr-FR" sz="3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Mammites à Streptocoques </a:t>
            </a:r>
            <a:r>
              <a:rPr lang="fr-FR"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ces germes peuvent être environnementaux (</a:t>
            </a:r>
            <a:r>
              <a:rPr lang="fr-FR" sz="3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Str</a:t>
            </a:r>
            <a:r>
              <a:rPr lang="fr-FR"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r-FR" sz="3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uberis</a:t>
            </a:r>
            <a:r>
              <a:rPr lang="fr-FR"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r-FR" sz="3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Str</a:t>
            </a:r>
            <a:r>
              <a:rPr lang="fr-FR"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r-FR" sz="3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dysgalactiae</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ou contagieux (</a:t>
            </a:r>
            <a:r>
              <a:rPr lang="fr-FR" sz="3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Str</a:t>
            </a:r>
            <a:r>
              <a:rPr lang="fr-FR"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r-FR" sz="3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agalactiae</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Ils provoquent des mammites modérées à graves et des IIM persistantes. L’action des antibiotiques est en général déterminante pour obtenir la guérison et la mise en place précoce d’un traitement peut faire la différence. </a:t>
            </a:r>
            <a:r>
              <a:rPr lang="fr-FR" sz="3200" i="1"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On devrait conserver le traitement antibiotique</a:t>
            </a:r>
            <a:r>
              <a:rPr lang="fr-FR" sz="3200"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t>
            </a:r>
            <a:endParaRPr lang="fr-BE" sz="3200" dirty="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Calibri" panose="020F0502020204030204" pitchFamily="34" charset="0"/>
              <a:buChar char="-"/>
            </a:pP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Pour être complet, il faut évoquer les IIM à germes mineurs (</a:t>
            </a:r>
            <a:r>
              <a:rPr lang="fr-FR"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SCN, </a:t>
            </a:r>
            <a:r>
              <a:rPr lang="fr-FR" sz="3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 </a:t>
            </a:r>
            <a:r>
              <a:rPr lang="fr-FR" sz="3200" i="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bovis</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qui provoquent des élévations modérées des CCS et passent donc inaperçues, et les IIM  dues à des germes rares (</a:t>
            </a:r>
            <a:r>
              <a:rPr lang="fr-FR" sz="3200" i="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Prototheca</a:t>
            </a:r>
            <a:r>
              <a:rPr lang="fr-FR" sz="3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Pseudomonas, Candida</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pour lesquels </a:t>
            </a:r>
            <a:r>
              <a:rPr lang="fr-FR"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les traitements antibiotiques sont inefficaces</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endParaRPr lang="fr-BE"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4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8D2A78-3126-9EAD-838D-FB1ABC53E6AD}"/>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6066B0E-559F-ABED-D0C4-61FF028C7310}"/>
              </a:ext>
            </a:extLst>
          </p:cNvPr>
          <p:cNvSpPr>
            <a:spLocks noGrp="1"/>
          </p:cNvSpPr>
          <p:nvPr>
            <p:ph type="sldNum" sz="quarter" idx="12"/>
          </p:nvPr>
        </p:nvSpPr>
        <p:spPr/>
        <p:txBody>
          <a:bodyPr/>
          <a:lstStyle/>
          <a:p>
            <a:fld id="{74236956-C5D1-4819-939A-6E38A104A438}" type="slidenum">
              <a:rPr lang="fr-BE" smtClean="0"/>
              <a:t>74</a:t>
            </a:fld>
            <a:endParaRPr lang="fr-BE"/>
          </a:p>
        </p:txBody>
      </p:sp>
      <p:sp>
        <p:nvSpPr>
          <p:cNvPr id="4" name="Rectangle à coins arrondis 3">
            <a:extLst>
              <a:ext uri="{FF2B5EF4-FFF2-40B4-BE49-F238E27FC236}">
                <a16:creationId xmlns:a16="http://schemas.microsoft.com/office/drawing/2014/main" id="{A4416DAA-5A2B-F136-F6AF-771DFC1F814D}"/>
              </a:ext>
            </a:extLst>
          </p:cNvPr>
          <p:cNvSpPr/>
          <p:nvPr/>
        </p:nvSpPr>
        <p:spPr>
          <a:xfrm>
            <a:off x="966315" y="491895"/>
            <a:ext cx="6382235" cy="866328"/>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000" dirty="0"/>
              <a:t>Et si pas d’antibiotiques ?</a:t>
            </a:r>
          </a:p>
        </p:txBody>
      </p:sp>
      <p:sp>
        <p:nvSpPr>
          <p:cNvPr id="6" name="ZoneTexte 5">
            <a:extLst>
              <a:ext uri="{FF2B5EF4-FFF2-40B4-BE49-F238E27FC236}">
                <a16:creationId xmlns:a16="http://schemas.microsoft.com/office/drawing/2014/main" id="{C14B7B45-5946-3BFC-2BCF-21D0A68EBA34}"/>
              </a:ext>
            </a:extLst>
          </p:cNvPr>
          <p:cNvSpPr txBox="1"/>
          <p:nvPr/>
        </p:nvSpPr>
        <p:spPr>
          <a:xfrm>
            <a:off x="1440020" y="2322687"/>
            <a:ext cx="20882312" cy="8960017"/>
          </a:xfrm>
          <a:prstGeom prst="rect">
            <a:avLst/>
          </a:prstGeom>
          <a:noFill/>
        </p:spPr>
        <p:txBody>
          <a:bodyPr wrap="square">
            <a:spAutoFit/>
          </a:bodyPr>
          <a:lstStyle/>
          <a:p>
            <a:pPr marL="0" lvl="1" indent="-175752" algn="just">
              <a:lnSpc>
                <a:spcPct val="115000"/>
              </a:lnSpc>
              <a:spcAft>
                <a:spcPts val="1000"/>
              </a:spcAft>
            </a:pPr>
            <a:r>
              <a:rPr lang="fr-FR"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Traite fréquente</a:t>
            </a:r>
            <a:endParaRPr lang="fr-BE"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Font typeface="Arial" panose="020B0604020202020204" pitchFamily="34" charset="0"/>
              <a:buChar char="•"/>
            </a:pPr>
            <a:r>
              <a:rPr lang="fr-FR"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Pour </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éliminer les germes, les toxines et les médiateurs de l’inflammation avec </a:t>
            </a:r>
            <a:r>
              <a:rPr lang="fr-FR" sz="3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oiu</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sans injection de 30 à 50 UI d’ocytocine </a:t>
            </a:r>
          </a:p>
          <a:p>
            <a:pPr marL="457200" indent="-457200" algn="just">
              <a:lnSpc>
                <a:spcPct val="115000"/>
              </a:lnSpc>
              <a:spcAft>
                <a:spcPts val="1000"/>
              </a:spcAft>
              <a:buFont typeface="Arial" panose="020B0604020202020204" pitchFamily="34" charset="0"/>
              <a:buChar char="•"/>
            </a:pP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L’élimination du lait décongestionne la mamelle et soulage l’animal.</a:t>
            </a:r>
          </a:p>
          <a:p>
            <a:pPr marL="457200" indent="-457200" algn="just">
              <a:lnSpc>
                <a:spcPct val="115000"/>
              </a:lnSpc>
              <a:spcAft>
                <a:spcPts val="1000"/>
              </a:spcAft>
              <a:buFont typeface="Arial" panose="020B0604020202020204" pitchFamily="34" charset="0"/>
              <a:buChar char="•"/>
            </a:pPr>
            <a:r>
              <a:rPr lang="fr-FR"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Pas toujours facile à mettre en œuvre</a:t>
            </a:r>
          </a:p>
          <a:p>
            <a:pPr marL="0" lvl="1" algn="just">
              <a:lnSpc>
                <a:spcPct val="115000"/>
              </a:lnSpc>
              <a:spcAft>
                <a:spcPts val="1000"/>
              </a:spcAft>
            </a:pPr>
            <a:r>
              <a:rPr lang="fr-FR"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Homéopathie</a:t>
            </a:r>
            <a:endParaRPr lang="fr-BE"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Font typeface="Arial" panose="020B0604020202020204" pitchFamily="34" charset="0"/>
              <a:buChar char="•"/>
            </a:pP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Manque d’essais cliniques d’efficacité </a:t>
            </a:r>
          </a:p>
          <a:p>
            <a:pPr marL="457200" indent="-457200" algn="just">
              <a:lnSpc>
                <a:spcPct val="115000"/>
              </a:lnSpc>
              <a:spcAft>
                <a:spcPts val="1000"/>
              </a:spcAft>
              <a:buFont typeface="Arial" panose="020B0604020202020204" pitchFamily="34" charset="0"/>
              <a:buChar char="•"/>
            </a:pPr>
            <a:r>
              <a:rPr lang="fr-FR"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Surtout utilisés dans les élevages biologiques</a:t>
            </a:r>
          </a:p>
          <a:p>
            <a:pPr marL="457200" indent="-457200" algn="just">
              <a:lnSpc>
                <a:spcPct val="115000"/>
              </a:lnSpc>
              <a:spcAft>
                <a:spcPts val="1000"/>
              </a:spcAft>
              <a:buFont typeface="Arial" panose="020B0604020202020204" pitchFamily="34" charset="0"/>
              <a:buChar char="•"/>
            </a:pP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Avantages :  bon marché, ils n’offrent pas de risques thérapeutiques ou de résidus.</a:t>
            </a:r>
          </a:p>
          <a:p>
            <a:pPr marL="0" lvl="1" algn="just">
              <a:lnSpc>
                <a:spcPct val="115000"/>
              </a:lnSpc>
              <a:spcAft>
                <a:spcPts val="1000"/>
              </a:spcAft>
            </a:pPr>
            <a:r>
              <a:rPr lang="fr-FR"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Aromathérapie</a:t>
            </a:r>
          </a:p>
          <a:p>
            <a:pPr marL="457200" lvl="1" indent="-457200" algn="just">
              <a:lnSpc>
                <a:spcPct val="115000"/>
              </a:lnSpc>
              <a:spcAft>
                <a:spcPts val="1000"/>
              </a:spcAft>
              <a:buFont typeface="Arial" panose="020B0604020202020204" pitchFamily="34" charset="0"/>
              <a:buChar char="•"/>
            </a:pPr>
            <a:r>
              <a:rPr lang="fr-FR"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Huiles essentielles : </a:t>
            </a:r>
            <a:r>
              <a:rPr lang="fr-FR"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Thymus </a:t>
            </a:r>
            <a:r>
              <a:rPr lang="fr-FR" sz="3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satureoides</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r-FR" sz="3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Rosmarinus</a:t>
            </a:r>
            <a:r>
              <a:rPr lang="fr-FR"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r-FR" sz="3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verbenone</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et de </a:t>
            </a:r>
            <a:r>
              <a:rPr lang="fr-FR" sz="3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Laurus</a:t>
            </a:r>
            <a:r>
              <a:rPr lang="fr-FR"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r-FR" sz="32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nobilis</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lvl="1" indent="-457200" algn="just">
              <a:lnSpc>
                <a:spcPct val="115000"/>
              </a:lnSpc>
              <a:spcAft>
                <a:spcPts val="1000"/>
              </a:spcAft>
              <a:buFont typeface="Arial" panose="020B0604020202020204" pitchFamily="34" charset="0"/>
              <a:buChar char="•"/>
            </a:pPr>
            <a:r>
              <a:rPr lang="fr-FR"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Utilisation d</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ans l’huile de tournesol au taux de 1,5 %, à raison de 10 ml matin et soir par voie </a:t>
            </a:r>
            <a:r>
              <a:rPr lang="fr-FR" sz="3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diathélique</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lvl="1" indent="-457200" algn="just">
              <a:lnSpc>
                <a:spcPct val="115000"/>
              </a:lnSpc>
              <a:spcAft>
                <a:spcPts val="1000"/>
              </a:spcAft>
              <a:buFont typeface="Arial" panose="020B0604020202020204" pitchFamily="34" charset="0"/>
              <a:buChar char="•"/>
            </a:pPr>
            <a:r>
              <a:rPr lang="fr-FR"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E</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fficacité clinique semble comparable à ce qu’on peut obtenir avec un traitement antibiotique</a:t>
            </a:r>
            <a:endParaRPr lang="fr-BE"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lvl="1" algn="just">
              <a:lnSpc>
                <a:spcPct val="115000"/>
              </a:lnSpc>
              <a:spcAft>
                <a:spcPts val="1000"/>
              </a:spcAft>
            </a:pPr>
            <a:r>
              <a:rPr lang="fr-FR"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Traitements variés et compléments alimentaires </a:t>
            </a:r>
            <a:r>
              <a:rPr lang="fr-FR"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pas d’efficacité démontrée.</a:t>
            </a:r>
            <a:endParaRPr lang="fr-BE"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084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DF9D2C-DDEF-91CF-E896-3E960310A317}"/>
              </a:ext>
            </a:extLst>
          </p:cNvPr>
          <p:cNvPicPr>
            <a:picLocks noChangeAspect="1"/>
          </p:cNvPicPr>
          <p:nvPr/>
        </p:nvPicPr>
        <p:blipFill>
          <a:blip r:embed="rId2"/>
          <a:stretch>
            <a:fillRect/>
          </a:stretch>
        </p:blipFill>
        <p:spPr>
          <a:xfrm>
            <a:off x="1800052" y="935881"/>
            <a:ext cx="20417775" cy="11737304"/>
          </a:xfrm>
          <a:prstGeom prst="rect">
            <a:avLst/>
          </a:prstGeom>
        </p:spPr>
      </p:pic>
    </p:spTree>
    <p:extLst>
      <p:ext uri="{BB962C8B-B14F-4D97-AF65-F5344CB8AC3E}">
        <p14:creationId xmlns:p14="http://schemas.microsoft.com/office/powerpoint/2010/main" val="32389386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59D190-5066-4A2A-8B2B-BDD34EC992B8}"/>
            </a:ext>
          </a:extLst>
        </p:cNvPr>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84524DBD-FF38-2442-664E-AF43E77530A8}"/>
              </a:ext>
            </a:extLst>
          </p:cNvPr>
          <p:cNvGraphicFramePr>
            <a:graphicFrameLocks noChangeAspect="1"/>
          </p:cNvGraphicFramePr>
          <p:nvPr/>
        </p:nvGraphicFramePr>
        <p:xfrm>
          <a:off x="2088084" y="91345"/>
          <a:ext cx="17785976" cy="13445936"/>
        </p:xfrm>
        <a:graphic>
          <a:graphicData uri="http://schemas.openxmlformats.org/presentationml/2006/ole">
            <mc:AlternateContent xmlns:mc="http://schemas.openxmlformats.org/markup-compatibility/2006">
              <mc:Choice xmlns:v="urn:schemas-microsoft-com:vml" Requires="v">
                <p:oleObj name="Worksheet" r:id="rId2" imgW="10344105" imgH="7820065" progId="Excel.Sheet.8">
                  <p:embed/>
                </p:oleObj>
              </mc:Choice>
              <mc:Fallback>
                <p:oleObj name="Worksheet" r:id="rId2" imgW="10344105" imgH="7820065" progId="Excel.Sheet.8">
                  <p:embed/>
                  <p:pic>
                    <p:nvPicPr>
                      <p:cNvPr id="2" name="Objet 1">
                        <a:extLst>
                          <a:ext uri="{FF2B5EF4-FFF2-40B4-BE49-F238E27FC236}">
                            <a16:creationId xmlns:a16="http://schemas.microsoft.com/office/drawing/2014/main" id="{CF178139-822F-315E-C661-B651ECF1DA34}"/>
                          </a:ext>
                        </a:extLst>
                      </p:cNvPr>
                      <p:cNvPicPr/>
                      <p:nvPr/>
                    </p:nvPicPr>
                    <p:blipFill>
                      <a:blip r:embed="rId3"/>
                      <a:stretch>
                        <a:fillRect/>
                      </a:stretch>
                    </p:blipFill>
                    <p:spPr>
                      <a:xfrm>
                        <a:off x="2088084" y="91345"/>
                        <a:ext cx="17785976" cy="13445936"/>
                      </a:xfrm>
                      <a:prstGeom prst="rect">
                        <a:avLst/>
                      </a:prstGeom>
                    </p:spPr>
                  </p:pic>
                </p:oleObj>
              </mc:Fallback>
            </mc:AlternateContent>
          </a:graphicData>
        </a:graphic>
      </p:graphicFrame>
      <p:sp>
        <p:nvSpPr>
          <p:cNvPr id="3" name="ZoneTexte 2"/>
          <p:cNvSpPr txBox="1"/>
          <p:nvPr/>
        </p:nvSpPr>
        <p:spPr>
          <a:xfrm>
            <a:off x="20810164" y="11089009"/>
            <a:ext cx="3345147" cy="1200329"/>
          </a:xfrm>
          <a:prstGeom prst="rect">
            <a:avLst/>
          </a:prstGeom>
          <a:noFill/>
        </p:spPr>
        <p:txBody>
          <a:bodyPr wrap="none" rtlCol="0">
            <a:spAutoFit/>
          </a:bodyPr>
          <a:lstStyle/>
          <a:p>
            <a:r>
              <a:rPr lang="fr-BE" sz="3600" dirty="0"/>
              <a:t>Scellant </a:t>
            </a:r>
            <a:r>
              <a:rPr lang="fr-BE" sz="3600" dirty="0" err="1"/>
              <a:t>Vetoseal</a:t>
            </a:r>
            <a:endParaRPr lang="fr-BE" sz="3600" dirty="0"/>
          </a:p>
          <a:p>
            <a:r>
              <a:rPr lang="fr-BE" sz="3600" dirty="0"/>
              <a:t>de </a:t>
            </a:r>
            <a:r>
              <a:rPr lang="fr-BE" sz="3600" dirty="0" err="1"/>
              <a:t>Vetoquinoll</a:t>
            </a:r>
            <a:endParaRPr lang="fr-BE" sz="3600" dirty="0"/>
          </a:p>
        </p:txBody>
      </p:sp>
    </p:spTree>
    <p:extLst>
      <p:ext uri="{BB962C8B-B14F-4D97-AF65-F5344CB8AC3E}">
        <p14:creationId xmlns:p14="http://schemas.microsoft.com/office/powerpoint/2010/main" val="41624068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43BF4A-5FA8-70EE-6A9E-1703D1D04921}"/>
            </a:ext>
          </a:extLst>
        </p:cNvPr>
        <p:cNvGrpSpPr/>
        <p:nvPr/>
      </p:nvGrpSpPr>
      <p:grpSpPr>
        <a:xfrm>
          <a:off x="0" y="0"/>
          <a:ext cx="0" cy="0"/>
          <a:chOff x="0" y="0"/>
          <a:chExt cx="0" cy="0"/>
        </a:xfrm>
      </p:grpSpPr>
      <p:sp>
        <p:nvSpPr>
          <p:cNvPr id="32" name="Freeform 40">
            <a:extLst>
              <a:ext uri="{FF2B5EF4-FFF2-40B4-BE49-F238E27FC236}">
                <a16:creationId xmlns:a16="http://schemas.microsoft.com/office/drawing/2014/main" id="{52C9366B-C7CC-ECFD-F449-C71D637F3C35}"/>
              </a:ext>
            </a:extLst>
          </p:cNvPr>
          <p:cNvSpPr>
            <a:spLocks noChangeArrowheads="1"/>
          </p:cNvSpPr>
          <p:nvPr/>
        </p:nvSpPr>
        <p:spPr bwMode="auto">
          <a:xfrm>
            <a:off x="8280772" y="719857"/>
            <a:ext cx="6333280" cy="5773169"/>
          </a:xfrm>
          <a:custGeom>
            <a:avLst/>
            <a:gdLst>
              <a:gd name="T0" fmla="*/ 4985 w 4986"/>
              <a:gd name="T1" fmla="*/ 2493 h 4985"/>
              <a:gd name="T2" fmla="*/ 4985 w 4986"/>
              <a:gd name="T3" fmla="*/ 2493 h 4985"/>
              <a:gd name="T4" fmla="*/ 2493 w 4986"/>
              <a:gd name="T5" fmla="*/ 4984 h 4985"/>
              <a:gd name="T6" fmla="*/ 2493 w 4986"/>
              <a:gd name="T7" fmla="*/ 4984 h 4985"/>
              <a:gd name="T8" fmla="*/ 0 w 4986"/>
              <a:gd name="T9" fmla="*/ 2493 h 4985"/>
              <a:gd name="T10" fmla="*/ 0 w 4986"/>
              <a:gd name="T11" fmla="*/ 2493 h 4985"/>
              <a:gd name="T12" fmla="*/ 2493 w 4986"/>
              <a:gd name="T13" fmla="*/ 0 h 4985"/>
              <a:gd name="T14" fmla="*/ 2493 w 4986"/>
              <a:gd name="T15" fmla="*/ 0 h 4985"/>
              <a:gd name="T16" fmla="*/ 4985 w 4986"/>
              <a:gd name="T17" fmla="*/ 2493 h 4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6" h="4985">
                <a:moveTo>
                  <a:pt x="4985" y="2493"/>
                </a:moveTo>
                <a:lnTo>
                  <a:pt x="4985" y="2493"/>
                </a:lnTo>
                <a:cubicBezTo>
                  <a:pt x="4985" y="3868"/>
                  <a:pt x="3869" y="4984"/>
                  <a:pt x="2493" y="4984"/>
                </a:cubicBezTo>
                <a:lnTo>
                  <a:pt x="2493" y="4984"/>
                </a:lnTo>
                <a:cubicBezTo>
                  <a:pt x="1116" y="4984"/>
                  <a:pt x="0" y="3868"/>
                  <a:pt x="0" y="2493"/>
                </a:cubicBezTo>
                <a:lnTo>
                  <a:pt x="0" y="2493"/>
                </a:lnTo>
                <a:cubicBezTo>
                  <a:pt x="0" y="1116"/>
                  <a:pt x="1116" y="0"/>
                  <a:pt x="2493" y="0"/>
                </a:cubicBezTo>
                <a:lnTo>
                  <a:pt x="2493" y="0"/>
                </a:lnTo>
                <a:cubicBezTo>
                  <a:pt x="3869" y="0"/>
                  <a:pt x="4985" y="1116"/>
                  <a:pt x="4985" y="2493"/>
                </a:cubicBezTo>
              </a:path>
            </a:pathLst>
          </a:custGeom>
          <a:solidFill>
            <a:srgbClr val="FFFF00">
              <a:alpha val="75000"/>
            </a:srgbClr>
          </a:solidFill>
          <a:ln>
            <a:noFill/>
          </a:ln>
          <a:effectLst/>
        </p:spPr>
        <p:txBody>
          <a:bodyPr wrap="none" lIns="91428" tIns="45714" rIns="91428" bIns="45714" anchor="ctr"/>
          <a:lstStyle/>
          <a:p>
            <a:pPr>
              <a:defRPr/>
            </a:pPr>
            <a:endParaRPr lang="en-US" sz="6600"/>
          </a:p>
        </p:txBody>
      </p:sp>
      <p:sp>
        <p:nvSpPr>
          <p:cNvPr id="35" name="TextBox 6">
            <a:extLst>
              <a:ext uri="{FF2B5EF4-FFF2-40B4-BE49-F238E27FC236}">
                <a16:creationId xmlns:a16="http://schemas.microsoft.com/office/drawing/2014/main" id="{6C95B969-08A5-D452-3058-328E083109FD}"/>
              </a:ext>
            </a:extLst>
          </p:cNvPr>
          <p:cNvSpPr txBox="1"/>
          <p:nvPr/>
        </p:nvSpPr>
        <p:spPr>
          <a:xfrm>
            <a:off x="9306775" y="3245163"/>
            <a:ext cx="4281274" cy="722558"/>
          </a:xfrm>
          <a:prstGeom prst="rect">
            <a:avLst/>
          </a:prstGeom>
          <a:noFill/>
        </p:spPr>
        <p:txBody>
          <a:bodyPr wrap="square" lIns="91428" tIns="45714" rIns="91428" bIns="45714" rtlCol="0" anchor="b">
            <a:spAutoFit/>
          </a:bodyPr>
          <a:lstStyle/>
          <a:p>
            <a:pPr algn="ctr">
              <a:lnSpc>
                <a:spcPts val="4320"/>
              </a:lnSpc>
            </a:pPr>
            <a:r>
              <a:rPr lang="en-US" sz="6400" spc="-30" dirty="0" err="1">
                <a:ea typeface="Source Sans Pro" panose="020B0503030403020204" pitchFamily="34" charset="0"/>
              </a:rPr>
              <a:t>TRAITER</a:t>
            </a:r>
            <a:endParaRPr lang="en-US" sz="6400" spc="-30" dirty="0">
              <a:ea typeface="Source Sans Pro" panose="020B0503030403020204" pitchFamily="34" charset="0"/>
            </a:endParaRPr>
          </a:p>
        </p:txBody>
      </p:sp>
      <p:sp>
        <p:nvSpPr>
          <p:cNvPr id="5" name="Freeform 40">
            <a:extLst>
              <a:ext uri="{FF2B5EF4-FFF2-40B4-BE49-F238E27FC236}">
                <a16:creationId xmlns:a16="http://schemas.microsoft.com/office/drawing/2014/main" id="{E9E693E3-D6E5-B875-5BA9-2847FFDCCCD5}"/>
              </a:ext>
            </a:extLst>
          </p:cNvPr>
          <p:cNvSpPr>
            <a:spLocks noChangeArrowheads="1"/>
          </p:cNvSpPr>
          <p:nvPr/>
        </p:nvSpPr>
        <p:spPr bwMode="auto">
          <a:xfrm>
            <a:off x="13105308" y="7349783"/>
            <a:ext cx="4281274" cy="4423109"/>
          </a:xfrm>
          <a:custGeom>
            <a:avLst/>
            <a:gdLst>
              <a:gd name="T0" fmla="*/ 4985 w 4986"/>
              <a:gd name="T1" fmla="*/ 2493 h 4985"/>
              <a:gd name="T2" fmla="*/ 4985 w 4986"/>
              <a:gd name="T3" fmla="*/ 2493 h 4985"/>
              <a:gd name="T4" fmla="*/ 2493 w 4986"/>
              <a:gd name="T5" fmla="*/ 4984 h 4985"/>
              <a:gd name="T6" fmla="*/ 2493 w 4986"/>
              <a:gd name="T7" fmla="*/ 4984 h 4985"/>
              <a:gd name="T8" fmla="*/ 0 w 4986"/>
              <a:gd name="T9" fmla="*/ 2493 h 4985"/>
              <a:gd name="T10" fmla="*/ 0 w 4986"/>
              <a:gd name="T11" fmla="*/ 2493 h 4985"/>
              <a:gd name="T12" fmla="*/ 2493 w 4986"/>
              <a:gd name="T13" fmla="*/ 0 h 4985"/>
              <a:gd name="T14" fmla="*/ 2493 w 4986"/>
              <a:gd name="T15" fmla="*/ 0 h 4985"/>
              <a:gd name="T16" fmla="*/ 4985 w 4986"/>
              <a:gd name="T17" fmla="*/ 2493 h 4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6" h="4985">
                <a:moveTo>
                  <a:pt x="4985" y="2493"/>
                </a:moveTo>
                <a:lnTo>
                  <a:pt x="4985" y="2493"/>
                </a:lnTo>
                <a:cubicBezTo>
                  <a:pt x="4985" y="3868"/>
                  <a:pt x="3869" y="4984"/>
                  <a:pt x="2493" y="4984"/>
                </a:cubicBezTo>
                <a:lnTo>
                  <a:pt x="2493" y="4984"/>
                </a:lnTo>
                <a:cubicBezTo>
                  <a:pt x="1116" y="4984"/>
                  <a:pt x="0" y="3868"/>
                  <a:pt x="0" y="2493"/>
                </a:cubicBezTo>
                <a:lnTo>
                  <a:pt x="0" y="2493"/>
                </a:lnTo>
                <a:cubicBezTo>
                  <a:pt x="0" y="1116"/>
                  <a:pt x="1116" y="0"/>
                  <a:pt x="2493" y="0"/>
                </a:cubicBezTo>
                <a:lnTo>
                  <a:pt x="2493" y="0"/>
                </a:lnTo>
                <a:cubicBezTo>
                  <a:pt x="3869" y="0"/>
                  <a:pt x="4985" y="1116"/>
                  <a:pt x="4985" y="2493"/>
                </a:cubicBezTo>
              </a:path>
            </a:pathLst>
          </a:custGeom>
          <a:solidFill>
            <a:schemeClr val="accent3">
              <a:lumMod val="75000"/>
              <a:alpha val="75000"/>
            </a:schemeClr>
          </a:solidFill>
          <a:ln>
            <a:noFill/>
          </a:ln>
          <a:effectLst/>
        </p:spPr>
        <p:txBody>
          <a:bodyPr wrap="none" lIns="91428" tIns="45714" rIns="91428" bIns="45714" anchor="ctr"/>
          <a:lstStyle/>
          <a:p>
            <a:pPr algn="ctr">
              <a:defRPr/>
            </a:pPr>
            <a:r>
              <a:rPr lang="en-US" sz="6600" dirty="0">
                <a:solidFill>
                  <a:schemeClr val="bg1"/>
                </a:solidFill>
              </a:rPr>
              <a:t>Hors </a:t>
            </a:r>
          </a:p>
          <a:p>
            <a:pPr algn="ctr">
              <a:defRPr/>
            </a:pPr>
            <a:r>
              <a:rPr lang="en-US" sz="6600" dirty="0">
                <a:solidFill>
                  <a:schemeClr val="bg1"/>
                </a:solidFill>
              </a:rPr>
              <a:t>lactation</a:t>
            </a:r>
          </a:p>
        </p:txBody>
      </p:sp>
      <p:sp>
        <p:nvSpPr>
          <p:cNvPr id="7" name="Flèche : bas 6">
            <a:extLst>
              <a:ext uri="{FF2B5EF4-FFF2-40B4-BE49-F238E27FC236}">
                <a16:creationId xmlns:a16="http://schemas.microsoft.com/office/drawing/2014/main" id="{4A7DA6BB-FDBE-CF93-E238-CC107495CD6F}"/>
              </a:ext>
            </a:extLst>
          </p:cNvPr>
          <p:cNvSpPr/>
          <p:nvPr/>
        </p:nvSpPr>
        <p:spPr>
          <a:xfrm rot="19073554">
            <a:off x="13289448" y="6219975"/>
            <a:ext cx="1008112" cy="1241128"/>
          </a:xfrm>
          <a:prstGeom prst="down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067522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00E47B0-DE72-5E64-1703-04051F694604}"/>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5DCA487-AA67-4057-B63A-5C366C96064A}"/>
              </a:ext>
            </a:extLst>
          </p:cNvPr>
          <p:cNvSpPr>
            <a:spLocks noGrp="1"/>
          </p:cNvSpPr>
          <p:nvPr>
            <p:ph type="sldNum" sz="quarter" idx="12"/>
          </p:nvPr>
        </p:nvSpPr>
        <p:spPr/>
        <p:txBody>
          <a:bodyPr/>
          <a:lstStyle/>
          <a:p>
            <a:fld id="{74236956-C5D1-4819-939A-6E38A104A438}" type="slidenum">
              <a:rPr lang="fr-BE" smtClean="0"/>
              <a:t>78</a:t>
            </a:fld>
            <a:endParaRPr lang="fr-BE"/>
          </a:p>
        </p:txBody>
      </p:sp>
      <p:sp>
        <p:nvSpPr>
          <p:cNvPr id="4" name="Rectangle à coins arrondis 3">
            <a:extLst>
              <a:ext uri="{FF2B5EF4-FFF2-40B4-BE49-F238E27FC236}">
                <a16:creationId xmlns:a16="http://schemas.microsoft.com/office/drawing/2014/main" id="{4B24E450-3968-56C7-BA2F-49BAECCC68EB}"/>
              </a:ext>
            </a:extLst>
          </p:cNvPr>
          <p:cNvSpPr/>
          <p:nvPr/>
        </p:nvSpPr>
        <p:spPr>
          <a:xfrm>
            <a:off x="966315" y="491895"/>
            <a:ext cx="10338793" cy="866328"/>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000" dirty="0"/>
              <a:t>Quelle stratégie pour le tarissement ?</a:t>
            </a:r>
          </a:p>
        </p:txBody>
      </p:sp>
      <p:pic>
        <p:nvPicPr>
          <p:cNvPr id="5" name="Image 4">
            <a:extLst>
              <a:ext uri="{FF2B5EF4-FFF2-40B4-BE49-F238E27FC236}">
                <a16:creationId xmlns:a16="http://schemas.microsoft.com/office/drawing/2014/main" id="{988CFD3E-362B-C703-ACCB-734B3A9CD090}"/>
              </a:ext>
            </a:extLst>
          </p:cNvPr>
          <p:cNvPicPr>
            <a:picLocks noChangeAspect="1"/>
          </p:cNvPicPr>
          <p:nvPr/>
        </p:nvPicPr>
        <p:blipFill>
          <a:blip r:embed="rId2"/>
          <a:stretch>
            <a:fillRect/>
          </a:stretch>
        </p:blipFill>
        <p:spPr>
          <a:xfrm>
            <a:off x="1512020" y="5328369"/>
            <a:ext cx="19180815" cy="6897915"/>
          </a:xfrm>
          <a:prstGeom prst="rect">
            <a:avLst/>
          </a:prstGeom>
        </p:spPr>
      </p:pic>
      <p:sp>
        <p:nvSpPr>
          <p:cNvPr id="8" name="ZoneTexte 7">
            <a:extLst>
              <a:ext uri="{FF2B5EF4-FFF2-40B4-BE49-F238E27FC236}">
                <a16:creationId xmlns:a16="http://schemas.microsoft.com/office/drawing/2014/main" id="{8A8A4812-93AB-949F-6925-30DD01725E82}"/>
              </a:ext>
            </a:extLst>
          </p:cNvPr>
          <p:cNvSpPr txBox="1"/>
          <p:nvPr/>
        </p:nvSpPr>
        <p:spPr>
          <a:xfrm>
            <a:off x="979450" y="2593200"/>
            <a:ext cx="20954329" cy="1966244"/>
          </a:xfrm>
          <a:prstGeom prst="rect">
            <a:avLst/>
          </a:prstGeom>
          <a:noFill/>
        </p:spPr>
        <p:txBody>
          <a:bodyPr wrap="square">
            <a:spAutoFit/>
          </a:bodyPr>
          <a:lstStyle/>
          <a:p>
            <a:pPr marL="571500" lvl="0" indent="-571500" algn="just">
              <a:lnSpc>
                <a:spcPct val="115000"/>
              </a:lnSpc>
              <a:buFont typeface="Arial" panose="020B0604020202020204" pitchFamily="34" charset="0"/>
              <a:buChar char="•"/>
            </a:pPr>
            <a:r>
              <a:rPr lang="fr-FR" sz="3600" dirty="0">
                <a:solidFill>
                  <a:schemeClr val="bg1"/>
                </a:solidFill>
                <a:effectLst/>
                <a:ea typeface="Times New Roman" panose="02020603050405020304" pitchFamily="18" charset="0"/>
                <a:cs typeface="Times New Roman" panose="02020603050405020304" pitchFamily="18" charset="0"/>
              </a:rPr>
              <a:t>Le traitement HL double le taux de guérison pendant la période sèche,</a:t>
            </a:r>
            <a:endParaRPr lang="fr-BE" sz="3600" dirty="0">
              <a:solidFill>
                <a:schemeClr val="bg1"/>
              </a:solidFill>
              <a:effectLst/>
              <a:ea typeface="Times New Roman" panose="02020603050405020304" pitchFamily="18" charset="0"/>
            </a:endParaRPr>
          </a:p>
          <a:p>
            <a:pPr marL="571500" lvl="0" indent="-571500" algn="just">
              <a:lnSpc>
                <a:spcPct val="115000"/>
              </a:lnSpc>
              <a:buFont typeface="Arial" panose="020B0604020202020204" pitchFamily="34" charset="0"/>
              <a:buChar char="•"/>
            </a:pPr>
            <a:r>
              <a:rPr lang="fr-FR" sz="3600" dirty="0">
                <a:solidFill>
                  <a:schemeClr val="bg1"/>
                </a:solidFill>
                <a:effectLst/>
                <a:ea typeface="Times New Roman" panose="02020603050405020304" pitchFamily="18" charset="0"/>
                <a:cs typeface="Times New Roman" panose="02020603050405020304" pitchFamily="18" charset="0"/>
              </a:rPr>
              <a:t>Le traitement HL divise par deux le taux de nouvelles infections pendant la période sèche,</a:t>
            </a:r>
            <a:endParaRPr lang="fr-BE" sz="3600" dirty="0">
              <a:solidFill>
                <a:schemeClr val="bg1"/>
              </a:solidFill>
              <a:effectLst/>
              <a:ea typeface="Times New Roman" panose="02020603050405020304" pitchFamily="18" charset="0"/>
            </a:endParaRPr>
          </a:p>
          <a:p>
            <a:pPr marL="571500" lvl="0" indent="-571500" algn="just">
              <a:lnSpc>
                <a:spcPct val="115000"/>
              </a:lnSpc>
              <a:spcAft>
                <a:spcPts val="1000"/>
              </a:spcAft>
              <a:buFont typeface="Arial" panose="020B0604020202020204" pitchFamily="34" charset="0"/>
              <a:buChar char="•"/>
            </a:pPr>
            <a:r>
              <a:rPr lang="fr-FR" sz="3600" dirty="0">
                <a:solidFill>
                  <a:schemeClr val="bg1"/>
                </a:solidFill>
                <a:effectLst/>
                <a:ea typeface="Times New Roman" panose="02020603050405020304" pitchFamily="18" charset="0"/>
                <a:cs typeface="Times New Roman" panose="02020603050405020304" pitchFamily="18" charset="0"/>
              </a:rPr>
              <a:t>Le traitement HL divise par deux le nombre de mammites cliniques des sept premiers jours de lactation.</a:t>
            </a:r>
            <a:endParaRPr lang="fr-BE" sz="3600" dirty="0">
              <a:solidFill>
                <a:schemeClr val="bg1"/>
              </a:solidFill>
              <a:effectLst/>
              <a:ea typeface="Times New Roman" panose="02020603050405020304" pitchFamily="18" charset="0"/>
            </a:endParaRPr>
          </a:p>
        </p:txBody>
      </p:sp>
      <p:sp>
        <p:nvSpPr>
          <p:cNvPr id="3" name="ZoneTexte 2">
            <a:extLst>
              <a:ext uri="{FF2B5EF4-FFF2-40B4-BE49-F238E27FC236}">
                <a16:creationId xmlns:a16="http://schemas.microsoft.com/office/drawing/2014/main" id="{A5D0093C-398A-1583-4E9E-426828513418}"/>
              </a:ext>
            </a:extLst>
          </p:cNvPr>
          <p:cNvSpPr txBox="1"/>
          <p:nvPr/>
        </p:nvSpPr>
        <p:spPr>
          <a:xfrm>
            <a:off x="1728044" y="12604405"/>
            <a:ext cx="6046848" cy="584775"/>
          </a:xfrm>
          <a:prstGeom prst="rect">
            <a:avLst/>
          </a:prstGeom>
          <a:noFill/>
        </p:spPr>
        <p:txBody>
          <a:bodyPr wrap="none" rtlCol="0">
            <a:spAutoFit/>
          </a:bodyPr>
          <a:lstStyle/>
          <a:p>
            <a:r>
              <a:rPr lang="fr-BE" sz="3200" dirty="0">
                <a:solidFill>
                  <a:schemeClr val="bg1"/>
                </a:solidFill>
              </a:rPr>
              <a:t>Vache haute productrice : &gt; 15 Kg/j</a:t>
            </a:r>
          </a:p>
        </p:txBody>
      </p:sp>
    </p:spTree>
    <p:extLst>
      <p:ext uri="{BB962C8B-B14F-4D97-AF65-F5344CB8AC3E}">
        <p14:creationId xmlns:p14="http://schemas.microsoft.com/office/powerpoint/2010/main" val="334554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7C500FB-EF1B-7BCF-B9DF-9DF0163D0BAE}"/>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8B84FF-0080-D024-BD43-8B83599DA6E9}"/>
              </a:ext>
            </a:extLst>
          </p:cNvPr>
          <p:cNvSpPr>
            <a:spLocks noGrp="1"/>
          </p:cNvSpPr>
          <p:nvPr>
            <p:ph type="sldNum" sz="quarter" idx="12"/>
          </p:nvPr>
        </p:nvSpPr>
        <p:spPr/>
        <p:txBody>
          <a:bodyPr/>
          <a:lstStyle/>
          <a:p>
            <a:fld id="{74236956-C5D1-4819-939A-6E38A104A438}" type="slidenum">
              <a:rPr lang="fr-BE" smtClean="0"/>
              <a:t>79</a:t>
            </a:fld>
            <a:endParaRPr lang="fr-BE"/>
          </a:p>
        </p:txBody>
      </p:sp>
      <p:sp>
        <p:nvSpPr>
          <p:cNvPr id="4" name="Rectangle à coins arrondis 3">
            <a:extLst>
              <a:ext uri="{FF2B5EF4-FFF2-40B4-BE49-F238E27FC236}">
                <a16:creationId xmlns:a16="http://schemas.microsoft.com/office/drawing/2014/main" id="{02944601-94D6-EAA2-6BAC-10F8CA328B8E}"/>
              </a:ext>
            </a:extLst>
          </p:cNvPr>
          <p:cNvSpPr/>
          <p:nvPr/>
        </p:nvSpPr>
        <p:spPr>
          <a:xfrm>
            <a:off x="966316" y="491895"/>
            <a:ext cx="6798562" cy="866328"/>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000" dirty="0"/>
              <a:t>Tarissement et infections </a:t>
            </a:r>
          </a:p>
        </p:txBody>
      </p:sp>
      <p:grpSp>
        <p:nvGrpSpPr>
          <p:cNvPr id="3" name="Groupe 2">
            <a:extLst>
              <a:ext uri="{FF2B5EF4-FFF2-40B4-BE49-F238E27FC236}">
                <a16:creationId xmlns:a16="http://schemas.microsoft.com/office/drawing/2014/main" id="{F856D88A-57AE-E6DC-5069-7F032101C0D5}"/>
              </a:ext>
            </a:extLst>
          </p:cNvPr>
          <p:cNvGrpSpPr/>
          <p:nvPr/>
        </p:nvGrpSpPr>
        <p:grpSpPr>
          <a:xfrm>
            <a:off x="4392340" y="4809490"/>
            <a:ext cx="10707175" cy="6642808"/>
            <a:chOff x="1524000" y="2209800"/>
            <a:chExt cx="5715634" cy="3810000"/>
          </a:xfrm>
        </p:grpSpPr>
        <p:cxnSp>
          <p:nvCxnSpPr>
            <p:cNvPr id="6" name="Line 3">
              <a:extLst>
                <a:ext uri="{FF2B5EF4-FFF2-40B4-BE49-F238E27FC236}">
                  <a16:creationId xmlns:a16="http://schemas.microsoft.com/office/drawing/2014/main" id="{AD57B06C-3496-5B13-E791-5D982D42C18E}"/>
                </a:ext>
              </a:extLst>
            </p:cNvPr>
            <p:cNvCxnSpPr/>
            <p:nvPr/>
          </p:nvCxnSpPr>
          <p:spPr bwMode="auto">
            <a:xfrm flipV="1">
              <a:off x="1524000" y="2209800"/>
              <a:ext cx="0" cy="3429000"/>
            </a:xfrm>
            <a:prstGeom prst="line">
              <a:avLst/>
            </a:prstGeom>
            <a:noFill/>
            <a:ln w="57150">
              <a:solidFill>
                <a:schemeClr val="tx1"/>
              </a:solidFill>
              <a:round/>
              <a:headEnd/>
              <a:tailEnd type="triangle" w="med" len="med"/>
            </a:ln>
            <a:effectLst/>
          </p:spPr>
        </p:cxnSp>
        <p:cxnSp>
          <p:nvCxnSpPr>
            <p:cNvPr id="7" name="Line 4">
              <a:extLst>
                <a:ext uri="{FF2B5EF4-FFF2-40B4-BE49-F238E27FC236}">
                  <a16:creationId xmlns:a16="http://schemas.microsoft.com/office/drawing/2014/main" id="{F0C2122D-3508-AE04-B715-4F552AC9B9ED}"/>
                </a:ext>
              </a:extLst>
            </p:cNvPr>
            <p:cNvCxnSpPr/>
            <p:nvPr/>
          </p:nvCxnSpPr>
          <p:spPr bwMode="auto">
            <a:xfrm>
              <a:off x="1524000" y="5638800"/>
              <a:ext cx="5715000" cy="0"/>
            </a:xfrm>
            <a:prstGeom prst="line">
              <a:avLst/>
            </a:prstGeom>
            <a:noFill/>
            <a:ln w="57150">
              <a:solidFill>
                <a:schemeClr val="tx1"/>
              </a:solidFill>
              <a:round/>
              <a:headEnd/>
              <a:tailEnd/>
            </a:ln>
            <a:effectLst/>
          </p:spPr>
        </p:cxnSp>
        <p:cxnSp>
          <p:nvCxnSpPr>
            <p:cNvPr id="8" name="Line 5">
              <a:extLst>
                <a:ext uri="{FF2B5EF4-FFF2-40B4-BE49-F238E27FC236}">
                  <a16:creationId xmlns:a16="http://schemas.microsoft.com/office/drawing/2014/main" id="{F27242D6-6FBE-0A16-A7E7-018CCD6BBFE6}"/>
                </a:ext>
              </a:extLst>
            </p:cNvPr>
            <p:cNvCxnSpPr/>
            <p:nvPr/>
          </p:nvCxnSpPr>
          <p:spPr bwMode="auto">
            <a:xfrm flipV="1">
              <a:off x="7239000" y="2286000"/>
              <a:ext cx="0" cy="3352800"/>
            </a:xfrm>
            <a:prstGeom prst="line">
              <a:avLst/>
            </a:prstGeom>
            <a:noFill/>
            <a:ln w="57150">
              <a:solidFill>
                <a:schemeClr val="tx1"/>
              </a:solidFill>
              <a:round/>
              <a:headEnd/>
              <a:tailEnd type="triangle" w="med" len="med"/>
            </a:ln>
            <a:effectLst/>
          </p:spPr>
        </p:cxnSp>
        <p:sp>
          <p:nvSpPr>
            <p:cNvPr id="9" name="Freeform 6">
              <a:extLst>
                <a:ext uri="{FF2B5EF4-FFF2-40B4-BE49-F238E27FC236}">
                  <a16:creationId xmlns:a16="http://schemas.microsoft.com/office/drawing/2014/main" id="{EACBF49B-F3F4-4846-9CDA-574DBBE01B42}"/>
                </a:ext>
              </a:extLst>
            </p:cNvPr>
            <p:cNvSpPr>
              <a:spLocks/>
            </p:cNvSpPr>
            <p:nvPr/>
          </p:nvSpPr>
          <p:spPr bwMode="auto">
            <a:xfrm>
              <a:off x="1524000" y="2324100"/>
              <a:ext cx="5715000" cy="2870200"/>
            </a:xfrm>
            <a:custGeom>
              <a:avLst/>
              <a:gdLst/>
              <a:ahLst/>
              <a:cxnLst>
                <a:cxn ang="0">
                  <a:pos x="0" y="984"/>
                </a:cxn>
                <a:cxn ang="0">
                  <a:pos x="240" y="72"/>
                </a:cxn>
                <a:cxn ang="0">
                  <a:pos x="576" y="1416"/>
                </a:cxn>
                <a:cxn ang="0">
                  <a:pos x="960" y="1800"/>
                </a:cxn>
                <a:cxn ang="0">
                  <a:pos x="3120" y="1464"/>
                </a:cxn>
                <a:cxn ang="0">
                  <a:pos x="3600" y="744"/>
                </a:cxn>
              </a:cxnLst>
              <a:rect l="0" t="0" r="r" b="b"/>
              <a:pathLst>
                <a:path w="3600" h="1808">
                  <a:moveTo>
                    <a:pt x="0" y="984"/>
                  </a:moveTo>
                  <a:cubicBezTo>
                    <a:pt x="72" y="492"/>
                    <a:pt x="144" y="0"/>
                    <a:pt x="240" y="72"/>
                  </a:cubicBezTo>
                  <a:cubicBezTo>
                    <a:pt x="336" y="144"/>
                    <a:pt x="456" y="1128"/>
                    <a:pt x="576" y="1416"/>
                  </a:cubicBezTo>
                  <a:cubicBezTo>
                    <a:pt x="696" y="1704"/>
                    <a:pt x="536" y="1792"/>
                    <a:pt x="960" y="1800"/>
                  </a:cubicBezTo>
                  <a:cubicBezTo>
                    <a:pt x="1384" y="1808"/>
                    <a:pt x="2680" y="1640"/>
                    <a:pt x="3120" y="1464"/>
                  </a:cubicBezTo>
                  <a:cubicBezTo>
                    <a:pt x="3560" y="1288"/>
                    <a:pt x="3520" y="864"/>
                    <a:pt x="3600" y="744"/>
                  </a:cubicBezTo>
                </a:path>
              </a:pathLst>
            </a:custGeom>
            <a:noFill/>
            <a:ln w="57150" cap="flat" cmpd="sng">
              <a:solidFill>
                <a:srgbClr val="FF3300"/>
              </a:solidFill>
              <a:prstDash val="solid"/>
              <a:round/>
              <a:headEnd type="none" w="med" len="med"/>
              <a:tailEnd type="none" w="med" len="med"/>
            </a:ln>
            <a:effectLst/>
          </p:spPr>
          <p:txBody>
            <a:bodyPr/>
            <a:lstStyle/>
            <a:p>
              <a:endParaRPr lang="fr-BE">
                <a:solidFill>
                  <a:schemeClr val="bg1"/>
                </a:solidFill>
              </a:endParaRPr>
            </a:p>
          </p:txBody>
        </p:sp>
        <p:cxnSp>
          <p:nvCxnSpPr>
            <p:cNvPr id="10" name="Line 7">
              <a:extLst>
                <a:ext uri="{FF2B5EF4-FFF2-40B4-BE49-F238E27FC236}">
                  <a16:creationId xmlns:a16="http://schemas.microsoft.com/office/drawing/2014/main" id="{7A949115-BD01-B999-63BB-82B9C2296250}"/>
                </a:ext>
              </a:extLst>
            </p:cNvPr>
            <p:cNvCxnSpPr/>
            <p:nvPr/>
          </p:nvCxnSpPr>
          <p:spPr bwMode="auto">
            <a:xfrm>
              <a:off x="5791200" y="4572000"/>
              <a:ext cx="1447800" cy="0"/>
            </a:xfrm>
            <a:prstGeom prst="line">
              <a:avLst/>
            </a:prstGeom>
            <a:noFill/>
            <a:ln w="19050">
              <a:solidFill>
                <a:schemeClr val="tx1"/>
              </a:solidFill>
              <a:prstDash val="dash"/>
              <a:round/>
              <a:headEnd type="triangle" w="med" len="med"/>
              <a:tailEnd type="triangle" w="med" len="med"/>
            </a:ln>
            <a:effectLst/>
          </p:spPr>
        </p:cxnSp>
        <p:cxnSp>
          <p:nvCxnSpPr>
            <p:cNvPr id="11" name="Line 8">
              <a:extLst>
                <a:ext uri="{FF2B5EF4-FFF2-40B4-BE49-F238E27FC236}">
                  <a16:creationId xmlns:a16="http://schemas.microsoft.com/office/drawing/2014/main" id="{9F4F54C8-74B6-BF72-7D5D-83C9BCF5EFDD}"/>
                </a:ext>
              </a:extLst>
            </p:cNvPr>
            <p:cNvCxnSpPr/>
            <p:nvPr/>
          </p:nvCxnSpPr>
          <p:spPr bwMode="auto">
            <a:xfrm>
              <a:off x="1524000" y="4495800"/>
              <a:ext cx="1524000" cy="0"/>
            </a:xfrm>
            <a:prstGeom prst="line">
              <a:avLst/>
            </a:prstGeom>
            <a:noFill/>
            <a:ln w="19050">
              <a:solidFill>
                <a:schemeClr val="tx1"/>
              </a:solidFill>
              <a:prstDash val="dash"/>
              <a:round/>
              <a:headEnd type="triangle" w="med" len="med"/>
              <a:tailEnd type="triangle" w="med" len="med"/>
            </a:ln>
            <a:effectLst/>
          </p:spPr>
        </p:cxnSp>
        <p:cxnSp>
          <p:nvCxnSpPr>
            <p:cNvPr id="12" name="Line 9">
              <a:extLst>
                <a:ext uri="{FF2B5EF4-FFF2-40B4-BE49-F238E27FC236}">
                  <a16:creationId xmlns:a16="http://schemas.microsoft.com/office/drawing/2014/main" id="{7018FACD-2DCD-9DF5-9115-8E1F613AAF7F}"/>
                </a:ext>
              </a:extLst>
            </p:cNvPr>
            <p:cNvCxnSpPr/>
            <p:nvPr/>
          </p:nvCxnSpPr>
          <p:spPr bwMode="auto">
            <a:xfrm>
              <a:off x="1524000" y="5029200"/>
              <a:ext cx="5715000" cy="0"/>
            </a:xfrm>
            <a:prstGeom prst="line">
              <a:avLst/>
            </a:prstGeom>
            <a:noFill/>
            <a:ln w="19050">
              <a:solidFill>
                <a:schemeClr val="accent2"/>
              </a:solidFill>
              <a:prstDash val="dash"/>
              <a:round/>
              <a:headEnd type="triangle" w="med" len="med"/>
              <a:tailEnd type="triangle" w="med" len="med"/>
            </a:ln>
            <a:effectLst/>
          </p:spPr>
        </p:cxnSp>
        <p:cxnSp>
          <p:nvCxnSpPr>
            <p:cNvPr id="13" name="Line 10">
              <a:extLst>
                <a:ext uri="{FF2B5EF4-FFF2-40B4-BE49-F238E27FC236}">
                  <a16:creationId xmlns:a16="http://schemas.microsoft.com/office/drawing/2014/main" id="{FDF2FB8E-C608-0833-5764-55BB4E10E798}"/>
                </a:ext>
              </a:extLst>
            </p:cNvPr>
            <p:cNvCxnSpPr/>
            <p:nvPr/>
          </p:nvCxnSpPr>
          <p:spPr bwMode="auto">
            <a:xfrm flipV="1">
              <a:off x="3048000" y="2743200"/>
              <a:ext cx="0" cy="3276600"/>
            </a:xfrm>
            <a:prstGeom prst="line">
              <a:avLst/>
            </a:prstGeom>
            <a:noFill/>
            <a:ln w="9525">
              <a:solidFill>
                <a:schemeClr val="tx1"/>
              </a:solidFill>
              <a:prstDash val="dash"/>
              <a:round/>
              <a:headEnd/>
              <a:tailEnd/>
            </a:ln>
            <a:effectLst/>
          </p:spPr>
        </p:cxnSp>
        <p:cxnSp>
          <p:nvCxnSpPr>
            <p:cNvPr id="14" name="Line 11">
              <a:extLst>
                <a:ext uri="{FF2B5EF4-FFF2-40B4-BE49-F238E27FC236}">
                  <a16:creationId xmlns:a16="http://schemas.microsoft.com/office/drawing/2014/main" id="{CA7224B4-4237-466C-2295-C12BF3D978FD}"/>
                </a:ext>
              </a:extLst>
            </p:cNvPr>
            <p:cNvCxnSpPr/>
            <p:nvPr/>
          </p:nvCxnSpPr>
          <p:spPr bwMode="auto">
            <a:xfrm flipV="1">
              <a:off x="5791200" y="2743200"/>
              <a:ext cx="0" cy="3276600"/>
            </a:xfrm>
            <a:prstGeom prst="line">
              <a:avLst/>
            </a:prstGeom>
            <a:noFill/>
            <a:ln w="9525">
              <a:solidFill>
                <a:schemeClr val="tx1"/>
              </a:solidFill>
              <a:prstDash val="dash"/>
              <a:round/>
              <a:headEnd/>
              <a:tailEnd/>
            </a:ln>
            <a:effectLst/>
          </p:spPr>
        </p:cxnSp>
        <p:sp>
          <p:nvSpPr>
            <p:cNvPr id="15" name="Text Box 12">
              <a:extLst>
                <a:ext uri="{FF2B5EF4-FFF2-40B4-BE49-F238E27FC236}">
                  <a16:creationId xmlns:a16="http://schemas.microsoft.com/office/drawing/2014/main" id="{622E041A-7FA9-80A1-AED6-B72902320E09}"/>
                </a:ext>
              </a:extLst>
            </p:cNvPr>
            <p:cNvSpPr txBox="1">
              <a:spLocks noChangeArrowheads="1"/>
            </p:cNvSpPr>
            <p:nvPr/>
          </p:nvSpPr>
          <p:spPr bwMode="auto">
            <a:xfrm>
              <a:off x="1524000" y="5638800"/>
              <a:ext cx="1600834" cy="370705"/>
            </a:xfrm>
            <a:prstGeom prst="rect">
              <a:avLst/>
            </a:prstGeom>
            <a:noFill/>
            <a:ln w="9525">
              <a:noFill/>
              <a:miter lim="800000"/>
              <a:headEnd/>
              <a:tailEnd/>
            </a:ln>
          </p:spPr>
          <p:txBody>
            <a:bodyPr>
              <a:spAutoFit/>
            </a:bodyPr>
            <a:lstStyle/>
            <a:p>
              <a:pPr algn="ctr" fontAlgn="base">
                <a:spcBef>
                  <a:spcPts val="1440"/>
                </a:spcBef>
              </a:pPr>
              <a:r>
                <a:rPr lang="fr-FR" sz="3600" kern="120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Involution</a:t>
              </a:r>
              <a:endParaRPr lang="fr-BE" sz="3600">
                <a:solidFill>
                  <a:schemeClr val="bg1"/>
                </a:solidFill>
                <a:effectLst/>
                <a:latin typeface="Times New Roman" panose="02020603050405020304" pitchFamily="18" charset="0"/>
                <a:ea typeface="Times New Roman" panose="02020603050405020304" pitchFamily="18" charset="0"/>
              </a:endParaRPr>
            </a:p>
          </p:txBody>
        </p:sp>
        <p:sp>
          <p:nvSpPr>
            <p:cNvPr id="16" name="Text Box 13">
              <a:extLst>
                <a:ext uri="{FF2B5EF4-FFF2-40B4-BE49-F238E27FC236}">
                  <a16:creationId xmlns:a16="http://schemas.microsoft.com/office/drawing/2014/main" id="{3B7C851A-657C-97A2-56B4-5F49A6A9489E}"/>
                </a:ext>
              </a:extLst>
            </p:cNvPr>
            <p:cNvSpPr txBox="1">
              <a:spLocks noChangeArrowheads="1"/>
            </p:cNvSpPr>
            <p:nvPr/>
          </p:nvSpPr>
          <p:spPr bwMode="auto">
            <a:xfrm>
              <a:off x="3352800" y="5638265"/>
              <a:ext cx="2286634" cy="370705"/>
            </a:xfrm>
            <a:prstGeom prst="rect">
              <a:avLst/>
            </a:prstGeom>
            <a:noFill/>
            <a:ln w="9525">
              <a:noFill/>
              <a:miter lim="800000"/>
              <a:headEnd/>
              <a:tailEnd/>
            </a:ln>
          </p:spPr>
          <p:txBody>
            <a:bodyPr>
              <a:spAutoFit/>
            </a:bodyPr>
            <a:lstStyle/>
            <a:p>
              <a:pPr algn="ctr" fontAlgn="base">
                <a:spcBef>
                  <a:spcPts val="1440"/>
                </a:spcBef>
              </a:pPr>
              <a:r>
                <a:rPr lang="fr-FR" sz="3600" kern="120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Mamelle sèche</a:t>
              </a:r>
              <a:endParaRPr lang="fr-BE" sz="3600">
                <a:solidFill>
                  <a:schemeClr val="bg1"/>
                </a:solidFill>
                <a:effectLst/>
                <a:latin typeface="Times New Roman" panose="02020603050405020304" pitchFamily="18" charset="0"/>
                <a:ea typeface="Times New Roman" panose="02020603050405020304" pitchFamily="18" charset="0"/>
              </a:endParaRPr>
            </a:p>
          </p:txBody>
        </p:sp>
        <p:sp>
          <p:nvSpPr>
            <p:cNvPr id="17" name="Text Box 14">
              <a:extLst>
                <a:ext uri="{FF2B5EF4-FFF2-40B4-BE49-F238E27FC236}">
                  <a16:creationId xmlns:a16="http://schemas.microsoft.com/office/drawing/2014/main" id="{30B4184F-1293-ECC7-35F4-716533702F3E}"/>
                </a:ext>
              </a:extLst>
            </p:cNvPr>
            <p:cNvSpPr txBox="1">
              <a:spLocks noChangeArrowheads="1"/>
            </p:cNvSpPr>
            <p:nvPr/>
          </p:nvSpPr>
          <p:spPr bwMode="auto">
            <a:xfrm>
              <a:off x="5867400" y="5638265"/>
              <a:ext cx="1372234" cy="370705"/>
            </a:xfrm>
            <a:prstGeom prst="rect">
              <a:avLst/>
            </a:prstGeom>
            <a:noFill/>
            <a:ln w="9525">
              <a:noFill/>
              <a:miter lim="800000"/>
              <a:headEnd/>
              <a:tailEnd/>
            </a:ln>
          </p:spPr>
          <p:txBody>
            <a:bodyPr>
              <a:spAutoFit/>
            </a:bodyPr>
            <a:lstStyle/>
            <a:p>
              <a:pPr algn="ctr" fontAlgn="base">
                <a:spcBef>
                  <a:spcPts val="1440"/>
                </a:spcBef>
              </a:pPr>
              <a:r>
                <a:rPr lang="fr-FR" sz="3600" kern="120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Colostrum</a:t>
              </a:r>
              <a:endParaRPr lang="fr-BE" sz="3600">
                <a:solidFill>
                  <a:schemeClr val="bg1"/>
                </a:solidFill>
                <a:effectLst/>
                <a:latin typeface="Times New Roman" panose="02020603050405020304" pitchFamily="18" charset="0"/>
                <a:ea typeface="Times New Roman" panose="02020603050405020304" pitchFamily="18" charset="0"/>
              </a:endParaRPr>
            </a:p>
          </p:txBody>
        </p:sp>
        <p:sp>
          <p:nvSpPr>
            <p:cNvPr id="18" name="Text Box 15">
              <a:extLst>
                <a:ext uri="{FF2B5EF4-FFF2-40B4-BE49-F238E27FC236}">
                  <a16:creationId xmlns:a16="http://schemas.microsoft.com/office/drawing/2014/main" id="{134907A9-4007-0425-B58B-CF9E890A65E8}"/>
                </a:ext>
              </a:extLst>
            </p:cNvPr>
            <p:cNvSpPr txBox="1">
              <a:spLocks noChangeArrowheads="1"/>
            </p:cNvSpPr>
            <p:nvPr/>
          </p:nvSpPr>
          <p:spPr bwMode="auto">
            <a:xfrm>
              <a:off x="1676383" y="4038315"/>
              <a:ext cx="1371599" cy="370705"/>
            </a:xfrm>
            <a:prstGeom prst="rect">
              <a:avLst/>
            </a:prstGeom>
            <a:noFill/>
            <a:ln w="9525">
              <a:noFill/>
              <a:miter lim="800000"/>
              <a:headEnd/>
              <a:tailEnd/>
            </a:ln>
          </p:spPr>
          <p:txBody>
            <a:bodyPr>
              <a:spAutoFit/>
            </a:bodyPr>
            <a:lstStyle/>
            <a:p>
              <a:pPr algn="ctr" fontAlgn="base">
                <a:spcBef>
                  <a:spcPts val="1440"/>
                </a:spcBef>
              </a:pPr>
              <a:r>
                <a:rPr lang="fr-FR" sz="3600" i="1" kern="12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S. aureus</a:t>
              </a:r>
              <a:endParaRPr lang="fr-BE" sz="3600" dirty="0">
                <a:solidFill>
                  <a:schemeClr val="bg1"/>
                </a:solidFill>
                <a:effectLst/>
                <a:latin typeface="Times New Roman" panose="02020603050405020304" pitchFamily="18" charset="0"/>
                <a:ea typeface="Times New Roman" panose="02020603050405020304" pitchFamily="18" charset="0"/>
              </a:endParaRPr>
            </a:p>
          </p:txBody>
        </p:sp>
        <p:sp>
          <p:nvSpPr>
            <p:cNvPr id="19" name="Text Box 16">
              <a:extLst>
                <a:ext uri="{FF2B5EF4-FFF2-40B4-BE49-F238E27FC236}">
                  <a16:creationId xmlns:a16="http://schemas.microsoft.com/office/drawing/2014/main" id="{D4FED224-8827-6133-1922-F63C0D913A87}"/>
                </a:ext>
              </a:extLst>
            </p:cNvPr>
            <p:cNvSpPr txBox="1">
              <a:spLocks noChangeArrowheads="1"/>
            </p:cNvSpPr>
            <p:nvPr/>
          </p:nvSpPr>
          <p:spPr bwMode="auto">
            <a:xfrm>
              <a:off x="3324306" y="4495443"/>
              <a:ext cx="1006582" cy="370705"/>
            </a:xfrm>
            <a:prstGeom prst="rect">
              <a:avLst/>
            </a:prstGeom>
            <a:noFill/>
            <a:ln w="9525">
              <a:noFill/>
              <a:miter lim="800000"/>
              <a:headEnd/>
              <a:tailEnd/>
            </a:ln>
          </p:spPr>
          <p:txBody>
            <a:bodyPr wrap="none">
              <a:spAutoFit/>
            </a:bodyPr>
            <a:lstStyle/>
            <a:p>
              <a:pPr algn="ctr" fontAlgn="base"/>
              <a:r>
                <a:rPr lang="fr-FR" sz="3600" i="1" kern="120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Str. uberis</a:t>
              </a:r>
              <a:endParaRPr lang="fr-BE" sz="3600">
                <a:solidFill>
                  <a:schemeClr val="bg1"/>
                </a:solidFill>
                <a:effectLst/>
                <a:latin typeface="Times New Roman" panose="02020603050405020304" pitchFamily="18" charset="0"/>
                <a:ea typeface="Times New Roman" panose="02020603050405020304" pitchFamily="18" charset="0"/>
              </a:endParaRPr>
            </a:p>
          </p:txBody>
        </p:sp>
        <p:sp>
          <p:nvSpPr>
            <p:cNvPr id="20" name="Text Box 17">
              <a:extLst>
                <a:ext uri="{FF2B5EF4-FFF2-40B4-BE49-F238E27FC236}">
                  <a16:creationId xmlns:a16="http://schemas.microsoft.com/office/drawing/2014/main" id="{B94B3394-D2B9-F1C0-3F6E-746141FAFA64}"/>
                </a:ext>
              </a:extLst>
            </p:cNvPr>
            <p:cNvSpPr txBox="1">
              <a:spLocks noChangeArrowheads="1"/>
            </p:cNvSpPr>
            <p:nvPr/>
          </p:nvSpPr>
          <p:spPr bwMode="auto">
            <a:xfrm>
              <a:off x="5638344" y="4114503"/>
              <a:ext cx="1295399" cy="370705"/>
            </a:xfrm>
            <a:prstGeom prst="rect">
              <a:avLst/>
            </a:prstGeom>
            <a:noFill/>
            <a:ln w="9525">
              <a:noFill/>
              <a:miter lim="800000"/>
              <a:headEnd/>
              <a:tailEnd/>
            </a:ln>
          </p:spPr>
          <p:txBody>
            <a:bodyPr>
              <a:spAutoFit/>
            </a:bodyPr>
            <a:lstStyle/>
            <a:p>
              <a:pPr algn="ctr" fontAlgn="base">
                <a:spcBef>
                  <a:spcPts val="1440"/>
                </a:spcBef>
              </a:pPr>
              <a:r>
                <a:rPr lang="fr-FR" sz="3600" i="1" kern="120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E. coli</a:t>
              </a:r>
              <a:endParaRPr lang="fr-BE" sz="3600">
                <a:solidFill>
                  <a:schemeClr val="bg1"/>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356143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à coins arrondis 5"/>
          <p:cNvSpPr/>
          <p:nvPr/>
        </p:nvSpPr>
        <p:spPr>
          <a:xfrm>
            <a:off x="313181" y="262103"/>
            <a:ext cx="7459515" cy="1008112"/>
          </a:xfrm>
          <a:prstGeom prst="roundRect">
            <a:avLst/>
          </a:prstGeom>
          <a:solidFill>
            <a:srgbClr val="8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800" dirty="0"/>
              <a:t>Un bref état des lieux</a:t>
            </a:r>
          </a:p>
        </p:txBody>
      </p:sp>
      <p:sp>
        <p:nvSpPr>
          <p:cNvPr id="3" name="ZoneTexte 2"/>
          <p:cNvSpPr txBox="1"/>
          <p:nvPr/>
        </p:nvSpPr>
        <p:spPr>
          <a:xfrm>
            <a:off x="575916" y="1704674"/>
            <a:ext cx="12280926" cy="3416320"/>
          </a:xfrm>
          <a:prstGeom prst="rect">
            <a:avLst/>
          </a:prstGeom>
          <a:noFill/>
        </p:spPr>
        <p:txBody>
          <a:bodyPr wrap="none" rtlCol="0">
            <a:spAutoFit/>
          </a:bodyPr>
          <a:lstStyle/>
          <a:p>
            <a:r>
              <a:rPr lang="fr-BE" sz="3600" dirty="0" err="1">
                <a:solidFill>
                  <a:schemeClr val="bg1"/>
                </a:solidFill>
              </a:rPr>
              <a:t>Marnet</a:t>
            </a:r>
            <a:r>
              <a:rPr lang="fr-BE" sz="3600" dirty="0">
                <a:solidFill>
                  <a:schemeClr val="bg1"/>
                </a:solidFill>
              </a:rPr>
              <a:t> et al. </a:t>
            </a:r>
            <a:r>
              <a:rPr lang="en-US" sz="3600" dirty="0">
                <a:solidFill>
                  <a:schemeClr val="bg1"/>
                </a:solidFill>
              </a:rPr>
              <a:t>State of milking equipment park, hygiene practices </a:t>
            </a:r>
          </a:p>
          <a:p>
            <a:r>
              <a:rPr lang="en-US" sz="3600" dirty="0">
                <a:solidFill>
                  <a:schemeClr val="bg1"/>
                </a:solidFill>
              </a:rPr>
              <a:t>and milk quality in </a:t>
            </a:r>
            <a:r>
              <a:rPr lang="en-US" sz="3600" dirty="0">
                <a:solidFill>
                  <a:srgbClr val="FFFF00"/>
                </a:solidFill>
              </a:rPr>
              <a:t>Tunisia </a:t>
            </a:r>
            <a:r>
              <a:rPr lang="en-US" sz="3600" dirty="0">
                <a:solidFill>
                  <a:schemeClr val="bg1"/>
                </a:solidFill>
              </a:rPr>
              <a:t>(</a:t>
            </a:r>
            <a:r>
              <a:rPr lang="en-US" sz="3600" dirty="0" err="1">
                <a:solidFill>
                  <a:schemeClr val="bg1"/>
                </a:solidFill>
              </a:rPr>
              <a:t>Congrès</a:t>
            </a:r>
            <a:r>
              <a:rPr lang="en-US" sz="3600" dirty="0">
                <a:solidFill>
                  <a:schemeClr val="bg1"/>
                </a:solidFill>
              </a:rPr>
              <a:t> </a:t>
            </a:r>
            <a:r>
              <a:rPr lang="en-US" sz="3600" dirty="0" err="1">
                <a:solidFill>
                  <a:schemeClr val="bg1"/>
                </a:solidFill>
              </a:rPr>
              <a:t>SISPA</a:t>
            </a:r>
            <a:r>
              <a:rPr lang="en-US" sz="3600" dirty="0">
                <a:solidFill>
                  <a:schemeClr val="bg1"/>
                </a:solidFill>
              </a:rPr>
              <a:t>  Souk-</a:t>
            </a:r>
            <a:r>
              <a:rPr lang="en-US" sz="3600" dirty="0" err="1">
                <a:solidFill>
                  <a:schemeClr val="bg1"/>
                </a:solidFill>
              </a:rPr>
              <a:t>Ahras</a:t>
            </a:r>
            <a:r>
              <a:rPr lang="en-US" sz="3600" dirty="0">
                <a:solidFill>
                  <a:schemeClr val="bg1"/>
                </a:solidFill>
              </a:rPr>
              <a:t> 2022) </a:t>
            </a:r>
          </a:p>
          <a:p>
            <a:r>
              <a:rPr lang="en-US" sz="3600" dirty="0">
                <a:solidFill>
                  <a:schemeClr val="bg1"/>
                </a:solidFill>
              </a:rPr>
              <a:t>(139 </a:t>
            </a:r>
            <a:r>
              <a:rPr lang="en-US" sz="3600" dirty="0" err="1">
                <a:solidFill>
                  <a:schemeClr val="bg1"/>
                </a:solidFill>
              </a:rPr>
              <a:t>élevages</a:t>
            </a:r>
            <a:r>
              <a:rPr lang="en-US" sz="3600" dirty="0">
                <a:solidFill>
                  <a:schemeClr val="bg1"/>
                </a:solidFill>
              </a:rPr>
              <a:t>)</a:t>
            </a:r>
          </a:p>
          <a:p>
            <a:endParaRPr lang="en-US" sz="3600" dirty="0">
              <a:solidFill>
                <a:schemeClr val="bg1"/>
              </a:solidFill>
            </a:endParaRPr>
          </a:p>
          <a:p>
            <a:pPr marL="685800" indent="-685800">
              <a:buFont typeface="Arial" panose="020B0604020202020204" pitchFamily="34" charset="0"/>
              <a:buChar char="•"/>
            </a:pPr>
            <a:r>
              <a:rPr lang="en-US" sz="3600" dirty="0">
                <a:solidFill>
                  <a:schemeClr val="bg1"/>
                </a:solidFill>
              </a:rPr>
              <a:t>74 % des </a:t>
            </a:r>
            <a:r>
              <a:rPr lang="en-US" sz="3600" dirty="0" err="1">
                <a:solidFill>
                  <a:schemeClr val="bg1"/>
                </a:solidFill>
              </a:rPr>
              <a:t>comptages</a:t>
            </a:r>
            <a:r>
              <a:rPr lang="en-US" sz="3600" dirty="0">
                <a:solidFill>
                  <a:schemeClr val="bg1"/>
                </a:solidFill>
              </a:rPr>
              <a:t> </a:t>
            </a:r>
            <a:r>
              <a:rPr lang="en-US" sz="3600" dirty="0" err="1">
                <a:solidFill>
                  <a:schemeClr val="bg1"/>
                </a:solidFill>
              </a:rPr>
              <a:t>cellulaires</a:t>
            </a:r>
            <a:r>
              <a:rPr lang="en-US" sz="3600" dirty="0">
                <a:solidFill>
                  <a:schemeClr val="bg1"/>
                </a:solidFill>
              </a:rPr>
              <a:t> </a:t>
            </a:r>
            <a:r>
              <a:rPr lang="en-US" sz="3600" dirty="0" err="1">
                <a:solidFill>
                  <a:schemeClr val="bg1"/>
                </a:solidFill>
              </a:rPr>
              <a:t>individuels</a:t>
            </a:r>
            <a:r>
              <a:rPr lang="en-US" sz="3600" dirty="0">
                <a:solidFill>
                  <a:schemeClr val="bg1"/>
                </a:solidFill>
              </a:rPr>
              <a:t> &gt; 400.000</a:t>
            </a:r>
          </a:p>
          <a:p>
            <a:pPr marL="685800" indent="-685800">
              <a:buFont typeface="Arial" panose="020B0604020202020204" pitchFamily="34" charset="0"/>
              <a:buChar char="•"/>
            </a:pPr>
            <a:r>
              <a:rPr lang="en-US" sz="3600" dirty="0" err="1">
                <a:solidFill>
                  <a:schemeClr val="bg1"/>
                </a:solidFill>
              </a:rPr>
              <a:t>Etat</a:t>
            </a:r>
            <a:r>
              <a:rPr lang="en-US" sz="3600" dirty="0">
                <a:solidFill>
                  <a:schemeClr val="bg1"/>
                </a:solidFill>
              </a:rPr>
              <a:t> </a:t>
            </a:r>
            <a:r>
              <a:rPr lang="en-US" sz="3600" dirty="0" err="1">
                <a:solidFill>
                  <a:schemeClr val="bg1"/>
                </a:solidFill>
              </a:rPr>
              <a:t>catastrophique</a:t>
            </a:r>
            <a:r>
              <a:rPr lang="en-US" sz="3600" dirty="0">
                <a:solidFill>
                  <a:schemeClr val="bg1"/>
                </a:solidFill>
              </a:rPr>
              <a:t> des installations de </a:t>
            </a:r>
            <a:r>
              <a:rPr lang="en-US" sz="3600" dirty="0" err="1">
                <a:solidFill>
                  <a:schemeClr val="bg1"/>
                </a:solidFill>
              </a:rPr>
              <a:t>traite</a:t>
            </a:r>
            <a:r>
              <a:rPr lang="en-US" sz="3600" dirty="0">
                <a:solidFill>
                  <a:schemeClr val="bg1"/>
                </a:solidFill>
              </a:rPr>
              <a:t> </a:t>
            </a:r>
            <a:endParaRPr lang="fr-BE" sz="3600" dirty="0">
              <a:solidFill>
                <a:schemeClr val="bg1"/>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1000" y="982464"/>
            <a:ext cx="6624736" cy="413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 4">
            <a:extLst>
              <a:ext uri="{FF2B5EF4-FFF2-40B4-BE49-F238E27FC236}">
                <a16:creationId xmlns:a16="http://schemas.microsoft.com/office/drawing/2014/main" id="{3B19BF36-0C98-9770-9F0D-332ECB217EA4}"/>
              </a:ext>
            </a:extLst>
          </p:cNvPr>
          <p:cNvPicPr>
            <a:picLocks noChangeAspect="1"/>
          </p:cNvPicPr>
          <p:nvPr/>
        </p:nvPicPr>
        <p:blipFill>
          <a:blip r:embed="rId3"/>
          <a:stretch>
            <a:fillRect/>
          </a:stretch>
        </p:blipFill>
        <p:spPr>
          <a:xfrm>
            <a:off x="530273" y="6840537"/>
            <a:ext cx="7459515" cy="2541071"/>
          </a:xfrm>
          <a:prstGeom prst="rect">
            <a:avLst/>
          </a:prstGeom>
        </p:spPr>
      </p:pic>
      <p:sp>
        <p:nvSpPr>
          <p:cNvPr id="8" name="ZoneTexte 7">
            <a:extLst>
              <a:ext uri="{FF2B5EF4-FFF2-40B4-BE49-F238E27FC236}">
                <a16:creationId xmlns:a16="http://schemas.microsoft.com/office/drawing/2014/main" id="{338A163A-D4B3-8132-7BEF-1E2F65C9CC9A}"/>
              </a:ext>
            </a:extLst>
          </p:cNvPr>
          <p:cNvSpPr txBox="1"/>
          <p:nvPr/>
        </p:nvSpPr>
        <p:spPr>
          <a:xfrm>
            <a:off x="8417099" y="6574922"/>
            <a:ext cx="16074131" cy="3970318"/>
          </a:xfrm>
          <a:prstGeom prst="rect">
            <a:avLst/>
          </a:prstGeom>
          <a:noFill/>
        </p:spPr>
        <p:txBody>
          <a:bodyPr wrap="square">
            <a:spAutoFit/>
          </a:bodyPr>
          <a:lstStyle/>
          <a:p>
            <a:pPr marL="685800" indent="-685800">
              <a:buFont typeface="Arial" panose="020B0604020202020204" pitchFamily="34" charset="0"/>
              <a:buChar char="•"/>
            </a:pPr>
            <a:r>
              <a:rPr lang="fr-BE" sz="3600" dirty="0">
                <a:solidFill>
                  <a:schemeClr val="bg1"/>
                </a:solidFill>
              </a:rPr>
              <a:t>2024</a:t>
            </a:r>
          </a:p>
          <a:p>
            <a:pPr marL="685800" indent="-685800">
              <a:buFont typeface="Arial" panose="020B0604020202020204" pitchFamily="34" charset="0"/>
              <a:buChar char="•"/>
            </a:pPr>
            <a:r>
              <a:rPr lang="fr-BE" sz="3600" dirty="0">
                <a:solidFill>
                  <a:schemeClr val="bg1"/>
                </a:solidFill>
              </a:rPr>
              <a:t>32 élevages de 2 à 55 vaches (Total 400 vaches)</a:t>
            </a:r>
          </a:p>
          <a:p>
            <a:pPr marL="685800" indent="-685800">
              <a:buFont typeface="Arial" panose="020B0604020202020204" pitchFamily="34" charset="0"/>
              <a:buChar char="•"/>
            </a:pPr>
            <a:r>
              <a:rPr lang="fr-BE" sz="3600" dirty="0">
                <a:solidFill>
                  <a:schemeClr val="bg1"/>
                </a:solidFill>
              </a:rPr>
              <a:t>Examen de chaque quartier au CMT</a:t>
            </a:r>
          </a:p>
          <a:p>
            <a:pPr marL="685800" indent="-685800">
              <a:buFont typeface="Arial" panose="020B0604020202020204" pitchFamily="34" charset="0"/>
              <a:buChar char="•"/>
            </a:pPr>
            <a:r>
              <a:rPr lang="fr-BE" sz="3600" dirty="0">
                <a:solidFill>
                  <a:schemeClr val="bg1"/>
                </a:solidFill>
              </a:rPr>
              <a:t>84 % des élevages avec au moins un cas de mammite clinique ou subclinique</a:t>
            </a:r>
          </a:p>
          <a:p>
            <a:pPr marL="685800" indent="-685800">
              <a:buFont typeface="Arial" panose="020B0604020202020204" pitchFamily="34" charset="0"/>
              <a:buChar char="•"/>
            </a:pPr>
            <a:r>
              <a:rPr lang="fr-BE" sz="3600" dirty="0">
                <a:solidFill>
                  <a:schemeClr val="bg1"/>
                </a:solidFill>
              </a:rPr>
              <a:t>54 % des vaches avec au moins un quartier infecté</a:t>
            </a:r>
          </a:p>
          <a:p>
            <a:pPr marL="685800" indent="-685800">
              <a:buFont typeface="Arial" panose="020B0604020202020204" pitchFamily="34" charset="0"/>
              <a:buChar char="•"/>
            </a:pPr>
            <a:r>
              <a:rPr lang="fr-BE" sz="3600" dirty="0">
                <a:solidFill>
                  <a:schemeClr val="bg1"/>
                </a:solidFill>
              </a:rPr>
              <a:t>17 % de mammite clinique (/400 vaches)</a:t>
            </a:r>
          </a:p>
          <a:p>
            <a:pPr marL="685800" indent="-685800">
              <a:buFont typeface="Arial" panose="020B0604020202020204" pitchFamily="34" charset="0"/>
              <a:buChar char="•"/>
            </a:pPr>
            <a:r>
              <a:rPr lang="fr-BE" sz="3600" dirty="0">
                <a:solidFill>
                  <a:schemeClr val="bg1"/>
                </a:solidFill>
              </a:rPr>
              <a:t>35 % de mammite subclinique (/400 vaches)</a:t>
            </a:r>
          </a:p>
        </p:txBody>
      </p:sp>
      <p:pic>
        <p:nvPicPr>
          <p:cNvPr id="10" name="Image 9">
            <a:extLst>
              <a:ext uri="{FF2B5EF4-FFF2-40B4-BE49-F238E27FC236}">
                <a16:creationId xmlns:a16="http://schemas.microsoft.com/office/drawing/2014/main" id="{6E6DC86F-9B18-534D-0562-9FE254957360}"/>
              </a:ext>
            </a:extLst>
          </p:cNvPr>
          <p:cNvPicPr>
            <a:picLocks noChangeAspect="1"/>
          </p:cNvPicPr>
          <p:nvPr/>
        </p:nvPicPr>
        <p:blipFill>
          <a:blip r:embed="rId4"/>
          <a:stretch>
            <a:fillRect/>
          </a:stretch>
        </p:blipFill>
        <p:spPr>
          <a:xfrm>
            <a:off x="530273" y="9429232"/>
            <a:ext cx="7503395" cy="653823"/>
          </a:xfrm>
          <a:prstGeom prst="rect">
            <a:avLst/>
          </a:prstGeom>
        </p:spPr>
      </p:pic>
    </p:spTree>
    <p:extLst>
      <p:ext uri="{BB962C8B-B14F-4D97-AF65-F5344CB8AC3E}">
        <p14:creationId xmlns:p14="http://schemas.microsoft.com/office/powerpoint/2010/main" val="173230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C0B4C65-46B9-66EB-0096-EF1CC34369E0}"/>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2C3C6BC-9F36-2007-0680-D3B51FE12A41}"/>
              </a:ext>
            </a:extLst>
          </p:cNvPr>
          <p:cNvSpPr>
            <a:spLocks noGrp="1"/>
          </p:cNvSpPr>
          <p:nvPr>
            <p:ph type="sldNum" sz="quarter" idx="12"/>
          </p:nvPr>
        </p:nvSpPr>
        <p:spPr/>
        <p:txBody>
          <a:bodyPr/>
          <a:lstStyle/>
          <a:p>
            <a:fld id="{74236956-C5D1-4819-939A-6E38A104A438}" type="slidenum">
              <a:rPr lang="fr-BE" smtClean="0"/>
              <a:t>80</a:t>
            </a:fld>
            <a:endParaRPr lang="fr-BE"/>
          </a:p>
        </p:txBody>
      </p:sp>
      <p:sp>
        <p:nvSpPr>
          <p:cNvPr id="4" name="Rectangle à coins arrondis 3">
            <a:extLst>
              <a:ext uri="{FF2B5EF4-FFF2-40B4-BE49-F238E27FC236}">
                <a16:creationId xmlns:a16="http://schemas.microsoft.com/office/drawing/2014/main" id="{5059370E-A290-D012-8BC2-2DC33A1F04D4}"/>
              </a:ext>
            </a:extLst>
          </p:cNvPr>
          <p:cNvSpPr/>
          <p:nvPr/>
        </p:nvSpPr>
        <p:spPr>
          <a:xfrm>
            <a:off x="966316" y="491895"/>
            <a:ext cx="9762728" cy="866328"/>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000" dirty="0"/>
              <a:t>Efficacité des traitements au tarissement </a:t>
            </a:r>
          </a:p>
        </p:txBody>
      </p:sp>
      <p:pic>
        <p:nvPicPr>
          <p:cNvPr id="21" name="Image 20">
            <a:extLst>
              <a:ext uri="{FF2B5EF4-FFF2-40B4-BE49-F238E27FC236}">
                <a16:creationId xmlns:a16="http://schemas.microsoft.com/office/drawing/2014/main" id="{4728CA07-3492-E87A-863A-83572ACA4361}"/>
              </a:ext>
            </a:extLst>
          </p:cNvPr>
          <p:cNvPicPr>
            <a:picLocks noChangeAspect="1"/>
          </p:cNvPicPr>
          <p:nvPr/>
        </p:nvPicPr>
        <p:blipFill>
          <a:blip r:embed="rId2"/>
          <a:stretch>
            <a:fillRect/>
          </a:stretch>
        </p:blipFill>
        <p:spPr>
          <a:xfrm>
            <a:off x="905596" y="2376041"/>
            <a:ext cx="19010112" cy="5995103"/>
          </a:xfrm>
          <a:prstGeom prst="rect">
            <a:avLst/>
          </a:prstGeom>
        </p:spPr>
      </p:pic>
    </p:spTree>
    <p:extLst>
      <p:ext uri="{BB962C8B-B14F-4D97-AF65-F5344CB8AC3E}">
        <p14:creationId xmlns:p14="http://schemas.microsoft.com/office/powerpoint/2010/main" val="24799378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D54FB37-8011-7AD7-D59E-220EFBE947FC}"/>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5B0604C-9F98-7E65-B696-11F65A45531C}"/>
              </a:ext>
            </a:extLst>
          </p:cNvPr>
          <p:cNvSpPr>
            <a:spLocks noGrp="1"/>
          </p:cNvSpPr>
          <p:nvPr>
            <p:ph type="sldNum" sz="quarter" idx="12"/>
          </p:nvPr>
        </p:nvSpPr>
        <p:spPr/>
        <p:txBody>
          <a:bodyPr/>
          <a:lstStyle/>
          <a:p>
            <a:fld id="{74236956-C5D1-4819-939A-6E38A104A438}" type="slidenum">
              <a:rPr lang="fr-BE" smtClean="0"/>
              <a:t>81</a:t>
            </a:fld>
            <a:endParaRPr lang="fr-BE"/>
          </a:p>
        </p:txBody>
      </p:sp>
      <p:sp>
        <p:nvSpPr>
          <p:cNvPr id="4" name="Rectangle à coins arrondis 3">
            <a:extLst>
              <a:ext uri="{FF2B5EF4-FFF2-40B4-BE49-F238E27FC236}">
                <a16:creationId xmlns:a16="http://schemas.microsoft.com/office/drawing/2014/main" id="{43670054-1B70-2E96-E213-291DDA2CF274}"/>
              </a:ext>
            </a:extLst>
          </p:cNvPr>
          <p:cNvSpPr/>
          <p:nvPr/>
        </p:nvSpPr>
        <p:spPr>
          <a:xfrm>
            <a:off x="966316" y="491895"/>
            <a:ext cx="13435136" cy="866328"/>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000" dirty="0"/>
              <a:t>Intérêt économique d’un traitement au tarissement </a:t>
            </a:r>
          </a:p>
        </p:txBody>
      </p:sp>
      <p:pic>
        <p:nvPicPr>
          <p:cNvPr id="5" name="Image 4">
            <a:extLst>
              <a:ext uri="{FF2B5EF4-FFF2-40B4-BE49-F238E27FC236}">
                <a16:creationId xmlns:a16="http://schemas.microsoft.com/office/drawing/2014/main" id="{FF0DC343-DA30-69E8-275E-2A31DCDE0053}"/>
              </a:ext>
            </a:extLst>
          </p:cNvPr>
          <p:cNvPicPr>
            <a:picLocks noChangeAspect="1"/>
          </p:cNvPicPr>
          <p:nvPr/>
        </p:nvPicPr>
        <p:blipFill>
          <a:blip r:embed="rId2"/>
          <a:stretch>
            <a:fillRect/>
          </a:stretch>
        </p:blipFill>
        <p:spPr>
          <a:xfrm>
            <a:off x="1584028" y="3024113"/>
            <a:ext cx="18565295" cy="7074883"/>
          </a:xfrm>
          <a:prstGeom prst="rect">
            <a:avLst/>
          </a:prstGeom>
        </p:spPr>
      </p:pic>
    </p:spTree>
    <p:extLst>
      <p:ext uri="{BB962C8B-B14F-4D97-AF65-F5344CB8AC3E}">
        <p14:creationId xmlns:p14="http://schemas.microsoft.com/office/powerpoint/2010/main" val="25497369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82</a:t>
            </a:fld>
            <a:endParaRPr lang="fr-BE"/>
          </a:p>
        </p:txBody>
      </p:sp>
      <p:sp>
        <p:nvSpPr>
          <p:cNvPr id="3" name="Rectangle 2"/>
          <p:cNvSpPr/>
          <p:nvPr/>
        </p:nvSpPr>
        <p:spPr>
          <a:xfrm>
            <a:off x="787872" y="8659315"/>
            <a:ext cx="17857986" cy="1323439"/>
          </a:xfrm>
          <a:prstGeom prst="rect">
            <a:avLst/>
          </a:prstGeom>
        </p:spPr>
        <p:txBody>
          <a:bodyPr wrap="square">
            <a:spAutoFit/>
          </a:bodyPr>
          <a:lstStyle/>
          <a:p>
            <a:r>
              <a:rPr lang="fr-BE" sz="4000" dirty="0">
                <a:solidFill>
                  <a:srgbClr val="FFFF00"/>
                </a:solidFill>
                <a:hlinkClick r:id="rId2"/>
              </a:rPr>
              <a:t>http://www.reseaumammite.org/tactic/wp-content/uploads/2020/07/FR-fiche_tech_adm_mammite_02085x11V9.pdf</a:t>
            </a:r>
            <a:r>
              <a:rPr lang="fr-BE" sz="4000" dirty="0">
                <a:solidFill>
                  <a:srgbClr val="FFFF00"/>
                </a:solidFill>
              </a:rPr>
              <a:t>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841" y="3240137"/>
            <a:ext cx="13561603" cy="338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à coins arrondis 5"/>
          <p:cNvSpPr/>
          <p:nvPr/>
        </p:nvSpPr>
        <p:spPr>
          <a:xfrm>
            <a:off x="575916" y="1174552"/>
            <a:ext cx="22682390" cy="1193869"/>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800" dirty="0"/>
              <a:t>Les </a:t>
            </a:r>
            <a:r>
              <a:rPr lang="fr-BE" sz="4800" dirty="0" err="1"/>
              <a:t>scellants</a:t>
            </a:r>
            <a:r>
              <a:rPr lang="fr-BE" sz="4800" dirty="0"/>
              <a:t> : une alternative intéressante à l’utilisation des antibiotiques au tarissement </a:t>
            </a:r>
          </a:p>
        </p:txBody>
      </p:sp>
      <p:pic>
        <p:nvPicPr>
          <p:cNvPr id="4" name="Picture 4" descr="Teatseal | Zoetis AU">
            <a:extLst>
              <a:ext uri="{FF2B5EF4-FFF2-40B4-BE49-F238E27FC236}">
                <a16:creationId xmlns:a16="http://schemas.microsoft.com/office/drawing/2014/main" id="{42A25A27-88B7-B42F-732F-13F0425616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191" r="-1" b="5217"/>
          <a:stretch/>
        </p:blipFill>
        <p:spPr bwMode="auto">
          <a:xfrm>
            <a:off x="15553580" y="3240137"/>
            <a:ext cx="7272808" cy="404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0078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95964D-5E30-C4FC-8FEF-70306C4C993A}"/>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B0CAE8B-A360-A1A3-B625-D1BB13F9E53B}"/>
              </a:ext>
            </a:extLst>
          </p:cNvPr>
          <p:cNvSpPr>
            <a:spLocks noGrp="1"/>
          </p:cNvSpPr>
          <p:nvPr>
            <p:ph type="sldNum" sz="quarter" idx="12"/>
          </p:nvPr>
        </p:nvSpPr>
        <p:spPr/>
        <p:txBody>
          <a:bodyPr/>
          <a:lstStyle/>
          <a:p>
            <a:fld id="{74236956-C5D1-4819-939A-6E38A104A438}" type="slidenum">
              <a:rPr lang="fr-BE" smtClean="0"/>
              <a:t>83</a:t>
            </a:fld>
            <a:endParaRPr lang="fr-BE"/>
          </a:p>
        </p:txBody>
      </p:sp>
      <p:sp>
        <p:nvSpPr>
          <p:cNvPr id="3" name="Rectangle 2">
            <a:extLst>
              <a:ext uri="{FF2B5EF4-FFF2-40B4-BE49-F238E27FC236}">
                <a16:creationId xmlns:a16="http://schemas.microsoft.com/office/drawing/2014/main" id="{FB0CEEDC-C3C2-6D11-61B1-208F238D59C5}"/>
              </a:ext>
            </a:extLst>
          </p:cNvPr>
          <p:cNvSpPr/>
          <p:nvPr/>
        </p:nvSpPr>
        <p:spPr>
          <a:xfrm>
            <a:off x="935891" y="12880498"/>
            <a:ext cx="21962440" cy="584775"/>
          </a:xfrm>
          <a:prstGeom prst="rect">
            <a:avLst/>
          </a:prstGeom>
        </p:spPr>
        <p:txBody>
          <a:bodyPr wrap="square">
            <a:spAutoFit/>
          </a:bodyPr>
          <a:lstStyle/>
          <a:p>
            <a:r>
              <a:rPr lang="fr-BE" sz="3200" dirty="0">
                <a:solidFill>
                  <a:srgbClr val="FFFF00"/>
                </a:solidFill>
                <a:hlinkClick r:id="rId2"/>
              </a:rPr>
              <a:t>http://www.reseaumammite.org/tactic/wp-content/uploads/2020/07/FR-fiche_tech_adm_mammite_02085x11V9.pdf</a:t>
            </a:r>
            <a:r>
              <a:rPr lang="fr-BE" sz="3200" dirty="0">
                <a:solidFill>
                  <a:srgbClr val="FFFF00"/>
                </a:solidFill>
              </a:rPr>
              <a:t> </a:t>
            </a:r>
          </a:p>
        </p:txBody>
      </p:sp>
      <p:sp>
        <p:nvSpPr>
          <p:cNvPr id="6" name="Rectangle à coins arrondis 5">
            <a:extLst>
              <a:ext uri="{FF2B5EF4-FFF2-40B4-BE49-F238E27FC236}">
                <a16:creationId xmlns:a16="http://schemas.microsoft.com/office/drawing/2014/main" id="{63DE2733-EFF8-706E-F999-22F202571921}"/>
              </a:ext>
            </a:extLst>
          </p:cNvPr>
          <p:cNvSpPr/>
          <p:nvPr/>
        </p:nvSpPr>
        <p:spPr>
          <a:xfrm>
            <a:off x="935891" y="547424"/>
            <a:ext cx="5904656" cy="964521"/>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3600" dirty="0"/>
              <a:t>Application d’un scellant</a:t>
            </a:r>
          </a:p>
        </p:txBody>
      </p:sp>
      <p:pic>
        <p:nvPicPr>
          <p:cNvPr id="7" name="Image 6">
            <a:extLst>
              <a:ext uri="{FF2B5EF4-FFF2-40B4-BE49-F238E27FC236}">
                <a16:creationId xmlns:a16="http://schemas.microsoft.com/office/drawing/2014/main" id="{BD9D2F2F-9153-8142-50B6-5955AFF00C2A}"/>
              </a:ext>
            </a:extLst>
          </p:cNvPr>
          <p:cNvPicPr>
            <a:picLocks noChangeAspect="1"/>
          </p:cNvPicPr>
          <p:nvPr/>
        </p:nvPicPr>
        <p:blipFill>
          <a:blip r:embed="rId3"/>
          <a:stretch>
            <a:fillRect/>
          </a:stretch>
        </p:blipFill>
        <p:spPr>
          <a:xfrm>
            <a:off x="935891" y="2245517"/>
            <a:ext cx="12313368" cy="9843834"/>
          </a:xfrm>
          <a:prstGeom prst="rect">
            <a:avLst/>
          </a:prstGeom>
        </p:spPr>
      </p:pic>
    </p:spTree>
    <p:extLst>
      <p:ext uri="{BB962C8B-B14F-4D97-AF65-F5344CB8AC3E}">
        <p14:creationId xmlns:p14="http://schemas.microsoft.com/office/powerpoint/2010/main" val="1337408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84</a:t>
            </a:fld>
            <a:endParaRPr lang="fr-BE"/>
          </a:p>
        </p:txBody>
      </p:sp>
      <p:sp>
        <p:nvSpPr>
          <p:cNvPr id="3" name="Rectangle à coins arrondis 2"/>
          <p:cNvSpPr/>
          <p:nvPr/>
        </p:nvSpPr>
        <p:spPr>
          <a:xfrm>
            <a:off x="575916" y="850072"/>
            <a:ext cx="23474608" cy="1518350"/>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sz="4800" dirty="0"/>
              <a:t>Quelques mots du traitement sélectif au tarissement</a:t>
            </a:r>
          </a:p>
          <a:p>
            <a:pPr algn="ctr"/>
            <a:r>
              <a:rPr lang="fr-BE" sz="4800" dirty="0"/>
              <a:t>(https://www.amcra.be/swfiles/files/Utilisation-AB-au-tarissement_final_approuv-RvB-1.pdf </a:t>
            </a:r>
          </a:p>
        </p:txBody>
      </p:sp>
      <p:sp>
        <p:nvSpPr>
          <p:cNvPr id="4" name="Rectangle 3"/>
          <p:cNvSpPr/>
          <p:nvPr/>
        </p:nvSpPr>
        <p:spPr>
          <a:xfrm>
            <a:off x="575916" y="3528169"/>
            <a:ext cx="23042560" cy="8710077"/>
          </a:xfrm>
          <a:prstGeom prst="rect">
            <a:avLst/>
          </a:prstGeom>
        </p:spPr>
        <p:txBody>
          <a:bodyPr wrap="square">
            <a:spAutoFit/>
          </a:bodyPr>
          <a:lstStyle/>
          <a:p>
            <a:r>
              <a:rPr lang="fr-BE" sz="4000" dirty="0">
                <a:solidFill>
                  <a:schemeClr val="bg1"/>
                </a:solidFill>
              </a:rPr>
              <a:t>Consensus européen de Bradley et al. 2018 (</a:t>
            </a:r>
            <a:r>
              <a:rPr lang="fr-BE" sz="4000" dirty="0" err="1">
                <a:solidFill>
                  <a:schemeClr val="bg1"/>
                </a:solidFill>
              </a:rPr>
              <a:t>Pan-European</a:t>
            </a:r>
            <a:r>
              <a:rPr lang="fr-BE" sz="4000" dirty="0">
                <a:solidFill>
                  <a:schemeClr val="bg1"/>
                </a:solidFill>
              </a:rPr>
              <a:t> agreement on dry </a:t>
            </a:r>
            <a:r>
              <a:rPr lang="fr-BE" sz="4000" dirty="0" err="1">
                <a:solidFill>
                  <a:schemeClr val="bg1"/>
                </a:solidFill>
              </a:rPr>
              <a:t>cow</a:t>
            </a:r>
            <a:r>
              <a:rPr lang="fr-BE" sz="4000" dirty="0">
                <a:solidFill>
                  <a:schemeClr val="bg1"/>
                </a:solidFill>
              </a:rPr>
              <a:t> </a:t>
            </a:r>
            <a:r>
              <a:rPr lang="fr-BE" sz="4000" dirty="0" err="1">
                <a:solidFill>
                  <a:schemeClr val="bg1"/>
                </a:solidFill>
              </a:rPr>
              <a:t>therapy</a:t>
            </a:r>
            <a:r>
              <a:rPr lang="fr-BE" sz="4000" dirty="0">
                <a:solidFill>
                  <a:schemeClr val="bg1"/>
                </a:solidFill>
              </a:rPr>
              <a:t>. </a:t>
            </a:r>
            <a:r>
              <a:rPr lang="fr-BE" sz="4000" dirty="0" err="1">
                <a:solidFill>
                  <a:schemeClr val="bg1"/>
                </a:solidFill>
              </a:rPr>
              <a:t>Vet</a:t>
            </a:r>
            <a:r>
              <a:rPr lang="fr-BE" sz="4000" dirty="0">
                <a:solidFill>
                  <a:schemeClr val="bg1"/>
                </a:solidFill>
              </a:rPr>
              <a:t> Rec. 182: 637).</a:t>
            </a:r>
          </a:p>
          <a:p>
            <a:endParaRPr lang="fr-BE" sz="4000" dirty="0">
              <a:solidFill>
                <a:schemeClr val="bg1"/>
              </a:solidFill>
            </a:endParaRPr>
          </a:p>
          <a:p>
            <a:r>
              <a:rPr lang="fr-BE" sz="4000" dirty="0">
                <a:solidFill>
                  <a:srgbClr val="FFFF00"/>
                </a:solidFill>
              </a:rPr>
              <a:t>Fermes à risque élevé : pas de traitement sélectif et corriger d’abord les problèmes.</a:t>
            </a:r>
          </a:p>
          <a:p>
            <a:endParaRPr lang="fr-BE" sz="4000" dirty="0">
              <a:solidFill>
                <a:schemeClr val="bg1"/>
              </a:solidFill>
            </a:endParaRPr>
          </a:p>
          <a:p>
            <a:pPr marL="914400" indent="-914400">
              <a:buAutoNum type="arabicPeriod"/>
            </a:pPr>
            <a:r>
              <a:rPr lang="fr-BE" sz="4000" dirty="0">
                <a:solidFill>
                  <a:schemeClr val="bg1"/>
                </a:solidFill>
              </a:rPr>
              <a:t>une ferme avec un comptage de cellules somatique dans le lait de tank &gt; 250.000 cellules/ml deux fois consécutives et dans les derniers 6 mois </a:t>
            </a:r>
          </a:p>
          <a:p>
            <a:pPr marL="914400" indent="-914400">
              <a:buAutoNum type="arabicPeriod"/>
            </a:pPr>
            <a:r>
              <a:rPr lang="fr-BE" sz="4000" dirty="0">
                <a:solidFill>
                  <a:schemeClr val="bg1"/>
                </a:solidFill>
              </a:rPr>
              <a:t>une ferme dans laquelle </a:t>
            </a:r>
            <a:r>
              <a:rPr lang="fr-BE" sz="4000" i="1" dirty="0">
                <a:solidFill>
                  <a:schemeClr val="bg1"/>
                </a:solidFill>
              </a:rPr>
              <a:t>Streptococcus </a:t>
            </a:r>
            <a:r>
              <a:rPr lang="fr-BE" sz="4000" i="1" dirty="0" err="1">
                <a:solidFill>
                  <a:schemeClr val="bg1"/>
                </a:solidFill>
              </a:rPr>
              <a:t>agalactiae</a:t>
            </a:r>
            <a:r>
              <a:rPr lang="fr-BE" sz="4000" i="1" dirty="0">
                <a:solidFill>
                  <a:schemeClr val="bg1"/>
                </a:solidFill>
              </a:rPr>
              <a:t> </a:t>
            </a:r>
            <a:r>
              <a:rPr lang="fr-BE" sz="4000" dirty="0">
                <a:solidFill>
                  <a:schemeClr val="bg1"/>
                </a:solidFill>
              </a:rPr>
              <a:t>a été identifié </a:t>
            </a:r>
          </a:p>
          <a:p>
            <a:pPr marL="914400" indent="-914400">
              <a:buAutoNum type="arabicPeriod"/>
            </a:pPr>
            <a:r>
              <a:rPr lang="fr-BE" sz="4000" dirty="0">
                <a:solidFill>
                  <a:schemeClr val="bg1"/>
                </a:solidFill>
              </a:rPr>
              <a:t>une ferme avec des risques et des périodes à risque fréquents de santé mammaire </a:t>
            </a:r>
          </a:p>
          <a:p>
            <a:endParaRPr lang="fr-BE" sz="4000" dirty="0">
              <a:solidFill>
                <a:schemeClr val="bg1"/>
              </a:solidFill>
            </a:endParaRPr>
          </a:p>
          <a:p>
            <a:r>
              <a:rPr lang="fr-BE" sz="4000" dirty="0">
                <a:solidFill>
                  <a:srgbClr val="FFFF00"/>
                </a:solidFill>
              </a:rPr>
              <a:t>Fermes à risque faible : identifier les vaches infectées par un pathogène majeur de mammite</a:t>
            </a:r>
          </a:p>
          <a:p>
            <a:r>
              <a:rPr lang="fr-BE" sz="4000" dirty="0">
                <a:solidFill>
                  <a:schemeClr val="bg1"/>
                </a:solidFill>
              </a:rPr>
              <a:t> </a:t>
            </a:r>
          </a:p>
          <a:p>
            <a:pPr marL="914400" indent="-914400">
              <a:buAutoNum type="arabicPeriod"/>
            </a:pPr>
            <a:r>
              <a:rPr lang="fr-BE" sz="4000" dirty="0">
                <a:solidFill>
                  <a:schemeClr val="bg1"/>
                </a:solidFill>
              </a:rPr>
              <a:t>une vache qui a obtenu un CCI &gt; 200.000 cellules / ml dans un des trois derniers contrôles avant le tarissement (avec le dernier contrôle réalisé dans les 4 semaines qui précèdent le tarissement) </a:t>
            </a:r>
          </a:p>
          <a:p>
            <a:pPr marL="914400" indent="-914400">
              <a:buAutoNum type="arabicPeriod"/>
            </a:pPr>
            <a:r>
              <a:rPr lang="fr-BE" sz="4000" dirty="0">
                <a:solidFill>
                  <a:schemeClr val="bg1"/>
                </a:solidFill>
              </a:rPr>
              <a:t>une vache ayant eu une/plusieurs mammites cliniques dans la même période avant le tarissement</a:t>
            </a:r>
          </a:p>
        </p:txBody>
      </p:sp>
    </p:spTree>
    <p:extLst>
      <p:ext uri="{BB962C8B-B14F-4D97-AF65-F5344CB8AC3E}">
        <p14:creationId xmlns:p14="http://schemas.microsoft.com/office/powerpoint/2010/main" val="38515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C628866-5140-C961-8E52-DB345798756E}"/>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90DF41F-99EF-D635-7D01-A330B5932585}"/>
              </a:ext>
            </a:extLst>
          </p:cNvPr>
          <p:cNvSpPr>
            <a:spLocks noGrp="1"/>
          </p:cNvSpPr>
          <p:nvPr>
            <p:ph type="sldNum" sz="quarter" idx="12"/>
          </p:nvPr>
        </p:nvSpPr>
        <p:spPr/>
        <p:txBody>
          <a:bodyPr/>
          <a:lstStyle/>
          <a:p>
            <a:fld id="{74236956-C5D1-4819-939A-6E38A104A438}" type="slidenum">
              <a:rPr lang="fr-BE" smtClean="0"/>
              <a:t>85</a:t>
            </a:fld>
            <a:endParaRPr lang="fr-BE"/>
          </a:p>
        </p:txBody>
      </p:sp>
      <p:sp>
        <p:nvSpPr>
          <p:cNvPr id="3" name="Rectangle à coins arrondis 2">
            <a:extLst>
              <a:ext uri="{FF2B5EF4-FFF2-40B4-BE49-F238E27FC236}">
                <a16:creationId xmlns:a16="http://schemas.microsoft.com/office/drawing/2014/main" id="{DCED49FC-EDDF-31A7-49D1-D812385F9001}"/>
              </a:ext>
            </a:extLst>
          </p:cNvPr>
          <p:cNvSpPr/>
          <p:nvPr/>
        </p:nvSpPr>
        <p:spPr>
          <a:xfrm>
            <a:off x="748527" y="287810"/>
            <a:ext cx="12241360" cy="1152128"/>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dirty="0"/>
              <a:t>Un petit état des lieux de la stratégie vaccinale</a:t>
            </a:r>
          </a:p>
        </p:txBody>
      </p:sp>
      <p:sp>
        <p:nvSpPr>
          <p:cNvPr id="4" name="Rectangle 3">
            <a:extLst>
              <a:ext uri="{FF2B5EF4-FFF2-40B4-BE49-F238E27FC236}">
                <a16:creationId xmlns:a16="http://schemas.microsoft.com/office/drawing/2014/main" id="{5A24EF99-9114-1A48-50A0-E116C645665F}"/>
              </a:ext>
            </a:extLst>
          </p:cNvPr>
          <p:cNvSpPr/>
          <p:nvPr/>
        </p:nvSpPr>
        <p:spPr>
          <a:xfrm>
            <a:off x="1468607" y="2592065"/>
            <a:ext cx="23042560" cy="11834650"/>
          </a:xfrm>
          <a:prstGeom prst="rect">
            <a:avLst/>
          </a:prstGeom>
        </p:spPr>
        <p:txBody>
          <a:bodyPr wrap="square">
            <a:spAutoFit/>
          </a:bodyPr>
          <a:lstStyle/>
          <a:p>
            <a:pPr>
              <a:lnSpc>
                <a:spcPct val="150000"/>
              </a:lnSpc>
            </a:pPr>
            <a:r>
              <a:rPr lang="fr-FR" sz="3200" dirty="0">
                <a:solidFill>
                  <a:srgbClr val="FFFF00"/>
                </a:solidFill>
              </a:rPr>
              <a:t>Objectifs de la vaccination</a:t>
            </a:r>
          </a:p>
          <a:p>
            <a:pPr marL="571500" indent="-571500">
              <a:lnSpc>
                <a:spcPct val="150000"/>
              </a:lnSpc>
              <a:buFont typeface="Arial" panose="020B0604020202020204" pitchFamily="34" charset="0"/>
              <a:buChar char="•"/>
            </a:pPr>
            <a:r>
              <a:rPr lang="fr-FR" sz="3200" dirty="0">
                <a:solidFill>
                  <a:schemeClr val="bg1"/>
                </a:solidFill>
              </a:rPr>
              <a:t>Réduire l'incidence des mammites cliniques et subcliniques.</a:t>
            </a:r>
          </a:p>
          <a:p>
            <a:pPr marL="571500" indent="-571500">
              <a:lnSpc>
                <a:spcPct val="150000"/>
              </a:lnSpc>
              <a:buFont typeface="Arial" panose="020B0604020202020204" pitchFamily="34" charset="0"/>
              <a:buChar char="•"/>
            </a:pPr>
            <a:r>
              <a:rPr lang="fr-FR" sz="3200" dirty="0">
                <a:solidFill>
                  <a:schemeClr val="bg1"/>
                </a:solidFill>
              </a:rPr>
              <a:t>Limiter la gravité des symptômes en cas d'infection.</a:t>
            </a:r>
          </a:p>
          <a:p>
            <a:pPr marL="571500" indent="-571500">
              <a:lnSpc>
                <a:spcPct val="150000"/>
              </a:lnSpc>
              <a:buFont typeface="Arial" panose="020B0604020202020204" pitchFamily="34" charset="0"/>
              <a:buChar char="•"/>
            </a:pPr>
            <a:r>
              <a:rPr lang="fr-FR" sz="3200" dirty="0">
                <a:solidFill>
                  <a:schemeClr val="bg1"/>
                </a:solidFill>
              </a:rPr>
              <a:t>Réduire l'utilisation des antibiotiques, un enjeu crucial en termes de santé publique et de réglementation.</a:t>
            </a:r>
          </a:p>
          <a:p>
            <a:pPr marL="571500" indent="-571500">
              <a:lnSpc>
                <a:spcPct val="150000"/>
              </a:lnSpc>
              <a:buFont typeface="Arial" panose="020B0604020202020204" pitchFamily="34" charset="0"/>
              <a:buChar char="•"/>
            </a:pPr>
            <a:r>
              <a:rPr lang="fr-FR" sz="3200" dirty="0">
                <a:solidFill>
                  <a:schemeClr val="bg1"/>
                </a:solidFill>
              </a:rPr>
              <a:t>Améliorer la qualité du lait et le bien-être des animaux</a:t>
            </a:r>
          </a:p>
          <a:p>
            <a:pPr>
              <a:lnSpc>
                <a:spcPct val="150000"/>
              </a:lnSpc>
            </a:pPr>
            <a:r>
              <a:rPr lang="fr-FR" sz="3200" dirty="0">
                <a:solidFill>
                  <a:srgbClr val="FFFF00"/>
                </a:solidFill>
              </a:rPr>
              <a:t>Efficacité </a:t>
            </a:r>
          </a:p>
          <a:p>
            <a:pPr marL="457200" indent="-457200">
              <a:lnSpc>
                <a:spcPct val="150000"/>
              </a:lnSpc>
              <a:buFont typeface="Arial" panose="020B0604020202020204" pitchFamily="34" charset="0"/>
              <a:buChar char="•"/>
            </a:pPr>
            <a:r>
              <a:rPr lang="fr-FR" sz="3200" dirty="0">
                <a:solidFill>
                  <a:schemeClr val="bg1"/>
                </a:solidFill>
              </a:rPr>
              <a:t>Réduction des symptômes cliniques et subcliniques.</a:t>
            </a:r>
          </a:p>
          <a:p>
            <a:pPr marL="457200" indent="-457200">
              <a:lnSpc>
                <a:spcPct val="150000"/>
              </a:lnSpc>
              <a:buFont typeface="Arial" panose="020B0604020202020204" pitchFamily="34" charset="0"/>
              <a:buChar char="•"/>
            </a:pPr>
            <a:r>
              <a:rPr lang="fr-FR" sz="3200" dirty="0">
                <a:solidFill>
                  <a:schemeClr val="bg1"/>
                </a:solidFill>
              </a:rPr>
              <a:t>Diminution de la durée de l’infection et de l’excrétion bactérienne.</a:t>
            </a:r>
          </a:p>
          <a:p>
            <a:pPr marL="457200" indent="-457200">
              <a:lnSpc>
                <a:spcPct val="150000"/>
              </a:lnSpc>
              <a:buFont typeface="Arial" panose="020B0604020202020204" pitchFamily="34" charset="0"/>
              <a:buChar char="•"/>
            </a:pPr>
            <a:r>
              <a:rPr lang="fr-FR" sz="3200" dirty="0">
                <a:solidFill>
                  <a:schemeClr val="bg1"/>
                </a:solidFill>
              </a:rPr>
              <a:t>Prévention partielle des nouveaux cas d’infection.</a:t>
            </a:r>
          </a:p>
          <a:p>
            <a:pPr>
              <a:lnSpc>
                <a:spcPct val="150000"/>
              </a:lnSpc>
            </a:pPr>
            <a:r>
              <a:rPr lang="fr-FR" sz="3200" dirty="0">
                <a:solidFill>
                  <a:srgbClr val="FFFF00"/>
                </a:solidFill>
              </a:rPr>
              <a:t>Limites </a:t>
            </a:r>
          </a:p>
          <a:p>
            <a:pPr marL="457200" indent="-457200">
              <a:lnSpc>
                <a:spcPct val="150000"/>
              </a:lnSpc>
              <a:buFont typeface="Arial" panose="020B0604020202020204" pitchFamily="34" charset="0"/>
              <a:buChar char="•"/>
            </a:pPr>
            <a:r>
              <a:rPr lang="fr-FR" sz="3200" dirty="0">
                <a:solidFill>
                  <a:schemeClr val="bg1"/>
                </a:solidFill>
              </a:rPr>
              <a:t>Variable selon les souches locales de </a:t>
            </a:r>
            <a:r>
              <a:rPr lang="fr-FR" sz="3200" i="1" dirty="0">
                <a:solidFill>
                  <a:schemeClr val="bg1"/>
                </a:solidFill>
              </a:rPr>
              <a:t>S. aureus</a:t>
            </a:r>
            <a:r>
              <a:rPr lang="fr-FR" sz="3200" dirty="0">
                <a:solidFill>
                  <a:schemeClr val="bg1"/>
                </a:solidFill>
              </a:rPr>
              <a:t>.</a:t>
            </a:r>
          </a:p>
          <a:p>
            <a:pPr marL="457200" indent="-457200">
              <a:lnSpc>
                <a:spcPct val="150000"/>
              </a:lnSpc>
              <a:buFont typeface="Arial" panose="020B0604020202020204" pitchFamily="34" charset="0"/>
              <a:buChar char="•"/>
            </a:pPr>
            <a:r>
              <a:rPr lang="fr-FR" sz="3200" dirty="0">
                <a:solidFill>
                  <a:schemeClr val="bg1"/>
                </a:solidFill>
              </a:rPr>
              <a:t>Les infections chroniques déjà établies sont difficiles à éradiquer avec le vaccin seul.</a:t>
            </a:r>
          </a:p>
          <a:p>
            <a:pPr marL="457200" indent="-457200">
              <a:lnSpc>
                <a:spcPct val="150000"/>
              </a:lnSpc>
              <a:buFont typeface="Arial" panose="020B0604020202020204" pitchFamily="34" charset="0"/>
              <a:buChar char="•"/>
            </a:pPr>
            <a:r>
              <a:rPr lang="fr-FR" sz="3200" dirty="0">
                <a:solidFill>
                  <a:schemeClr val="bg1"/>
                </a:solidFill>
              </a:rPr>
              <a:t>Nécessite une mise en œuvre stricte des pratiques de traite hygiéniques.</a:t>
            </a:r>
          </a:p>
          <a:p>
            <a:pPr marL="457200" indent="-457200">
              <a:lnSpc>
                <a:spcPct val="150000"/>
              </a:lnSpc>
              <a:buFont typeface="Arial" panose="020B0604020202020204" pitchFamily="34" charset="0"/>
              <a:buChar char="•"/>
            </a:pPr>
            <a:r>
              <a:rPr lang="fr-FR" sz="3200" dirty="0">
                <a:solidFill>
                  <a:schemeClr val="bg1"/>
                </a:solidFill>
              </a:rPr>
              <a:t>Coûts ? </a:t>
            </a:r>
          </a:p>
          <a:p>
            <a:pPr>
              <a:lnSpc>
                <a:spcPct val="150000"/>
              </a:lnSpc>
            </a:pPr>
            <a:endParaRPr lang="fr-FR" sz="3200" b="1" dirty="0">
              <a:solidFill>
                <a:schemeClr val="bg1"/>
              </a:solidFill>
            </a:endParaRPr>
          </a:p>
          <a:p>
            <a:pPr marL="914400" indent="-914400">
              <a:lnSpc>
                <a:spcPct val="150000"/>
              </a:lnSpc>
              <a:buAutoNum type="arabicPeriod"/>
            </a:pPr>
            <a:endParaRPr lang="fr-BE" sz="3200" b="1" dirty="0">
              <a:solidFill>
                <a:schemeClr val="bg1"/>
              </a:solidFill>
            </a:endParaRPr>
          </a:p>
        </p:txBody>
      </p:sp>
    </p:spTree>
    <p:extLst>
      <p:ext uri="{BB962C8B-B14F-4D97-AF65-F5344CB8AC3E}">
        <p14:creationId xmlns:p14="http://schemas.microsoft.com/office/powerpoint/2010/main" val="2565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9D703F8-6A64-C157-8AAF-7036681EB685}"/>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818DFD7-6256-B2BB-072B-75BF789A02E0}"/>
              </a:ext>
            </a:extLst>
          </p:cNvPr>
          <p:cNvSpPr>
            <a:spLocks noGrp="1"/>
          </p:cNvSpPr>
          <p:nvPr>
            <p:ph type="sldNum" sz="quarter" idx="12"/>
          </p:nvPr>
        </p:nvSpPr>
        <p:spPr/>
        <p:txBody>
          <a:bodyPr/>
          <a:lstStyle/>
          <a:p>
            <a:fld id="{74236956-C5D1-4819-939A-6E38A104A438}" type="slidenum">
              <a:rPr lang="fr-BE" smtClean="0"/>
              <a:t>86</a:t>
            </a:fld>
            <a:endParaRPr lang="fr-BE"/>
          </a:p>
        </p:txBody>
      </p:sp>
      <p:sp>
        <p:nvSpPr>
          <p:cNvPr id="6" name="Rectangle 2">
            <a:extLst>
              <a:ext uri="{FF2B5EF4-FFF2-40B4-BE49-F238E27FC236}">
                <a16:creationId xmlns:a16="http://schemas.microsoft.com/office/drawing/2014/main" id="{DDAFD9CE-1201-D481-3A2A-D10756F9A5CA}"/>
              </a:ext>
            </a:extLst>
          </p:cNvPr>
          <p:cNvSpPr>
            <a:spLocks noChangeArrowheads="1"/>
          </p:cNvSpPr>
          <p:nvPr/>
        </p:nvSpPr>
        <p:spPr bwMode="auto">
          <a:xfrm>
            <a:off x="987088" y="1584346"/>
            <a:ext cx="21314553" cy="1109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50000"/>
              </a:lnSpc>
            </a:pPr>
            <a:r>
              <a:rPr lang="fr-FR" sz="3200" dirty="0">
                <a:solidFill>
                  <a:srgbClr val="FF00FF"/>
                </a:solidFill>
              </a:rPr>
              <a:t>J-VAC® (</a:t>
            </a:r>
            <a:r>
              <a:rPr lang="fr-FR" sz="3200" dirty="0" err="1">
                <a:solidFill>
                  <a:srgbClr val="FF00FF"/>
                </a:solidFill>
              </a:rPr>
              <a:t>Zoetis</a:t>
            </a:r>
            <a:r>
              <a:rPr lang="fr-FR" sz="3200" dirty="0">
                <a:solidFill>
                  <a:srgbClr val="FF00FF"/>
                </a:solidFill>
              </a:rPr>
              <a:t>)</a:t>
            </a:r>
          </a:p>
          <a:p>
            <a:pPr marL="457200" indent="-457200">
              <a:lnSpc>
                <a:spcPct val="150000"/>
              </a:lnSpc>
              <a:buFont typeface="Arial" panose="020B0604020202020204" pitchFamily="34" charset="0"/>
              <a:buChar char="•"/>
            </a:pPr>
            <a:r>
              <a:rPr lang="fr-FR" sz="3200" dirty="0">
                <a:solidFill>
                  <a:schemeClr val="bg1"/>
                </a:solidFill>
              </a:rPr>
              <a:t>Conçu pour protéger contre les endotoxines de </a:t>
            </a:r>
            <a:r>
              <a:rPr lang="fr-FR" sz="3200" i="1" dirty="0">
                <a:solidFill>
                  <a:srgbClr val="FFFF00"/>
                </a:solidFill>
              </a:rPr>
              <a:t>E. coli</a:t>
            </a:r>
            <a:r>
              <a:rPr lang="fr-FR" sz="3200" dirty="0">
                <a:solidFill>
                  <a:srgbClr val="FFFF00"/>
                </a:solidFill>
              </a:rPr>
              <a:t> et </a:t>
            </a:r>
            <a:r>
              <a:rPr lang="fr-FR" sz="3200" i="1" dirty="0">
                <a:solidFill>
                  <a:srgbClr val="FFFF00"/>
                </a:solidFill>
              </a:rPr>
              <a:t>Salmonella </a:t>
            </a:r>
            <a:r>
              <a:rPr lang="fr-FR" sz="3200" i="1" dirty="0" err="1">
                <a:solidFill>
                  <a:srgbClr val="FFFF00"/>
                </a:solidFill>
              </a:rPr>
              <a:t>typhimurium</a:t>
            </a:r>
            <a:r>
              <a:rPr lang="fr-FR" sz="3200" dirty="0">
                <a:solidFill>
                  <a:schemeClr val="bg1"/>
                </a:solidFill>
              </a:rPr>
              <a:t>.</a:t>
            </a:r>
          </a:p>
          <a:p>
            <a:pPr marL="457200" indent="-457200">
              <a:lnSpc>
                <a:spcPct val="150000"/>
              </a:lnSpc>
              <a:buFont typeface="Arial" panose="020B0604020202020204" pitchFamily="34" charset="0"/>
              <a:buChar char="•"/>
            </a:pPr>
            <a:r>
              <a:rPr lang="fr-FR" sz="3200" dirty="0">
                <a:solidFill>
                  <a:schemeClr val="bg1"/>
                </a:solidFill>
              </a:rPr>
              <a:t>Réduction de la gravité et de la durée des mammites cliniques associées à </a:t>
            </a:r>
            <a:r>
              <a:rPr lang="fr-FR" sz="3200" i="1" dirty="0">
                <a:solidFill>
                  <a:schemeClr val="bg1"/>
                </a:solidFill>
              </a:rPr>
              <a:t>E. coli</a:t>
            </a:r>
            <a:r>
              <a:rPr lang="fr-FR" sz="3200" dirty="0">
                <a:solidFill>
                  <a:schemeClr val="bg1"/>
                </a:solidFill>
              </a:rPr>
              <a:t>.</a:t>
            </a:r>
          </a:p>
          <a:p>
            <a:pPr marL="457200" indent="-457200">
              <a:lnSpc>
                <a:spcPct val="150000"/>
              </a:lnSpc>
              <a:buFont typeface="Arial" panose="020B0604020202020204" pitchFamily="34" charset="0"/>
              <a:buChar char="•"/>
            </a:pPr>
            <a:r>
              <a:rPr lang="fr-FR" sz="3200" dirty="0">
                <a:solidFill>
                  <a:schemeClr val="bg1"/>
                </a:solidFill>
              </a:rPr>
              <a:t>Administration typique : Deux doses avant le vêlage (6 à 8 semaines, puis 3 semaines avant le vêlage).</a:t>
            </a:r>
          </a:p>
          <a:p>
            <a:pPr>
              <a:lnSpc>
                <a:spcPct val="150000"/>
              </a:lnSpc>
            </a:pPr>
            <a:r>
              <a:rPr lang="fr-FR" sz="3200" dirty="0" err="1">
                <a:solidFill>
                  <a:srgbClr val="FF00FF"/>
                </a:solidFill>
              </a:rPr>
              <a:t>Enviracor</a:t>
            </a:r>
            <a:r>
              <a:rPr lang="fr-FR" sz="3200" dirty="0">
                <a:solidFill>
                  <a:srgbClr val="FF00FF"/>
                </a:solidFill>
              </a:rPr>
              <a:t>® J-5 (Boehringer </a:t>
            </a:r>
            <a:r>
              <a:rPr lang="fr-FR" sz="3200" dirty="0" err="1">
                <a:solidFill>
                  <a:srgbClr val="FF00FF"/>
                </a:solidFill>
              </a:rPr>
              <a:t>Ingelheim</a:t>
            </a:r>
            <a:r>
              <a:rPr lang="fr-FR" sz="3200" dirty="0">
                <a:solidFill>
                  <a:srgbClr val="FF00FF"/>
                </a:solidFill>
              </a:rPr>
              <a:t>)</a:t>
            </a:r>
          </a:p>
          <a:p>
            <a:pPr marL="457200" indent="-457200">
              <a:lnSpc>
                <a:spcPct val="150000"/>
              </a:lnSpc>
              <a:buFont typeface="Arial" panose="020B0604020202020204" pitchFamily="34" charset="0"/>
              <a:buChar char="•"/>
            </a:pPr>
            <a:r>
              <a:rPr lang="fr-FR" sz="3200" dirty="0">
                <a:solidFill>
                  <a:schemeClr val="bg1"/>
                </a:solidFill>
              </a:rPr>
              <a:t>Basé sur une souche mutante de </a:t>
            </a:r>
            <a:r>
              <a:rPr lang="fr-FR" sz="3200" i="1" dirty="0">
                <a:solidFill>
                  <a:srgbClr val="FFFF00"/>
                </a:solidFill>
              </a:rPr>
              <a:t>E. coli J5</a:t>
            </a:r>
            <a:r>
              <a:rPr lang="fr-FR" sz="3200" dirty="0">
                <a:solidFill>
                  <a:srgbClr val="FFFF00"/>
                </a:solidFill>
              </a:rPr>
              <a:t> </a:t>
            </a:r>
            <a:r>
              <a:rPr lang="fr-FR" sz="3200" dirty="0">
                <a:solidFill>
                  <a:schemeClr val="bg1"/>
                </a:solidFill>
              </a:rPr>
              <a:t>qui stimule une réponse immunitaire contre une large variété de souches d'</a:t>
            </a:r>
            <a:r>
              <a:rPr lang="fr-FR" sz="3200" i="1" dirty="0">
                <a:solidFill>
                  <a:schemeClr val="bg1"/>
                </a:solidFill>
              </a:rPr>
              <a:t>E. coli</a:t>
            </a:r>
            <a:r>
              <a:rPr lang="fr-FR" sz="3200" dirty="0">
                <a:solidFill>
                  <a:schemeClr val="bg1"/>
                </a:solidFill>
              </a:rPr>
              <a:t>.</a:t>
            </a:r>
          </a:p>
          <a:p>
            <a:pPr marL="457200" indent="-457200">
              <a:lnSpc>
                <a:spcPct val="150000"/>
              </a:lnSpc>
              <a:buFont typeface="Arial" panose="020B0604020202020204" pitchFamily="34" charset="0"/>
              <a:buChar char="•"/>
            </a:pPr>
            <a:r>
              <a:rPr lang="fr-FR" sz="3200" dirty="0">
                <a:solidFill>
                  <a:schemeClr val="bg1"/>
                </a:solidFill>
              </a:rPr>
              <a:t>Diminue la gravité des cas cliniques, les pertes de lait et les mortalités dues aux mammites environnementales.</a:t>
            </a:r>
          </a:p>
          <a:p>
            <a:pPr marL="457200" indent="-457200">
              <a:lnSpc>
                <a:spcPct val="150000"/>
              </a:lnSpc>
              <a:buFont typeface="Arial" panose="020B0604020202020204" pitchFamily="34" charset="0"/>
              <a:buChar char="•"/>
            </a:pPr>
            <a:r>
              <a:rPr lang="fr-FR" sz="3200" dirty="0">
                <a:solidFill>
                  <a:schemeClr val="bg1"/>
                </a:solidFill>
              </a:rPr>
              <a:t>Utilisé souvent dans des programmes intégrés pour réduire les mammites autour du vêlage.</a:t>
            </a:r>
          </a:p>
          <a:p>
            <a:pPr marL="0" marR="0" lvl="0" indent="0" algn="l" defTabSz="914400" rtl="0" eaLnBrk="0" fontAlgn="base" latinLnBrk="0" hangingPunct="0">
              <a:lnSpc>
                <a:spcPct val="150000"/>
              </a:lnSpc>
              <a:spcBef>
                <a:spcPct val="0"/>
              </a:spcBef>
              <a:spcAft>
                <a:spcPct val="0"/>
              </a:spcAft>
              <a:buClrTx/>
              <a:buSzTx/>
              <a:tabLst/>
            </a:pPr>
            <a:r>
              <a:rPr kumimoji="0" lang="fr-FR" altLang="fr-FR" sz="3200" i="0" u="none" strike="noStrike" cap="none" normalizeH="0" baseline="0" dirty="0" err="1">
                <a:ln>
                  <a:noFill/>
                </a:ln>
                <a:solidFill>
                  <a:srgbClr val="FF00FF"/>
                </a:solidFill>
                <a:effectLst/>
              </a:rPr>
              <a:t>Startvac</a:t>
            </a:r>
            <a:r>
              <a:rPr kumimoji="0" lang="fr-FR" altLang="fr-FR" sz="3200" i="0" u="none" strike="noStrike" cap="none" normalizeH="0" baseline="0" dirty="0">
                <a:ln>
                  <a:noFill/>
                </a:ln>
                <a:solidFill>
                  <a:srgbClr val="FF00FF"/>
                </a:solidFill>
                <a:effectLst/>
              </a:rPr>
              <a:t>® (</a:t>
            </a:r>
            <a:r>
              <a:rPr kumimoji="0" lang="fr-FR" altLang="fr-FR" sz="3200" i="0" u="none" strike="noStrike" cap="none" normalizeH="0" baseline="0" dirty="0" err="1">
                <a:ln>
                  <a:noFill/>
                </a:ln>
                <a:solidFill>
                  <a:srgbClr val="FF00FF"/>
                </a:solidFill>
                <a:effectLst/>
              </a:rPr>
              <a:t>Hipra</a:t>
            </a:r>
            <a:r>
              <a:rPr kumimoji="0" lang="fr-FR" altLang="fr-FR" sz="3200" i="0" u="none" strike="noStrike" cap="none" normalizeH="0" baseline="0" dirty="0">
                <a:ln>
                  <a:noFill/>
                </a:ln>
                <a:solidFill>
                  <a:srgbClr val="FF00FF"/>
                </a:solidFill>
                <a:effectLst/>
              </a:rPr>
              <a:t>)</a:t>
            </a: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fr-FR" altLang="fr-FR" sz="3200" i="0" u="none" strike="noStrike" cap="none" normalizeH="0" baseline="0" dirty="0">
                <a:ln>
                  <a:noFill/>
                </a:ln>
                <a:solidFill>
                  <a:schemeClr val="bg1"/>
                </a:solidFill>
                <a:effectLst/>
              </a:rPr>
              <a:t>Vaccin polyvalent ciblant à la fois </a:t>
            </a:r>
            <a:r>
              <a:rPr kumimoji="0" lang="fr-FR" altLang="fr-FR" sz="3200" i="1" u="none" strike="noStrike" cap="none" normalizeH="0" baseline="0" dirty="0">
                <a:ln>
                  <a:noFill/>
                </a:ln>
                <a:solidFill>
                  <a:srgbClr val="FFFF00"/>
                </a:solidFill>
                <a:effectLst/>
              </a:rPr>
              <a:t>S. aureus</a:t>
            </a:r>
            <a:r>
              <a:rPr kumimoji="0" lang="fr-FR" altLang="fr-FR" sz="3200" i="0" u="none" strike="noStrike" cap="none" normalizeH="0" baseline="0" dirty="0">
                <a:ln>
                  <a:noFill/>
                </a:ln>
                <a:solidFill>
                  <a:schemeClr val="bg1"/>
                </a:solidFill>
                <a:effectLst/>
              </a:rPr>
              <a:t>, certains streptocoques (</a:t>
            </a:r>
            <a:r>
              <a:rPr kumimoji="0" lang="fr-FR" altLang="fr-FR" sz="3200" i="1" u="none" strike="noStrike" cap="none" normalizeH="0" baseline="0" dirty="0">
                <a:ln>
                  <a:noFill/>
                </a:ln>
                <a:solidFill>
                  <a:srgbClr val="FFFF00"/>
                </a:solidFill>
                <a:effectLst/>
              </a:rPr>
              <a:t>Streptococcus </a:t>
            </a:r>
            <a:r>
              <a:rPr kumimoji="0" lang="fr-FR" altLang="fr-FR" sz="3200" i="1" u="none" strike="noStrike" cap="none" normalizeH="0" baseline="0" dirty="0" err="1">
                <a:ln>
                  <a:noFill/>
                </a:ln>
                <a:solidFill>
                  <a:srgbClr val="FFFF00"/>
                </a:solidFill>
                <a:effectLst/>
              </a:rPr>
              <a:t>uberis</a:t>
            </a:r>
            <a:r>
              <a:rPr kumimoji="0" lang="fr-FR" altLang="fr-FR" sz="3200" i="0" u="none" strike="noStrike" cap="none" normalizeH="0" baseline="0" dirty="0">
                <a:ln>
                  <a:noFill/>
                </a:ln>
                <a:solidFill>
                  <a:schemeClr val="bg1"/>
                </a:solidFill>
                <a:effectLst/>
              </a:rPr>
              <a:t>) et </a:t>
            </a:r>
            <a:r>
              <a:rPr kumimoji="0" lang="fr-FR" altLang="fr-FR" sz="3200" i="1" u="none" strike="noStrike" cap="none" normalizeH="0" baseline="0" dirty="0">
                <a:ln>
                  <a:noFill/>
                </a:ln>
                <a:solidFill>
                  <a:srgbClr val="FFFF00"/>
                </a:solidFill>
                <a:effectLst/>
              </a:rPr>
              <a:t>E. coli</a:t>
            </a:r>
            <a:r>
              <a:rPr kumimoji="0" lang="fr-FR" altLang="fr-FR" sz="3200" i="0" u="none" strike="noStrike" cap="none" normalizeH="0" baseline="0" dirty="0">
                <a:ln>
                  <a:noFill/>
                </a:ln>
                <a:solidFill>
                  <a:srgbClr val="FFFF00"/>
                </a:solidFill>
                <a:effectLst/>
              </a:rPr>
              <a:t>.</a:t>
            </a: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fr-FR" altLang="fr-FR" sz="3200" i="0" u="none" strike="noStrike" cap="none" normalizeH="0" baseline="0" dirty="0">
                <a:ln>
                  <a:noFill/>
                </a:ln>
                <a:solidFill>
                  <a:schemeClr val="bg1"/>
                </a:solidFill>
                <a:effectLst/>
              </a:rPr>
              <a:t>Contient des antigènes spécifiques pour réduire la gravité des infections et la concentration de bactéries dans le lait.</a:t>
            </a: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fr-FR" altLang="fr-FR" sz="3200" i="0" u="none" strike="noStrike" cap="none" normalizeH="0" baseline="0" dirty="0">
                <a:ln>
                  <a:noFill/>
                </a:ln>
                <a:solidFill>
                  <a:schemeClr val="bg1"/>
                </a:solidFill>
                <a:effectLst/>
              </a:rPr>
              <a:t>Administration : 45 jours avant le vêlage, suivi d’une dose de rappel.</a:t>
            </a:r>
          </a:p>
          <a:p>
            <a:pPr marL="0" marR="0" lvl="0" indent="0" algn="l" defTabSz="914400" rtl="0" eaLnBrk="0" fontAlgn="base" latinLnBrk="0" hangingPunct="0">
              <a:lnSpc>
                <a:spcPct val="150000"/>
              </a:lnSpc>
              <a:spcBef>
                <a:spcPct val="0"/>
              </a:spcBef>
              <a:spcAft>
                <a:spcPct val="0"/>
              </a:spcAft>
              <a:buClrTx/>
              <a:buSzTx/>
              <a:tabLst/>
            </a:pPr>
            <a:r>
              <a:rPr kumimoji="0" lang="fr-FR" altLang="fr-FR" sz="3200" i="0" u="none" strike="noStrike" cap="none" normalizeH="0" baseline="0" dirty="0" err="1">
                <a:ln>
                  <a:noFill/>
                </a:ln>
                <a:solidFill>
                  <a:srgbClr val="FF00FF"/>
                </a:solidFill>
                <a:effectLst/>
              </a:rPr>
              <a:t>Lysigin</a:t>
            </a:r>
            <a:r>
              <a:rPr kumimoji="0" lang="fr-FR" altLang="fr-FR" sz="3200" i="0" u="none" strike="noStrike" cap="none" normalizeH="0" baseline="0" dirty="0">
                <a:ln>
                  <a:noFill/>
                </a:ln>
                <a:solidFill>
                  <a:srgbClr val="FF00FF"/>
                </a:solidFill>
                <a:effectLst/>
              </a:rPr>
              <a:t>® (Boehringer </a:t>
            </a:r>
            <a:r>
              <a:rPr kumimoji="0" lang="fr-FR" altLang="fr-FR" sz="3200" i="0" u="none" strike="noStrike" cap="none" normalizeH="0" baseline="0" dirty="0" err="1">
                <a:ln>
                  <a:noFill/>
                </a:ln>
                <a:solidFill>
                  <a:srgbClr val="FF00FF"/>
                </a:solidFill>
                <a:effectLst/>
              </a:rPr>
              <a:t>Ingelheim</a:t>
            </a:r>
            <a:r>
              <a:rPr kumimoji="0" lang="fr-FR" altLang="fr-FR" sz="3200" i="0" u="none" strike="noStrike" cap="none" normalizeH="0" baseline="0" dirty="0">
                <a:ln>
                  <a:noFill/>
                </a:ln>
                <a:solidFill>
                  <a:srgbClr val="FF00FF"/>
                </a:solidFill>
                <a:effectLst/>
              </a:rPr>
              <a:t>)</a:t>
            </a: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fr-FR" altLang="fr-FR" sz="3200" i="0" u="none" strike="noStrike" cap="none" normalizeH="0" baseline="0" dirty="0">
                <a:ln>
                  <a:noFill/>
                </a:ln>
                <a:solidFill>
                  <a:schemeClr val="bg1"/>
                </a:solidFill>
                <a:effectLst/>
              </a:rPr>
              <a:t>Vaccin autogène polyvalent contre les souches de </a:t>
            </a:r>
            <a:r>
              <a:rPr kumimoji="0" lang="fr-FR" altLang="fr-FR" sz="3200" i="1" u="none" strike="noStrike" cap="none" normalizeH="0" baseline="0" dirty="0">
                <a:ln>
                  <a:noFill/>
                </a:ln>
                <a:solidFill>
                  <a:srgbClr val="FFFF00"/>
                </a:solidFill>
                <a:effectLst/>
              </a:rPr>
              <a:t>S. aureus</a:t>
            </a:r>
            <a:r>
              <a:rPr kumimoji="0" lang="fr-FR" altLang="fr-FR" sz="3200" i="0" u="none" strike="noStrike" cap="none" normalizeH="0" baseline="0" dirty="0">
                <a:ln>
                  <a:noFill/>
                </a:ln>
                <a:solidFill>
                  <a:srgbClr val="FFFF00"/>
                </a:solidFill>
                <a:effectLst/>
              </a:rPr>
              <a:t> </a:t>
            </a:r>
            <a:r>
              <a:rPr kumimoji="0" lang="fr-FR" altLang="fr-FR" sz="3200" i="0" u="none" strike="noStrike" cap="none" normalizeH="0" baseline="0" dirty="0">
                <a:ln>
                  <a:noFill/>
                </a:ln>
                <a:solidFill>
                  <a:schemeClr val="bg1"/>
                </a:solidFill>
                <a:effectLst/>
              </a:rPr>
              <a:t>spécifiques à un troupeau.</a:t>
            </a: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fr-FR" altLang="fr-FR" sz="3200" i="0" u="none" strike="noStrike" cap="none" normalizeH="0" baseline="0" dirty="0">
                <a:ln>
                  <a:noFill/>
                </a:ln>
                <a:solidFill>
                  <a:schemeClr val="bg1"/>
                </a:solidFill>
                <a:effectLst/>
              </a:rPr>
              <a:t>Stimule la production d’anticorps ciblant les enzymes et les toxines libérées par la bactérie.</a:t>
            </a:r>
          </a:p>
        </p:txBody>
      </p:sp>
      <p:sp>
        <p:nvSpPr>
          <p:cNvPr id="8" name="Rectangle à coins arrondis 2">
            <a:extLst>
              <a:ext uri="{FF2B5EF4-FFF2-40B4-BE49-F238E27FC236}">
                <a16:creationId xmlns:a16="http://schemas.microsoft.com/office/drawing/2014/main" id="{9481933D-C247-26EE-2C83-805FD49197B2}"/>
              </a:ext>
            </a:extLst>
          </p:cNvPr>
          <p:cNvSpPr/>
          <p:nvPr/>
        </p:nvSpPr>
        <p:spPr>
          <a:xfrm>
            <a:off x="954100" y="284043"/>
            <a:ext cx="5040560" cy="1085325"/>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8076" tIns="109038" rIns="218076" bIns="109038" rtlCol="0" anchor="ctr"/>
          <a:lstStyle/>
          <a:p>
            <a:pPr algn="ctr"/>
            <a:r>
              <a:rPr lang="fr-BE" dirty="0"/>
              <a:t>Quelques vaccins</a:t>
            </a:r>
          </a:p>
        </p:txBody>
      </p:sp>
    </p:spTree>
    <p:extLst>
      <p:ext uri="{BB962C8B-B14F-4D97-AF65-F5344CB8AC3E}">
        <p14:creationId xmlns:p14="http://schemas.microsoft.com/office/powerpoint/2010/main" val="32125926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fr-BE" sz="6384" dirty="0"/>
              <a:t>PLAN DE CONTRÔLE DES MAMMITES EN 7 POINTS </a:t>
            </a:r>
            <a:r>
              <a:rPr lang="pl-PL" sz="6384" dirty="0"/>
              <a:t>!</a:t>
            </a:r>
            <a:endParaRPr lang="es-ES_tradnl" sz="6384" dirty="0"/>
          </a:p>
        </p:txBody>
      </p:sp>
      <p:grpSp>
        <p:nvGrpSpPr>
          <p:cNvPr id="39" name="Agrupar 38"/>
          <p:cNvGrpSpPr/>
          <p:nvPr/>
        </p:nvGrpSpPr>
        <p:grpSpPr>
          <a:xfrm>
            <a:off x="1046032" y="2993618"/>
            <a:ext cx="4175910" cy="3614993"/>
            <a:chOff x="363090" y="1125471"/>
            <a:chExt cx="1569964" cy="1359083"/>
          </a:xfrm>
        </p:grpSpPr>
        <p:pic>
          <p:nvPicPr>
            <p:cNvPr id="3" name="Imagen 2" descr="imatges-02.jpg"/>
            <p:cNvPicPr>
              <a:picLocks noChangeAspect="1"/>
            </p:cNvPicPr>
            <p:nvPr/>
          </p:nvPicPr>
          <p:blipFill rotWithShape="1">
            <a:blip r:embed="rId3" cstate="print">
              <a:extLst>
                <a:ext uri="{28A0092B-C50C-407E-A947-70E740481C1C}">
                  <a14:useLocalDpi xmlns:a14="http://schemas.microsoft.com/office/drawing/2010/main" val="0"/>
                </a:ext>
              </a:extLst>
            </a:blip>
            <a:srcRect l="21722" t="12162" r="19976" b="11824"/>
            <a:stretch/>
          </p:blipFill>
          <p:spPr>
            <a:xfrm>
              <a:off x="1250126" y="1389082"/>
              <a:ext cx="682928" cy="920112"/>
            </a:xfrm>
            <a:prstGeom prst="rect">
              <a:avLst/>
            </a:prstGeom>
          </p:spPr>
        </p:pic>
        <p:sp>
          <p:nvSpPr>
            <p:cNvPr id="4" name="CuadroTexto 3"/>
            <p:cNvSpPr txBox="1"/>
            <p:nvPr/>
          </p:nvSpPr>
          <p:spPr>
            <a:xfrm>
              <a:off x="363090" y="1125471"/>
              <a:ext cx="350762" cy="461735"/>
            </a:xfrm>
            <a:prstGeom prst="rect">
              <a:avLst/>
            </a:prstGeom>
            <a:noFill/>
          </p:spPr>
          <p:txBody>
            <a:bodyPr wrap="square" rtlCol="0">
              <a:spAutoFit/>
            </a:bodyPr>
            <a:lstStyle/>
            <a:p>
              <a:pPr defTabSz="1216031"/>
              <a:r>
                <a:rPr lang="fr-BE" sz="7381">
                  <a:solidFill>
                    <a:srgbClr val="011F74"/>
                  </a:solidFill>
                  <a:latin typeface="Source Sans Pro Black"/>
                  <a:cs typeface="Source Sans Pro Black"/>
                </a:rPr>
                <a:t>1</a:t>
              </a:r>
            </a:p>
          </p:txBody>
        </p:sp>
        <p:sp>
          <p:nvSpPr>
            <p:cNvPr id="5" name="CuadroTexto 4"/>
            <p:cNvSpPr txBox="1"/>
            <p:nvPr/>
          </p:nvSpPr>
          <p:spPr>
            <a:xfrm>
              <a:off x="373495" y="1526444"/>
              <a:ext cx="961972" cy="958110"/>
            </a:xfrm>
            <a:prstGeom prst="rect">
              <a:avLst/>
            </a:prstGeom>
            <a:noFill/>
          </p:spPr>
          <p:txBody>
            <a:bodyPr wrap="square" rtlCol="0">
              <a:spAutoFit/>
            </a:bodyPr>
            <a:lstStyle/>
            <a:p>
              <a:pPr defTabSz="1216031"/>
              <a:r>
                <a:rPr lang="fr-BE" sz="3192" dirty="0">
                  <a:solidFill>
                    <a:srgbClr val="011F74"/>
                  </a:solidFill>
                  <a:latin typeface="Source Sans Pro Light"/>
                  <a:cs typeface="Source Sans Pro Light"/>
                </a:rPr>
                <a:t>Désinfection des trayons après chaque traite et porter des gants</a:t>
              </a:r>
            </a:p>
          </p:txBody>
        </p:sp>
        <p:cxnSp>
          <p:nvCxnSpPr>
            <p:cNvPr id="17" name="Conector recto 16"/>
            <p:cNvCxnSpPr/>
            <p:nvPr/>
          </p:nvCxnSpPr>
          <p:spPr>
            <a:xfrm>
              <a:off x="373495" y="1229671"/>
              <a:ext cx="0" cy="1207519"/>
            </a:xfrm>
            <a:prstGeom prst="line">
              <a:avLst/>
            </a:prstGeom>
            <a:ln>
              <a:solidFill>
                <a:srgbClr val="011F74"/>
              </a:solidFill>
            </a:ln>
            <a:effectLst/>
          </p:spPr>
          <p:style>
            <a:lnRef idx="2">
              <a:schemeClr val="accent1"/>
            </a:lnRef>
            <a:fillRef idx="0">
              <a:schemeClr val="accent1"/>
            </a:fillRef>
            <a:effectRef idx="1">
              <a:schemeClr val="accent1"/>
            </a:effectRef>
            <a:fontRef idx="minor">
              <a:schemeClr val="tx1"/>
            </a:fontRef>
          </p:style>
        </p:cxnSp>
      </p:grpSp>
      <p:grpSp>
        <p:nvGrpSpPr>
          <p:cNvPr id="40" name="Agrupar 39"/>
          <p:cNvGrpSpPr/>
          <p:nvPr/>
        </p:nvGrpSpPr>
        <p:grpSpPr>
          <a:xfrm>
            <a:off x="5784566" y="2932462"/>
            <a:ext cx="6086670" cy="4106217"/>
            <a:chOff x="2144577" y="1102479"/>
            <a:chExt cx="2288328" cy="1543763"/>
          </a:xfrm>
        </p:grpSpPr>
        <p:pic>
          <p:nvPicPr>
            <p:cNvPr id="12" name="Imagen 11" descr="imatges-0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9803" y="1248017"/>
              <a:ext cx="983102" cy="1015909"/>
            </a:xfrm>
            <a:prstGeom prst="rect">
              <a:avLst/>
            </a:prstGeom>
          </p:spPr>
        </p:pic>
        <p:sp>
          <p:nvSpPr>
            <p:cNvPr id="9" name="CuadroTexto 8"/>
            <p:cNvSpPr txBox="1"/>
            <p:nvPr/>
          </p:nvSpPr>
          <p:spPr>
            <a:xfrm>
              <a:off x="2158361" y="1102479"/>
              <a:ext cx="350762" cy="461735"/>
            </a:xfrm>
            <a:prstGeom prst="rect">
              <a:avLst/>
            </a:prstGeom>
            <a:noFill/>
          </p:spPr>
          <p:txBody>
            <a:bodyPr wrap="square" rtlCol="0">
              <a:spAutoFit/>
            </a:bodyPr>
            <a:lstStyle/>
            <a:p>
              <a:pPr defTabSz="1216031"/>
              <a:r>
                <a:rPr lang="es-ES" sz="7381" dirty="0">
                  <a:solidFill>
                    <a:srgbClr val="011F74"/>
                  </a:solidFill>
                  <a:latin typeface="Source Sans Pro Black"/>
                  <a:cs typeface="Source Sans Pro Black"/>
                </a:rPr>
                <a:t>2</a:t>
              </a:r>
            </a:p>
          </p:txBody>
        </p:sp>
        <p:sp>
          <p:nvSpPr>
            <p:cNvPr id="10" name="CuadroTexto 9"/>
            <p:cNvSpPr txBox="1"/>
            <p:nvPr/>
          </p:nvSpPr>
          <p:spPr>
            <a:xfrm>
              <a:off x="2156920" y="1503452"/>
              <a:ext cx="1321319" cy="1142790"/>
            </a:xfrm>
            <a:prstGeom prst="rect">
              <a:avLst/>
            </a:prstGeom>
            <a:noFill/>
          </p:spPr>
          <p:txBody>
            <a:bodyPr wrap="square" rtlCol="0">
              <a:spAutoFit/>
            </a:bodyPr>
            <a:lstStyle/>
            <a:p>
              <a:pPr defTabSz="1216031"/>
              <a:r>
                <a:rPr lang="es-ES" sz="3192" dirty="0">
                  <a:solidFill>
                    <a:srgbClr val="011F74"/>
                  </a:solidFill>
                  <a:latin typeface="Source Sans Pro Light"/>
                  <a:cs typeface="Source Sans Pro Light"/>
                </a:rPr>
                <a:t>Traiter tous les cas de mammites et identifier régulièrement les germes responsables</a:t>
              </a:r>
            </a:p>
          </p:txBody>
        </p:sp>
        <p:cxnSp>
          <p:nvCxnSpPr>
            <p:cNvPr id="19" name="Conector recto 18"/>
            <p:cNvCxnSpPr/>
            <p:nvPr/>
          </p:nvCxnSpPr>
          <p:spPr>
            <a:xfrm>
              <a:off x="2144577" y="1229671"/>
              <a:ext cx="0" cy="1207519"/>
            </a:xfrm>
            <a:prstGeom prst="line">
              <a:avLst/>
            </a:prstGeom>
            <a:ln>
              <a:solidFill>
                <a:srgbClr val="011F74"/>
              </a:solidFill>
            </a:ln>
            <a:effectLst/>
          </p:spPr>
          <p:style>
            <a:lnRef idx="2">
              <a:schemeClr val="accent1"/>
            </a:lnRef>
            <a:fillRef idx="0">
              <a:schemeClr val="accent1"/>
            </a:fillRef>
            <a:effectRef idx="1">
              <a:schemeClr val="accent1"/>
            </a:effectRef>
            <a:fontRef idx="minor">
              <a:schemeClr val="tx1"/>
            </a:fontRef>
          </p:style>
        </p:cxnSp>
      </p:grpSp>
      <p:grpSp>
        <p:nvGrpSpPr>
          <p:cNvPr id="41" name="Agrupar 40"/>
          <p:cNvGrpSpPr/>
          <p:nvPr/>
        </p:nvGrpSpPr>
        <p:grpSpPr>
          <a:xfrm>
            <a:off x="12543272" y="2993614"/>
            <a:ext cx="4813386" cy="4106216"/>
            <a:chOff x="4685560" y="1125471"/>
            <a:chExt cx="1809628" cy="1543762"/>
          </a:xfrm>
        </p:grpSpPr>
        <p:pic>
          <p:nvPicPr>
            <p:cNvPr id="15" name="Imagen 14" descr="imatges-04.jpg"/>
            <p:cNvPicPr>
              <a:picLocks noChangeAspect="1"/>
            </p:cNvPicPr>
            <p:nvPr/>
          </p:nvPicPr>
          <p:blipFill rotWithShape="1">
            <a:blip r:embed="rId5" cstate="print">
              <a:extLst>
                <a:ext uri="{28A0092B-C50C-407E-A947-70E740481C1C}">
                  <a14:useLocalDpi xmlns:a14="http://schemas.microsoft.com/office/drawing/2010/main" val="0"/>
                </a:ext>
              </a:extLst>
            </a:blip>
            <a:srcRect l="23515" t="31882" r="23743" b="32145"/>
            <a:stretch/>
          </p:blipFill>
          <p:spPr>
            <a:xfrm>
              <a:off x="5700056" y="1229672"/>
              <a:ext cx="795132" cy="560423"/>
            </a:xfrm>
            <a:prstGeom prst="rect">
              <a:avLst/>
            </a:prstGeom>
          </p:spPr>
        </p:pic>
        <p:sp>
          <p:nvSpPr>
            <p:cNvPr id="13" name="CuadroTexto 12"/>
            <p:cNvSpPr txBox="1"/>
            <p:nvPr/>
          </p:nvSpPr>
          <p:spPr>
            <a:xfrm>
              <a:off x="4706358" y="1125471"/>
              <a:ext cx="350762" cy="461735"/>
            </a:xfrm>
            <a:prstGeom prst="rect">
              <a:avLst/>
            </a:prstGeom>
            <a:noFill/>
          </p:spPr>
          <p:txBody>
            <a:bodyPr wrap="square" rtlCol="0">
              <a:spAutoFit/>
            </a:bodyPr>
            <a:lstStyle/>
            <a:p>
              <a:pPr defTabSz="1216031"/>
              <a:r>
                <a:rPr lang="fr-BE" sz="7381">
                  <a:solidFill>
                    <a:srgbClr val="011F74"/>
                  </a:solidFill>
                  <a:latin typeface="Source Sans Pro Black"/>
                  <a:cs typeface="Source Sans Pro Black"/>
                </a:rPr>
                <a:t>3</a:t>
              </a:r>
            </a:p>
          </p:txBody>
        </p:sp>
        <p:sp>
          <p:nvSpPr>
            <p:cNvPr id="14" name="CuadroTexto 13"/>
            <p:cNvSpPr txBox="1"/>
            <p:nvPr/>
          </p:nvSpPr>
          <p:spPr>
            <a:xfrm>
              <a:off x="4704917" y="1526444"/>
              <a:ext cx="1408874" cy="1142789"/>
            </a:xfrm>
            <a:prstGeom prst="rect">
              <a:avLst/>
            </a:prstGeom>
            <a:noFill/>
          </p:spPr>
          <p:txBody>
            <a:bodyPr wrap="square" rtlCol="0">
              <a:spAutoFit/>
            </a:bodyPr>
            <a:lstStyle/>
            <a:p>
              <a:pPr defTabSz="1216031"/>
              <a:r>
                <a:rPr lang="fr-BE" sz="3192">
                  <a:solidFill>
                    <a:srgbClr val="011F74"/>
                  </a:solidFill>
                  <a:latin typeface="Source Sans Pro Light"/>
                  <a:cs typeface="Source Sans Pro Light"/>
                </a:rPr>
                <a:t>Utiliser un obturateur de trayons sur toutes les vaches taries et utiliser le traitement au tarissement de façon sélective</a:t>
              </a:r>
            </a:p>
          </p:txBody>
        </p:sp>
        <p:cxnSp>
          <p:nvCxnSpPr>
            <p:cNvPr id="20" name="Conector recto 19"/>
            <p:cNvCxnSpPr/>
            <p:nvPr/>
          </p:nvCxnSpPr>
          <p:spPr>
            <a:xfrm>
              <a:off x="4685560" y="1229672"/>
              <a:ext cx="0" cy="1207519"/>
            </a:xfrm>
            <a:prstGeom prst="line">
              <a:avLst/>
            </a:prstGeom>
            <a:ln>
              <a:solidFill>
                <a:srgbClr val="011F74"/>
              </a:solidFill>
            </a:ln>
            <a:effectLst/>
          </p:spPr>
          <p:style>
            <a:lnRef idx="2">
              <a:schemeClr val="accent1"/>
            </a:lnRef>
            <a:fillRef idx="0">
              <a:schemeClr val="accent1"/>
            </a:fillRef>
            <a:effectRef idx="1">
              <a:schemeClr val="accent1"/>
            </a:effectRef>
            <a:fontRef idx="minor">
              <a:schemeClr val="tx1"/>
            </a:fontRef>
          </p:style>
        </p:cxnSp>
      </p:grpSp>
      <p:grpSp>
        <p:nvGrpSpPr>
          <p:cNvPr id="42" name="Agrupar 41"/>
          <p:cNvGrpSpPr/>
          <p:nvPr/>
        </p:nvGrpSpPr>
        <p:grpSpPr>
          <a:xfrm>
            <a:off x="18002532" y="3028466"/>
            <a:ext cx="5703171" cy="3673129"/>
            <a:chOff x="6738008" y="1102479"/>
            <a:chExt cx="2144149" cy="1380940"/>
          </a:xfrm>
        </p:grpSpPr>
        <p:pic>
          <p:nvPicPr>
            <p:cNvPr id="24" name="Imagen 23" descr="imatges-05.jpg"/>
            <p:cNvPicPr>
              <a:picLocks noChangeAspect="1"/>
            </p:cNvPicPr>
            <p:nvPr/>
          </p:nvPicPr>
          <p:blipFill rotWithShape="1">
            <a:blip r:embed="rId6">
              <a:extLst>
                <a:ext uri="{28A0092B-C50C-407E-A947-70E740481C1C}">
                  <a14:useLocalDpi xmlns:a14="http://schemas.microsoft.com/office/drawing/2010/main" val="0"/>
                </a:ext>
              </a:extLst>
            </a:blip>
            <a:srcRect l="2508" t="43372" r="26711" b="37626"/>
            <a:stretch/>
          </p:blipFill>
          <p:spPr>
            <a:xfrm>
              <a:off x="6821712" y="1911812"/>
              <a:ext cx="2060445" cy="571607"/>
            </a:xfrm>
            <a:prstGeom prst="rect">
              <a:avLst/>
            </a:prstGeom>
          </p:spPr>
        </p:pic>
        <p:sp>
          <p:nvSpPr>
            <p:cNvPr id="21" name="CuadroTexto 20"/>
            <p:cNvSpPr txBox="1"/>
            <p:nvPr/>
          </p:nvSpPr>
          <p:spPr>
            <a:xfrm>
              <a:off x="6758806" y="1102479"/>
              <a:ext cx="350762" cy="461735"/>
            </a:xfrm>
            <a:prstGeom prst="rect">
              <a:avLst/>
            </a:prstGeom>
            <a:noFill/>
          </p:spPr>
          <p:txBody>
            <a:bodyPr wrap="square" rtlCol="0">
              <a:spAutoFit/>
            </a:bodyPr>
            <a:lstStyle/>
            <a:p>
              <a:pPr defTabSz="1216031"/>
              <a:r>
                <a:rPr lang="fr-BE" sz="7381">
                  <a:solidFill>
                    <a:srgbClr val="011F74"/>
                  </a:solidFill>
                  <a:latin typeface="Source Sans Pro Black"/>
                  <a:cs typeface="Source Sans Pro Black"/>
                </a:rPr>
                <a:t>4</a:t>
              </a:r>
            </a:p>
          </p:txBody>
        </p:sp>
        <p:sp>
          <p:nvSpPr>
            <p:cNvPr id="22" name="CuadroTexto 21"/>
            <p:cNvSpPr txBox="1"/>
            <p:nvPr/>
          </p:nvSpPr>
          <p:spPr>
            <a:xfrm>
              <a:off x="6757364" y="1428359"/>
              <a:ext cx="1418711" cy="588751"/>
            </a:xfrm>
            <a:prstGeom prst="rect">
              <a:avLst/>
            </a:prstGeom>
            <a:noFill/>
          </p:spPr>
          <p:txBody>
            <a:bodyPr wrap="square" rtlCol="0">
              <a:spAutoFit/>
            </a:bodyPr>
            <a:lstStyle/>
            <a:p>
              <a:pPr defTabSz="1216031"/>
              <a:r>
                <a:rPr lang="fr-BE" sz="3192">
                  <a:solidFill>
                    <a:srgbClr val="011F74"/>
                  </a:solidFill>
                  <a:latin typeface="Source Sans Pro Light"/>
                  <a:cs typeface="Source Sans Pro Light"/>
                </a:rPr>
                <a:t>Réformer les contagieuses après trois épisodes</a:t>
              </a:r>
            </a:p>
          </p:txBody>
        </p:sp>
        <p:cxnSp>
          <p:nvCxnSpPr>
            <p:cNvPr id="23" name="Conector recto 22"/>
            <p:cNvCxnSpPr/>
            <p:nvPr/>
          </p:nvCxnSpPr>
          <p:spPr>
            <a:xfrm>
              <a:off x="6738008" y="1206680"/>
              <a:ext cx="0" cy="1207519"/>
            </a:xfrm>
            <a:prstGeom prst="line">
              <a:avLst/>
            </a:prstGeom>
            <a:ln>
              <a:solidFill>
                <a:srgbClr val="011F74"/>
              </a:solidFill>
            </a:ln>
            <a:effectLst/>
          </p:spPr>
          <p:style>
            <a:lnRef idx="2">
              <a:schemeClr val="accent1"/>
            </a:lnRef>
            <a:fillRef idx="0">
              <a:schemeClr val="accent1"/>
            </a:fillRef>
            <a:effectRef idx="1">
              <a:schemeClr val="accent1"/>
            </a:effectRef>
            <a:fontRef idx="minor">
              <a:schemeClr val="tx1"/>
            </a:fontRef>
          </p:style>
        </p:cxnSp>
        <p:pic>
          <p:nvPicPr>
            <p:cNvPr id="25" name="Imagen 24" descr="imatges-05.jpg"/>
            <p:cNvPicPr>
              <a:picLocks noChangeAspect="1"/>
            </p:cNvPicPr>
            <p:nvPr/>
          </p:nvPicPr>
          <p:blipFill rotWithShape="1">
            <a:blip r:embed="rId6">
              <a:extLst>
                <a:ext uri="{28A0092B-C50C-407E-A947-70E740481C1C}">
                  <a14:useLocalDpi xmlns:a14="http://schemas.microsoft.com/office/drawing/2010/main" val="0"/>
                </a:ext>
              </a:extLst>
            </a:blip>
            <a:srcRect l="73227" t="45139" r="3879" b="37848"/>
            <a:stretch/>
          </p:blipFill>
          <p:spPr>
            <a:xfrm>
              <a:off x="8188054" y="1476485"/>
              <a:ext cx="674551" cy="518004"/>
            </a:xfrm>
            <a:prstGeom prst="rect">
              <a:avLst/>
            </a:prstGeom>
          </p:spPr>
        </p:pic>
      </p:grpSp>
      <p:grpSp>
        <p:nvGrpSpPr>
          <p:cNvPr id="43" name="Agrupar 42"/>
          <p:cNvGrpSpPr/>
          <p:nvPr/>
        </p:nvGrpSpPr>
        <p:grpSpPr>
          <a:xfrm>
            <a:off x="982814" y="7661748"/>
            <a:ext cx="5529740" cy="3626582"/>
            <a:chOff x="339323" y="2880490"/>
            <a:chExt cx="2078946" cy="1363440"/>
          </a:xfrm>
        </p:grpSpPr>
        <p:pic>
          <p:nvPicPr>
            <p:cNvPr id="29" name="Imagen 28" descr="imatges-06.jpg"/>
            <p:cNvPicPr>
              <a:picLocks noChangeAspect="1"/>
            </p:cNvPicPr>
            <p:nvPr/>
          </p:nvPicPr>
          <p:blipFill rotWithShape="1">
            <a:blip r:embed="rId7" cstate="print">
              <a:extLst>
                <a:ext uri="{28A0092B-C50C-407E-A947-70E740481C1C}">
                  <a14:useLocalDpi xmlns:a14="http://schemas.microsoft.com/office/drawing/2010/main" val="0"/>
                </a:ext>
              </a:extLst>
            </a:blip>
            <a:srcRect l="15068" t="11029" r="14609" b="9742"/>
            <a:stretch/>
          </p:blipFill>
          <p:spPr>
            <a:xfrm>
              <a:off x="1335466" y="2984690"/>
              <a:ext cx="1082803" cy="1259240"/>
            </a:xfrm>
            <a:prstGeom prst="rect">
              <a:avLst/>
            </a:prstGeom>
          </p:spPr>
        </p:pic>
        <p:sp>
          <p:nvSpPr>
            <p:cNvPr id="26" name="CuadroTexto 25"/>
            <p:cNvSpPr txBox="1"/>
            <p:nvPr/>
          </p:nvSpPr>
          <p:spPr>
            <a:xfrm>
              <a:off x="339323" y="2880490"/>
              <a:ext cx="350762" cy="461735"/>
            </a:xfrm>
            <a:prstGeom prst="rect">
              <a:avLst/>
            </a:prstGeom>
            <a:noFill/>
          </p:spPr>
          <p:txBody>
            <a:bodyPr wrap="square" rtlCol="0">
              <a:spAutoFit/>
            </a:bodyPr>
            <a:lstStyle/>
            <a:p>
              <a:pPr defTabSz="1216031"/>
              <a:r>
                <a:rPr lang="fr-BE" sz="7381">
                  <a:solidFill>
                    <a:srgbClr val="011F74"/>
                  </a:solidFill>
                  <a:latin typeface="Source Sans Pro Black"/>
                  <a:cs typeface="Source Sans Pro Black"/>
                </a:rPr>
                <a:t>5</a:t>
              </a:r>
            </a:p>
          </p:txBody>
        </p:sp>
        <p:sp>
          <p:nvSpPr>
            <p:cNvPr id="27" name="CuadroTexto 26"/>
            <p:cNvSpPr txBox="1"/>
            <p:nvPr/>
          </p:nvSpPr>
          <p:spPr>
            <a:xfrm>
              <a:off x="349728" y="3281463"/>
              <a:ext cx="1133214" cy="588751"/>
            </a:xfrm>
            <a:prstGeom prst="rect">
              <a:avLst/>
            </a:prstGeom>
            <a:noFill/>
          </p:spPr>
          <p:txBody>
            <a:bodyPr wrap="square" rtlCol="0">
              <a:spAutoFit/>
            </a:bodyPr>
            <a:lstStyle/>
            <a:p>
              <a:pPr defTabSz="1216031"/>
              <a:r>
                <a:rPr lang="fr-BE" sz="3192">
                  <a:solidFill>
                    <a:srgbClr val="011F74"/>
                  </a:solidFill>
                  <a:latin typeface="Source Sans Pro Light"/>
                  <a:cs typeface="Source Sans Pro Light"/>
                </a:rPr>
                <a:t>Entretenir le système de traite correctement</a:t>
              </a:r>
            </a:p>
          </p:txBody>
        </p:sp>
        <p:cxnSp>
          <p:nvCxnSpPr>
            <p:cNvPr id="28" name="Conector recto 27"/>
            <p:cNvCxnSpPr/>
            <p:nvPr/>
          </p:nvCxnSpPr>
          <p:spPr>
            <a:xfrm>
              <a:off x="349728" y="2984690"/>
              <a:ext cx="0" cy="1207519"/>
            </a:xfrm>
            <a:prstGeom prst="line">
              <a:avLst/>
            </a:prstGeom>
            <a:ln>
              <a:solidFill>
                <a:srgbClr val="011F74"/>
              </a:solidFill>
            </a:ln>
            <a:effectLst/>
          </p:spPr>
          <p:style>
            <a:lnRef idx="2">
              <a:schemeClr val="accent1"/>
            </a:lnRef>
            <a:fillRef idx="0">
              <a:schemeClr val="accent1"/>
            </a:fillRef>
            <a:effectRef idx="1">
              <a:schemeClr val="accent1"/>
            </a:effectRef>
            <a:fontRef idx="minor">
              <a:schemeClr val="tx1"/>
            </a:fontRef>
          </p:style>
        </p:cxnSp>
      </p:grpSp>
      <p:grpSp>
        <p:nvGrpSpPr>
          <p:cNvPr id="44" name="Agrupar 43"/>
          <p:cNvGrpSpPr/>
          <p:nvPr/>
        </p:nvGrpSpPr>
        <p:grpSpPr>
          <a:xfrm>
            <a:off x="8398959" y="7661748"/>
            <a:ext cx="6913254" cy="3860624"/>
            <a:chOff x="3127477" y="2880490"/>
            <a:chExt cx="2599088" cy="1451430"/>
          </a:xfrm>
        </p:grpSpPr>
        <p:pic>
          <p:nvPicPr>
            <p:cNvPr id="33" name="Imagen 32" descr="imatges-07.jpg"/>
            <p:cNvPicPr>
              <a:picLocks noChangeAspect="1"/>
            </p:cNvPicPr>
            <p:nvPr/>
          </p:nvPicPr>
          <p:blipFill rotWithShape="1">
            <a:blip r:embed="rId8" cstate="print">
              <a:extLst>
                <a:ext uri="{28A0092B-C50C-407E-A947-70E740481C1C}">
                  <a14:useLocalDpi xmlns:a14="http://schemas.microsoft.com/office/drawing/2010/main" val="0"/>
                </a:ext>
              </a:extLst>
            </a:blip>
            <a:srcRect l="18492" t="13725" r="18034" b="12396"/>
            <a:stretch/>
          </p:blipFill>
          <p:spPr>
            <a:xfrm>
              <a:off x="4518489" y="2880490"/>
              <a:ext cx="1208076" cy="1451430"/>
            </a:xfrm>
            <a:prstGeom prst="rect">
              <a:avLst/>
            </a:prstGeom>
          </p:spPr>
        </p:pic>
        <p:sp>
          <p:nvSpPr>
            <p:cNvPr id="30" name="CuadroTexto 29"/>
            <p:cNvSpPr txBox="1"/>
            <p:nvPr/>
          </p:nvSpPr>
          <p:spPr>
            <a:xfrm>
              <a:off x="3127477" y="2880490"/>
              <a:ext cx="350762" cy="461735"/>
            </a:xfrm>
            <a:prstGeom prst="rect">
              <a:avLst/>
            </a:prstGeom>
            <a:noFill/>
          </p:spPr>
          <p:txBody>
            <a:bodyPr wrap="square" rtlCol="0">
              <a:spAutoFit/>
            </a:bodyPr>
            <a:lstStyle/>
            <a:p>
              <a:pPr defTabSz="1216031"/>
              <a:r>
                <a:rPr lang="fr-BE" sz="7381">
                  <a:solidFill>
                    <a:srgbClr val="011F74"/>
                  </a:solidFill>
                  <a:latin typeface="Source Sans Pro Black"/>
                  <a:cs typeface="Source Sans Pro Black"/>
                </a:rPr>
                <a:t>6</a:t>
              </a:r>
            </a:p>
          </p:txBody>
        </p:sp>
        <p:sp>
          <p:nvSpPr>
            <p:cNvPr id="31" name="CuadroTexto 30"/>
            <p:cNvSpPr txBox="1"/>
            <p:nvPr/>
          </p:nvSpPr>
          <p:spPr>
            <a:xfrm>
              <a:off x="3137881" y="3281463"/>
              <a:ext cx="1439159" cy="588751"/>
            </a:xfrm>
            <a:prstGeom prst="rect">
              <a:avLst/>
            </a:prstGeom>
            <a:noFill/>
          </p:spPr>
          <p:txBody>
            <a:bodyPr wrap="square" rtlCol="0">
              <a:spAutoFit/>
            </a:bodyPr>
            <a:lstStyle/>
            <a:p>
              <a:pPr defTabSz="1216031"/>
              <a:r>
                <a:rPr lang="fr-BE" sz="3192">
                  <a:solidFill>
                    <a:srgbClr val="011F74"/>
                  </a:solidFill>
                  <a:latin typeface="Source Sans Pro Light"/>
                  <a:cs typeface="Source Sans Pro Light"/>
                </a:rPr>
                <a:t>Traire un trayon propre, sec et désinfecté</a:t>
              </a:r>
            </a:p>
          </p:txBody>
        </p:sp>
        <p:cxnSp>
          <p:nvCxnSpPr>
            <p:cNvPr id="32" name="Conector recto 31"/>
            <p:cNvCxnSpPr/>
            <p:nvPr/>
          </p:nvCxnSpPr>
          <p:spPr>
            <a:xfrm>
              <a:off x="3137882" y="2984690"/>
              <a:ext cx="0" cy="1207519"/>
            </a:xfrm>
            <a:prstGeom prst="line">
              <a:avLst/>
            </a:prstGeom>
            <a:ln>
              <a:solidFill>
                <a:srgbClr val="011F74"/>
              </a:solidFill>
            </a:ln>
            <a:effectLst/>
          </p:spPr>
          <p:style>
            <a:lnRef idx="2">
              <a:schemeClr val="accent1"/>
            </a:lnRef>
            <a:fillRef idx="0">
              <a:schemeClr val="accent1"/>
            </a:fillRef>
            <a:effectRef idx="1">
              <a:schemeClr val="accent1"/>
            </a:effectRef>
            <a:fontRef idx="minor">
              <a:schemeClr val="tx1"/>
            </a:fontRef>
          </p:style>
        </p:cxnSp>
      </p:grpSp>
      <p:grpSp>
        <p:nvGrpSpPr>
          <p:cNvPr id="45" name="Agrupar 44"/>
          <p:cNvGrpSpPr/>
          <p:nvPr/>
        </p:nvGrpSpPr>
        <p:grpSpPr>
          <a:xfrm>
            <a:off x="16602065" y="7661748"/>
            <a:ext cx="6332496" cy="3489009"/>
            <a:chOff x="6211493" y="2880490"/>
            <a:chExt cx="2380748" cy="1311719"/>
          </a:xfrm>
        </p:grpSpPr>
        <p:sp>
          <p:nvSpPr>
            <p:cNvPr id="34" name="CuadroTexto 33"/>
            <p:cNvSpPr txBox="1"/>
            <p:nvPr/>
          </p:nvSpPr>
          <p:spPr>
            <a:xfrm>
              <a:off x="6211493" y="2880490"/>
              <a:ext cx="350762" cy="461735"/>
            </a:xfrm>
            <a:prstGeom prst="rect">
              <a:avLst/>
            </a:prstGeom>
            <a:noFill/>
          </p:spPr>
          <p:txBody>
            <a:bodyPr wrap="square" rtlCol="0">
              <a:spAutoFit/>
            </a:bodyPr>
            <a:lstStyle/>
            <a:p>
              <a:pPr defTabSz="1216031"/>
              <a:r>
                <a:rPr lang="fr-BE" sz="7381">
                  <a:solidFill>
                    <a:srgbClr val="011F74"/>
                  </a:solidFill>
                  <a:latin typeface="Source Sans Pro Black"/>
                  <a:cs typeface="Source Sans Pro Black"/>
                </a:rPr>
                <a:t>7</a:t>
              </a:r>
            </a:p>
          </p:txBody>
        </p:sp>
        <p:sp>
          <p:nvSpPr>
            <p:cNvPr id="35" name="CuadroTexto 34"/>
            <p:cNvSpPr txBox="1"/>
            <p:nvPr/>
          </p:nvSpPr>
          <p:spPr>
            <a:xfrm>
              <a:off x="6221897" y="3293494"/>
              <a:ext cx="1439159" cy="773431"/>
            </a:xfrm>
            <a:prstGeom prst="rect">
              <a:avLst/>
            </a:prstGeom>
            <a:noFill/>
          </p:spPr>
          <p:txBody>
            <a:bodyPr wrap="square" rtlCol="0">
              <a:spAutoFit/>
            </a:bodyPr>
            <a:lstStyle/>
            <a:p>
              <a:pPr defTabSz="1216031"/>
              <a:r>
                <a:rPr lang="fr-BE" sz="3192">
                  <a:solidFill>
                    <a:srgbClr val="011F74"/>
                  </a:solidFill>
                  <a:latin typeface="Source Sans Pro Light"/>
                  <a:cs typeface="Source Sans Pro Light"/>
                </a:rPr>
                <a:t>Utiliser la nutrition, les stimulants et les vaccins pour améliorer l’immunité</a:t>
              </a:r>
            </a:p>
          </p:txBody>
        </p:sp>
        <p:cxnSp>
          <p:nvCxnSpPr>
            <p:cNvPr id="36" name="Conector recto 35"/>
            <p:cNvCxnSpPr/>
            <p:nvPr/>
          </p:nvCxnSpPr>
          <p:spPr>
            <a:xfrm>
              <a:off x="6221898" y="2984690"/>
              <a:ext cx="0" cy="1207519"/>
            </a:xfrm>
            <a:prstGeom prst="line">
              <a:avLst/>
            </a:prstGeom>
            <a:ln>
              <a:solidFill>
                <a:srgbClr val="011F74"/>
              </a:solidFill>
            </a:ln>
            <a:effectLst/>
          </p:spPr>
          <p:style>
            <a:lnRef idx="2">
              <a:schemeClr val="accent1"/>
            </a:lnRef>
            <a:fillRef idx="0">
              <a:schemeClr val="accent1"/>
            </a:fillRef>
            <a:effectRef idx="1">
              <a:schemeClr val="accent1"/>
            </a:effectRef>
            <a:fontRef idx="minor">
              <a:schemeClr val="tx1"/>
            </a:fontRef>
          </p:style>
        </p:cxnSp>
        <p:pic>
          <p:nvPicPr>
            <p:cNvPr id="38" name="Imagen 37" descr="imatges-08.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0784" y="3139863"/>
              <a:ext cx="1051457" cy="972597"/>
            </a:xfrm>
            <a:prstGeom prst="rect">
              <a:avLst/>
            </a:prstGeom>
          </p:spPr>
        </p:pic>
      </p:grpSp>
      <p:sp>
        <p:nvSpPr>
          <p:cNvPr id="2" name="Prostokąt 1">
            <a:extLst>
              <a:ext uri="{FF2B5EF4-FFF2-40B4-BE49-F238E27FC236}">
                <a16:creationId xmlns:a16="http://schemas.microsoft.com/office/drawing/2014/main" id="{2685C254-C0C1-4A80-8E28-32891E15721D}"/>
              </a:ext>
            </a:extLst>
          </p:cNvPr>
          <p:cNvSpPr/>
          <p:nvPr/>
        </p:nvSpPr>
        <p:spPr>
          <a:xfrm>
            <a:off x="942056" y="12035751"/>
            <a:ext cx="3419526" cy="583558"/>
          </a:xfrm>
          <a:prstGeom prst="rect">
            <a:avLst/>
          </a:prstGeom>
        </p:spPr>
        <p:txBody>
          <a:bodyPr wrap="none">
            <a:spAutoFit/>
          </a:bodyPr>
          <a:lstStyle/>
          <a:p>
            <a:pPr defTabSz="1216031"/>
            <a:r>
              <a:rPr lang="fr-BE" sz="3192" dirty="0">
                <a:solidFill>
                  <a:srgbClr val="011F74"/>
                </a:solidFill>
                <a:latin typeface="Source Sans Pro Light"/>
              </a:rPr>
              <a:t>By T. </a:t>
            </a:r>
            <a:r>
              <a:rPr lang="fr-BE" sz="3192" dirty="0" err="1">
                <a:solidFill>
                  <a:srgbClr val="011F74"/>
                </a:solidFill>
                <a:latin typeface="Source Sans Pro Light"/>
              </a:rPr>
              <a:t>Hemling</a:t>
            </a:r>
            <a:r>
              <a:rPr lang="fr-BE" sz="3192" dirty="0">
                <a:solidFill>
                  <a:srgbClr val="011F74"/>
                </a:solidFill>
                <a:latin typeface="Source Sans Pro Light"/>
              </a:rPr>
              <a:t>, 2018</a:t>
            </a:r>
          </a:p>
        </p:txBody>
      </p:sp>
    </p:spTree>
    <p:extLst>
      <p:ext uri="{BB962C8B-B14F-4D97-AF65-F5344CB8AC3E}">
        <p14:creationId xmlns:p14="http://schemas.microsoft.com/office/powerpoint/2010/main" val="176518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06937E2-7F08-2AA8-B2AA-F571B0987662}"/>
            </a:ext>
          </a:extLst>
        </p:cNvPr>
        <p:cNvGrpSpPr/>
        <p:nvPr/>
      </p:nvGrpSpPr>
      <p:grpSpPr>
        <a:xfrm>
          <a:off x="0" y="0"/>
          <a:ext cx="0" cy="0"/>
          <a:chOff x="0" y="0"/>
          <a:chExt cx="0" cy="0"/>
        </a:xfrm>
      </p:grpSpPr>
      <p:sp>
        <p:nvSpPr>
          <p:cNvPr id="30" name="Freeform 36">
            <a:extLst>
              <a:ext uri="{FF2B5EF4-FFF2-40B4-BE49-F238E27FC236}">
                <a16:creationId xmlns:a16="http://schemas.microsoft.com/office/drawing/2014/main" id="{1B27814A-50B0-C7E9-F43A-5E6AC091AFC8}"/>
              </a:ext>
            </a:extLst>
          </p:cNvPr>
          <p:cNvSpPr>
            <a:spLocks/>
          </p:cNvSpPr>
          <p:nvPr/>
        </p:nvSpPr>
        <p:spPr bwMode="auto">
          <a:xfrm>
            <a:off x="2160091" y="1064227"/>
            <a:ext cx="5560544" cy="5536888"/>
          </a:xfrm>
          <a:custGeom>
            <a:avLst/>
            <a:gdLst>
              <a:gd name="T0" fmla="*/ 3421763 w 4985"/>
              <a:gd name="T1" fmla="*/ 1711568 h 4985"/>
              <a:gd name="T2" fmla="*/ 3421763 w 4985"/>
              <a:gd name="T3" fmla="*/ 1711568 h 4985"/>
              <a:gd name="T4" fmla="*/ 1710882 w 4985"/>
              <a:gd name="T5" fmla="*/ 3421762 h 4985"/>
              <a:gd name="T6" fmla="*/ 1710882 w 4985"/>
              <a:gd name="T7" fmla="*/ 3421762 h 4985"/>
              <a:gd name="T8" fmla="*/ 0 w 4985"/>
              <a:gd name="T9" fmla="*/ 1711568 h 4985"/>
              <a:gd name="T10" fmla="*/ 0 w 4985"/>
              <a:gd name="T11" fmla="*/ 1711568 h 4985"/>
              <a:gd name="T12" fmla="*/ 1710882 w 4985"/>
              <a:gd name="T13" fmla="*/ 0 h 4985"/>
              <a:gd name="T14" fmla="*/ 1710882 w 4985"/>
              <a:gd name="T15" fmla="*/ 0 h 4985"/>
              <a:gd name="T16" fmla="*/ 3421763 w 4985"/>
              <a:gd name="T17" fmla="*/ 1711568 h 4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85" h="4985">
                <a:moveTo>
                  <a:pt x="4984" y="2493"/>
                </a:moveTo>
                <a:lnTo>
                  <a:pt x="4984" y="2493"/>
                </a:lnTo>
                <a:cubicBezTo>
                  <a:pt x="4984" y="3868"/>
                  <a:pt x="3869" y="4984"/>
                  <a:pt x="2492" y="4984"/>
                </a:cubicBezTo>
                <a:cubicBezTo>
                  <a:pt x="1116" y="4984"/>
                  <a:pt x="0" y="3868"/>
                  <a:pt x="0" y="2493"/>
                </a:cubicBezTo>
                <a:cubicBezTo>
                  <a:pt x="0" y="1116"/>
                  <a:pt x="1116" y="0"/>
                  <a:pt x="2492" y="0"/>
                </a:cubicBezTo>
                <a:cubicBezTo>
                  <a:pt x="3869" y="0"/>
                  <a:pt x="4984" y="1116"/>
                  <a:pt x="4984" y="2493"/>
                </a:cubicBezTo>
              </a:path>
            </a:pathLst>
          </a:custGeom>
          <a:solidFill>
            <a:schemeClr val="accent6">
              <a:lumMod val="50000"/>
              <a:alpha val="75000"/>
            </a:schemeClr>
          </a:solidFill>
          <a:ln>
            <a:noFill/>
          </a:ln>
        </p:spPr>
        <p:txBody>
          <a:bodyPr wrap="none" lIns="91428" tIns="45714" rIns="91428" bIns="45714" anchor="ctr"/>
          <a:lstStyle/>
          <a:p>
            <a:endParaRPr lang="en-US" sz="6600"/>
          </a:p>
        </p:txBody>
      </p:sp>
      <p:sp>
        <p:nvSpPr>
          <p:cNvPr id="9" name="TextBox 8">
            <a:extLst>
              <a:ext uri="{FF2B5EF4-FFF2-40B4-BE49-F238E27FC236}">
                <a16:creationId xmlns:a16="http://schemas.microsoft.com/office/drawing/2014/main" id="{8F6CCF75-D26C-72C0-46ED-8BCD92FA19D9}"/>
              </a:ext>
            </a:extLst>
          </p:cNvPr>
          <p:cNvSpPr txBox="1"/>
          <p:nvPr/>
        </p:nvSpPr>
        <p:spPr>
          <a:xfrm>
            <a:off x="2914916" y="1391485"/>
            <a:ext cx="4050893" cy="4371634"/>
          </a:xfrm>
          <a:prstGeom prst="rect">
            <a:avLst/>
          </a:prstGeom>
          <a:noFill/>
        </p:spPr>
        <p:txBody>
          <a:bodyPr wrap="none" lIns="91428" tIns="45714" rIns="91428" bIns="45714" rtlCol="0" anchor="b">
            <a:spAutoFit/>
          </a:bodyPr>
          <a:lstStyle/>
          <a:p>
            <a:pPr algn="ctr">
              <a:lnSpc>
                <a:spcPct val="150000"/>
              </a:lnSpc>
            </a:pPr>
            <a:r>
              <a:rPr lang="en-US" sz="6400" spc="-30" dirty="0">
                <a:solidFill>
                  <a:schemeClr val="bg1"/>
                </a:solidFill>
                <a:ea typeface="Source Sans Pro" panose="020B0503030403020204" pitchFamily="34" charset="0"/>
              </a:rPr>
              <a:t>APPROCHE </a:t>
            </a:r>
          </a:p>
          <a:p>
            <a:pPr algn="ctr">
              <a:lnSpc>
                <a:spcPct val="150000"/>
              </a:lnSpc>
            </a:pPr>
            <a:r>
              <a:rPr lang="en-US" sz="6400" spc="-30" dirty="0">
                <a:solidFill>
                  <a:schemeClr val="bg1"/>
                </a:solidFill>
                <a:ea typeface="Source Sans Pro" panose="020B0503030403020204" pitchFamily="34" charset="0"/>
              </a:rPr>
              <a:t>DE</a:t>
            </a:r>
          </a:p>
          <a:p>
            <a:pPr algn="ctr">
              <a:lnSpc>
                <a:spcPct val="150000"/>
              </a:lnSpc>
            </a:pPr>
            <a:r>
              <a:rPr lang="en-US" sz="6400" spc="-30" dirty="0">
                <a:solidFill>
                  <a:schemeClr val="bg1"/>
                </a:solidFill>
                <a:ea typeface="Source Sans Pro" panose="020B0503030403020204" pitchFamily="34" charset="0"/>
              </a:rPr>
              <a:t>TROUPEAU </a:t>
            </a:r>
          </a:p>
        </p:txBody>
      </p:sp>
      <p:sp>
        <p:nvSpPr>
          <p:cNvPr id="3" name="ZoneTexte 2">
            <a:extLst>
              <a:ext uri="{FF2B5EF4-FFF2-40B4-BE49-F238E27FC236}">
                <a16:creationId xmlns:a16="http://schemas.microsoft.com/office/drawing/2014/main" id="{3A951C9E-438D-ED86-85F7-68D4D249DADE}"/>
              </a:ext>
            </a:extLst>
          </p:cNvPr>
          <p:cNvSpPr txBox="1"/>
          <p:nvPr/>
        </p:nvSpPr>
        <p:spPr>
          <a:xfrm>
            <a:off x="2232100" y="11799749"/>
            <a:ext cx="6114695" cy="769441"/>
          </a:xfrm>
          <a:prstGeom prst="rect">
            <a:avLst/>
          </a:prstGeom>
          <a:noFill/>
        </p:spPr>
        <p:txBody>
          <a:bodyPr wrap="square">
            <a:spAutoFit/>
          </a:bodyPr>
          <a:lstStyle/>
          <a:p>
            <a:r>
              <a:rPr lang="fr-BE" dirty="0">
                <a:hlinkClick r:id="rId2"/>
              </a:rPr>
              <a:t>Les éléments à analyser</a:t>
            </a:r>
            <a:endParaRPr lang="fr-BE" dirty="0"/>
          </a:p>
        </p:txBody>
      </p:sp>
      <p:sp>
        <p:nvSpPr>
          <p:cNvPr id="6" name="ZoneTexte 5">
            <a:extLst>
              <a:ext uri="{FF2B5EF4-FFF2-40B4-BE49-F238E27FC236}">
                <a16:creationId xmlns:a16="http://schemas.microsoft.com/office/drawing/2014/main" id="{52A82004-AAE5-47AF-C5BD-B3F0A71B5776}"/>
              </a:ext>
            </a:extLst>
          </p:cNvPr>
          <p:cNvSpPr txBox="1"/>
          <p:nvPr/>
        </p:nvSpPr>
        <p:spPr>
          <a:xfrm>
            <a:off x="2232100" y="9856444"/>
            <a:ext cx="11017224" cy="1938992"/>
          </a:xfrm>
          <a:prstGeom prst="rect">
            <a:avLst/>
          </a:prstGeom>
          <a:noFill/>
        </p:spPr>
        <p:txBody>
          <a:bodyPr wrap="square" rtlCol="0">
            <a:spAutoFit/>
          </a:bodyPr>
          <a:lstStyle/>
          <a:p>
            <a:r>
              <a:rPr lang="fr-BE" sz="4000" dirty="0">
                <a:solidFill>
                  <a:schemeClr val="bg1"/>
                </a:solidFill>
              </a:rPr>
              <a:t>Guide d’intervention pour la maîtrise des mammites dans les troupeaux laitiers (Roussel Ph, </a:t>
            </a:r>
            <a:r>
              <a:rPr lang="fr-BE" sz="4000" dirty="0" err="1">
                <a:solidFill>
                  <a:schemeClr val="bg1"/>
                </a:solidFill>
              </a:rPr>
              <a:t>Seegers</a:t>
            </a:r>
            <a:r>
              <a:rPr lang="fr-BE" sz="4000" dirty="0">
                <a:solidFill>
                  <a:schemeClr val="bg1"/>
                </a:solidFill>
              </a:rPr>
              <a:t> H,  </a:t>
            </a:r>
            <a:r>
              <a:rPr lang="fr-BE" sz="4000" dirty="0" err="1">
                <a:solidFill>
                  <a:schemeClr val="bg1"/>
                </a:solidFill>
              </a:rPr>
              <a:t>Seriyes</a:t>
            </a:r>
            <a:r>
              <a:rPr lang="fr-BE" sz="4000" dirty="0">
                <a:solidFill>
                  <a:schemeClr val="bg1"/>
                </a:solidFill>
              </a:rPr>
              <a:t> F) 2011 </a:t>
            </a:r>
          </a:p>
        </p:txBody>
      </p:sp>
      <p:sp>
        <p:nvSpPr>
          <p:cNvPr id="10" name="Forme libre : forme 9">
            <a:extLst>
              <a:ext uri="{FF2B5EF4-FFF2-40B4-BE49-F238E27FC236}">
                <a16:creationId xmlns:a16="http://schemas.microsoft.com/office/drawing/2014/main" id="{61500C85-7B14-725C-1C00-6B719AD5DDE1}"/>
              </a:ext>
            </a:extLst>
          </p:cNvPr>
          <p:cNvSpPr/>
          <p:nvPr/>
        </p:nvSpPr>
        <p:spPr>
          <a:xfrm>
            <a:off x="8928844" y="1435908"/>
            <a:ext cx="6941571" cy="1447086"/>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algn="ctr" defTabSz="977900">
              <a:lnSpc>
                <a:spcPct val="90000"/>
              </a:lnSpc>
              <a:spcBef>
                <a:spcPct val="0"/>
              </a:spcBef>
              <a:spcAft>
                <a:spcPct val="35000"/>
              </a:spcAft>
              <a:buNone/>
            </a:pPr>
            <a:r>
              <a:rPr lang="fr-BE" kern="1200" dirty="0">
                <a:effectLst/>
                <a:latin typeface="Calibri" panose="020F0502020204030204" pitchFamily="34" charset="0"/>
                <a:ea typeface="Calibri" panose="020F0502020204030204" pitchFamily="34" charset="0"/>
                <a:cs typeface="Times New Roman" panose="02020603050405020304" pitchFamily="18" charset="0"/>
              </a:rPr>
              <a:t>Indicateurs de santé mammaire</a:t>
            </a:r>
          </a:p>
        </p:txBody>
      </p:sp>
      <p:sp>
        <p:nvSpPr>
          <p:cNvPr id="12" name="Forme libre : forme 11">
            <a:extLst>
              <a:ext uri="{FF2B5EF4-FFF2-40B4-BE49-F238E27FC236}">
                <a16:creationId xmlns:a16="http://schemas.microsoft.com/office/drawing/2014/main" id="{E493AF63-A6AF-2976-1B9C-2C37EB0E32FC}"/>
              </a:ext>
            </a:extLst>
          </p:cNvPr>
          <p:cNvSpPr/>
          <p:nvPr/>
        </p:nvSpPr>
        <p:spPr>
          <a:xfrm>
            <a:off x="8928844" y="3027703"/>
            <a:ext cx="6941571" cy="1447086"/>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algn="ctr" defTabSz="977900">
              <a:lnSpc>
                <a:spcPct val="90000"/>
              </a:lnSpc>
              <a:spcBef>
                <a:spcPct val="0"/>
              </a:spcBef>
              <a:spcAft>
                <a:spcPct val="35000"/>
              </a:spcAft>
              <a:buNone/>
            </a:pPr>
            <a:r>
              <a:rPr lang="fr-BE" kern="1200" dirty="0">
                <a:effectLst/>
                <a:latin typeface="Calibri" panose="020F0502020204030204" pitchFamily="34" charset="0"/>
                <a:ea typeface="Calibri" panose="020F0502020204030204" pitchFamily="34" charset="0"/>
                <a:cs typeface="Times New Roman" panose="02020603050405020304" pitchFamily="18" charset="0"/>
              </a:rPr>
              <a:t>Scores de troupeau </a:t>
            </a:r>
          </a:p>
        </p:txBody>
      </p:sp>
      <p:pic>
        <p:nvPicPr>
          <p:cNvPr id="4" name="Image 3">
            <a:extLst>
              <a:ext uri="{FF2B5EF4-FFF2-40B4-BE49-F238E27FC236}">
                <a16:creationId xmlns:a16="http://schemas.microsoft.com/office/drawing/2014/main" id="{973B2CD5-1D20-CFCC-4BF7-D2D5751A20A6}"/>
              </a:ext>
            </a:extLst>
          </p:cNvPr>
          <p:cNvPicPr>
            <a:picLocks noChangeAspect="1"/>
          </p:cNvPicPr>
          <p:nvPr/>
        </p:nvPicPr>
        <p:blipFill>
          <a:blip r:embed="rId3"/>
          <a:stretch>
            <a:fillRect/>
          </a:stretch>
        </p:blipFill>
        <p:spPr>
          <a:xfrm>
            <a:off x="2232100" y="7632625"/>
            <a:ext cx="4930977" cy="1988559"/>
          </a:xfrm>
          <a:prstGeom prst="rect">
            <a:avLst/>
          </a:prstGeom>
        </p:spPr>
      </p:pic>
      <p:sp>
        <p:nvSpPr>
          <p:cNvPr id="8" name="Forme libre : forme 7">
            <a:extLst>
              <a:ext uri="{FF2B5EF4-FFF2-40B4-BE49-F238E27FC236}">
                <a16:creationId xmlns:a16="http://schemas.microsoft.com/office/drawing/2014/main" id="{16E585BB-A12D-AFF9-A21E-1C5DF5B2EDF7}"/>
              </a:ext>
            </a:extLst>
          </p:cNvPr>
          <p:cNvSpPr/>
          <p:nvPr/>
        </p:nvSpPr>
        <p:spPr>
          <a:xfrm>
            <a:off x="8928844" y="4673371"/>
            <a:ext cx="6941571" cy="1447086"/>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a:solidFill>
            <a:schemeClr val="accent1">
              <a:lumMod val="75000"/>
            </a:schemeClr>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algn="ctr" defTabSz="977900">
              <a:lnSpc>
                <a:spcPct val="90000"/>
              </a:lnSpc>
              <a:spcBef>
                <a:spcPct val="0"/>
              </a:spcBef>
              <a:spcAft>
                <a:spcPct val="35000"/>
              </a:spcAft>
              <a:buNone/>
            </a:pPr>
            <a:r>
              <a:rPr lang="fr-BE" kern="1200" dirty="0">
                <a:effectLst/>
                <a:latin typeface="Calibri" panose="020F0502020204030204" pitchFamily="34" charset="0"/>
                <a:ea typeface="Calibri" panose="020F0502020204030204" pitchFamily="34" charset="0"/>
                <a:cs typeface="Times New Roman" panose="02020603050405020304" pitchFamily="18" charset="0"/>
              </a:rPr>
              <a:t>Protocole d’enquête</a:t>
            </a:r>
          </a:p>
        </p:txBody>
      </p:sp>
      <p:pic>
        <p:nvPicPr>
          <p:cNvPr id="11" name="Picture 2">
            <a:extLst>
              <a:ext uri="{FF2B5EF4-FFF2-40B4-BE49-F238E27FC236}">
                <a16:creationId xmlns:a16="http://schemas.microsoft.com/office/drawing/2014/main" id="{22E1FCF5-70DC-2312-0C22-296E9C514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6546" y="7570550"/>
            <a:ext cx="3672408" cy="4875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8763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A04C553-786C-614B-F4BA-2886911F5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026" y="687504"/>
            <a:ext cx="22682372" cy="12306066"/>
          </a:xfrm>
          <a:prstGeom prst="rect">
            <a:avLst/>
          </a:prstGeom>
        </p:spPr>
      </p:pic>
    </p:spTree>
    <p:extLst>
      <p:ext uri="{BB962C8B-B14F-4D97-AF65-F5344CB8AC3E}">
        <p14:creationId xmlns:p14="http://schemas.microsoft.com/office/powerpoint/2010/main" val="2185300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4AADE1D-D0B2-BDEC-3A96-20DB5401C054}"/>
              </a:ext>
            </a:extLst>
          </p:cNvPr>
          <p:cNvSpPr>
            <a:spLocks noGrp="1"/>
          </p:cNvSpPr>
          <p:nvPr>
            <p:ph idx="1"/>
          </p:nvPr>
        </p:nvSpPr>
        <p:spPr>
          <a:xfrm>
            <a:off x="863948" y="1943993"/>
            <a:ext cx="17232028" cy="11060996"/>
          </a:xfrm>
        </p:spPr>
        <p:txBody>
          <a:bodyPr>
            <a:noAutofit/>
          </a:bodyPr>
          <a:lstStyle/>
          <a:p>
            <a:r>
              <a:rPr lang="fr-FR" sz="3600" b="0" i="0" u="none" strike="noStrike" baseline="0" dirty="0">
                <a:solidFill>
                  <a:schemeClr val="bg1"/>
                </a:solidFill>
                <a:latin typeface="+mn-lt"/>
              </a:rPr>
              <a:t>92 élevages (wilaya de Blida) et 2177 vaches laitières (5 à 153 vaches par exploitation)</a:t>
            </a:r>
          </a:p>
          <a:p>
            <a:r>
              <a:rPr lang="fr-FR" sz="3600" dirty="0">
                <a:solidFill>
                  <a:schemeClr val="bg1"/>
                </a:solidFill>
                <a:latin typeface="+mn-lt"/>
              </a:rPr>
              <a:t>46 % de vaches Holstein et 29 % de Montbéliardes</a:t>
            </a:r>
          </a:p>
          <a:p>
            <a:r>
              <a:rPr lang="fr-FR" sz="3600" dirty="0">
                <a:solidFill>
                  <a:schemeClr val="bg1"/>
                </a:solidFill>
                <a:latin typeface="+mn-lt"/>
              </a:rPr>
              <a:t>15 litres / J en moyenne</a:t>
            </a:r>
          </a:p>
          <a:p>
            <a:r>
              <a:rPr lang="fr-FR" sz="3600" dirty="0">
                <a:solidFill>
                  <a:schemeClr val="bg1"/>
                </a:solidFill>
                <a:latin typeface="+mn-lt"/>
              </a:rPr>
              <a:t>Audit de santé mammaire et analyse des taux cellulaires de tank</a:t>
            </a:r>
          </a:p>
          <a:p>
            <a:endParaRPr lang="fr-FR" sz="3600" dirty="0">
              <a:solidFill>
                <a:schemeClr val="bg1"/>
              </a:solidFill>
              <a:latin typeface="+mn-lt"/>
            </a:endParaRPr>
          </a:p>
          <a:p>
            <a:r>
              <a:rPr lang="fr-FR" sz="4800" dirty="0">
                <a:solidFill>
                  <a:schemeClr val="bg1"/>
                </a:solidFill>
                <a:latin typeface="+mn-lt"/>
              </a:rPr>
              <a:t>Quelques observations (%) </a:t>
            </a:r>
          </a:p>
          <a:p>
            <a:r>
              <a:rPr lang="fr-FR" sz="3600" b="0" i="0" u="none" strike="noStrike" baseline="0" dirty="0">
                <a:solidFill>
                  <a:schemeClr val="bg1"/>
                </a:solidFill>
                <a:latin typeface="+mn-lt"/>
              </a:rPr>
              <a:t>Type de stabulation 	Entravée 		73 </a:t>
            </a:r>
          </a:p>
          <a:p>
            <a:r>
              <a:rPr lang="fr-FR" sz="3600" b="0" i="0" u="none" strike="noStrike" baseline="0" dirty="0">
                <a:solidFill>
                  <a:schemeClr val="bg1"/>
                </a:solidFill>
                <a:latin typeface="+mn-lt"/>
              </a:rPr>
              <a:t>Mode du tarissement 	Progressive 	95 	</a:t>
            </a:r>
          </a:p>
          <a:p>
            <a:r>
              <a:rPr lang="fr-FR" sz="3600" b="0" i="0" u="none" strike="noStrike" baseline="0" dirty="0">
                <a:solidFill>
                  <a:schemeClr val="bg1"/>
                </a:solidFill>
                <a:latin typeface="+mn-lt"/>
              </a:rPr>
              <a:t>Traitement au tarissement 	Non 		52 </a:t>
            </a:r>
          </a:p>
          <a:p>
            <a:r>
              <a:rPr lang="fr-FR" sz="3600" b="0" i="0" u="none" strike="noStrike" baseline="0" dirty="0">
                <a:solidFill>
                  <a:schemeClr val="bg1"/>
                </a:solidFill>
                <a:latin typeface="+mn-lt"/>
              </a:rPr>
              <a:t>Enregistrement des mammites Non 		87	</a:t>
            </a:r>
          </a:p>
          <a:p>
            <a:r>
              <a:rPr lang="fr-FR" sz="3600" b="0" i="0" u="none" strike="noStrike" baseline="0" dirty="0">
                <a:solidFill>
                  <a:schemeClr val="bg1"/>
                </a:solidFill>
                <a:latin typeface="+mn-lt"/>
              </a:rPr>
              <a:t>Réforme des cas chroniques 	Non 		79 </a:t>
            </a:r>
          </a:p>
          <a:p>
            <a:r>
              <a:rPr lang="fr-FR" sz="3600" b="0" i="0" u="none" strike="noStrike" baseline="0" dirty="0">
                <a:solidFill>
                  <a:schemeClr val="bg1"/>
                </a:solidFill>
                <a:latin typeface="+mn-lt"/>
              </a:rPr>
              <a:t>Elimination des 1ers jets 	Jamais 		81 	</a:t>
            </a:r>
          </a:p>
          <a:p>
            <a:r>
              <a:rPr lang="fr-FR" sz="3600" b="0" i="0" u="none" strike="noStrike" baseline="0" dirty="0">
                <a:solidFill>
                  <a:schemeClr val="bg1"/>
                </a:solidFill>
                <a:latin typeface="+mn-lt"/>
              </a:rPr>
              <a:t>Sifflements pendant la traite 	Présence 		16 	</a:t>
            </a:r>
          </a:p>
          <a:p>
            <a:r>
              <a:rPr lang="fr-FR" sz="3600" b="0" i="0" u="none" strike="noStrike" baseline="0" dirty="0">
                <a:solidFill>
                  <a:schemeClr val="bg1"/>
                </a:solidFill>
                <a:latin typeface="+mn-lt"/>
              </a:rPr>
              <a:t>Chute du faisceau 		Présence 		34	</a:t>
            </a:r>
          </a:p>
          <a:p>
            <a:r>
              <a:rPr lang="fr-FR" sz="3600" b="0" i="0" u="none" strike="noStrike" baseline="0" dirty="0">
                <a:solidFill>
                  <a:schemeClr val="bg1"/>
                </a:solidFill>
                <a:latin typeface="+mn-lt"/>
              </a:rPr>
              <a:t>Coupure du vide 		Non 		44 	</a:t>
            </a:r>
          </a:p>
          <a:p>
            <a:r>
              <a:rPr lang="fr-BE" sz="3600" b="0" i="0" u="none" strike="noStrike" baseline="0" dirty="0">
                <a:solidFill>
                  <a:schemeClr val="bg1"/>
                </a:solidFill>
                <a:latin typeface="+mn-lt"/>
              </a:rPr>
              <a:t>Post-trempage 		Non 		98 	</a:t>
            </a:r>
          </a:p>
        </p:txBody>
      </p:sp>
      <p:sp>
        <p:nvSpPr>
          <p:cNvPr id="4" name="ZoneTexte 3">
            <a:extLst>
              <a:ext uri="{FF2B5EF4-FFF2-40B4-BE49-F238E27FC236}">
                <a16:creationId xmlns:a16="http://schemas.microsoft.com/office/drawing/2014/main" id="{6E0472AF-E408-378C-889A-593C6365F0B4}"/>
              </a:ext>
            </a:extLst>
          </p:cNvPr>
          <p:cNvSpPr txBox="1"/>
          <p:nvPr/>
        </p:nvSpPr>
        <p:spPr>
          <a:xfrm>
            <a:off x="13609364" y="10675253"/>
            <a:ext cx="8178073" cy="2123658"/>
          </a:xfrm>
          <a:prstGeom prst="rect">
            <a:avLst/>
          </a:prstGeom>
          <a:noFill/>
        </p:spPr>
        <p:txBody>
          <a:bodyPr wrap="none" rtlCol="0">
            <a:spAutoFit/>
          </a:bodyPr>
          <a:lstStyle/>
          <a:p>
            <a:r>
              <a:rPr lang="fr-BE" dirty="0">
                <a:solidFill>
                  <a:srgbClr val="FFFF00"/>
                </a:solidFill>
              </a:rPr>
              <a:t>TCT (Norme &lt; 400.000 cellules/ml)</a:t>
            </a:r>
          </a:p>
          <a:p>
            <a:r>
              <a:rPr lang="fr-BE" dirty="0">
                <a:solidFill>
                  <a:srgbClr val="FFFF00"/>
                </a:solidFill>
              </a:rPr>
              <a:t>200.000 à 1.000.000 : 46 %</a:t>
            </a:r>
          </a:p>
          <a:p>
            <a:r>
              <a:rPr lang="fr-BE" dirty="0">
                <a:solidFill>
                  <a:srgbClr val="FFFF00"/>
                </a:solidFill>
              </a:rPr>
              <a:t>&gt; 1.000.000 : 54 %</a:t>
            </a:r>
          </a:p>
        </p:txBody>
      </p:sp>
      <p:pic>
        <p:nvPicPr>
          <p:cNvPr id="5" name="Image 4">
            <a:extLst>
              <a:ext uri="{FF2B5EF4-FFF2-40B4-BE49-F238E27FC236}">
                <a16:creationId xmlns:a16="http://schemas.microsoft.com/office/drawing/2014/main" id="{C7245634-A326-1D26-BB5E-BCBEFEF1DB51}"/>
              </a:ext>
            </a:extLst>
          </p:cNvPr>
          <p:cNvPicPr>
            <a:picLocks noChangeAspect="1"/>
          </p:cNvPicPr>
          <p:nvPr/>
        </p:nvPicPr>
        <p:blipFill>
          <a:blip r:embed="rId2"/>
          <a:stretch>
            <a:fillRect/>
          </a:stretch>
        </p:blipFill>
        <p:spPr>
          <a:xfrm>
            <a:off x="13609364" y="5495014"/>
            <a:ext cx="10508011" cy="4505529"/>
          </a:xfrm>
          <a:prstGeom prst="rect">
            <a:avLst/>
          </a:prstGeom>
        </p:spPr>
      </p:pic>
      <p:sp>
        <p:nvSpPr>
          <p:cNvPr id="6" name="ZoneTexte 5">
            <a:extLst>
              <a:ext uri="{FF2B5EF4-FFF2-40B4-BE49-F238E27FC236}">
                <a16:creationId xmlns:a16="http://schemas.microsoft.com/office/drawing/2014/main" id="{1C27FF07-A10C-6A1E-1F89-6A417891DC04}"/>
              </a:ext>
            </a:extLst>
          </p:cNvPr>
          <p:cNvSpPr txBox="1"/>
          <p:nvPr/>
        </p:nvSpPr>
        <p:spPr>
          <a:xfrm>
            <a:off x="1584028" y="280258"/>
            <a:ext cx="9635395" cy="1015663"/>
          </a:xfrm>
          <a:prstGeom prst="rect">
            <a:avLst/>
          </a:prstGeom>
          <a:noFill/>
        </p:spPr>
        <p:txBody>
          <a:bodyPr wrap="none" rtlCol="0">
            <a:spAutoFit/>
          </a:bodyPr>
          <a:lstStyle/>
          <a:p>
            <a:r>
              <a:rPr lang="fr-BE" sz="6000" dirty="0">
                <a:solidFill>
                  <a:srgbClr val="FF00FF"/>
                </a:solidFill>
              </a:rPr>
              <a:t>Il était une fois l’Algérie (2020)</a:t>
            </a:r>
          </a:p>
        </p:txBody>
      </p:sp>
    </p:spTree>
    <p:extLst>
      <p:ext uri="{BB962C8B-B14F-4D97-AF65-F5344CB8AC3E}">
        <p14:creationId xmlns:p14="http://schemas.microsoft.com/office/powerpoint/2010/main" val="30781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772FE45-2B61-FD38-1E7D-DE77A640A1C3}"/>
            </a:ext>
          </a:extLst>
        </p:cNvPr>
        <p:cNvGrpSpPr/>
        <p:nvPr/>
      </p:nvGrpSpPr>
      <p:grpSpPr>
        <a:xfrm>
          <a:off x="0" y="0"/>
          <a:ext cx="0" cy="0"/>
          <a:chOff x="0" y="0"/>
          <a:chExt cx="0" cy="0"/>
        </a:xfrm>
      </p:grpSpPr>
      <p:grpSp>
        <p:nvGrpSpPr>
          <p:cNvPr id="5" name="Groupe 4">
            <a:extLst>
              <a:ext uri="{FF2B5EF4-FFF2-40B4-BE49-F238E27FC236}">
                <a16:creationId xmlns:a16="http://schemas.microsoft.com/office/drawing/2014/main" id="{DF62868B-E53A-2A3D-3A95-974BB585E585}"/>
              </a:ext>
            </a:extLst>
          </p:cNvPr>
          <p:cNvGrpSpPr/>
          <p:nvPr/>
        </p:nvGrpSpPr>
        <p:grpSpPr>
          <a:xfrm>
            <a:off x="375430" y="2808089"/>
            <a:ext cx="6624737" cy="6400984"/>
            <a:chOff x="1800052" y="2815817"/>
            <a:chExt cx="6624737" cy="6400984"/>
          </a:xfrm>
        </p:grpSpPr>
        <p:sp>
          <p:nvSpPr>
            <p:cNvPr id="30" name="Freeform 36">
              <a:extLst>
                <a:ext uri="{FF2B5EF4-FFF2-40B4-BE49-F238E27FC236}">
                  <a16:creationId xmlns:a16="http://schemas.microsoft.com/office/drawing/2014/main" id="{6353E769-94B5-9EC6-AB7B-C7DD3689F8BC}"/>
                </a:ext>
              </a:extLst>
            </p:cNvPr>
            <p:cNvSpPr>
              <a:spLocks/>
            </p:cNvSpPr>
            <p:nvPr/>
          </p:nvSpPr>
          <p:spPr bwMode="auto">
            <a:xfrm>
              <a:off x="1800052" y="2815817"/>
              <a:ext cx="6624737" cy="6400984"/>
            </a:xfrm>
            <a:custGeom>
              <a:avLst/>
              <a:gdLst>
                <a:gd name="T0" fmla="*/ 3421763 w 4985"/>
                <a:gd name="T1" fmla="*/ 1711568 h 4985"/>
                <a:gd name="T2" fmla="*/ 3421763 w 4985"/>
                <a:gd name="T3" fmla="*/ 1711568 h 4985"/>
                <a:gd name="T4" fmla="*/ 1710882 w 4985"/>
                <a:gd name="T5" fmla="*/ 3421762 h 4985"/>
                <a:gd name="T6" fmla="*/ 1710882 w 4985"/>
                <a:gd name="T7" fmla="*/ 3421762 h 4985"/>
                <a:gd name="T8" fmla="*/ 0 w 4985"/>
                <a:gd name="T9" fmla="*/ 1711568 h 4985"/>
                <a:gd name="T10" fmla="*/ 0 w 4985"/>
                <a:gd name="T11" fmla="*/ 1711568 h 4985"/>
                <a:gd name="T12" fmla="*/ 1710882 w 4985"/>
                <a:gd name="T13" fmla="*/ 0 h 4985"/>
                <a:gd name="T14" fmla="*/ 1710882 w 4985"/>
                <a:gd name="T15" fmla="*/ 0 h 4985"/>
                <a:gd name="T16" fmla="*/ 3421763 w 4985"/>
                <a:gd name="T17" fmla="*/ 1711568 h 4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85" h="4985">
                  <a:moveTo>
                    <a:pt x="4984" y="2493"/>
                  </a:moveTo>
                  <a:lnTo>
                    <a:pt x="4984" y="2493"/>
                  </a:lnTo>
                  <a:cubicBezTo>
                    <a:pt x="4984" y="3868"/>
                    <a:pt x="3869" y="4984"/>
                    <a:pt x="2492" y="4984"/>
                  </a:cubicBezTo>
                  <a:cubicBezTo>
                    <a:pt x="1116" y="4984"/>
                    <a:pt x="0" y="3868"/>
                    <a:pt x="0" y="2493"/>
                  </a:cubicBezTo>
                  <a:cubicBezTo>
                    <a:pt x="0" y="1116"/>
                    <a:pt x="1116" y="0"/>
                    <a:pt x="2492" y="0"/>
                  </a:cubicBezTo>
                  <a:cubicBezTo>
                    <a:pt x="3869" y="0"/>
                    <a:pt x="4984" y="1116"/>
                    <a:pt x="4984" y="2493"/>
                  </a:cubicBezTo>
                </a:path>
              </a:pathLst>
            </a:custGeom>
            <a:solidFill>
              <a:srgbClr val="FF0000">
                <a:alpha val="75000"/>
              </a:srgbClr>
            </a:solidFill>
            <a:ln>
              <a:noFill/>
            </a:ln>
          </p:spPr>
          <p:txBody>
            <a:bodyPr wrap="none" lIns="91428" tIns="45714" rIns="91428" bIns="45714" anchor="ctr"/>
            <a:lstStyle/>
            <a:p>
              <a:endParaRPr lang="en-US" sz="6600"/>
            </a:p>
          </p:txBody>
        </p:sp>
        <p:sp>
          <p:nvSpPr>
            <p:cNvPr id="9" name="TextBox 8">
              <a:extLst>
                <a:ext uri="{FF2B5EF4-FFF2-40B4-BE49-F238E27FC236}">
                  <a16:creationId xmlns:a16="http://schemas.microsoft.com/office/drawing/2014/main" id="{7F5978CC-1D1A-E841-AA6C-B2C099BCE027}"/>
                </a:ext>
              </a:extLst>
            </p:cNvPr>
            <p:cNvSpPr txBox="1"/>
            <p:nvPr/>
          </p:nvSpPr>
          <p:spPr>
            <a:xfrm>
              <a:off x="2180187" y="3928077"/>
              <a:ext cx="5864466" cy="4371634"/>
            </a:xfrm>
            <a:prstGeom prst="rect">
              <a:avLst/>
            </a:prstGeom>
            <a:noFill/>
          </p:spPr>
          <p:txBody>
            <a:bodyPr wrap="none" lIns="91428" tIns="45714" rIns="91428" bIns="45714" rtlCol="0" anchor="b">
              <a:spAutoFit/>
            </a:bodyPr>
            <a:lstStyle/>
            <a:p>
              <a:pPr algn="ctr">
                <a:lnSpc>
                  <a:spcPct val="150000"/>
                </a:lnSpc>
              </a:pPr>
              <a:r>
                <a:rPr lang="en-US" sz="6400" spc="-30" dirty="0">
                  <a:solidFill>
                    <a:schemeClr val="bg1"/>
                  </a:solidFill>
                  <a:ea typeface="Source Sans Pro" panose="020B0503030403020204" pitchFamily="34" charset="0"/>
                </a:rPr>
                <a:t>LES INDICATEURS</a:t>
              </a:r>
            </a:p>
            <a:p>
              <a:pPr algn="ctr">
                <a:lnSpc>
                  <a:spcPct val="150000"/>
                </a:lnSpc>
              </a:pPr>
              <a:r>
                <a:rPr lang="en-US" sz="6400" spc="-30" dirty="0">
                  <a:solidFill>
                    <a:schemeClr val="bg1"/>
                  </a:solidFill>
                  <a:ea typeface="Source Sans Pro" panose="020B0503030403020204" pitchFamily="34" charset="0"/>
                </a:rPr>
                <a:t>DE SANTE</a:t>
              </a:r>
            </a:p>
            <a:p>
              <a:pPr algn="ctr">
                <a:lnSpc>
                  <a:spcPct val="150000"/>
                </a:lnSpc>
              </a:pPr>
              <a:r>
                <a:rPr lang="en-US" sz="6400" spc="-30" dirty="0">
                  <a:solidFill>
                    <a:schemeClr val="bg1"/>
                  </a:solidFill>
                  <a:ea typeface="Source Sans Pro" panose="020B0503030403020204" pitchFamily="34" charset="0"/>
                </a:rPr>
                <a:t>MAMMAIRE</a:t>
              </a:r>
            </a:p>
          </p:txBody>
        </p:sp>
      </p:grpSp>
      <p:pic>
        <p:nvPicPr>
          <p:cNvPr id="2" name="Picture 2">
            <a:extLst>
              <a:ext uri="{FF2B5EF4-FFF2-40B4-BE49-F238E27FC236}">
                <a16:creationId xmlns:a16="http://schemas.microsoft.com/office/drawing/2014/main" id="{FEC48F1B-9A5F-B0B0-8935-D6FFDE07B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6171" y="9504833"/>
            <a:ext cx="2764344" cy="3670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a:extLst>
              <a:ext uri="{FF2B5EF4-FFF2-40B4-BE49-F238E27FC236}">
                <a16:creationId xmlns:a16="http://schemas.microsoft.com/office/drawing/2014/main" id="{AD37AF25-7798-EA1C-BFA1-BC9A3D04622D}"/>
              </a:ext>
            </a:extLst>
          </p:cNvPr>
          <p:cNvPicPr>
            <a:picLocks noChangeAspect="1"/>
          </p:cNvPicPr>
          <p:nvPr/>
        </p:nvPicPr>
        <p:blipFill>
          <a:blip r:embed="rId3"/>
          <a:stretch>
            <a:fillRect/>
          </a:stretch>
        </p:blipFill>
        <p:spPr>
          <a:xfrm>
            <a:off x="8136756" y="3427579"/>
            <a:ext cx="15665287" cy="5357174"/>
          </a:xfrm>
          <a:prstGeom prst="rect">
            <a:avLst/>
          </a:prstGeom>
        </p:spPr>
      </p:pic>
    </p:spTree>
    <p:extLst>
      <p:ext uri="{BB962C8B-B14F-4D97-AF65-F5344CB8AC3E}">
        <p14:creationId xmlns:p14="http://schemas.microsoft.com/office/powerpoint/2010/main" val="31516954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1CD1F6B-FCCA-CF18-89BB-EAD91496782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4CA2A9B6-2DC1-6413-DA05-171825D7D523}"/>
                  </a:ext>
                </a:extLst>
              </p:cNvPr>
              <p:cNvSpPr txBox="1"/>
              <p:nvPr/>
            </p:nvSpPr>
            <p:spPr>
              <a:xfrm>
                <a:off x="6408564" y="1416434"/>
                <a:ext cx="6696744" cy="118955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fr-BE" sz="3400" i="0">
                          <a:solidFill>
                            <a:schemeClr val="bg1"/>
                          </a:solidFill>
                          <a:latin typeface="Cambria Math" panose="02040503050406030204" pitchFamily="18" charset="0"/>
                        </a:rPr>
                        <m:t>=</m:t>
                      </m:r>
                      <m:f>
                        <m:fPr>
                          <m:ctrlPr>
                            <a:rPr lang="fr-BE" sz="3400" i="1">
                              <a:solidFill>
                                <a:schemeClr val="bg1"/>
                              </a:solidFill>
                              <a:latin typeface="Cambria Math" panose="02040503050406030204" pitchFamily="18" charset="0"/>
                            </a:rPr>
                          </m:ctrlPr>
                        </m:fPr>
                        <m:num>
                          <m:nary>
                            <m:naryPr>
                              <m:chr m:val="∑"/>
                              <m:subHide m:val="on"/>
                              <m:supHide m:val="on"/>
                              <m:ctrlPr>
                                <a:rPr lang="fr-BE" sz="3400" i="1">
                                  <a:solidFill>
                                    <a:schemeClr val="bg1"/>
                                  </a:solidFill>
                                  <a:latin typeface="Cambria Math" panose="02040503050406030204" pitchFamily="18" charset="0"/>
                                </a:rPr>
                              </m:ctrlPr>
                            </m:naryPr>
                            <m:sub/>
                            <m:sup/>
                            <m:e>
                              <m:r>
                                <a:rPr lang="fr-BE" sz="3400" i="1">
                                  <a:solidFill>
                                    <a:schemeClr val="bg1"/>
                                  </a:solidFill>
                                  <a:latin typeface="Cambria Math" panose="02040503050406030204" pitchFamily="18" charset="0"/>
                                </a:rPr>
                                <m:t>𝐴𝐼</m:t>
                              </m:r>
                            </m:e>
                          </m:nary>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𝑑𝑢</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num>
                        <m:den>
                          <m:nary>
                            <m:naryPr>
                              <m:chr m:val="∑"/>
                              <m:subHide m:val="on"/>
                              <m:supHide m:val="on"/>
                              <m:ctrlPr>
                                <a:rPr lang="fr-BE" sz="3400" i="1">
                                  <a:solidFill>
                                    <a:schemeClr val="bg1"/>
                                  </a:solidFill>
                                  <a:latin typeface="Cambria Math" panose="02040503050406030204" pitchFamily="18" charset="0"/>
                                </a:rPr>
                              </m:ctrlPr>
                            </m:naryPr>
                            <m:sub/>
                            <m:sup/>
                            <m:e>
                              <m:d>
                                <m:dPr>
                                  <m:ctrlPr>
                                    <a:rPr lang="fr-BE" sz="3400" i="1">
                                      <a:solidFill>
                                        <a:schemeClr val="bg1"/>
                                      </a:solidFill>
                                      <a:latin typeface="Cambria Math" panose="02040503050406030204" pitchFamily="18" charset="0"/>
                                    </a:rPr>
                                  </m:ctrlPr>
                                </m:dPr>
                                <m:e>
                                  <m:r>
                                    <a:rPr lang="fr-BE" sz="3400" i="1">
                                      <a:solidFill>
                                        <a:schemeClr val="bg1"/>
                                      </a:solidFill>
                                      <a:latin typeface="Cambria Math" panose="02040503050406030204" pitchFamily="18" charset="0"/>
                                    </a:rPr>
                                    <m:t>𝐴</m:t>
                                  </m:r>
                                  <m:r>
                                    <a:rPr lang="fr-BE" sz="3400" b="0" i="1" smtClean="0">
                                      <a:solidFill>
                                        <a:schemeClr val="bg1"/>
                                      </a:solidFill>
                                      <a:latin typeface="Cambria Math" panose="02040503050406030204" pitchFamily="18" charset="0"/>
                                    </a:rPr>
                                    <m:t>𝑆</m:t>
                                  </m:r>
                                  <m:r>
                                    <a:rPr lang="fr-BE" sz="3400" i="0">
                                      <a:solidFill>
                                        <a:schemeClr val="bg1"/>
                                      </a:solidFill>
                                      <a:latin typeface="Cambria Math" panose="02040503050406030204" pitchFamily="18" charset="0"/>
                                    </a:rPr>
                                    <m:t>+</m:t>
                                  </m:r>
                                  <m:r>
                                    <a:rPr lang="fr-BE" sz="3400" i="1">
                                      <a:solidFill>
                                        <a:schemeClr val="bg1"/>
                                      </a:solidFill>
                                      <a:latin typeface="Cambria Math" panose="02040503050406030204" pitchFamily="18" charset="0"/>
                                    </a:rPr>
                                    <m:t>𝐴𝐼</m:t>
                                  </m:r>
                                </m:e>
                              </m:d>
                              <m:r>
                                <a:rPr lang="fr-BE" sz="3400" i="1">
                                  <a:solidFill>
                                    <a:schemeClr val="bg1"/>
                                  </a:solidFill>
                                  <a:latin typeface="Cambria Math" panose="02040503050406030204" pitchFamily="18" charset="0"/>
                                </a:rPr>
                                <m:t>𝑑𝑢</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e>
                          </m:nary>
                        </m:den>
                      </m:f>
                      <m:r>
                        <a:rPr lang="fr-BE" sz="3400" i="0">
                          <a:solidFill>
                            <a:schemeClr val="bg1"/>
                          </a:solidFill>
                          <a:latin typeface="Cambria Math" panose="02040503050406030204" pitchFamily="18" charset="0"/>
                        </a:rPr>
                        <m:t>×100</m:t>
                      </m:r>
                    </m:oMath>
                  </m:oMathPara>
                </a14:m>
                <a:endParaRPr lang="fr-BE" sz="3400" dirty="0">
                  <a:solidFill>
                    <a:schemeClr val="bg1"/>
                  </a:solidFill>
                </a:endParaRPr>
              </a:p>
            </p:txBody>
          </p:sp>
        </mc:Choice>
        <mc:Fallback xmlns="">
          <p:sp>
            <p:nvSpPr>
              <p:cNvPr id="7" name="ZoneTexte 6">
                <a:extLst>
                  <a:ext uri="{FF2B5EF4-FFF2-40B4-BE49-F238E27FC236}">
                    <a16:creationId xmlns:a16="http://schemas.microsoft.com/office/drawing/2014/main" id="{4CA2A9B6-2DC1-6413-DA05-171825D7D523}"/>
                  </a:ext>
                </a:extLst>
              </p:cNvPr>
              <p:cNvSpPr txBox="1">
                <a:spLocks noRot="1" noChangeAspect="1" noMove="1" noResize="1" noEditPoints="1" noAdjustHandles="1" noChangeArrowheads="1" noChangeShapeType="1" noTextEdit="1"/>
              </p:cNvSpPr>
              <p:nvPr/>
            </p:nvSpPr>
            <p:spPr>
              <a:xfrm>
                <a:off x="6408564" y="1416434"/>
                <a:ext cx="6696744" cy="1189556"/>
              </a:xfrm>
              <a:prstGeom prst="rect">
                <a:avLst/>
              </a:prstGeom>
              <a:blipFill>
                <a:blip r:embed="rId2"/>
                <a:stretch>
                  <a:fillRect/>
                </a:stretch>
              </a:blipFill>
            </p:spPr>
            <p:txBody>
              <a:bodyPr/>
              <a:lstStyle/>
              <a:p>
                <a:r>
                  <a:rPr lang="fr-BE">
                    <a:noFill/>
                  </a:rPr>
                  <a:t> </a:t>
                </a:r>
              </a:p>
            </p:txBody>
          </p:sp>
        </mc:Fallback>
      </mc:AlternateContent>
      <p:sp>
        <p:nvSpPr>
          <p:cNvPr id="9" name="ZoneTexte 8">
            <a:extLst>
              <a:ext uri="{FF2B5EF4-FFF2-40B4-BE49-F238E27FC236}">
                <a16:creationId xmlns:a16="http://schemas.microsoft.com/office/drawing/2014/main" id="{8A813615-998E-7683-22FF-3C366B555B67}"/>
              </a:ext>
            </a:extLst>
          </p:cNvPr>
          <p:cNvSpPr txBox="1"/>
          <p:nvPr/>
        </p:nvSpPr>
        <p:spPr>
          <a:xfrm>
            <a:off x="647924" y="1274988"/>
            <a:ext cx="6696744" cy="1138773"/>
          </a:xfrm>
          <a:prstGeom prst="rect">
            <a:avLst/>
          </a:prstGeom>
          <a:noFill/>
        </p:spPr>
        <p:txBody>
          <a:bodyPr wrap="square">
            <a:spAutoFit/>
          </a:bodyPr>
          <a:lstStyle/>
          <a:p>
            <a:r>
              <a:rPr lang="fr-FR" sz="3400" dirty="0">
                <a:solidFill>
                  <a:schemeClr val="bg1"/>
                </a:solidFill>
                <a:effectLst/>
                <a:ea typeface="Times New Roman" panose="02020603050405020304" pitchFamily="18" charset="0"/>
                <a:cs typeface="Times New Roman" panose="02020603050405020304" pitchFamily="18" charset="0"/>
              </a:rPr>
              <a:t>TP : Taux mensuel </a:t>
            </a:r>
          </a:p>
          <a:p>
            <a:r>
              <a:rPr lang="fr-FR" sz="3400" dirty="0">
                <a:solidFill>
                  <a:schemeClr val="bg1"/>
                </a:solidFill>
                <a:effectLst/>
                <a:ea typeface="Times New Roman" panose="02020603050405020304" pitchFamily="18" charset="0"/>
                <a:cs typeface="Times New Roman" panose="02020603050405020304" pitchFamily="18" charset="0"/>
              </a:rPr>
              <a:t>de prévalence des MC et MSC</a:t>
            </a:r>
            <a:endParaRPr lang="fr-BE" sz="3400" dirty="0">
              <a:solidFill>
                <a:schemeClr val="bg1"/>
              </a:solidFill>
            </a:endParaRPr>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AC661C6D-8AE2-C77F-DED5-88A742F6EA80}"/>
                  </a:ext>
                </a:extLst>
              </p:cNvPr>
              <p:cNvSpPr txBox="1"/>
              <p:nvPr/>
            </p:nvSpPr>
            <p:spPr>
              <a:xfrm>
                <a:off x="5976516" y="3058392"/>
                <a:ext cx="11233248" cy="118955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fr-BE" sz="3400" i="0">
                          <a:solidFill>
                            <a:schemeClr val="bg1"/>
                          </a:solidFill>
                          <a:latin typeface="Cambria Math" panose="02040503050406030204" pitchFamily="18" charset="0"/>
                        </a:rPr>
                        <m:t>=</m:t>
                      </m:r>
                      <m:f>
                        <m:fPr>
                          <m:ctrlPr>
                            <a:rPr lang="fr-BE" sz="3400" i="1">
                              <a:solidFill>
                                <a:schemeClr val="bg1"/>
                              </a:solidFill>
                              <a:latin typeface="Cambria Math" panose="02040503050406030204" pitchFamily="18" charset="0"/>
                            </a:rPr>
                          </m:ctrlPr>
                        </m:fPr>
                        <m:num>
                          <m:nary>
                            <m:naryPr>
                              <m:chr m:val="∑"/>
                              <m:subHide m:val="on"/>
                              <m:supHide m:val="on"/>
                              <m:ctrlPr>
                                <a:rPr lang="fr-BE" sz="3400" i="1">
                                  <a:solidFill>
                                    <a:schemeClr val="bg1"/>
                                  </a:solidFill>
                                  <a:latin typeface="Cambria Math" panose="02040503050406030204" pitchFamily="18" charset="0"/>
                                </a:rPr>
                              </m:ctrlPr>
                            </m:naryPr>
                            <m:sub/>
                            <m:sup/>
                            <m:e>
                              <m:r>
                                <a:rPr lang="fr-BE" sz="3400" i="1">
                                  <a:solidFill>
                                    <a:schemeClr val="bg1"/>
                                  </a:solidFill>
                                  <a:latin typeface="Cambria Math" panose="02040503050406030204" pitchFamily="18" charset="0"/>
                                </a:rPr>
                                <m:t>𝐴𝐼</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𝑑𝑢</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𝑛𝑜𝑛</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𝑖𝑛𝑓𝑒𝑐𝑡</m:t>
                              </m:r>
                              <m:r>
                                <a:rPr lang="fr-BE" sz="3400" i="0">
                                  <a:solidFill>
                                    <a:schemeClr val="bg1"/>
                                  </a:solidFill>
                                  <a:latin typeface="Cambria Math" panose="02040503050406030204" pitchFamily="18" charset="0"/>
                                </a:rPr>
                                <m:t>é </m:t>
                              </m:r>
                              <m:r>
                                <a:rPr lang="fr-BE" sz="3400" i="1">
                                  <a:solidFill>
                                    <a:schemeClr val="bg1"/>
                                  </a:solidFill>
                                  <a:latin typeface="Cambria Math" panose="02040503050406030204" pitchFamily="18" charset="0"/>
                                </a:rPr>
                                <m:t>𝑙𝑒</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𝑝𝑟</m:t>
                              </m:r>
                              <m:r>
                                <a:rPr lang="fr-BE" sz="3400" i="0">
                                  <a:solidFill>
                                    <a:schemeClr val="bg1"/>
                                  </a:solidFill>
                                  <a:latin typeface="Cambria Math" panose="02040503050406030204" pitchFamily="18" charset="0"/>
                                </a:rPr>
                                <m:t>é</m:t>
                              </m:r>
                              <m:r>
                                <a:rPr lang="fr-BE" sz="3400" i="1">
                                  <a:solidFill>
                                    <a:schemeClr val="bg1"/>
                                  </a:solidFill>
                                  <a:latin typeface="Cambria Math" panose="02040503050406030204" pitchFamily="18" charset="0"/>
                                </a:rPr>
                                <m:t>𝑐</m:t>
                              </m:r>
                              <m:r>
                                <a:rPr lang="fr-BE" sz="3400" i="0">
                                  <a:solidFill>
                                    <a:schemeClr val="bg1"/>
                                  </a:solidFill>
                                  <a:latin typeface="Cambria Math" panose="02040503050406030204" pitchFamily="18" charset="0"/>
                                </a:rPr>
                                <m:t>é</m:t>
                              </m:r>
                              <m:r>
                                <a:rPr lang="fr-BE" sz="3400" i="1">
                                  <a:solidFill>
                                    <a:schemeClr val="bg1"/>
                                  </a:solidFill>
                                  <a:latin typeface="Cambria Math" panose="02040503050406030204" pitchFamily="18" charset="0"/>
                                </a:rPr>
                                <m:t>𝑑𝑒𝑛𝑡</m:t>
                              </m:r>
                            </m:e>
                          </m:nary>
                        </m:num>
                        <m:den>
                          <m:nary>
                            <m:naryPr>
                              <m:chr m:val="∑"/>
                              <m:subHide m:val="on"/>
                              <m:supHide m:val="on"/>
                              <m:ctrlPr>
                                <a:rPr lang="fr-BE" sz="3400" i="1">
                                  <a:solidFill>
                                    <a:schemeClr val="bg1"/>
                                  </a:solidFill>
                                  <a:latin typeface="Cambria Math" panose="02040503050406030204" pitchFamily="18" charset="0"/>
                                </a:rPr>
                              </m:ctrlPr>
                            </m:naryPr>
                            <m:sub/>
                            <m:sup/>
                            <m:e>
                              <m:d>
                                <m:dPr>
                                  <m:ctrlPr>
                                    <a:rPr lang="fr-BE" sz="3400" i="1">
                                      <a:solidFill>
                                        <a:schemeClr val="bg1"/>
                                      </a:solidFill>
                                      <a:latin typeface="Cambria Math" panose="02040503050406030204" pitchFamily="18" charset="0"/>
                                    </a:rPr>
                                  </m:ctrlPr>
                                </m:dPr>
                                <m:e>
                                  <m:r>
                                    <a:rPr lang="fr-BE" sz="3400" i="1">
                                      <a:solidFill>
                                        <a:schemeClr val="bg1"/>
                                      </a:solidFill>
                                      <a:latin typeface="Cambria Math" panose="02040503050406030204" pitchFamily="18" charset="0"/>
                                    </a:rPr>
                                    <m:t>𝐴</m:t>
                                  </m:r>
                                  <m:r>
                                    <a:rPr lang="fr-BE" sz="3400" b="0" i="1" smtClean="0">
                                      <a:solidFill>
                                        <a:schemeClr val="bg1"/>
                                      </a:solidFill>
                                      <a:latin typeface="Cambria Math" panose="02040503050406030204" pitchFamily="18" charset="0"/>
                                    </a:rPr>
                                    <m:t>𝑆</m:t>
                                  </m:r>
                                  <m:r>
                                    <a:rPr lang="fr-BE" sz="3400" i="0">
                                      <a:solidFill>
                                        <a:schemeClr val="bg1"/>
                                      </a:solidFill>
                                      <a:latin typeface="Cambria Math" panose="02040503050406030204" pitchFamily="18" charset="0"/>
                                    </a:rPr>
                                    <m:t>+</m:t>
                                  </m:r>
                                  <m:r>
                                    <a:rPr lang="fr-BE" sz="3400" i="1">
                                      <a:solidFill>
                                        <a:schemeClr val="bg1"/>
                                      </a:solidFill>
                                      <a:latin typeface="Cambria Math" panose="02040503050406030204" pitchFamily="18" charset="0"/>
                                    </a:rPr>
                                    <m:t>𝐴𝐼</m:t>
                                  </m:r>
                                </m:e>
                              </m:d>
                              <m:r>
                                <a:rPr lang="fr-BE" sz="3400" i="1">
                                  <a:solidFill>
                                    <a:schemeClr val="bg1"/>
                                  </a:solidFill>
                                  <a:latin typeface="Cambria Math" panose="02040503050406030204" pitchFamily="18" charset="0"/>
                                </a:rPr>
                                <m:t>𝑑𝑢</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e>
                          </m:nary>
                        </m:den>
                      </m:f>
                      <m:r>
                        <a:rPr lang="fr-BE" sz="3400" i="0">
                          <a:solidFill>
                            <a:schemeClr val="bg1"/>
                          </a:solidFill>
                          <a:latin typeface="Cambria Math" panose="02040503050406030204" pitchFamily="18" charset="0"/>
                        </a:rPr>
                        <m:t>×100</m:t>
                      </m:r>
                    </m:oMath>
                  </m:oMathPara>
                </a14:m>
                <a:endParaRPr lang="fr-BE" sz="3400" dirty="0">
                  <a:solidFill>
                    <a:schemeClr val="bg1"/>
                  </a:solidFill>
                </a:endParaRPr>
              </a:p>
            </p:txBody>
          </p:sp>
        </mc:Choice>
        <mc:Fallback xmlns="">
          <p:sp>
            <p:nvSpPr>
              <p:cNvPr id="13" name="ZoneTexte 12">
                <a:extLst>
                  <a:ext uri="{FF2B5EF4-FFF2-40B4-BE49-F238E27FC236}">
                    <a16:creationId xmlns:a16="http://schemas.microsoft.com/office/drawing/2014/main" id="{AC661C6D-8AE2-C77F-DED5-88A742F6EA80}"/>
                  </a:ext>
                </a:extLst>
              </p:cNvPr>
              <p:cNvSpPr txBox="1">
                <a:spLocks noRot="1" noChangeAspect="1" noMove="1" noResize="1" noEditPoints="1" noAdjustHandles="1" noChangeArrowheads="1" noChangeShapeType="1" noTextEdit="1"/>
              </p:cNvSpPr>
              <p:nvPr/>
            </p:nvSpPr>
            <p:spPr>
              <a:xfrm>
                <a:off x="5976516" y="3058392"/>
                <a:ext cx="11233248" cy="1189556"/>
              </a:xfrm>
              <a:prstGeom prst="rect">
                <a:avLst/>
              </a:prstGeom>
              <a:blipFill>
                <a:blip r:embed="rId3"/>
                <a:stretch>
                  <a:fillRect/>
                </a:stretch>
              </a:blipFill>
            </p:spPr>
            <p:txBody>
              <a:bodyPr/>
              <a:lstStyle/>
              <a:p>
                <a:r>
                  <a:rPr lang="fr-BE">
                    <a:noFill/>
                  </a:rPr>
                  <a:t> </a:t>
                </a:r>
              </a:p>
            </p:txBody>
          </p:sp>
        </mc:Fallback>
      </mc:AlternateContent>
      <p:sp>
        <p:nvSpPr>
          <p:cNvPr id="14" name="ZoneTexte 13">
            <a:extLst>
              <a:ext uri="{FF2B5EF4-FFF2-40B4-BE49-F238E27FC236}">
                <a16:creationId xmlns:a16="http://schemas.microsoft.com/office/drawing/2014/main" id="{6014F597-9DC2-BDCA-CF58-9C40F9A0D52A}"/>
              </a:ext>
            </a:extLst>
          </p:cNvPr>
          <p:cNvSpPr txBox="1"/>
          <p:nvPr/>
        </p:nvSpPr>
        <p:spPr>
          <a:xfrm>
            <a:off x="647924" y="2952105"/>
            <a:ext cx="6696744" cy="1138773"/>
          </a:xfrm>
          <a:prstGeom prst="rect">
            <a:avLst/>
          </a:prstGeom>
          <a:noFill/>
        </p:spPr>
        <p:txBody>
          <a:bodyPr wrap="square">
            <a:spAutoFit/>
          </a:bodyPr>
          <a:lstStyle/>
          <a:p>
            <a:r>
              <a:rPr lang="fr-FR" sz="3400" dirty="0">
                <a:solidFill>
                  <a:schemeClr val="bg1"/>
                </a:solidFill>
                <a:effectLst/>
                <a:ea typeface="Times New Roman" panose="02020603050405020304" pitchFamily="18" charset="0"/>
                <a:cs typeface="Times New Roman" panose="02020603050405020304" pitchFamily="18" charset="0"/>
              </a:rPr>
              <a:t>TI : Taux mensuel </a:t>
            </a:r>
          </a:p>
          <a:p>
            <a:r>
              <a:rPr lang="fr-FR" sz="3400" dirty="0">
                <a:solidFill>
                  <a:schemeClr val="bg1"/>
                </a:solidFill>
                <a:ea typeface="Times New Roman" panose="02020603050405020304" pitchFamily="18" charset="0"/>
                <a:cs typeface="Times New Roman" panose="02020603050405020304" pitchFamily="18" charset="0"/>
              </a:rPr>
              <a:t>d’incidence </a:t>
            </a:r>
            <a:r>
              <a:rPr lang="fr-FR" sz="3400" dirty="0">
                <a:solidFill>
                  <a:schemeClr val="bg1"/>
                </a:solidFill>
                <a:effectLst/>
                <a:ea typeface="Times New Roman" panose="02020603050405020304" pitchFamily="18" charset="0"/>
                <a:cs typeface="Times New Roman" panose="02020603050405020304" pitchFamily="18" charset="0"/>
              </a:rPr>
              <a:t>des MC et MSC</a:t>
            </a:r>
            <a:endParaRPr lang="fr-BE" sz="3400" dirty="0">
              <a:solidFill>
                <a:schemeClr val="bg1"/>
              </a:solidFill>
            </a:endParaRP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25BC56EE-30DB-51E1-EDF0-567E1D2FC5DE}"/>
                  </a:ext>
                </a:extLst>
              </p:cNvPr>
              <p:cNvSpPr txBox="1"/>
              <p:nvPr/>
            </p:nvSpPr>
            <p:spPr>
              <a:xfrm>
                <a:off x="6408564" y="4751425"/>
                <a:ext cx="10873208" cy="118955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fr-BE" sz="3400" i="0">
                          <a:solidFill>
                            <a:schemeClr val="bg1"/>
                          </a:solidFill>
                          <a:latin typeface="Cambria Math" panose="02040503050406030204" pitchFamily="18" charset="0"/>
                        </a:rPr>
                        <m:t>=</m:t>
                      </m:r>
                      <m:f>
                        <m:fPr>
                          <m:ctrlPr>
                            <a:rPr lang="fr-BE" sz="3400" i="1">
                              <a:solidFill>
                                <a:schemeClr val="bg1"/>
                              </a:solidFill>
                              <a:latin typeface="Cambria Math" panose="02040503050406030204" pitchFamily="18" charset="0"/>
                            </a:rPr>
                          </m:ctrlPr>
                        </m:fPr>
                        <m:num>
                          <m:nary>
                            <m:naryPr>
                              <m:chr m:val="∑"/>
                              <m:subHide m:val="on"/>
                              <m:supHide m:val="on"/>
                              <m:ctrlPr>
                                <a:rPr lang="fr-BE" sz="3400" i="1">
                                  <a:solidFill>
                                    <a:schemeClr val="bg1"/>
                                  </a:solidFill>
                                  <a:latin typeface="Cambria Math" panose="02040503050406030204" pitchFamily="18" charset="0"/>
                                </a:rPr>
                              </m:ctrlPr>
                            </m:naryPr>
                            <m:sub/>
                            <m:sup/>
                            <m:e>
                              <m:r>
                                <a:rPr lang="fr-BE" sz="3400" i="1">
                                  <a:solidFill>
                                    <a:schemeClr val="bg1"/>
                                  </a:solidFill>
                                  <a:latin typeface="Cambria Math" panose="02040503050406030204" pitchFamily="18" charset="0"/>
                                </a:rPr>
                                <m:t>𝐴𝐼</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𝑑𝑢</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𝑑</m:t>
                              </m:r>
                              <m:r>
                                <a:rPr lang="fr-BE" sz="3400" i="0">
                                  <a:solidFill>
                                    <a:schemeClr val="bg1"/>
                                  </a:solidFill>
                                  <a:latin typeface="Cambria Math" panose="02040503050406030204" pitchFamily="18" charset="0"/>
                                </a:rPr>
                                <m:t>é</m:t>
                              </m:r>
                              <m:r>
                                <a:rPr lang="fr-BE" sz="3400" i="1">
                                  <a:solidFill>
                                    <a:schemeClr val="bg1"/>
                                  </a:solidFill>
                                  <a:latin typeface="Cambria Math" panose="02040503050406030204" pitchFamily="18" charset="0"/>
                                </a:rPr>
                                <m:t>𝑗</m:t>
                              </m:r>
                              <m:r>
                                <a:rPr lang="fr-BE" sz="3400" i="0">
                                  <a:solidFill>
                                    <a:schemeClr val="bg1"/>
                                  </a:solidFill>
                                  <a:latin typeface="Cambria Math" panose="02040503050406030204" pitchFamily="18" charset="0"/>
                                </a:rPr>
                                <m:t>à </m:t>
                              </m:r>
                              <m:r>
                                <a:rPr lang="fr-BE" sz="3400" i="1">
                                  <a:solidFill>
                                    <a:schemeClr val="bg1"/>
                                  </a:solidFill>
                                  <a:latin typeface="Cambria Math" panose="02040503050406030204" pitchFamily="18" charset="0"/>
                                </a:rPr>
                                <m:t>𝐴𝐼</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𝑎𝑢</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𝑝𝑟</m:t>
                              </m:r>
                              <m:r>
                                <a:rPr lang="fr-BE" sz="3400" i="0">
                                  <a:solidFill>
                                    <a:schemeClr val="bg1"/>
                                  </a:solidFill>
                                  <a:latin typeface="Cambria Math" panose="02040503050406030204" pitchFamily="18" charset="0"/>
                                </a:rPr>
                                <m:t>é</m:t>
                              </m:r>
                              <m:r>
                                <a:rPr lang="fr-BE" sz="3400" i="1">
                                  <a:solidFill>
                                    <a:schemeClr val="bg1"/>
                                  </a:solidFill>
                                  <a:latin typeface="Cambria Math" panose="02040503050406030204" pitchFamily="18" charset="0"/>
                                </a:rPr>
                                <m:t>𝑐</m:t>
                              </m:r>
                              <m:r>
                                <a:rPr lang="fr-BE" sz="3400" i="0">
                                  <a:solidFill>
                                    <a:schemeClr val="bg1"/>
                                  </a:solidFill>
                                  <a:latin typeface="Cambria Math" panose="02040503050406030204" pitchFamily="18" charset="0"/>
                                </a:rPr>
                                <m:t>é</m:t>
                              </m:r>
                              <m:r>
                                <a:rPr lang="fr-BE" sz="3400" i="1">
                                  <a:solidFill>
                                    <a:schemeClr val="bg1"/>
                                  </a:solidFill>
                                  <a:latin typeface="Cambria Math" panose="02040503050406030204" pitchFamily="18" charset="0"/>
                                </a:rPr>
                                <m:t>𝑑𝑒𝑛𝑡</m:t>
                              </m:r>
                            </m:e>
                          </m:nary>
                        </m:num>
                        <m:den>
                          <m:nary>
                            <m:naryPr>
                              <m:chr m:val="∑"/>
                              <m:subHide m:val="on"/>
                              <m:supHide m:val="on"/>
                              <m:ctrlPr>
                                <a:rPr lang="fr-BE" sz="3400" i="1">
                                  <a:solidFill>
                                    <a:schemeClr val="bg1"/>
                                  </a:solidFill>
                                  <a:latin typeface="Cambria Math" panose="02040503050406030204" pitchFamily="18" charset="0"/>
                                </a:rPr>
                              </m:ctrlPr>
                            </m:naryPr>
                            <m:sub/>
                            <m:sup/>
                            <m:e>
                              <m:d>
                                <m:dPr>
                                  <m:ctrlPr>
                                    <a:rPr lang="fr-BE" sz="3400" i="1">
                                      <a:solidFill>
                                        <a:schemeClr val="bg1"/>
                                      </a:solidFill>
                                      <a:latin typeface="Cambria Math" panose="02040503050406030204" pitchFamily="18" charset="0"/>
                                    </a:rPr>
                                  </m:ctrlPr>
                                </m:dPr>
                                <m:e>
                                  <m:r>
                                    <a:rPr lang="fr-BE" sz="3400" i="1">
                                      <a:solidFill>
                                        <a:schemeClr val="bg1"/>
                                      </a:solidFill>
                                      <a:latin typeface="Cambria Math" panose="02040503050406030204" pitchFamily="18" charset="0"/>
                                    </a:rPr>
                                    <m:t>𝐴</m:t>
                                  </m:r>
                                  <m:r>
                                    <a:rPr lang="fr-BE" sz="3400" b="0" i="1" smtClean="0">
                                      <a:solidFill>
                                        <a:schemeClr val="bg1"/>
                                      </a:solidFill>
                                      <a:latin typeface="Cambria Math" panose="02040503050406030204" pitchFamily="18" charset="0"/>
                                    </a:rPr>
                                    <m:t>𝑆</m:t>
                                  </m:r>
                                  <m:r>
                                    <a:rPr lang="fr-BE" sz="3400" i="0">
                                      <a:solidFill>
                                        <a:schemeClr val="bg1"/>
                                      </a:solidFill>
                                      <a:latin typeface="Cambria Math" panose="02040503050406030204" pitchFamily="18" charset="0"/>
                                    </a:rPr>
                                    <m:t>+</m:t>
                                  </m:r>
                                  <m:r>
                                    <a:rPr lang="fr-BE" sz="3400" i="1">
                                      <a:solidFill>
                                        <a:schemeClr val="bg1"/>
                                      </a:solidFill>
                                      <a:latin typeface="Cambria Math" panose="02040503050406030204" pitchFamily="18" charset="0"/>
                                    </a:rPr>
                                    <m:t>𝐴𝐼</m:t>
                                  </m:r>
                                </m:e>
                              </m:d>
                              <m:r>
                                <a:rPr lang="fr-BE" sz="3400" i="1">
                                  <a:solidFill>
                                    <a:schemeClr val="bg1"/>
                                  </a:solidFill>
                                  <a:latin typeface="Cambria Math" panose="02040503050406030204" pitchFamily="18" charset="0"/>
                                </a:rPr>
                                <m:t>𝑑𝑢</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e>
                          </m:nary>
                        </m:den>
                      </m:f>
                      <m:r>
                        <a:rPr lang="fr-BE" sz="3400" i="0">
                          <a:solidFill>
                            <a:schemeClr val="bg1"/>
                          </a:solidFill>
                          <a:latin typeface="Cambria Math" panose="02040503050406030204" pitchFamily="18" charset="0"/>
                        </a:rPr>
                        <m:t>×100</m:t>
                      </m:r>
                    </m:oMath>
                  </m:oMathPara>
                </a14:m>
                <a:endParaRPr lang="fr-BE" sz="3400" dirty="0">
                  <a:solidFill>
                    <a:schemeClr val="bg1"/>
                  </a:solidFill>
                </a:endParaRPr>
              </a:p>
            </p:txBody>
          </p:sp>
        </mc:Choice>
        <mc:Fallback xmlns="">
          <p:sp>
            <p:nvSpPr>
              <p:cNvPr id="17" name="ZoneTexte 16">
                <a:extLst>
                  <a:ext uri="{FF2B5EF4-FFF2-40B4-BE49-F238E27FC236}">
                    <a16:creationId xmlns:a16="http://schemas.microsoft.com/office/drawing/2014/main" id="{25BC56EE-30DB-51E1-EDF0-567E1D2FC5DE}"/>
                  </a:ext>
                </a:extLst>
              </p:cNvPr>
              <p:cNvSpPr txBox="1">
                <a:spLocks noRot="1" noChangeAspect="1" noMove="1" noResize="1" noEditPoints="1" noAdjustHandles="1" noChangeArrowheads="1" noChangeShapeType="1" noTextEdit="1"/>
              </p:cNvSpPr>
              <p:nvPr/>
            </p:nvSpPr>
            <p:spPr>
              <a:xfrm>
                <a:off x="6408564" y="4751425"/>
                <a:ext cx="10873208" cy="1189556"/>
              </a:xfrm>
              <a:prstGeom prst="rect">
                <a:avLst/>
              </a:prstGeom>
              <a:blipFill>
                <a:blip r:embed="rId4"/>
                <a:stretch>
                  <a:fillRect/>
                </a:stretch>
              </a:blipFill>
            </p:spPr>
            <p:txBody>
              <a:bodyPr/>
              <a:lstStyle/>
              <a:p>
                <a:r>
                  <a:rPr lang="fr-BE">
                    <a:noFill/>
                  </a:rPr>
                  <a:t> </a:t>
                </a:r>
              </a:p>
            </p:txBody>
          </p:sp>
        </mc:Fallback>
      </mc:AlternateContent>
      <p:sp>
        <p:nvSpPr>
          <p:cNvPr id="19" name="ZoneTexte 18">
            <a:extLst>
              <a:ext uri="{FF2B5EF4-FFF2-40B4-BE49-F238E27FC236}">
                <a16:creationId xmlns:a16="http://schemas.microsoft.com/office/drawing/2014/main" id="{B28E160A-0149-5E48-B198-4B8376D3C152}"/>
              </a:ext>
            </a:extLst>
          </p:cNvPr>
          <p:cNvSpPr txBox="1"/>
          <p:nvPr/>
        </p:nvSpPr>
        <p:spPr>
          <a:xfrm>
            <a:off x="647924" y="4680297"/>
            <a:ext cx="6696744" cy="1138773"/>
          </a:xfrm>
          <a:prstGeom prst="rect">
            <a:avLst/>
          </a:prstGeom>
          <a:noFill/>
        </p:spPr>
        <p:txBody>
          <a:bodyPr wrap="square">
            <a:spAutoFit/>
          </a:bodyPr>
          <a:lstStyle/>
          <a:p>
            <a:r>
              <a:rPr lang="fr-FR" sz="3400" dirty="0">
                <a:solidFill>
                  <a:schemeClr val="bg1"/>
                </a:solidFill>
                <a:effectLst/>
                <a:ea typeface="Times New Roman" panose="02020603050405020304" pitchFamily="18" charset="0"/>
                <a:cs typeface="Times New Roman" panose="02020603050405020304" pitchFamily="18" charset="0"/>
              </a:rPr>
              <a:t>TC : Taux mensuel d’infections </a:t>
            </a:r>
          </a:p>
          <a:p>
            <a:r>
              <a:rPr lang="fr-FR" sz="3400" dirty="0">
                <a:solidFill>
                  <a:schemeClr val="bg1"/>
                </a:solidFill>
                <a:effectLst/>
                <a:ea typeface="Times New Roman" panose="02020603050405020304" pitchFamily="18" charset="0"/>
                <a:cs typeface="Times New Roman" panose="02020603050405020304" pitchFamily="18" charset="0"/>
              </a:rPr>
              <a:t>persistantes (chronicité)</a:t>
            </a:r>
            <a:endParaRPr lang="fr-BE" sz="3400" dirty="0">
              <a:solidFill>
                <a:schemeClr val="bg1"/>
              </a:solidFill>
            </a:endParaRPr>
          </a:p>
        </p:txBody>
      </p:sp>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181CB77D-320A-70A1-2EC8-48E8D344D68F}"/>
                  </a:ext>
                </a:extLst>
              </p:cNvPr>
              <p:cNvSpPr txBox="1"/>
              <p:nvPr/>
            </p:nvSpPr>
            <p:spPr>
              <a:xfrm>
                <a:off x="5256436" y="6368688"/>
                <a:ext cx="13033447" cy="119192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fr-BE" sz="3400" i="0">
                          <a:solidFill>
                            <a:schemeClr val="bg1"/>
                          </a:solidFill>
                          <a:latin typeface="Cambria Math" panose="02040503050406030204" pitchFamily="18" charset="0"/>
                        </a:rPr>
                        <m:t>=</m:t>
                      </m:r>
                      <m:f>
                        <m:fPr>
                          <m:ctrlPr>
                            <a:rPr lang="fr-BE" sz="3400" i="1">
                              <a:solidFill>
                                <a:schemeClr val="bg1"/>
                              </a:solidFill>
                              <a:latin typeface="Cambria Math" panose="02040503050406030204" pitchFamily="18" charset="0"/>
                            </a:rPr>
                          </m:ctrlPr>
                        </m:fPr>
                        <m:num>
                          <m:nary>
                            <m:naryPr>
                              <m:chr m:val="∑"/>
                              <m:subHide m:val="on"/>
                              <m:supHide m:val="on"/>
                              <m:ctrlPr>
                                <a:rPr lang="fr-BE" sz="3400" i="1">
                                  <a:solidFill>
                                    <a:schemeClr val="bg1"/>
                                  </a:solidFill>
                                  <a:latin typeface="Cambria Math" panose="02040503050406030204" pitchFamily="18" charset="0"/>
                                </a:rPr>
                              </m:ctrlPr>
                            </m:naryPr>
                            <m:sub/>
                            <m:sup/>
                            <m:e>
                              <m:r>
                                <a:rPr lang="fr-BE" sz="3400" i="1">
                                  <a:solidFill>
                                    <a:schemeClr val="bg1"/>
                                  </a:solidFill>
                                  <a:latin typeface="Cambria Math" panose="02040503050406030204" pitchFamily="18" charset="0"/>
                                </a:rPr>
                                <m:t>𝐴</m:t>
                              </m:r>
                              <m:r>
                                <a:rPr lang="fr-BE" sz="3400" b="0" i="1" smtClean="0">
                                  <a:solidFill>
                                    <a:schemeClr val="bg1"/>
                                  </a:solidFill>
                                  <a:latin typeface="Cambria Math" panose="02040503050406030204" pitchFamily="18" charset="0"/>
                                </a:rPr>
                                <m:t>𝑆</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𝑑𝑢</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r>
                                <a:rPr lang="fr-BE" sz="3400" i="0">
                                  <a:solidFill>
                                    <a:schemeClr val="bg1"/>
                                  </a:solidFill>
                                  <a:latin typeface="Cambria Math" panose="02040503050406030204" pitchFamily="18" charset="0"/>
                                </a:rPr>
                                <m:t> </m:t>
                              </m:r>
                              <m:r>
                                <a:rPr lang="fr-BE" sz="3400" b="0" i="1" smtClean="0">
                                  <a:solidFill>
                                    <a:schemeClr val="bg1"/>
                                  </a:solidFill>
                                  <a:latin typeface="Cambria Math" panose="02040503050406030204" pitchFamily="18" charset="0"/>
                                </a:rPr>
                                <m:t>𝑝𝑎𝑟𝑚𝑖</m:t>
                              </m:r>
                              <m:r>
                                <a:rPr lang="fr-BE" sz="3400" b="0" i="1" smtClean="0">
                                  <a:solidFill>
                                    <a:schemeClr val="bg1"/>
                                  </a:solidFill>
                                  <a:latin typeface="Cambria Math" panose="02040503050406030204" pitchFamily="18" charset="0"/>
                                </a:rPr>
                                <m:t> </m:t>
                              </m:r>
                              <m:r>
                                <a:rPr lang="fr-BE" sz="3400" b="0" i="1" smtClean="0">
                                  <a:solidFill>
                                    <a:schemeClr val="bg1"/>
                                  </a:solidFill>
                                  <a:latin typeface="Cambria Math" panose="02040503050406030204" pitchFamily="18" charset="0"/>
                                </a:rPr>
                                <m:t>𝑙𝑒𝑠</m:t>
                              </m:r>
                              <m:r>
                                <a:rPr lang="fr-BE" sz="3400" b="0" i="1" smtClean="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𝐴𝐼</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𝑡𝑟𝑎𝑖𝑡</m:t>
                              </m:r>
                              <m:r>
                                <a:rPr lang="fr-BE" sz="3400" i="0">
                                  <a:solidFill>
                                    <a:schemeClr val="bg1"/>
                                  </a:solidFill>
                                  <a:latin typeface="Cambria Math" panose="02040503050406030204" pitchFamily="18" charset="0"/>
                                </a:rPr>
                                <m:t>é</m:t>
                              </m:r>
                              <m:r>
                                <m:rPr>
                                  <m:sty m:val="p"/>
                                </m:rPr>
                                <a:rPr lang="fr-BE" sz="3400" b="0" i="0" smtClean="0">
                                  <a:solidFill>
                                    <a:schemeClr val="bg1"/>
                                  </a:solidFill>
                                  <a:latin typeface="Cambria Math" panose="02040503050406030204" pitchFamily="18" charset="0"/>
                                </a:rPr>
                                <m:t>s</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𝑎𝑢</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𝑝𝑟</m:t>
                              </m:r>
                              <m:r>
                                <a:rPr lang="fr-BE" sz="3400" i="0">
                                  <a:solidFill>
                                    <a:schemeClr val="bg1"/>
                                  </a:solidFill>
                                  <a:latin typeface="Cambria Math" panose="02040503050406030204" pitchFamily="18" charset="0"/>
                                </a:rPr>
                                <m:t>é</m:t>
                              </m:r>
                              <m:r>
                                <a:rPr lang="fr-BE" sz="3400" i="1">
                                  <a:solidFill>
                                    <a:schemeClr val="bg1"/>
                                  </a:solidFill>
                                  <a:latin typeface="Cambria Math" panose="02040503050406030204" pitchFamily="18" charset="0"/>
                                </a:rPr>
                                <m:t>𝑐</m:t>
                              </m:r>
                              <m:r>
                                <a:rPr lang="fr-BE" sz="3400" i="0">
                                  <a:solidFill>
                                    <a:schemeClr val="bg1"/>
                                  </a:solidFill>
                                  <a:latin typeface="Cambria Math" panose="02040503050406030204" pitchFamily="18" charset="0"/>
                                </a:rPr>
                                <m:t>é</m:t>
                              </m:r>
                              <m:r>
                                <a:rPr lang="fr-BE" sz="3400" i="1">
                                  <a:solidFill>
                                    <a:schemeClr val="bg1"/>
                                  </a:solidFill>
                                  <a:latin typeface="Cambria Math" panose="02040503050406030204" pitchFamily="18" charset="0"/>
                                </a:rPr>
                                <m:t>𝑑𝑒𝑛𝑡</m:t>
                              </m:r>
                            </m:e>
                          </m:nary>
                        </m:num>
                        <m:den>
                          <m:nary>
                            <m:naryPr>
                              <m:chr m:val="∑"/>
                              <m:subHide m:val="on"/>
                              <m:supHide m:val="on"/>
                              <m:ctrlPr>
                                <a:rPr lang="fr-BE" sz="3400" i="1">
                                  <a:solidFill>
                                    <a:schemeClr val="bg1"/>
                                  </a:solidFill>
                                  <a:latin typeface="Cambria Math" panose="02040503050406030204" pitchFamily="18" charset="0"/>
                                </a:rPr>
                              </m:ctrlPr>
                            </m:naryPr>
                            <m:sub/>
                            <m:sup/>
                            <m:e>
                              <m:r>
                                <a:rPr lang="fr-BE" sz="3400" i="1">
                                  <a:solidFill>
                                    <a:schemeClr val="bg1"/>
                                  </a:solidFill>
                                  <a:latin typeface="Cambria Math" panose="02040503050406030204" pitchFamily="18" charset="0"/>
                                </a:rPr>
                                <m:t>𝐴𝐼</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𝑡𝑟𝑎𝑖𝑡</m:t>
                              </m:r>
                              <m:r>
                                <a:rPr lang="fr-BE" sz="3400" i="0">
                                  <a:solidFill>
                                    <a:schemeClr val="bg1"/>
                                  </a:solidFill>
                                  <a:latin typeface="Cambria Math" panose="02040503050406030204" pitchFamily="18" charset="0"/>
                                </a:rPr>
                                <m:t>é</m:t>
                              </m:r>
                              <m:r>
                                <a:rPr lang="fr-BE" sz="3400" i="1">
                                  <a:solidFill>
                                    <a:schemeClr val="bg1"/>
                                  </a:solidFill>
                                  <a:latin typeface="Cambria Math" panose="02040503050406030204" pitchFamily="18" charset="0"/>
                                </a:rPr>
                                <m:t>𝑠</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𝑎𝑢</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𝑝𝑟</m:t>
                              </m:r>
                              <m:r>
                                <a:rPr lang="fr-BE" sz="3400" i="0">
                                  <a:solidFill>
                                    <a:schemeClr val="bg1"/>
                                  </a:solidFill>
                                  <a:latin typeface="Cambria Math" panose="02040503050406030204" pitchFamily="18" charset="0"/>
                                </a:rPr>
                                <m:t>é</m:t>
                              </m:r>
                              <m:r>
                                <a:rPr lang="fr-BE" sz="3400" i="1">
                                  <a:solidFill>
                                    <a:schemeClr val="bg1"/>
                                  </a:solidFill>
                                  <a:latin typeface="Cambria Math" panose="02040503050406030204" pitchFamily="18" charset="0"/>
                                </a:rPr>
                                <m:t>𝑐</m:t>
                              </m:r>
                              <m:r>
                                <a:rPr lang="fr-BE" sz="3400" i="0">
                                  <a:solidFill>
                                    <a:schemeClr val="bg1"/>
                                  </a:solidFill>
                                  <a:latin typeface="Cambria Math" panose="02040503050406030204" pitchFamily="18" charset="0"/>
                                </a:rPr>
                                <m:t>é</m:t>
                              </m:r>
                              <m:r>
                                <a:rPr lang="fr-BE" sz="3400" i="1">
                                  <a:solidFill>
                                    <a:schemeClr val="bg1"/>
                                  </a:solidFill>
                                  <a:latin typeface="Cambria Math" panose="02040503050406030204" pitchFamily="18" charset="0"/>
                                </a:rPr>
                                <m:t>𝑑𝑒𝑛𝑡</m:t>
                              </m:r>
                            </m:e>
                          </m:nary>
                        </m:den>
                      </m:f>
                      <m:r>
                        <a:rPr lang="fr-BE" sz="3400" i="0">
                          <a:solidFill>
                            <a:schemeClr val="bg1"/>
                          </a:solidFill>
                          <a:latin typeface="Cambria Math" panose="02040503050406030204" pitchFamily="18" charset="0"/>
                        </a:rPr>
                        <m:t>×100</m:t>
                      </m:r>
                    </m:oMath>
                  </m:oMathPara>
                </a14:m>
                <a:endParaRPr lang="fr-BE" sz="3400" dirty="0">
                  <a:solidFill>
                    <a:schemeClr val="bg1"/>
                  </a:solidFill>
                </a:endParaRPr>
              </a:p>
            </p:txBody>
          </p:sp>
        </mc:Choice>
        <mc:Fallback xmlns="">
          <p:sp>
            <p:nvSpPr>
              <p:cNvPr id="21" name="ZoneTexte 20">
                <a:extLst>
                  <a:ext uri="{FF2B5EF4-FFF2-40B4-BE49-F238E27FC236}">
                    <a16:creationId xmlns:a16="http://schemas.microsoft.com/office/drawing/2014/main" id="{181CB77D-320A-70A1-2EC8-48E8D344D68F}"/>
                  </a:ext>
                </a:extLst>
              </p:cNvPr>
              <p:cNvSpPr txBox="1">
                <a:spLocks noRot="1" noChangeAspect="1" noMove="1" noResize="1" noEditPoints="1" noAdjustHandles="1" noChangeArrowheads="1" noChangeShapeType="1" noTextEdit="1"/>
              </p:cNvSpPr>
              <p:nvPr/>
            </p:nvSpPr>
            <p:spPr>
              <a:xfrm>
                <a:off x="5256436" y="6368688"/>
                <a:ext cx="13033447" cy="1191929"/>
              </a:xfrm>
              <a:prstGeom prst="rect">
                <a:avLst/>
              </a:prstGeom>
              <a:blipFill>
                <a:blip r:embed="rId5"/>
                <a:stretch>
                  <a:fillRect/>
                </a:stretch>
              </a:blipFill>
            </p:spPr>
            <p:txBody>
              <a:bodyPr/>
              <a:lstStyle/>
              <a:p>
                <a:r>
                  <a:rPr lang="fr-BE">
                    <a:noFill/>
                  </a:rPr>
                  <a:t> </a:t>
                </a:r>
              </a:p>
            </p:txBody>
          </p:sp>
        </mc:Fallback>
      </mc:AlternateContent>
      <p:sp>
        <p:nvSpPr>
          <p:cNvPr id="23" name="ZoneTexte 22">
            <a:extLst>
              <a:ext uri="{FF2B5EF4-FFF2-40B4-BE49-F238E27FC236}">
                <a16:creationId xmlns:a16="http://schemas.microsoft.com/office/drawing/2014/main" id="{11A9F492-0EF6-D5F0-5E1A-9B7EEB1DECD5}"/>
              </a:ext>
            </a:extLst>
          </p:cNvPr>
          <p:cNvSpPr txBox="1"/>
          <p:nvPr/>
        </p:nvSpPr>
        <p:spPr>
          <a:xfrm>
            <a:off x="647924" y="6332719"/>
            <a:ext cx="5039444" cy="1138773"/>
          </a:xfrm>
          <a:prstGeom prst="rect">
            <a:avLst/>
          </a:prstGeom>
          <a:noFill/>
        </p:spPr>
        <p:txBody>
          <a:bodyPr wrap="square">
            <a:spAutoFit/>
          </a:bodyPr>
          <a:lstStyle/>
          <a:p>
            <a:r>
              <a:rPr lang="fr-FR" sz="3400" dirty="0">
                <a:solidFill>
                  <a:schemeClr val="bg1"/>
                </a:solidFill>
                <a:effectLst/>
                <a:ea typeface="Times New Roman" panose="02020603050405020304" pitchFamily="18" charset="0"/>
                <a:cs typeface="Times New Roman" panose="02020603050405020304" pitchFamily="18" charset="0"/>
              </a:rPr>
              <a:t>TGEL : Taux mensuel </a:t>
            </a:r>
          </a:p>
          <a:p>
            <a:r>
              <a:rPr lang="fr-FR" sz="3400" dirty="0">
                <a:solidFill>
                  <a:schemeClr val="bg1"/>
                </a:solidFill>
                <a:effectLst/>
                <a:ea typeface="Times New Roman" panose="02020603050405020304" pitchFamily="18" charset="0"/>
                <a:cs typeface="Times New Roman" panose="02020603050405020304" pitchFamily="18" charset="0"/>
              </a:rPr>
              <a:t>de guérison en lactation</a:t>
            </a:r>
            <a:endParaRPr lang="fr-BE" sz="3400" dirty="0">
              <a:solidFill>
                <a:schemeClr val="bg1"/>
              </a:solidFill>
            </a:endParaRPr>
          </a:p>
        </p:txBody>
      </p:sp>
      <p:sp>
        <p:nvSpPr>
          <p:cNvPr id="25" name="ZoneTexte 24">
            <a:extLst>
              <a:ext uri="{FF2B5EF4-FFF2-40B4-BE49-F238E27FC236}">
                <a16:creationId xmlns:a16="http://schemas.microsoft.com/office/drawing/2014/main" id="{ADB5560B-35D3-2BFD-7DFA-5CCBC9874B4A}"/>
              </a:ext>
            </a:extLst>
          </p:cNvPr>
          <p:cNvSpPr txBox="1"/>
          <p:nvPr/>
        </p:nvSpPr>
        <p:spPr>
          <a:xfrm>
            <a:off x="647924" y="8358776"/>
            <a:ext cx="5832648" cy="1138773"/>
          </a:xfrm>
          <a:prstGeom prst="rect">
            <a:avLst/>
          </a:prstGeom>
          <a:noFill/>
        </p:spPr>
        <p:txBody>
          <a:bodyPr wrap="square">
            <a:spAutoFit/>
          </a:bodyPr>
          <a:lstStyle/>
          <a:p>
            <a:r>
              <a:rPr lang="fr-FR" sz="3400" dirty="0">
                <a:solidFill>
                  <a:schemeClr val="bg1"/>
                </a:solidFill>
                <a:effectLst/>
                <a:ea typeface="Times New Roman" panose="02020603050405020304" pitchFamily="18" charset="0"/>
                <a:cs typeface="Times New Roman" panose="02020603050405020304" pitchFamily="18" charset="0"/>
              </a:rPr>
              <a:t>TGHL: Taux mensuel </a:t>
            </a:r>
          </a:p>
          <a:p>
            <a:r>
              <a:rPr lang="fr-FR" sz="3400" dirty="0">
                <a:solidFill>
                  <a:schemeClr val="bg1"/>
                </a:solidFill>
                <a:effectLst/>
                <a:ea typeface="Times New Roman" panose="02020603050405020304" pitchFamily="18" charset="0"/>
                <a:cs typeface="Times New Roman" panose="02020603050405020304" pitchFamily="18" charset="0"/>
              </a:rPr>
              <a:t>de guérison au tarissement</a:t>
            </a:r>
            <a:endParaRPr lang="fr-BE" sz="3400" dirty="0">
              <a:solidFill>
                <a:schemeClr val="bg1"/>
              </a:solidFill>
            </a:endParaRPr>
          </a:p>
        </p:txBody>
      </p:sp>
      <mc:AlternateContent xmlns:mc="http://schemas.openxmlformats.org/markup-compatibility/2006" xmlns:a14="http://schemas.microsoft.com/office/drawing/2010/main">
        <mc:Choice Requires="a14">
          <p:sp>
            <p:nvSpPr>
              <p:cNvPr id="27" name="ZoneTexte 26">
                <a:extLst>
                  <a:ext uri="{FF2B5EF4-FFF2-40B4-BE49-F238E27FC236}">
                    <a16:creationId xmlns:a16="http://schemas.microsoft.com/office/drawing/2014/main" id="{5595B3CB-C26B-BA9B-42D4-B6FDFE54DF06}"/>
                  </a:ext>
                </a:extLst>
              </p:cNvPr>
              <p:cNvSpPr txBox="1"/>
              <p:nvPr/>
            </p:nvSpPr>
            <p:spPr>
              <a:xfrm>
                <a:off x="5976516" y="8361959"/>
                <a:ext cx="14401599" cy="125669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fr-BE" sz="3600" i="0">
                          <a:solidFill>
                            <a:schemeClr val="bg1"/>
                          </a:solidFill>
                          <a:latin typeface="Cambria Math" panose="02040503050406030204" pitchFamily="18" charset="0"/>
                        </a:rPr>
                        <m:t>=</m:t>
                      </m:r>
                      <m:f>
                        <m:fPr>
                          <m:ctrlPr>
                            <a:rPr lang="fr-BE" sz="3600" i="1">
                              <a:solidFill>
                                <a:schemeClr val="bg1"/>
                              </a:solidFill>
                              <a:latin typeface="Cambria Math" panose="02040503050406030204" pitchFamily="18" charset="0"/>
                            </a:rPr>
                          </m:ctrlPr>
                        </m:fPr>
                        <m:num>
                          <m:nary>
                            <m:naryPr>
                              <m:chr m:val="∑"/>
                              <m:subHide m:val="on"/>
                              <m:supHide m:val="on"/>
                              <m:ctrlPr>
                                <a:rPr lang="fr-BE" sz="3600" i="1">
                                  <a:solidFill>
                                    <a:schemeClr val="bg1"/>
                                  </a:solidFill>
                                  <a:latin typeface="Cambria Math" panose="02040503050406030204" pitchFamily="18" charset="0"/>
                                </a:rPr>
                              </m:ctrlPr>
                            </m:naryPr>
                            <m:sub/>
                            <m:sup/>
                            <m:e>
                              <m:r>
                                <a:rPr lang="fr-BE" sz="3600" i="1">
                                  <a:solidFill>
                                    <a:schemeClr val="bg1"/>
                                  </a:solidFill>
                                  <a:latin typeface="Cambria Math" panose="02040503050406030204" pitchFamily="18" charset="0"/>
                                </a:rPr>
                                <m:t>𝐴</m:t>
                              </m:r>
                              <m:r>
                                <a:rPr lang="fr-BE" sz="3600" b="0" i="1" smtClean="0">
                                  <a:solidFill>
                                    <a:schemeClr val="bg1"/>
                                  </a:solidFill>
                                  <a:latin typeface="Cambria Math" panose="02040503050406030204" pitchFamily="18" charset="0"/>
                                </a:rPr>
                                <m:t>𝑆</m:t>
                              </m:r>
                              <m:r>
                                <a:rPr lang="fr-BE" sz="3600" i="0">
                                  <a:solidFill>
                                    <a:schemeClr val="bg1"/>
                                  </a:solidFill>
                                  <a:latin typeface="Cambria Math" panose="02040503050406030204" pitchFamily="18" charset="0"/>
                                </a:rPr>
                                <m:t> </m:t>
                              </m:r>
                              <m:r>
                                <a:rPr lang="fr-BE" sz="3600" i="1">
                                  <a:solidFill>
                                    <a:schemeClr val="bg1"/>
                                  </a:solidFill>
                                  <a:latin typeface="Cambria Math" panose="02040503050406030204" pitchFamily="18" charset="0"/>
                                </a:rPr>
                                <m:t>𝑣</m:t>
                              </m:r>
                              <m:r>
                                <a:rPr lang="fr-BE" sz="3600" i="0">
                                  <a:solidFill>
                                    <a:schemeClr val="bg1"/>
                                  </a:solidFill>
                                  <a:latin typeface="Cambria Math" panose="02040503050406030204" pitchFamily="18" charset="0"/>
                                </a:rPr>
                                <m:t>ê</m:t>
                              </m:r>
                              <m:r>
                                <a:rPr lang="fr-BE" sz="3600" i="1">
                                  <a:solidFill>
                                    <a:schemeClr val="bg1"/>
                                  </a:solidFill>
                                  <a:latin typeface="Cambria Math" panose="02040503050406030204" pitchFamily="18" charset="0"/>
                                </a:rPr>
                                <m:t>𝑙</m:t>
                              </m:r>
                              <m:r>
                                <a:rPr lang="fr-BE" sz="3600" i="0">
                                  <a:solidFill>
                                    <a:schemeClr val="bg1"/>
                                  </a:solidFill>
                                  <a:latin typeface="Cambria Math" panose="02040503050406030204" pitchFamily="18" charset="0"/>
                                </a:rPr>
                                <m:t>é </m:t>
                              </m:r>
                              <m:r>
                                <a:rPr lang="fr-BE" sz="3600" i="1">
                                  <a:solidFill>
                                    <a:schemeClr val="bg1"/>
                                  </a:solidFill>
                                  <a:latin typeface="Cambria Math" panose="02040503050406030204" pitchFamily="18" charset="0"/>
                                </a:rPr>
                                <m:t>𝑝𝑟</m:t>
                              </m:r>
                              <m:r>
                                <a:rPr lang="fr-BE" sz="3600" i="0">
                                  <a:solidFill>
                                    <a:schemeClr val="bg1"/>
                                  </a:solidFill>
                                  <a:latin typeface="Cambria Math" panose="02040503050406030204" pitchFamily="18" charset="0"/>
                                </a:rPr>
                                <m:t>é</m:t>
                              </m:r>
                              <m:r>
                                <a:rPr lang="fr-BE" sz="3600" i="1">
                                  <a:solidFill>
                                    <a:schemeClr val="bg1"/>
                                  </a:solidFill>
                                  <a:latin typeface="Cambria Math" panose="02040503050406030204" pitchFamily="18" charset="0"/>
                                </a:rPr>
                                <m:t>𝑠𝑒𝑛𝑡</m:t>
                              </m:r>
                              <m:r>
                                <a:rPr lang="fr-BE" sz="3600" i="0">
                                  <a:solidFill>
                                    <a:schemeClr val="bg1"/>
                                  </a:solidFill>
                                  <a:latin typeface="Cambria Math" panose="02040503050406030204" pitchFamily="18" charset="0"/>
                                </a:rPr>
                                <m:t> </m:t>
                              </m:r>
                              <m:r>
                                <a:rPr lang="fr-BE" sz="3600" b="0" i="1" smtClean="0">
                                  <a:solidFill>
                                    <a:schemeClr val="bg1"/>
                                  </a:solidFill>
                                  <a:latin typeface="Cambria Math" panose="02040503050406030204" pitchFamily="18" charset="0"/>
                                </a:rPr>
                                <m:t>𝑝𝑎𝑟𝑚𝑖</m:t>
                              </m:r>
                              <m:r>
                                <a:rPr lang="fr-BE" sz="3600" b="0" i="1" smtClean="0">
                                  <a:solidFill>
                                    <a:schemeClr val="bg1"/>
                                  </a:solidFill>
                                  <a:latin typeface="Cambria Math" panose="02040503050406030204" pitchFamily="18" charset="0"/>
                                </a:rPr>
                                <m:t> </m:t>
                              </m:r>
                              <m:r>
                                <a:rPr lang="fr-BE" sz="3600" b="0" i="1" smtClean="0">
                                  <a:solidFill>
                                    <a:schemeClr val="bg1"/>
                                  </a:solidFill>
                                  <a:latin typeface="Cambria Math" panose="02040503050406030204" pitchFamily="18" charset="0"/>
                                </a:rPr>
                                <m:t>𝑙𝑒𝑠</m:t>
                              </m:r>
                              <m:r>
                                <a:rPr lang="fr-BE" sz="3600" b="0" i="1" smtClean="0">
                                  <a:solidFill>
                                    <a:schemeClr val="bg1"/>
                                  </a:solidFill>
                                  <a:latin typeface="Cambria Math" panose="02040503050406030204" pitchFamily="18" charset="0"/>
                                </a:rPr>
                                <m:t> </m:t>
                              </m:r>
                              <m:r>
                                <a:rPr lang="fr-BE" sz="3600" i="1">
                                  <a:solidFill>
                                    <a:schemeClr val="bg1"/>
                                  </a:solidFill>
                                  <a:latin typeface="Cambria Math" panose="02040503050406030204" pitchFamily="18" charset="0"/>
                                </a:rPr>
                                <m:t>𝐴𝐼</m:t>
                              </m:r>
                              <m:r>
                                <a:rPr lang="fr-BE" sz="3600" i="0">
                                  <a:solidFill>
                                    <a:schemeClr val="bg1"/>
                                  </a:solidFill>
                                  <a:latin typeface="Cambria Math" panose="02040503050406030204" pitchFamily="18" charset="0"/>
                                </a:rPr>
                                <m:t> </m:t>
                              </m:r>
                              <m:r>
                                <a:rPr lang="fr-BE" sz="3600" i="1">
                                  <a:solidFill>
                                    <a:schemeClr val="bg1"/>
                                  </a:solidFill>
                                  <a:latin typeface="Cambria Math" panose="02040503050406030204" pitchFamily="18" charset="0"/>
                                </a:rPr>
                                <m:t>𝑡𝑟𝑎𝑖𝑡</m:t>
                              </m:r>
                              <m:r>
                                <a:rPr lang="fr-BE" sz="3600" i="0">
                                  <a:solidFill>
                                    <a:schemeClr val="bg1"/>
                                  </a:solidFill>
                                  <a:latin typeface="Cambria Math" panose="02040503050406030204" pitchFamily="18" charset="0"/>
                                </a:rPr>
                                <m:t>é</m:t>
                              </m:r>
                              <m:r>
                                <m:rPr>
                                  <m:sty m:val="p"/>
                                </m:rPr>
                                <a:rPr lang="fr-BE" sz="3600" b="0" i="0" smtClean="0">
                                  <a:solidFill>
                                    <a:schemeClr val="bg1"/>
                                  </a:solidFill>
                                  <a:latin typeface="Cambria Math" panose="02040503050406030204" pitchFamily="18" charset="0"/>
                                </a:rPr>
                                <m:t>s</m:t>
                              </m:r>
                              <m:r>
                                <a:rPr lang="fr-BE" sz="3600" i="0">
                                  <a:solidFill>
                                    <a:schemeClr val="bg1"/>
                                  </a:solidFill>
                                  <a:latin typeface="Cambria Math" panose="02040503050406030204" pitchFamily="18" charset="0"/>
                                </a:rPr>
                                <m:t> </m:t>
                              </m:r>
                              <m:r>
                                <a:rPr lang="fr-BE" sz="3600" i="1">
                                  <a:solidFill>
                                    <a:schemeClr val="bg1"/>
                                  </a:solidFill>
                                  <a:latin typeface="Cambria Math" panose="02040503050406030204" pitchFamily="18" charset="0"/>
                                </a:rPr>
                                <m:t>𝑎𝑢</m:t>
                              </m:r>
                              <m:r>
                                <a:rPr lang="fr-BE" sz="3600" i="0">
                                  <a:solidFill>
                                    <a:schemeClr val="bg1"/>
                                  </a:solidFill>
                                  <a:latin typeface="Cambria Math" panose="02040503050406030204" pitchFamily="18" charset="0"/>
                                </a:rPr>
                                <m:t> </m:t>
                              </m:r>
                              <m:r>
                                <a:rPr lang="fr-BE" sz="3600" i="1">
                                  <a:solidFill>
                                    <a:schemeClr val="bg1"/>
                                  </a:solidFill>
                                  <a:latin typeface="Cambria Math" panose="02040503050406030204" pitchFamily="18" charset="0"/>
                                </a:rPr>
                                <m:t>𝑡𝑎𝑟𝑖𝑠𝑠𝑒𝑚𝑒𝑛𝑡</m:t>
                              </m:r>
                            </m:e>
                          </m:nary>
                        </m:num>
                        <m:den>
                          <m:nary>
                            <m:naryPr>
                              <m:chr m:val="∑"/>
                              <m:subHide m:val="on"/>
                              <m:supHide m:val="on"/>
                              <m:ctrlPr>
                                <a:rPr lang="fr-BE" sz="3600" i="1">
                                  <a:solidFill>
                                    <a:schemeClr val="bg1"/>
                                  </a:solidFill>
                                  <a:latin typeface="Cambria Math" panose="02040503050406030204" pitchFamily="18" charset="0"/>
                                </a:rPr>
                              </m:ctrlPr>
                            </m:naryPr>
                            <m:sub/>
                            <m:sup/>
                            <m:e>
                              <m:r>
                                <a:rPr lang="fr-BE" sz="3600" i="1">
                                  <a:solidFill>
                                    <a:schemeClr val="bg1"/>
                                  </a:solidFill>
                                  <a:latin typeface="Cambria Math" panose="02040503050406030204" pitchFamily="18" charset="0"/>
                                </a:rPr>
                                <m:t>𝐴𝐼</m:t>
                              </m:r>
                              <m:r>
                                <a:rPr lang="fr-BE" sz="3600" i="0">
                                  <a:solidFill>
                                    <a:schemeClr val="bg1"/>
                                  </a:solidFill>
                                  <a:latin typeface="Cambria Math" panose="02040503050406030204" pitchFamily="18" charset="0"/>
                                </a:rPr>
                                <m:t> </m:t>
                              </m:r>
                              <m:r>
                                <a:rPr lang="fr-BE" sz="3600" i="1">
                                  <a:solidFill>
                                    <a:schemeClr val="bg1"/>
                                  </a:solidFill>
                                  <a:latin typeface="Cambria Math" panose="02040503050406030204" pitchFamily="18" charset="0"/>
                                </a:rPr>
                                <m:t>𝑡𝑟𝑎𝑖𝑡</m:t>
                              </m:r>
                              <m:r>
                                <a:rPr lang="fr-BE" sz="3600" i="0">
                                  <a:solidFill>
                                    <a:schemeClr val="bg1"/>
                                  </a:solidFill>
                                  <a:latin typeface="Cambria Math" panose="02040503050406030204" pitchFamily="18" charset="0"/>
                                </a:rPr>
                                <m:t>é</m:t>
                              </m:r>
                              <m:r>
                                <a:rPr lang="fr-BE" sz="3600" i="1">
                                  <a:solidFill>
                                    <a:schemeClr val="bg1"/>
                                  </a:solidFill>
                                  <a:latin typeface="Cambria Math" panose="02040503050406030204" pitchFamily="18" charset="0"/>
                                </a:rPr>
                                <m:t>𝑠</m:t>
                              </m:r>
                              <m:r>
                                <a:rPr lang="fr-BE" sz="3600" i="0">
                                  <a:solidFill>
                                    <a:schemeClr val="bg1"/>
                                  </a:solidFill>
                                  <a:latin typeface="Cambria Math" panose="02040503050406030204" pitchFamily="18" charset="0"/>
                                </a:rPr>
                                <m:t> </m:t>
                              </m:r>
                              <m:r>
                                <a:rPr lang="fr-BE" sz="3600" i="1">
                                  <a:solidFill>
                                    <a:schemeClr val="bg1"/>
                                  </a:solidFill>
                                  <a:latin typeface="Cambria Math" panose="02040503050406030204" pitchFamily="18" charset="0"/>
                                </a:rPr>
                                <m:t>𝑎𝑢</m:t>
                              </m:r>
                              <m:r>
                                <a:rPr lang="fr-BE" sz="3600" i="0">
                                  <a:solidFill>
                                    <a:schemeClr val="bg1"/>
                                  </a:solidFill>
                                  <a:latin typeface="Cambria Math" panose="02040503050406030204" pitchFamily="18" charset="0"/>
                                </a:rPr>
                                <m:t> </m:t>
                              </m:r>
                              <m:r>
                                <a:rPr lang="fr-BE" sz="3600" i="1">
                                  <a:solidFill>
                                    <a:schemeClr val="bg1"/>
                                  </a:solidFill>
                                  <a:latin typeface="Cambria Math" panose="02040503050406030204" pitchFamily="18" charset="0"/>
                                </a:rPr>
                                <m:t>𝑡𝑎𝑟𝑖𝑠𝑠𝑒𝑚𝑒𝑛𝑡</m:t>
                              </m:r>
                              <m:r>
                                <a:rPr lang="fr-BE" sz="3600" i="0">
                                  <a:solidFill>
                                    <a:schemeClr val="bg1"/>
                                  </a:solidFill>
                                  <a:latin typeface="Cambria Math" panose="02040503050406030204" pitchFamily="18" charset="0"/>
                                </a:rPr>
                                <m:t> </m:t>
                              </m:r>
                              <m:r>
                                <a:rPr lang="fr-BE" sz="3600" i="1">
                                  <a:solidFill>
                                    <a:schemeClr val="bg1"/>
                                  </a:solidFill>
                                  <a:latin typeface="Cambria Math" panose="02040503050406030204" pitchFamily="18" charset="0"/>
                                </a:rPr>
                                <m:t>𝑝𝑟</m:t>
                              </m:r>
                              <m:r>
                                <a:rPr lang="fr-BE" sz="3600" i="0">
                                  <a:solidFill>
                                    <a:schemeClr val="bg1"/>
                                  </a:solidFill>
                                  <a:latin typeface="Cambria Math" panose="02040503050406030204" pitchFamily="18" charset="0"/>
                                </a:rPr>
                                <m:t>é</m:t>
                              </m:r>
                              <m:r>
                                <a:rPr lang="fr-BE" sz="3600" i="1">
                                  <a:solidFill>
                                    <a:schemeClr val="bg1"/>
                                  </a:solidFill>
                                  <a:latin typeface="Cambria Math" panose="02040503050406030204" pitchFamily="18" charset="0"/>
                                </a:rPr>
                                <m:t>𝑠𝑒𝑛𝑡𝑠</m:t>
                              </m:r>
                            </m:e>
                          </m:nary>
                        </m:den>
                      </m:f>
                      <m:r>
                        <a:rPr lang="fr-BE" sz="3600" i="0">
                          <a:solidFill>
                            <a:schemeClr val="bg1"/>
                          </a:solidFill>
                          <a:latin typeface="Cambria Math" panose="02040503050406030204" pitchFamily="18" charset="0"/>
                        </a:rPr>
                        <m:t>×100</m:t>
                      </m:r>
                    </m:oMath>
                  </m:oMathPara>
                </a14:m>
                <a:endParaRPr lang="fr-BE" sz="3600" dirty="0">
                  <a:solidFill>
                    <a:schemeClr val="bg1"/>
                  </a:solidFill>
                </a:endParaRPr>
              </a:p>
            </p:txBody>
          </p:sp>
        </mc:Choice>
        <mc:Fallback xmlns="">
          <p:sp>
            <p:nvSpPr>
              <p:cNvPr id="27" name="ZoneTexte 26">
                <a:extLst>
                  <a:ext uri="{FF2B5EF4-FFF2-40B4-BE49-F238E27FC236}">
                    <a16:creationId xmlns:a16="http://schemas.microsoft.com/office/drawing/2014/main" id="{5595B3CB-C26B-BA9B-42D4-B6FDFE54DF06}"/>
                  </a:ext>
                </a:extLst>
              </p:cNvPr>
              <p:cNvSpPr txBox="1">
                <a:spLocks noRot="1" noChangeAspect="1" noMove="1" noResize="1" noEditPoints="1" noAdjustHandles="1" noChangeArrowheads="1" noChangeShapeType="1" noTextEdit="1"/>
              </p:cNvSpPr>
              <p:nvPr/>
            </p:nvSpPr>
            <p:spPr>
              <a:xfrm>
                <a:off x="5976516" y="8361959"/>
                <a:ext cx="14401599" cy="1256691"/>
              </a:xfrm>
              <a:prstGeom prst="rect">
                <a:avLst/>
              </a:prstGeom>
              <a:blipFill>
                <a:blip r:embed="rId6"/>
                <a:stretch>
                  <a:fillRect/>
                </a:stretch>
              </a:blipFill>
            </p:spPr>
            <p:txBody>
              <a:bodyPr/>
              <a:lstStyle/>
              <a:p>
                <a:r>
                  <a:rPr lang="fr-BE">
                    <a:noFill/>
                  </a:rPr>
                  <a:t> </a:t>
                </a:r>
              </a:p>
            </p:txBody>
          </p:sp>
        </mc:Fallback>
      </mc:AlternateContent>
      <p:sp>
        <p:nvSpPr>
          <p:cNvPr id="29" name="ZoneTexte 28">
            <a:extLst>
              <a:ext uri="{FF2B5EF4-FFF2-40B4-BE49-F238E27FC236}">
                <a16:creationId xmlns:a16="http://schemas.microsoft.com/office/drawing/2014/main" id="{09383E5C-5EBB-2CEB-72FC-457FDFC0B901}"/>
              </a:ext>
            </a:extLst>
          </p:cNvPr>
          <p:cNvSpPr txBox="1"/>
          <p:nvPr/>
        </p:nvSpPr>
        <p:spPr>
          <a:xfrm>
            <a:off x="647924" y="10080897"/>
            <a:ext cx="4362901" cy="1138773"/>
          </a:xfrm>
          <a:prstGeom prst="rect">
            <a:avLst/>
          </a:prstGeom>
          <a:noFill/>
        </p:spPr>
        <p:txBody>
          <a:bodyPr wrap="square">
            <a:spAutoFit/>
          </a:bodyPr>
          <a:lstStyle/>
          <a:p>
            <a:r>
              <a:rPr lang="fr-FR" sz="3400" dirty="0">
                <a:solidFill>
                  <a:schemeClr val="bg1"/>
                </a:solidFill>
                <a:effectLst/>
                <a:ea typeface="Times New Roman" panose="02020603050405020304" pitchFamily="18" charset="0"/>
                <a:cs typeface="Times New Roman" panose="02020603050405020304" pitchFamily="18" charset="0"/>
              </a:rPr>
              <a:t>TCGT: Taux  global  </a:t>
            </a:r>
          </a:p>
          <a:p>
            <a:r>
              <a:rPr lang="fr-FR" sz="3400" dirty="0">
                <a:solidFill>
                  <a:schemeClr val="bg1"/>
                </a:solidFill>
                <a:effectLst/>
                <a:ea typeface="Times New Roman" panose="02020603050405020304" pitchFamily="18" charset="0"/>
                <a:cs typeface="Times New Roman" panose="02020603050405020304" pitchFamily="18" charset="0"/>
              </a:rPr>
              <a:t>de guérison</a:t>
            </a:r>
            <a:endParaRPr lang="fr-BE" sz="3400" dirty="0">
              <a:solidFill>
                <a:schemeClr val="bg1"/>
              </a:solidFill>
            </a:endParaRPr>
          </a:p>
        </p:txBody>
      </p:sp>
      <mc:AlternateContent xmlns:mc="http://schemas.openxmlformats.org/markup-compatibility/2006" xmlns:a14="http://schemas.microsoft.com/office/drawing/2010/main">
        <mc:Choice Requires="a14">
          <p:sp>
            <p:nvSpPr>
              <p:cNvPr id="31" name="ZoneTexte 30">
                <a:extLst>
                  <a:ext uri="{FF2B5EF4-FFF2-40B4-BE49-F238E27FC236}">
                    <a16:creationId xmlns:a16="http://schemas.microsoft.com/office/drawing/2014/main" id="{D48F2603-32AE-DFE7-28E1-7AE2D70873B0}"/>
                  </a:ext>
                </a:extLst>
              </p:cNvPr>
              <p:cNvSpPr txBox="1"/>
              <p:nvPr/>
            </p:nvSpPr>
            <p:spPr>
              <a:xfrm>
                <a:off x="5976516" y="10116056"/>
                <a:ext cx="12889432" cy="118955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fr-BE" sz="3400" i="0">
                          <a:solidFill>
                            <a:schemeClr val="bg1"/>
                          </a:solidFill>
                          <a:latin typeface="Cambria Math" panose="02040503050406030204" pitchFamily="18" charset="0"/>
                        </a:rPr>
                        <m:t>=</m:t>
                      </m:r>
                      <m:f>
                        <m:fPr>
                          <m:ctrlPr>
                            <a:rPr lang="fr-BE" sz="3400" i="1">
                              <a:solidFill>
                                <a:schemeClr val="bg1"/>
                              </a:solidFill>
                              <a:latin typeface="Cambria Math" panose="02040503050406030204" pitchFamily="18" charset="0"/>
                            </a:rPr>
                          </m:ctrlPr>
                        </m:fPr>
                        <m:num>
                          <m:nary>
                            <m:naryPr>
                              <m:chr m:val="∑"/>
                              <m:subHide m:val="on"/>
                              <m:supHide m:val="on"/>
                              <m:ctrlPr>
                                <a:rPr lang="fr-BE" sz="3400" i="1">
                                  <a:solidFill>
                                    <a:schemeClr val="bg1"/>
                                  </a:solidFill>
                                  <a:latin typeface="Cambria Math" panose="02040503050406030204" pitchFamily="18" charset="0"/>
                                </a:rPr>
                              </m:ctrlPr>
                            </m:naryPr>
                            <m:sub/>
                            <m:sup/>
                            <m:e>
                              <m:r>
                                <a:rPr lang="fr-BE" sz="3400" i="1">
                                  <a:solidFill>
                                    <a:schemeClr val="bg1"/>
                                  </a:solidFill>
                                  <a:latin typeface="Cambria Math" panose="02040503050406030204" pitchFamily="18" charset="0"/>
                                </a:rPr>
                                <m:t>𝐴</m:t>
                              </m:r>
                              <m:r>
                                <a:rPr lang="fr-BE" sz="3400" b="0" i="1" smtClean="0">
                                  <a:solidFill>
                                    <a:schemeClr val="bg1"/>
                                  </a:solidFill>
                                  <a:latin typeface="Cambria Math" panose="02040503050406030204" pitchFamily="18" charset="0"/>
                                </a:rPr>
                                <m:t>𝑆</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𝑑𝑢</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r>
                                <a:rPr lang="fr-BE" sz="3400" b="0" i="0" smtClean="0">
                                  <a:solidFill>
                                    <a:schemeClr val="bg1"/>
                                  </a:solidFill>
                                  <a:latin typeface="Cambria Math" panose="02040503050406030204" pitchFamily="18" charset="0"/>
                                </a:rPr>
                                <m:t> </m:t>
                              </m:r>
                              <m:r>
                                <m:rPr>
                                  <m:sty m:val="p"/>
                                </m:rPr>
                                <a:rPr lang="fr-BE" sz="3400" b="0" i="0" smtClean="0">
                                  <a:solidFill>
                                    <a:schemeClr val="bg1"/>
                                  </a:solidFill>
                                  <a:latin typeface="Cambria Math" panose="02040503050406030204" pitchFamily="18" charset="0"/>
                                </a:rPr>
                                <m:t>parmi</m:t>
                              </m:r>
                              <m:r>
                                <a:rPr lang="fr-BE" sz="3400" b="0" i="0" smtClean="0">
                                  <a:solidFill>
                                    <a:schemeClr val="bg1"/>
                                  </a:solidFill>
                                  <a:latin typeface="Cambria Math" panose="02040503050406030204" pitchFamily="18" charset="0"/>
                                </a:rPr>
                                <m:t> </m:t>
                              </m:r>
                              <m:r>
                                <m:rPr>
                                  <m:sty m:val="p"/>
                                </m:rPr>
                                <a:rPr lang="fr-BE" sz="3400" b="0" i="0" smtClean="0">
                                  <a:solidFill>
                                    <a:schemeClr val="bg1"/>
                                  </a:solidFill>
                                  <a:latin typeface="Cambria Math" panose="02040503050406030204" pitchFamily="18" charset="0"/>
                                </a:rPr>
                                <m:t>les</m:t>
                              </m:r>
                              <m:r>
                                <a:rPr lang="fr-BE" sz="3400" b="0" i="0" smtClean="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𝐴𝐼</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𝑎𝑢</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𝑝𝑟</m:t>
                              </m:r>
                              <m:r>
                                <a:rPr lang="fr-BE" sz="3400" i="0">
                                  <a:solidFill>
                                    <a:schemeClr val="bg1"/>
                                  </a:solidFill>
                                  <a:latin typeface="Cambria Math" panose="02040503050406030204" pitchFamily="18" charset="0"/>
                                </a:rPr>
                                <m:t>é</m:t>
                              </m:r>
                              <m:r>
                                <a:rPr lang="fr-BE" sz="3400" i="1">
                                  <a:solidFill>
                                    <a:schemeClr val="bg1"/>
                                  </a:solidFill>
                                  <a:latin typeface="Cambria Math" panose="02040503050406030204" pitchFamily="18" charset="0"/>
                                </a:rPr>
                                <m:t>𝑐</m:t>
                              </m:r>
                              <m:r>
                                <a:rPr lang="fr-BE" sz="3400" i="0">
                                  <a:solidFill>
                                    <a:schemeClr val="bg1"/>
                                  </a:solidFill>
                                  <a:latin typeface="Cambria Math" panose="02040503050406030204" pitchFamily="18" charset="0"/>
                                </a:rPr>
                                <m:t>é</m:t>
                              </m:r>
                              <m:r>
                                <a:rPr lang="fr-BE" sz="3400" i="1">
                                  <a:solidFill>
                                    <a:schemeClr val="bg1"/>
                                  </a:solidFill>
                                  <a:latin typeface="Cambria Math" panose="02040503050406030204" pitchFamily="18" charset="0"/>
                                </a:rPr>
                                <m:t>𝑑𝑒𝑛𝑡</m:t>
                              </m:r>
                              <m:r>
                                <a:rPr lang="fr-BE" sz="3400" i="0">
                                  <a:solidFill>
                                    <a:schemeClr val="bg1"/>
                                  </a:solidFill>
                                  <a:latin typeface="Cambria Math" panose="02040503050406030204" pitchFamily="18" charset="0"/>
                                </a:rPr>
                                <m:t> </m:t>
                              </m:r>
                            </m:e>
                          </m:nary>
                        </m:num>
                        <m:den>
                          <m:nary>
                            <m:naryPr>
                              <m:chr m:val="∑"/>
                              <m:subHide m:val="on"/>
                              <m:supHide m:val="on"/>
                              <m:ctrlPr>
                                <a:rPr lang="fr-BE" sz="3400" i="1">
                                  <a:solidFill>
                                    <a:schemeClr val="bg1"/>
                                  </a:solidFill>
                                  <a:latin typeface="Cambria Math" panose="02040503050406030204" pitchFamily="18" charset="0"/>
                                </a:rPr>
                              </m:ctrlPr>
                            </m:naryPr>
                            <m:sub/>
                            <m:sup/>
                            <m:e>
                              <m:d>
                                <m:dPr>
                                  <m:ctrlPr>
                                    <a:rPr lang="fr-BE" sz="3400" i="1">
                                      <a:solidFill>
                                        <a:schemeClr val="bg1"/>
                                      </a:solidFill>
                                      <a:latin typeface="Cambria Math" panose="02040503050406030204" pitchFamily="18" charset="0"/>
                                    </a:rPr>
                                  </m:ctrlPr>
                                </m:dPr>
                                <m:e>
                                  <m:r>
                                    <a:rPr lang="fr-BE" sz="3400" i="1">
                                      <a:solidFill>
                                        <a:schemeClr val="bg1"/>
                                      </a:solidFill>
                                      <a:latin typeface="Cambria Math" panose="02040503050406030204" pitchFamily="18" charset="0"/>
                                    </a:rPr>
                                    <m:t>𝐴</m:t>
                                  </m:r>
                                  <m:r>
                                    <a:rPr lang="fr-BE" sz="3400" i="0">
                                      <a:solidFill>
                                        <a:schemeClr val="bg1"/>
                                      </a:solidFill>
                                      <a:latin typeface="Cambria Math" panose="02040503050406030204" pitchFamily="18" charset="0"/>
                                    </a:rPr>
                                    <m:t>+</m:t>
                                  </m:r>
                                  <m:r>
                                    <a:rPr lang="fr-BE" sz="3400" i="1">
                                      <a:solidFill>
                                        <a:schemeClr val="bg1"/>
                                      </a:solidFill>
                                      <a:latin typeface="Cambria Math" panose="02040503050406030204" pitchFamily="18" charset="0"/>
                                    </a:rPr>
                                    <m:t>𝐴𝐼</m:t>
                                  </m:r>
                                </m:e>
                              </m:d>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𝑑𝑢</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𝑚𝑜𝑖𝑠</m:t>
                              </m:r>
                            </m:e>
                          </m:nary>
                        </m:den>
                      </m:f>
                      <m:r>
                        <a:rPr lang="fr-BE" sz="3400" i="0">
                          <a:solidFill>
                            <a:schemeClr val="bg1"/>
                          </a:solidFill>
                          <a:latin typeface="Cambria Math" panose="02040503050406030204" pitchFamily="18" charset="0"/>
                        </a:rPr>
                        <m:t>×100</m:t>
                      </m:r>
                    </m:oMath>
                  </m:oMathPara>
                </a14:m>
                <a:endParaRPr lang="fr-BE" sz="3400" dirty="0">
                  <a:solidFill>
                    <a:schemeClr val="bg1"/>
                  </a:solidFill>
                </a:endParaRPr>
              </a:p>
            </p:txBody>
          </p:sp>
        </mc:Choice>
        <mc:Fallback xmlns="">
          <p:sp>
            <p:nvSpPr>
              <p:cNvPr id="31" name="ZoneTexte 30">
                <a:extLst>
                  <a:ext uri="{FF2B5EF4-FFF2-40B4-BE49-F238E27FC236}">
                    <a16:creationId xmlns:a16="http://schemas.microsoft.com/office/drawing/2014/main" id="{D48F2603-32AE-DFE7-28E1-7AE2D70873B0}"/>
                  </a:ext>
                </a:extLst>
              </p:cNvPr>
              <p:cNvSpPr txBox="1">
                <a:spLocks noRot="1" noChangeAspect="1" noMove="1" noResize="1" noEditPoints="1" noAdjustHandles="1" noChangeArrowheads="1" noChangeShapeType="1" noTextEdit="1"/>
              </p:cNvSpPr>
              <p:nvPr/>
            </p:nvSpPr>
            <p:spPr>
              <a:xfrm>
                <a:off x="5976516" y="10116056"/>
                <a:ext cx="12889432" cy="1189556"/>
              </a:xfrm>
              <a:prstGeom prst="rect">
                <a:avLst/>
              </a:prstGeom>
              <a:blipFill>
                <a:blip r:embed="rId7"/>
                <a:stretch>
                  <a:fillRect/>
                </a:stretch>
              </a:blipFill>
            </p:spPr>
            <p:txBody>
              <a:bodyPr/>
              <a:lstStyle/>
              <a:p>
                <a:r>
                  <a:rPr lang="fr-BE">
                    <a:noFill/>
                  </a:rPr>
                  <a:t> </a:t>
                </a:r>
              </a:p>
            </p:txBody>
          </p:sp>
        </mc:Fallback>
      </mc:AlternateContent>
      <p:sp>
        <p:nvSpPr>
          <p:cNvPr id="33" name="ZoneTexte 32">
            <a:extLst>
              <a:ext uri="{FF2B5EF4-FFF2-40B4-BE49-F238E27FC236}">
                <a16:creationId xmlns:a16="http://schemas.microsoft.com/office/drawing/2014/main" id="{2E2161DD-781A-423F-8199-7BEA629718AD}"/>
              </a:ext>
            </a:extLst>
          </p:cNvPr>
          <p:cNvSpPr txBox="1"/>
          <p:nvPr/>
        </p:nvSpPr>
        <p:spPr>
          <a:xfrm>
            <a:off x="647924" y="11809089"/>
            <a:ext cx="4362901" cy="1138773"/>
          </a:xfrm>
          <a:prstGeom prst="rect">
            <a:avLst/>
          </a:prstGeom>
          <a:noFill/>
        </p:spPr>
        <p:txBody>
          <a:bodyPr wrap="square">
            <a:spAutoFit/>
          </a:bodyPr>
          <a:lstStyle/>
          <a:p>
            <a:r>
              <a:rPr lang="fr-FR" sz="3400" dirty="0">
                <a:solidFill>
                  <a:schemeClr val="bg1"/>
                </a:solidFill>
                <a:effectLst/>
                <a:ea typeface="Times New Roman" panose="02020603050405020304" pitchFamily="18" charset="0"/>
                <a:cs typeface="Times New Roman" panose="02020603050405020304" pitchFamily="18" charset="0"/>
              </a:rPr>
              <a:t>TR: Taux de récidive </a:t>
            </a:r>
          </a:p>
          <a:p>
            <a:r>
              <a:rPr lang="fr-FR" sz="3400" dirty="0">
                <a:solidFill>
                  <a:schemeClr val="bg1"/>
                </a:solidFill>
                <a:effectLst/>
                <a:ea typeface="Times New Roman" panose="02020603050405020304" pitchFamily="18" charset="0"/>
                <a:cs typeface="Times New Roman" panose="02020603050405020304" pitchFamily="18" charset="0"/>
              </a:rPr>
              <a:t>des MC</a:t>
            </a:r>
            <a:endParaRPr lang="fr-BE" sz="3400" dirty="0">
              <a:solidFill>
                <a:schemeClr val="bg1"/>
              </a:solidFill>
            </a:endParaRPr>
          </a:p>
        </p:txBody>
      </p:sp>
      <mc:AlternateContent xmlns:mc="http://schemas.openxmlformats.org/markup-compatibility/2006" xmlns:a14="http://schemas.microsoft.com/office/drawing/2010/main">
        <mc:Choice Requires="a14">
          <p:sp>
            <p:nvSpPr>
              <p:cNvPr id="35" name="ZoneTexte 34">
                <a:extLst>
                  <a:ext uri="{FF2B5EF4-FFF2-40B4-BE49-F238E27FC236}">
                    <a16:creationId xmlns:a16="http://schemas.microsoft.com/office/drawing/2014/main" id="{B6BEE7A8-FF4D-7441-EBB5-2FACAA0B4C86}"/>
                  </a:ext>
                </a:extLst>
              </p:cNvPr>
              <p:cNvSpPr txBox="1"/>
              <p:nvPr/>
            </p:nvSpPr>
            <p:spPr>
              <a:xfrm>
                <a:off x="5976516" y="11809089"/>
                <a:ext cx="11305255" cy="118955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fr-BE" sz="3400" i="0">
                          <a:solidFill>
                            <a:schemeClr val="bg1"/>
                          </a:solidFill>
                          <a:latin typeface="Cambria Math" panose="02040503050406030204" pitchFamily="18" charset="0"/>
                        </a:rPr>
                        <m:t>=</m:t>
                      </m:r>
                      <m:f>
                        <m:fPr>
                          <m:ctrlPr>
                            <a:rPr lang="fr-BE" sz="3400" i="1">
                              <a:solidFill>
                                <a:schemeClr val="bg1"/>
                              </a:solidFill>
                              <a:latin typeface="Cambria Math" panose="02040503050406030204" pitchFamily="18" charset="0"/>
                            </a:rPr>
                          </m:ctrlPr>
                        </m:fPr>
                        <m:num>
                          <m:nary>
                            <m:naryPr>
                              <m:chr m:val="∑"/>
                              <m:subHide m:val="on"/>
                              <m:supHide m:val="on"/>
                              <m:ctrlPr>
                                <a:rPr lang="fr-BE" sz="3400" i="1">
                                  <a:solidFill>
                                    <a:schemeClr val="bg1"/>
                                  </a:solidFill>
                                  <a:latin typeface="Cambria Math" panose="02040503050406030204" pitchFamily="18" charset="0"/>
                                </a:rPr>
                              </m:ctrlPr>
                            </m:naryPr>
                            <m:sub/>
                            <m:sup/>
                            <m:e>
                              <m:r>
                                <a:rPr lang="fr-BE" sz="3400" i="1">
                                  <a:solidFill>
                                    <a:schemeClr val="bg1"/>
                                  </a:solidFill>
                                  <a:latin typeface="Cambria Math" panose="02040503050406030204" pitchFamily="18" charset="0"/>
                                </a:rPr>
                                <m:t>𝑀𝐶</m:t>
                              </m:r>
                              <m:r>
                                <a:rPr lang="fr-BE" sz="3400" i="0">
                                  <a:solidFill>
                                    <a:schemeClr val="bg1"/>
                                  </a:solidFill>
                                  <a:latin typeface="Cambria Math" panose="02040503050406030204" pitchFamily="18" charset="0"/>
                                </a:rPr>
                                <m:t> </m:t>
                              </m:r>
                              <m:r>
                                <a:rPr lang="fr-BE" sz="3400" b="0" i="1" smtClean="0">
                                  <a:solidFill>
                                    <a:schemeClr val="bg1"/>
                                  </a:solidFill>
                                  <a:latin typeface="Cambria Math" panose="02040503050406030204" pitchFamily="18" charset="0"/>
                                </a:rPr>
                                <m:t>𝑝𝑎𝑟𝑚𝑖</m:t>
                              </m:r>
                              <m:r>
                                <a:rPr lang="fr-BE" sz="3400" b="0" i="1" smtClean="0">
                                  <a:solidFill>
                                    <a:schemeClr val="bg1"/>
                                  </a:solidFill>
                                  <a:latin typeface="Cambria Math" panose="02040503050406030204" pitchFamily="18" charset="0"/>
                                </a:rPr>
                                <m:t> </m:t>
                              </m:r>
                              <m:r>
                                <a:rPr lang="fr-BE" sz="3400" b="0" i="1" smtClean="0">
                                  <a:solidFill>
                                    <a:schemeClr val="bg1"/>
                                  </a:solidFill>
                                  <a:latin typeface="Cambria Math" panose="02040503050406030204" pitchFamily="18" charset="0"/>
                                </a:rPr>
                                <m:t>𝑙𝑒𝑠</m:t>
                              </m:r>
                              <m:r>
                                <a:rPr lang="fr-BE" sz="3400" b="0" i="1" smtClean="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𝑀𝐶</m:t>
                              </m:r>
                              <m:r>
                                <a:rPr lang="fr-BE" sz="3400" i="0">
                                  <a:solidFill>
                                    <a:schemeClr val="bg1"/>
                                  </a:solidFill>
                                  <a:latin typeface="Cambria Math" panose="02040503050406030204" pitchFamily="18" charset="0"/>
                                </a:rPr>
                                <m:t> à </m:t>
                              </m:r>
                              <m:r>
                                <a:rPr lang="fr-BE" sz="3400" i="1">
                                  <a:solidFill>
                                    <a:schemeClr val="bg1"/>
                                  </a:solidFill>
                                  <a:latin typeface="Cambria Math" panose="02040503050406030204" pitchFamily="18" charset="0"/>
                                </a:rPr>
                                <m:t>𝑚𝑜𝑖𝑛𝑠</m:t>
                              </m:r>
                              <m:r>
                                <a:rPr lang="fr-BE" sz="3400" i="0">
                                  <a:solidFill>
                                    <a:schemeClr val="bg1"/>
                                  </a:solidFill>
                                  <a:latin typeface="Cambria Math" panose="02040503050406030204" pitchFamily="18" charset="0"/>
                                </a:rPr>
                                <m:t> </m:t>
                              </m:r>
                              <m:r>
                                <a:rPr lang="fr-BE" sz="3400" i="1">
                                  <a:solidFill>
                                    <a:schemeClr val="bg1"/>
                                  </a:solidFill>
                                  <a:latin typeface="Cambria Math" panose="02040503050406030204" pitchFamily="18" charset="0"/>
                                </a:rPr>
                                <m:t>𝑑𝑒</m:t>
                              </m:r>
                              <m:r>
                                <a:rPr lang="fr-BE" sz="3400" i="0">
                                  <a:solidFill>
                                    <a:schemeClr val="bg1"/>
                                  </a:solidFill>
                                  <a:latin typeface="Cambria Math" panose="02040503050406030204" pitchFamily="18" charset="0"/>
                                </a:rPr>
                                <m:t> 21 </m:t>
                              </m:r>
                              <m:r>
                                <a:rPr lang="fr-BE" sz="3400" i="1">
                                  <a:solidFill>
                                    <a:schemeClr val="bg1"/>
                                  </a:solidFill>
                                  <a:latin typeface="Cambria Math" panose="02040503050406030204" pitchFamily="18" charset="0"/>
                                </a:rPr>
                                <m:t>𝑗𝑜𝑢𝑟𝑠</m:t>
                              </m:r>
                              <m:r>
                                <a:rPr lang="fr-BE" sz="3400" i="0">
                                  <a:solidFill>
                                    <a:schemeClr val="bg1"/>
                                  </a:solidFill>
                                  <a:latin typeface="Cambria Math" panose="02040503050406030204" pitchFamily="18" charset="0"/>
                                </a:rPr>
                                <m:t> </m:t>
                              </m:r>
                            </m:e>
                          </m:nary>
                        </m:num>
                        <m:den>
                          <m:nary>
                            <m:naryPr>
                              <m:chr m:val="∑"/>
                              <m:subHide m:val="on"/>
                              <m:supHide m:val="on"/>
                              <m:ctrlPr>
                                <a:rPr lang="fr-BE" sz="3400" i="1">
                                  <a:solidFill>
                                    <a:schemeClr val="bg1"/>
                                  </a:solidFill>
                                  <a:latin typeface="Cambria Math" panose="02040503050406030204" pitchFamily="18" charset="0"/>
                                </a:rPr>
                              </m:ctrlPr>
                            </m:naryPr>
                            <m:sub/>
                            <m:sup/>
                            <m:e>
                              <m:r>
                                <a:rPr lang="fr-BE" sz="3400" i="1">
                                  <a:solidFill>
                                    <a:schemeClr val="bg1"/>
                                  </a:solidFill>
                                  <a:latin typeface="Cambria Math" panose="02040503050406030204" pitchFamily="18" charset="0"/>
                                </a:rPr>
                                <m:t>𝑀𝐶</m:t>
                              </m:r>
                            </m:e>
                          </m:nary>
                        </m:den>
                      </m:f>
                      <m:r>
                        <a:rPr lang="fr-BE" sz="3400" i="0">
                          <a:solidFill>
                            <a:schemeClr val="bg1"/>
                          </a:solidFill>
                          <a:latin typeface="Cambria Math" panose="02040503050406030204" pitchFamily="18" charset="0"/>
                        </a:rPr>
                        <m:t>×100</m:t>
                      </m:r>
                    </m:oMath>
                  </m:oMathPara>
                </a14:m>
                <a:endParaRPr lang="fr-BE" sz="3400" dirty="0">
                  <a:solidFill>
                    <a:schemeClr val="bg1"/>
                  </a:solidFill>
                </a:endParaRPr>
              </a:p>
            </p:txBody>
          </p:sp>
        </mc:Choice>
        <mc:Fallback xmlns="">
          <p:sp>
            <p:nvSpPr>
              <p:cNvPr id="35" name="ZoneTexte 34">
                <a:extLst>
                  <a:ext uri="{FF2B5EF4-FFF2-40B4-BE49-F238E27FC236}">
                    <a16:creationId xmlns:a16="http://schemas.microsoft.com/office/drawing/2014/main" id="{B6BEE7A8-FF4D-7441-EBB5-2FACAA0B4C86}"/>
                  </a:ext>
                </a:extLst>
              </p:cNvPr>
              <p:cNvSpPr txBox="1">
                <a:spLocks noRot="1" noChangeAspect="1" noMove="1" noResize="1" noEditPoints="1" noAdjustHandles="1" noChangeArrowheads="1" noChangeShapeType="1" noTextEdit="1"/>
              </p:cNvSpPr>
              <p:nvPr/>
            </p:nvSpPr>
            <p:spPr>
              <a:xfrm>
                <a:off x="5976516" y="11809089"/>
                <a:ext cx="11305255" cy="1189556"/>
              </a:xfrm>
              <a:prstGeom prst="rect">
                <a:avLst/>
              </a:prstGeom>
              <a:blipFill>
                <a:blip r:embed="rId8"/>
                <a:stretch>
                  <a:fillRect/>
                </a:stretch>
              </a:blipFill>
            </p:spPr>
            <p:txBody>
              <a:bodyPr/>
              <a:lstStyle/>
              <a:p>
                <a:r>
                  <a:rPr lang="fr-BE">
                    <a:noFill/>
                  </a:rPr>
                  <a:t> </a:t>
                </a:r>
              </a:p>
            </p:txBody>
          </p:sp>
        </mc:Fallback>
      </mc:AlternateContent>
      <p:cxnSp>
        <p:nvCxnSpPr>
          <p:cNvPr id="4" name="Connecteur droit 3">
            <a:extLst>
              <a:ext uri="{FF2B5EF4-FFF2-40B4-BE49-F238E27FC236}">
                <a16:creationId xmlns:a16="http://schemas.microsoft.com/office/drawing/2014/main" id="{2DDB1C92-91CD-85E7-9A00-73CAC3414E7D}"/>
              </a:ext>
            </a:extLst>
          </p:cNvPr>
          <p:cNvCxnSpPr>
            <a:cxnSpLocks/>
          </p:cNvCxnSpPr>
          <p:nvPr/>
        </p:nvCxnSpPr>
        <p:spPr>
          <a:xfrm>
            <a:off x="389479" y="2736081"/>
            <a:ext cx="23301005" cy="0"/>
          </a:xfrm>
          <a:prstGeom prst="line">
            <a:avLst/>
          </a:prstGeom>
          <a:ln w="381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0D87EC45-55DB-8CF1-0277-F2EE4CB0A207}"/>
              </a:ext>
            </a:extLst>
          </p:cNvPr>
          <p:cNvCxnSpPr>
            <a:cxnSpLocks/>
          </p:cNvCxnSpPr>
          <p:nvPr/>
        </p:nvCxnSpPr>
        <p:spPr>
          <a:xfrm>
            <a:off x="431900" y="4464273"/>
            <a:ext cx="23258584" cy="0"/>
          </a:xfrm>
          <a:prstGeom prst="line">
            <a:avLst/>
          </a:prstGeom>
          <a:ln w="381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BA6FCBB-CF70-CA88-AC25-CE5C87D7AE95}"/>
              </a:ext>
            </a:extLst>
          </p:cNvPr>
          <p:cNvCxnSpPr>
            <a:cxnSpLocks/>
          </p:cNvCxnSpPr>
          <p:nvPr/>
        </p:nvCxnSpPr>
        <p:spPr>
          <a:xfrm>
            <a:off x="503908" y="6120457"/>
            <a:ext cx="23186576" cy="0"/>
          </a:xfrm>
          <a:prstGeom prst="line">
            <a:avLst/>
          </a:prstGeom>
          <a:ln w="381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E613C7B5-B819-B4B1-F25A-DEB9AC414AC4}"/>
              </a:ext>
            </a:extLst>
          </p:cNvPr>
          <p:cNvCxnSpPr>
            <a:cxnSpLocks/>
          </p:cNvCxnSpPr>
          <p:nvPr/>
        </p:nvCxnSpPr>
        <p:spPr>
          <a:xfrm>
            <a:off x="503908" y="8064673"/>
            <a:ext cx="23589038" cy="0"/>
          </a:xfrm>
          <a:prstGeom prst="line">
            <a:avLst/>
          </a:prstGeom>
          <a:ln w="381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0A841D31-DFB5-748B-6B63-49F4FE0517D4}"/>
              </a:ext>
            </a:extLst>
          </p:cNvPr>
          <p:cNvCxnSpPr>
            <a:cxnSpLocks/>
          </p:cNvCxnSpPr>
          <p:nvPr/>
        </p:nvCxnSpPr>
        <p:spPr>
          <a:xfrm>
            <a:off x="503908" y="9618650"/>
            <a:ext cx="23186576" cy="0"/>
          </a:xfrm>
          <a:prstGeom prst="line">
            <a:avLst/>
          </a:prstGeom>
          <a:ln w="381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BF5A529-235A-0EE5-8764-389E4802807E}"/>
              </a:ext>
            </a:extLst>
          </p:cNvPr>
          <p:cNvCxnSpPr>
            <a:cxnSpLocks/>
          </p:cNvCxnSpPr>
          <p:nvPr/>
        </p:nvCxnSpPr>
        <p:spPr>
          <a:xfrm>
            <a:off x="656308" y="11521057"/>
            <a:ext cx="23034176" cy="0"/>
          </a:xfrm>
          <a:prstGeom prst="line">
            <a:avLst/>
          </a:prstGeom>
          <a:ln w="381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B2F595D0-41AC-7C42-4FD3-7C31231E496F}"/>
              </a:ext>
            </a:extLst>
          </p:cNvPr>
          <p:cNvCxnSpPr>
            <a:cxnSpLocks/>
          </p:cNvCxnSpPr>
          <p:nvPr/>
        </p:nvCxnSpPr>
        <p:spPr>
          <a:xfrm>
            <a:off x="647924" y="13105233"/>
            <a:ext cx="23042560" cy="0"/>
          </a:xfrm>
          <a:prstGeom prst="line">
            <a:avLst/>
          </a:prstGeom>
          <a:ln w="381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D5DB282E-C07B-5A99-73AF-55D126B7AFD0}"/>
              </a:ext>
            </a:extLst>
          </p:cNvPr>
          <p:cNvCxnSpPr>
            <a:cxnSpLocks/>
          </p:cNvCxnSpPr>
          <p:nvPr/>
        </p:nvCxnSpPr>
        <p:spPr>
          <a:xfrm>
            <a:off x="541879" y="1223913"/>
            <a:ext cx="23148605" cy="0"/>
          </a:xfrm>
          <a:prstGeom prst="line">
            <a:avLst/>
          </a:prstGeom>
          <a:ln w="381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1AF6543F-04F6-86E3-A233-B16EE932AC58}"/>
              </a:ext>
            </a:extLst>
          </p:cNvPr>
          <p:cNvSpPr txBox="1"/>
          <p:nvPr/>
        </p:nvSpPr>
        <p:spPr>
          <a:xfrm>
            <a:off x="12457236" y="1340724"/>
            <a:ext cx="10123542" cy="1337354"/>
          </a:xfrm>
          <a:prstGeom prst="rect">
            <a:avLst/>
          </a:prstGeom>
          <a:noFill/>
        </p:spPr>
        <p:txBody>
          <a:bodyPr wrap="square">
            <a:spAutoFit/>
          </a:bodyPr>
          <a:lstStyle/>
          <a:p>
            <a:pPr marL="457200" lvl="0" indent="-457200" algn="just">
              <a:lnSpc>
                <a:spcPct val="115000"/>
              </a:lnSpc>
              <a:spcAft>
                <a:spcPts val="600"/>
              </a:spcAft>
              <a:buFont typeface="Arial" panose="020B0604020202020204" pitchFamily="34" charset="0"/>
              <a:buChar char="•"/>
            </a:pPr>
            <a:r>
              <a:rPr lang="fr-FR" sz="3400" dirty="0">
                <a:solidFill>
                  <a:schemeClr val="accent2">
                    <a:lumMod val="60000"/>
                    <a:lumOff val="40000"/>
                  </a:schemeClr>
                </a:solidFill>
                <a:effectLst/>
                <a:ea typeface="Times New Roman" panose="02020603050405020304" pitchFamily="18" charset="0"/>
                <a:cs typeface="Times New Roman" panose="02020603050405020304" pitchFamily="18" charset="0"/>
              </a:rPr>
              <a:t>Moins de 15% des animaux infectés MC + MSC</a:t>
            </a:r>
            <a:endParaRPr lang="fr-BE" sz="3400" dirty="0">
              <a:solidFill>
                <a:schemeClr val="accent2">
                  <a:lumMod val="60000"/>
                  <a:lumOff val="40000"/>
                </a:schemeClr>
              </a:solidFill>
              <a:ea typeface="Times New Roman" panose="02020603050405020304" pitchFamily="18" charset="0"/>
            </a:endParaRPr>
          </a:p>
          <a:p>
            <a:pPr marL="457200" lvl="0" indent="-457200" algn="just">
              <a:lnSpc>
                <a:spcPct val="115000"/>
              </a:lnSpc>
              <a:spcAft>
                <a:spcPts val="600"/>
              </a:spcAft>
              <a:buFont typeface="Arial" panose="020B0604020202020204" pitchFamily="34" charset="0"/>
              <a:buChar char="•"/>
            </a:pPr>
            <a:r>
              <a:rPr lang="fr-FR" sz="3400" dirty="0">
                <a:solidFill>
                  <a:schemeClr val="accent2">
                    <a:lumMod val="60000"/>
                    <a:lumOff val="40000"/>
                  </a:schemeClr>
                </a:solidFill>
                <a:effectLst/>
                <a:ea typeface="Times New Roman" panose="02020603050405020304" pitchFamily="18" charset="0"/>
                <a:cs typeface="Times New Roman" panose="02020603050405020304" pitchFamily="18" charset="0"/>
              </a:rPr>
              <a:t>Moins de 10% des primipares infectées MC + MSC</a:t>
            </a:r>
            <a:endParaRPr lang="fr-BE" sz="3400" dirty="0">
              <a:solidFill>
                <a:schemeClr val="accent2">
                  <a:lumMod val="60000"/>
                  <a:lumOff val="40000"/>
                </a:schemeClr>
              </a:solidFill>
            </a:endParaRPr>
          </a:p>
        </p:txBody>
      </p:sp>
      <p:sp>
        <p:nvSpPr>
          <p:cNvPr id="26" name="ZoneTexte 25">
            <a:extLst>
              <a:ext uri="{FF2B5EF4-FFF2-40B4-BE49-F238E27FC236}">
                <a16:creationId xmlns:a16="http://schemas.microsoft.com/office/drawing/2014/main" id="{37D1F988-3238-2922-34C3-E4CD4793A807}"/>
              </a:ext>
            </a:extLst>
          </p:cNvPr>
          <p:cNvSpPr txBox="1"/>
          <p:nvPr/>
        </p:nvSpPr>
        <p:spPr>
          <a:xfrm>
            <a:off x="22126876" y="8559295"/>
            <a:ext cx="1938213" cy="615553"/>
          </a:xfrm>
          <a:prstGeom prst="rect">
            <a:avLst/>
          </a:prstGeom>
          <a:noFill/>
        </p:spPr>
        <p:txBody>
          <a:bodyPr wrap="square">
            <a:spAutoFit/>
          </a:bodyPr>
          <a:lstStyle/>
          <a:p>
            <a:pPr marL="457200" indent="-457200">
              <a:buFont typeface="Arial" panose="020B0604020202020204" pitchFamily="34" charset="0"/>
              <a:buChar char="•"/>
            </a:pPr>
            <a:r>
              <a:rPr lang="fr-FR" sz="3400" dirty="0">
                <a:solidFill>
                  <a:schemeClr val="accent2">
                    <a:lumMod val="60000"/>
                    <a:lumOff val="40000"/>
                  </a:schemeClr>
                </a:solidFill>
                <a:effectLst/>
                <a:ea typeface="Times New Roman" panose="02020603050405020304" pitchFamily="18" charset="0"/>
                <a:cs typeface="Times New Roman" panose="02020603050405020304" pitchFamily="18" charset="0"/>
              </a:rPr>
              <a:t>&gt; 75% </a:t>
            </a:r>
            <a:endParaRPr lang="fr-BE" sz="3400" dirty="0">
              <a:solidFill>
                <a:schemeClr val="accent2">
                  <a:lumMod val="60000"/>
                  <a:lumOff val="40000"/>
                </a:schemeClr>
              </a:solidFill>
            </a:endParaRPr>
          </a:p>
        </p:txBody>
      </p:sp>
      <p:sp>
        <p:nvSpPr>
          <p:cNvPr id="30" name="ZoneTexte 29">
            <a:extLst>
              <a:ext uri="{FF2B5EF4-FFF2-40B4-BE49-F238E27FC236}">
                <a16:creationId xmlns:a16="http://schemas.microsoft.com/office/drawing/2014/main" id="{DE3ACF35-F752-9760-20D1-2B572B1D84F4}"/>
              </a:ext>
            </a:extLst>
          </p:cNvPr>
          <p:cNvSpPr txBox="1"/>
          <p:nvPr/>
        </p:nvSpPr>
        <p:spPr>
          <a:xfrm>
            <a:off x="17194796" y="6120843"/>
            <a:ext cx="6898150" cy="1939057"/>
          </a:xfrm>
          <a:prstGeom prst="rect">
            <a:avLst/>
          </a:prstGeom>
          <a:noFill/>
        </p:spPr>
        <p:txBody>
          <a:bodyPr wrap="square">
            <a:spAutoFit/>
          </a:bodyPr>
          <a:lstStyle/>
          <a:p>
            <a:pPr marL="342900" lvl="0" indent="-342900">
              <a:lnSpc>
                <a:spcPct val="115000"/>
              </a:lnSpc>
              <a:spcAft>
                <a:spcPts val="600"/>
              </a:spcAft>
              <a:buFont typeface="Symbol" panose="05050102010706020507" pitchFamily="18" charset="2"/>
              <a:buChar char=""/>
            </a:pPr>
            <a:r>
              <a:rPr lang="fr-FR" sz="3400" dirty="0">
                <a:solidFill>
                  <a:schemeClr val="accent2">
                    <a:lumMod val="60000"/>
                    <a:lumOff val="40000"/>
                  </a:schemeClr>
                </a:solidFill>
                <a:effectLst/>
                <a:ea typeface="Times New Roman" panose="02020603050405020304" pitchFamily="18" charset="0"/>
                <a:cs typeface="Times New Roman" panose="02020603050405020304" pitchFamily="18" charset="0"/>
              </a:rPr>
              <a:t>&gt; 65% pour les animaux traités</a:t>
            </a:r>
            <a:endParaRPr lang="fr-BE" sz="3400" dirty="0">
              <a:solidFill>
                <a:schemeClr val="accent2">
                  <a:lumMod val="60000"/>
                  <a:lumOff val="40000"/>
                </a:schemeClr>
              </a:solidFill>
              <a:ea typeface="Times New Roman" panose="02020603050405020304" pitchFamily="18" charset="0"/>
            </a:endParaRPr>
          </a:p>
          <a:p>
            <a:pPr marL="342900" lvl="0" indent="-342900">
              <a:lnSpc>
                <a:spcPct val="115000"/>
              </a:lnSpc>
              <a:spcAft>
                <a:spcPts val="600"/>
              </a:spcAft>
              <a:buFont typeface="Symbol" panose="05050102010706020507" pitchFamily="18" charset="2"/>
              <a:buChar char=""/>
            </a:pPr>
            <a:r>
              <a:rPr lang="fr-FR" sz="3400" dirty="0">
                <a:solidFill>
                  <a:schemeClr val="accent2">
                    <a:lumMod val="60000"/>
                    <a:lumOff val="40000"/>
                  </a:schemeClr>
                </a:solidFill>
                <a:effectLst/>
                <a:ea typeface="Times New Roman" panose="02020603050405020304" pitchFamily="18" charset="0"/>
                <a:cs typeface="Times New Roman" panose="02020603050405020304" pitchFamily="18" charset="0"/>
              </a:rPr>
              <a:t>&gt; 35% pour l’ensemble des</a:t>
            </a:r>
            <a:r>
              <a:rPr lang="fr-FR" sz="3400" dirty="0">
                <a:solidFill>
                  <a:schemeClr val="accent2">
                    <a:lumMod val="60000"/>
                    <a:lumOff val="40000"/>
                  </a:schemeClr>
                </a:solidFill>
                <a:ea typeface="Times New Roman" panose="02020603050405020304" pitchFamily="18" charset="0"/>
                <a:cs typeface="Times New Roman" panose="02020603050405020304" pitchFamily="18" charset="0"/>
              </a:rPr>
              <a:t> M</a:t>
            </a:r>
            <a:r>
              <a:rPr lang="fr-FR" sz="3400" dirty="0">
                <a:solidFill>
                  <a:schemeClr val="accent2">
                    <a:lumMod val="60000"/>
                    <a:lumOff val="40000"/>
                  </a:schemeClr>
                </a:solidFill>
                <a:effectLst/>
                <a:ea typeface="Times New Roman" panose="02020603050405020304" pitchFamily="18" charset="0"/>
                <a:cs typeface="Times New Roman" panose="02020603050405020304" pitchFamily="18" charset="0"/>
              </a:rPr>
              <a:t>C et </a:t>
            </a:r>
            <a:br>
              <a:rPr lang="fr-FR" sz="3400" dirty="0">
                <a:solidFill>
                  <a:schemeClr val="accent2">
                    <a:lumMod val="60000"/>
                    <a:lumOff val="40000"/>
                  </a:schemeClr>
                </a:solidFill>
                <a:effectLst/>
                <a:ea typeface="Times New Roman" panose="02020603050405020304" pitchFamily="18" charset="0"/>
                <a:cs typeface="Times New Roman" panose="02020603050405020304" pitchFamily="18" charset="0"/>
              </a:rPr>
            </a:br>
            <a:r>
              <a:rPr lang="fr-FR" sz="3400" dirty="0">
                <a:solidFill>
                  <a:schemeClr val="accent2">
                    <a:lumMod val="60000"/>
                    <a:lumOff val="40000"/>
                  </a:schemeClr>
                </a:solidFill>
                <a:effectLst/>
                <a:ea typeface="Times New Roman" panose="02020603050405020304" pitchFamily="18" charset="0"/>
                <a:cs typeface="Times New Roman" panose="02020603050405020304" pitchFamily="18" charset="0"/>
              </a:rPr>
              <a:t>MSC (guérison spontanée et </a:t>
            </a:r>
            <a:r>
              <a:rPr lang="fr-FR" sz="3400" dirty="0">
                <a:solidFill>
                  <a:schemeClr val="accent2">
                    <a:lumMod val="60000"/>
                    <a:lumOff val="40000"/>
                  </a:schemeClr>
                </a:solidFill>
                <a:ea typeface="Times New Roman" panose="02020603050405020304" pitchFamily="18" charset="0"/>
                <a:cs typeface="Times New Roman" panose="02020603050405020304" pitchFamily="18" charset="0"/>
              </a:rPr>
              <a:t>traites</a:t>
            </a:r>
            <a:r>
              <a:rPr lang="fr-FR" sz="3400" dirty="0">
                <a:solidFill>
                  <a:schemeClr val="accent2">
                    <a:lumMod val="60000"/>
                    <a:lumOff val="40000"/>
                  </a:schemeClr>
                </a:solidFill>
                <a:effectLst/>
                <a:ea typeface="Times New Roman" panose="02020603050405020304" pitchFamily="18" charset="0"/>
                <a:cs typeface="Times New Roman" panose="02020603050405020304" pitchFamily="18" charset="0"/>
              </a:rPr>
              <a:t>)</a:t>
            </a:r>
            <a:endParaRPr lang="fr-BE" sz="3400" dirty="0">
              <a:solidFill>
                <a:schemeClr val="accent2">
                  <a:lumMod val="60000"/>
                  <a:lumOff val="40000"/>
                </a:schemeClr>
              </a:solidFill>
            </a:endParaRPr>
          </a:p>
        </p:txBody>
      </p:sp>
      <p:sp>
        <p:nvSpPr>
          <p:cNvPr id="34" name="ZoneTexte 33">
            <a:extLst>
              <a:ext uri="{FF2B5EF4-FFF2-40B4-BE49-F238E27FC236}">
                <a16:creationId xmlns:a16="http://schemas.microsoft.com/office/drawing/2014/main" id="{F3347C09-8D19-806D-C7CC-856E8BAC4B61}"/>
              </a:ext>
            </a:extLst>
          </p:cNvPr>
          <p:cNvSpPr txBox="1"/>
          <p:nvPr/>
        </p:nvSpPr>
        <p:spPr>
          <a:xfrm>
            <a:off x="17209764" y="3157537"/>
            <a:ext cx="12896192" cy="615553"/>
          </a:xfrm>
          <a:prstGeom prst="rect">
            <a:avLst/>
          </a:prstGeom>
          <a:noFill/>
        </p:spPr>
        <p:txBody>
          <a:bodyPr wrap="square">
            <a:spAutoFit/>
          </a:bodyPr>
          <a:lstStyle/>
          <a:p>
            <a:pPr marL="457200" indent="-457200">
              <a:buFont typeface="Arial" panose="020B0604020202020204" pitchFamily="34" charset="0"/>
              <a:buChar char="•"/>
            </a:pPr>
            <a:r>
              <a:rPr lang="fr-FR" sz="3400" dirty="0">
                <a:solidFill>
                  <a:schemeClr val="accent2">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rPr>
              <a:t>&lt; </a:t>
            </a:r>
            <a:r>
              <a:rPr lang="fr-FR" sz="3400" dirty="0">
                <a:solidFill>
                  <a:schemeClr val="accent2">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rPr>
              <a:t>10% d’incidence /mois</a:t>
            </a:r>
            <a:endParaRPr lang="fr-BE" sz="3400" dirty="0">
              <a:solidFill>
                <a:schemeClr val="accent2">
                  <a:lumMod val="60000"/>
                  <a:lumOff val="40000"/>
                </a:schemeClr>
              </a:solidFill>
            </a:endParaRPr>
          </a:p>
        </p:txBody>
      </p:sp>
      <p:sp>
        <p:nvSpPr>
          <p:cNvPr id="2" name="ZoneTexte 1">
            <a:extLst>
              <a:ext uri="{FF2B5EF4-FFF2-40B4-BE49-F238E27FC236}">
                <a16:creationId xmlns:a16="http://schemas.microsoft.com/office/drawing/2014/main" id="{E88E14FD-7AF8-ADC5-F2C2-6AAD89BD2D31}"/>
              </a:ext>
            </a:extLst>
          </p:cNvPr>
          <p:cNvSpPr txBox="1"/>
          <p:nvPr/>
        </p:nvSpPr>
        <p:spPr>
          <a:xfrm>
            <a:off x="17765079" y="319480"/>
            <a:ext cx="6037807" cy="584775"/>
          </a:xfrm>
          <a:prstGeom prst="rect">
            <a:avLst/>
          </a:prstGeom>
          <a:noFill/>
        </p:spPr>
        <p:txBody>
          <a:bodyPr wrap="none" rtlCol="0">
            <a:spAutoFit/>
          </a:bodyPr>
          <a:lstStyle/>
          <a:p>
            <a:r>
              <a:rPr lang="fr-BE" sz="3200" dirty="0">
                <a:solidFill>
                  <a:schemeClr val="bg1"/>
                </a:solidFill>
              </a:rPr>
              <a:t>AS : animal sain; AI : Animal infecté</a:t>
            </a:r>
          </a:p>
        </p:txBody>
      </p:sp>
    </p:spTree>
    <p:extLst>
      <p:ext uri="{BB962C8B-B14F-4D97-AF65-F5344CB8AC3E}">
        <p14:creationId xmlns:p14="http://schemas.microsoft.com/office/powerpoint/2010/main" val="25417369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3A77705E-22C0-0C7B-BCC0-F825D1E4DBFC}"/>
              </a:ext>
            </a:extLst>
          </p:cNvPr>
          <p:cNvGraphicFramePr>
            <a:graphicFrameLocks noGrp="1"/>
          </p:cNvGraphicFramePr>
          <p:nvPr>
            <p:extLst>
              <p:ext uri="{D42A27DB-BD31-4B8C-83A1-F6EECF244321}">
                <p14:modId xmlns:p14="http://schemas.microsoft.com/office/powerpoint/2010/main" val="2429334389"/>
              </p:ext>
            </p:extLst>
          </p:nvPr>
        </p:nvGraphicFramePr>
        <p:xfrm>
          <a:off x="3240212" y="1333004"/>
          <a:ext cx="15985776" cy="3419301"/>
        </p:xfrm>
        <a:graphic>
          <a:graphicData uri="http://schemas.openxmlformats.org/drawingml/2006/table">
            <a:tbl>
              <a:tblPr firstRow="1" bandRow="1">
                <a:tableStyleId>{5C22544A-7EE6-4342-B048-85BDC9FD1C3A}</a:tableStyleId>
              </a:tblPr>
              <a:tblGrid>
                <a:gridCol w="15985776">
                  <a:extLst>
                    <a:ext uri="{9D8B030D-6E8A-4147-A177-3AD203B41FA5}">
                      <a16:colId xmlns:a16="http://schemas.microsoft.com/office/drawing/2014/main" val="2141576247"/>
                    </a:ext>
                  </a:extLst>
                </a:gridCol>
              </a:tblGrid>
              <a:tr h="524793">
                <a:tc>
                  <a:txBody>
                    <a:bodyPr/>
                    <a:lstStyle/>
                    <a:p>
                      <a:pPr marL="0" lvl="0" indent="0" algn="just">
                        <a:lnSpc>
                          <a:spcPct val="115000"/>
                        </a:lnSpc>
                        <a:spcAft>
                          <a:spcPts val="1000"/>
                        </a:spcAft>
                        <a:buFont typeface="Symbol" panose="05050102010706020507" pitchFamily="18" charset="2"/>
                        <a:buNone/>
                      </a:pPr>
                      <a:r>
                        <a:rPr lang="fr-BE" sz="3600" b="0" dirty="0">
                          <a:solidFill>
                            <a:schemeClr val="tx1"/>
                          </a:solidFill>
                          <a:effectLst/>
                          <a:latin typeface="+mn-lt"/>
                          <a:ea typeface="Times New Roman" panose="02020603050405020304" pitchFamily="18" charset="0"/>
                          <a:cs typeface="Times New Roman" panose="02020603050405020304" pitchFamily="18" charset="0"/>
                        </a:rPr>
                        <a:t>Mammites cliniques / mois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79439065"/>
                  </a:ext>
                </a:extLst>
              </a:tr>
              <a:tr h="962054">
                <a:tc>
                  <a:txBody>
                    <a:bodyPr/>
                    <a:lstStyle/>
                    <a:p>
                      <a:pPr marL="342900" lvl="0" indent="-342900" algn="l">
                        <a:lnSpc>
                          <a:spcPct val="115000"/>
                        </a:lnSpc>
                        <a:buFont typeface="Symbol" panose="05050102010706020507" pitchFamily="18" charset="2"/>
                        <a:buChar char=""/>
                      </a:pPr>
                      <a:r>
                        <a:rPr lang="fr-FR" sz="3200" b="0" dirty="0">
                          <a:effectLst/>
                          <a:latin typeface="+mn-lt"/>
                        </a:rPr>
                        <a:t>Objectif : moins de 1,5 à 2,0 % d’animaux atteint chaque mois.</a:t>
                      </a:r>
                      <a:endParaRPr lang="fr-BE" sz="3200" b="0" dirty="0">
                        <a:effectLst/>
                        <a:latin typeface="+mn-lt"/>
                      </a:endParaRPr>
                    </a:p>
                    <a:p>
                      <a:pPr marL="342900" lvl="0" indent="-342900" algn="l">
                        <a:lnSpc>
                          <a:spcPct val="115000"/>
                        </a:lnSpc>
                        <a:spcAft>
                          <a:spcPts val="1000"/>
                        </a:spcAft>
                        <a:buFont typeface="Symbol" panose="05050102010706020507" pitchFamily="18" charset="2"/>
                        <a:buChar char=""/>
                      </a:pPr>
                      <a:r>
                        <a:rPr lang="fr-FR" sz="3200" b="0" dirty="0">
                          <a:effectLst/>
                          <a:latin typeface="+mn-lt"/>
                        </a:rPr>
                        <a:t>Alerte : au-delà de 5,0%.</a:t>
                      </a:r>
                      <a:endParaRPr lang="fr-BE" sz="3200" b="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0145322"/>
                  </a:ext>
                </a:extLst>
              </a:tr>
              <a:tr h="524793">
                <a:tc>
                  <a:txBody>
                    <a:bodyPr/>
                    <a:lstStyle/>
                    <a:p>
                      <a:pPr marL="0" lvl="0" indent="0" algn="l">
                        <a:lnSpc>
                          <a:spcPct val="115000"/>
                        </a:lnSpc>
                        <a:spcAft>
                          <a:spcPts val="1000"/>
                        </a:spcAft>
                        <a:buFont typeface="Symbol" panose="05050102010706020507" pitchFamily="18" charset="2"/>
                        <a:buNone/>
                      </a:pPr>
                      <a:r>
                        <a:rPr lang="fr-BE" sz="3600" b="0" dirty="0">
                          <a:effectLst/>
                          <a:latin typeface="+mn-lt"/>
                          <a:ea typeface="Times New Roman" panose="02020603050405020304" pitchFamily="18" charset="0"/>
                          <a:cs typeface="Times New Roman" panose="02020603050405020304" pitchFamily="18" charset="0"/>
                        </a:rPr>
                        <a:t>Mammites cliniques / an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768471562"/>
                  </a:ext>
                </a:extLst>
              </a:tr>
              <a:tr h="1142698">
                <a:tc>
                  <a:txBody>
                    <a:bodyPr/>
                    <a:lstStyle/>
                    <a:p>
                      <a:pPr marL="342900" lvl="0" indent="-342900" algn="l">
                        <a:lnSpc>
                          <a:spcPct val="115000"/>
                        </a:lnSpc>
                        <a:buFont typeface="Symbol" panose="05050102010706020507" pitchFamily="18" charset="2"/>
                        <a:buChar char=""/>
                      </a:pPr>
                      <a:r>
                        <a:rPr lang="fr-FR" sz="3200" b="0" dirty="0">
                          <a:effectLst/>
                          <a:latin typeface="+mn-lt"/>
                        </a:rPr>
                        <a:t>Objectif : moins de 25% d’animaux et moins de 5% dans le premier mois de lactation.</a:t>
                      </a:r>
                      <a:endParaRPr lang="fr-BE" sz="3200" b="0" dirty="0">
                        <a:effectLst/>
                        <a:latin typeface="+mn-lt"/>
                      </a:endParaRPr>
                    </a:p>
                    <a:p>
                      <a:pPr marL="342900" lvl="0" indent="-342900" algn="l">
                        <a:lnSpc>
                          <a:spcPct val="115000"/>
                        </a:lnSpc>
                        <a:spcAft>
                          <a:spcPts val="1000"/>
                        </a:spcAft>
                        <a:buFont typeface="Symbol" panose="05050102010706020507" pitchFamily="18" charset="2"/>
                        <a:buChar char=""/>
                      </a:pPr>
                      <a:r>
                        <a:rPr lang="fr-FR" sz="3200" b="0" dirty="0">
                          <a:effectLst/>
                          <a:latin typeface="+mn-lt"/>
                        </a:rPr>
                        <a:t>Alerte : au-delà de 60%.</a:t>
                      </a:r>
                      <a:endParaRPr lang="fr-BE" sz="3200" b="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4960251"/>
                  </a:ext>
                </a:extLst>
              </a:tr>
            </a:tbl>
          </a:graphicData>
        </a:graphic>
      </p:graphicFrame>
      <p:graphicFrame>
        <p:nvGraphicFramePr>
          <p:cNvPr id="3" name="Tableau 2">
            <a:extLst>
              <a:ext uri="{FF2B5EF4-FFF2-40B4-BE49-F238E27FC236}">
                <a16:creationId xmlns:a16="http://schemas.microsoft.com/office/drawing/2014/main" id="{55B6C9DD-440C-3984-CFA0-1B62B2C6A74B}"/>
              </a:ext>
            </a:extLst>
          </p:cNvPr>
          <p:cNvGraphicFramePr>
            <a:graphicFrameLocks noGrp="1"/>
          </p:cNvGraphicFramePr>
          <p:nvPr>
            <p:extLst>
              <p:ext uri="{D42A27DB-BD31-4B8C-83A1-F6EECF244321}">
                <p14:modId xmlns:p14="http://schemas.microsoft.com/office/powerpoint/2010/main" val="3252522431"/>
              </p:ext>
            </p:extLst>
          </p:nvPr>
        </p:nvGraphicFramePr>
        <p:xfrm>
          <a:off x="3168204" y="4965439"/>
          <a:ext cx="16057784" cy="7981764"/>
        </p:xfrm>
        <a:graphic>
          <a:graphicData uri="http://schemas.openxmlformats.org/drawingml/2006/table">
            <a:tbl>
              <a:tblPr firstRow="1" bandRow="1">
                <a:tableStyleId>{5C22544A-7EE6-4342-B048-85BDC9FD1C3A}</a:tableStyleId>
              </a:tblPr>
              <a:tblGrid>
                <a:gridCol w="16057784">
                  <a:extLst>
                    <a:ext uri="{9D8B030D-6E8A-4147-A177-3AD203B41FA5}">
                      <a16:colId xmlns:a16="http://schemas.microsoft.com/office/drawing/2014/main" val="2650167062"/>
                    </a:ext>
                  </a:extLst>
                </a:gridCol>
              </a:tblGrid>
              <a:tr h="100431">
                <a:tc>
                  <a:txBody>
                    <a:bodyPr/>
                    <a:lstStyle/>
                    <a:p>
                      <a:pPr marL="0" marR="0" lvl="0" indent="0" algn="just" defTabSz="2180301" rtl="0" eaLnBrk="1" fontAlgn="auto" latinLnBrk="0" hangingPunct="1">
                        <a:lnSpc>
                          <a:spcPct val="115000"/>
                        </a:lnSpc>
                        <a:spcBef>
                          <a:spcPts val="0"/>
                        </a:spcBef>
                        <a:spcAft>
                          <a:spcPts val="600"/>
                        </a:spcAft>
                        <a:buClrTx/>
                        <a:buSzTx/>
                        <a:buFontTx/>
                        <a:buNone/>
                        <a:tabLst/>
                        <a:defRPr/>
                      </a:pPr>
                      <a:r>
                        <a:rPr lang="fr-BE" sz="3600" b="0" dirty="0">
                          <a:effectLst/>
                          <a:latin typeface="+mn-lt"/>
                          <a:ea typeface="Times New Roman" panose="02020603050405020304" pitchFamily="18" charset="0"/>
                          <a:cs typeface="Times New Roman" panose="02020603050405020304" pitchFamily="18" charset="0"/>
                        </a:rPr>
                        <a:t>Mammites subcliniques</a:t>
                      </a:r>
                    </a:p>
                  </a:txBody>
                  <a:tcPr marL="68580" marR="68580" marT="0" marB="0">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566220725"/>
                  </a:ext>
                </a:extLst>
              </a:tr>
              <a:tr h="348337">
                <a:tc>
                  <a:txBody>
                    <a:bodyPr/>
                    <a:lstStyle/>
                    <a:p>
                      <a:pPr algn="just">
                        <a:lnSpc>
                          <a:spcPct val="115000"/>
                        </a:lnSpc>
                        <a:spcAft>
                          <a:spcPts val="1000"/>
                        </a:spcAft>
                      </a:pPr>
                      <a:r>
                        <a:rPr lang="fr-FR" sz="3200" dirty="0">
                          <a:effectLst/>
                        </a:rPr>
                        <a:t>Animaux sains</a:t>
                      </a:r>
                      <a:endParaRPr lang="fr-BE"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21235504"/>
                  </a:ext>
                </a:extLst>
              </a:tr>
              <a:tr h="1385998">
                <a:tc>
                  <a:txBody>
                    <a:bodyPr/>
                    <a:lstStyle/>
                    <a:p>
                      <a:pPr marL="342900" lvl="0" indent="-342900" algn="just">
                        <a:lnSpc>
                          <a:spcPct val="115000"/>
                        </a:lnSpc>
                        <a:spcAft>
                          <a:spcPts val="600"/>
                        </a:spcAft>
                        <a:buFont typeface="Symbol" panose="05050102010706020507" pitchFamily="18" charset="2"/>
                        <a:buChar char=""/>
                      </a:pPr>
                      <a:r>
                        <a:rPr lang="fr-FR" sz="3200" dirty="0">
                          <a:effectLst/>
                        </a:rPr>
                        <a:t>Animaux sains (S) : animaux avec toutes les mesures de CCSI normales depuis plus de 6 mois.</a:t>
                      </a:r>
                      <a:endParaRPr lang="fr-BE" sz="3200" dirty="0">
                        <a:effectLst/>
                      </a:endParaRPr>
                    </a:p>
                    <a:p>
                      <a:pPr marL="342900" lvl="0" indent="-342900" algn="just">
                        <a:lnSpc>
                          <a:spcPct val="115000"/>
                        </a:lnSpc>
                        <a:spcAft>
                          <a:spcPts val="600"/>
                        </a:spcAft>
                        <a:buFont typeface="Symbol" panose="05050102010706020507" pitchFamily="18" charset="2"/>
                        <a:buChar char=""/>
                      </a:pPr>
                      <a:r>
                        <a:rPr lang="fr-FR" sz="3200" dirty="0">
                          <a:effectLst/>
                        </a:rPr>
                        <a:t>Objectif : plus de 85% d’animaux classés S et plus de 90% des primipares classées S.</a:t>
                      </a:r>
                      <a:endParaRPr lang="fr-BE" sz="3200" dirty="0">
                        <a:effectLst/>
                      </a:endParaRPr>
                    </a:p>
                    <a:p>
                      <a:pPr marL="342900" lvl="0" indent="-342900" algn="just">
                        <a:lnSpc>
                          <a:spcPct val="115000"/>
                        </a:lnSpc>
                        <a:spcAft>
                          <a:spcPts val="600"/>
                        </a:spcAft>
                        <a:buFont typeface="Symbol" panose="05050102010706020507" pitchFamily="18" charset="2"/>
                        <a:buChar char=""/>
                      </a:pPr>
                      <a:r>
                        <a:rPr lang="fr-FR" sz="3200" dirty="0">
                          <a:effectLst/>
                        </a:rPr>
                        <a:t>Alerte : moins de 75%</a:t>
                      </a:r>
                      <a:endParaRPr lang="fr-BE"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9482964"/>
                  </a:ext>
                </a:extLst>
              </a:tr>
              <a:tr h="348337">
                <a:tc>
                  <a:txBody>
                    <a:bodyPr/>
                    <a:lstStyle/>
                    <a:p>
                      <a:pPr algn="just">
                        <a:lnSpc>
                          <a:spcPct val="115000"/>
                        </a:lnSpc>
                        <a:spcAft>
                          <a:spcPts val="1000"/>
                        </a:spcAft>
                      </a:pPr>
                      <a:r>
                        <a:rPr lang="fr-FR" sz="3200" dirty="0">
                          <a:effectLst/>
                        </a:rPr>
                        <a:t>Animaux infectés</a:t>
                      </a:r>
                      <a:endParaRPr lang="fr-BE"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008933823"/>
                  </a:ext>
                </a:extLst>
              </a:tr>
              <a:tr h="1385998">
                <a:tc>
                  <a:txBody>
                    <a:bodyPr/>
                    <a:lstStyle/>
                    <a:p>
                      <a:pPr marL="342900" lvl="0" indent="-342900" algn="just">
                        <a:lnSpc>
                          <a:spcPct val="115000"/>
                        </a:lnSpc>
                        <a:spcAft>
                          <a:spcPts val="600"/>
                        </a:spcAft>
                        <a:buFont typeface="Symbol" panose="05050102010706020507" pitchFamily="18" charset="2"/>
                        <a:buChar char=""/>
                      </a:pPr>
                      <a:r>
                        <a:rPr lang="fr-FR" sz="3200" dirty="0">
                          <a:effectLst/>
                        </a:rPr>
                        <a:t>Animaux infectés (I) : animaux avec au moins deux CCSI &gt; 800 le début de la lactation .</a:t>
                      </a:r>
                      <a:endParaRPr lang="fr-BE" sz="3200" dirty="0">
                        <a:effectLst/>
                      </a:endParaRPr>
                    </a:p>
                    <a:p>
                      <a:pPr marL="342900" lvl="0" indent="-342900" algn="just">
                        <a:lnSpc>
                          <a:spcPct val="115000"/>
                        </a:lnSpc>
                        <a:spcAft>
                          <a:spcPts val="600"/>
                        </a:spcAft>
                        <a:buFont typeface="Symbol" panose="05050102010706020507" pitchFamily="18" charset="2"/>
                        <a:buChar char=""/>
                      </a:pPr>
                      <a:r>
                        <a:rPr lang="fr-FR" sz="3200" dirty="0">
                          <a:effectLst/>
                        </a:rPr>
                        <a:t>Objectif : moins de 7% d’animaux classés I.</a:t>
                      </a:r>
                      <a:endParaRPr lang="fr-BE" sz="3200" dirty="0">
                        <a:effectLst/>
                      </a:endParaRPr>
                    </a:p>
                    <a:p>
                      <a:pPr marL="342900" lvl="0" indent="-342900" algn="just">
                        <a:lnSpc>
                          <a:spcPct val="115000"/>
                        </a:lnSpc>
                        <a:spcAft>
                          <a:spcPts val="600"/>
                        </a:spcAft>
                        <a:buFont typeface="Symbol" panose="05050102010706020507" pitchFamily="18" charset="2"/>
                        <a:buChar char=""/>
                      </a:pPr>
                      <a:r>
                        <a:rPr lang="fr-FR" sz="3200" dirty="0">
                          <a:effectLst/>
                        </a:rPr>
                        <a:t>Alerte : plus de 15%</a:t>
                      </a:r>
                      <a:endParaRPr lang="fr-BE"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0629700"/>
                  </a:ext>
                </a:extLst>
              </a:tr>
              <a:tr h="348337">
                <a:tc>
                  <a:txBody>
                    <a:bodyPr/>
                    <a:lstStyle/>
                    <a:p>
                      <a:pPr algn="just">
                        <a:lnSpc>
                          <a:spcPct val="115000"/>
                        </a:lnSpc>
                        <a:spcAft>
                          <a:spcPts val="1000"/>
                        </a:spcAft>
                      </a:pPr>
                      <a:r>
                        <a:rPr lang="fr-FR" sz="3200" dirty="0">
                          <a:effectLst/>
                        </a:rPr>
                        <a:t>Animaux douteux</a:t>
                      </a:r>
                      <a:endParaRPr lang="fr-BE"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1214635"/>
                  </a:ext>
                </a:extLst>
              </a:tr>
              <a:tr h="350051">
                <a:tc>
                  <a:txBody>
                    <a:bodyPr/>
                    <a:lstStyle/>
                    <a:p>
                      <a:pPr marL="342900" lvl="0" indent="-342900" algn="just">
                        <a:lnSpc>
                          <a:spcPct val="115000"/>
                        </a:lnSpc>
                        <a:spcAft>
                          <a:spcPts val="600"/>
                        </a:spcAft>
                        <a:buFont typeface="Symbol" panose="05050102010706020507" pitchFamily="18" charset="2"/>
                        <a:buChar char=""/>
                      </a:pPr>
                      <a:r>
                        <a:rPr lang="fr-FR" sz="3200" dirty="0">
                          <a:effectLst/>
                        </a:rPr>
                        <a:t>Animaux douteux (D) : animaux avec au moins une CCSI &gt;300. </a:t>
                      </a:r>
                      <a:endParaRPr lang="fr-BE"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8028919"/>
                  </a:ext>
                </a:extLst>
              </a:tr>
              <a:tr h="348337">
                <a:tc>
                  <a:txBody>
                    <a:bodyPr/>
                    <a:lstStyle/>
                    <a:p>
                      <a:pPr algn="just">
                        <a:lnSpc>
                          <a:spcPct val="115000"/>
                        </a:lnSpc>
                        <a:spcAft>
                          <a:spcPts val="1000"/>
                        </a:spcAft>
                      </a:pPr>
                      <a:r>
                        <a:rPr lang="fr-FR" sz="3200" dirty="0">
                          <a:effectLst/>
                        </a:rPr>
                        <a:t>Incidence mensuelle</a:t>
                      </a:r>
                      <a:endParaRPr lang="fr-BE"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877284050"/>
                  </a:ext>
                </a:extLst>
              </a:tr>
              <a:tr h="867167">
                <a:tc>
                  <a:txBody>
                    <a:bodyPr/>
                    <a:lstStyle/>
                    <a:p>
                      <a:pPr marL="342900" lvl="0" indent="-342900" algn="just">
                        <a:lnSpc>
                          <a:spcPct val="115000"/>
                        </a:lnSpc>
                        <a:spcAft>
                          <a:spcPts val="600"/>
                        </a:spcAft>
                        <a:buFont typeface="Symbol" panose="05050102010706020507" pitchFamily="18" charset="2"/>
                        <a:buChar char=""/>
                      </a:pPr>
                      <a:r>
                        <a:rPr lang="fr-FR" sz="3200" dirty="0">
                          <a:effectLst/>
                        </a:rPr>
                        <a:t>Objectif : moins de 5% d’animaux dont le CCSI devient anormale.</a:t>
                      </a:r>
                      <a:endParaRPr lang="fr-BE" sz="3200" dirty="0">
                        <a:effectLst/>
                      </a:endParaRPr>
                    </a:p>
                    <a:p>
                      <a:pPr marL="342900" lvl="0" indent="-342900" algn="just">
                        <a:lnSpc>
                          <a:spcPct val="115000"/>
                        </a:lnSpc>
                        <a:spcAft>
                          <a:spcPts val="600"/>
                        </a:spcAft>
                        <a:buFont typeface="Symbol" panose="05050102010706020507" pitchFamily="18" charset="2"/>
                        <a:buChar char=""/>
                      </a:pPr>
                      <a:r>
                        <a:rPr lang="fr-FR" sz="3200" dirty="0">
                          <a:effectLst/>
                        </a:rPr>
                        <a:t>Alerte : au-delà de 10%.</a:t>
                      </a:r>
                      <a:endParaRPr lang="fr-BE"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8109737"/>
                  </a:ext>
                </a:extLst>
              </a:tr>
            </a:tbl>
          </a:graphicData>
        </a:graphic>
      </p:graphicFrame>
    </p:spTree>
    <p:extLst>
      <p:ext uri="{BB962C8B-B14F-4D97-AF65-F5344CB8AC3E}">
        <p14:creationId xmlns:p14="http://schemas.microsoft.com/office/powerpoint/2010/main" val="18927208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74BDBC3-3DF0-1250-EA12-D9305928ECB4}"/>
            </a:ext>
          </a:extLst>
        </p:cNvPr>
        <p:cNvGrpSpPr/>
        <p:nvPr/>
      </p:nvGrpSpPr>
      <p:grpSpPr>
        <a:xfrm>
          <a:off x="0" y="0"/>
          <a:ext cx="0" cy="0"/>
          <a:chOff x="0" y="0"/>
          <a:chExt cx="0" cy="0"/>
        </a:xfrm>
      </p:grpSpPr>
      <p:sp>
        <p:nvSpPr>
          <p:cNvPr id="30" name="Freeform 36">
            <a:extLst>
              <a:ext uri="{FF2B5EF4-FFF2-40B4-BE49-F238E27FC236}">
                <a16:creationId xmlns:a16="http://schemas.microsoft.com/office/drawing/2014/main" id="{E9C5EE0E-180F-C5AC-163F-BCF71E7C6A82}"/>
              </a:ext>
            </a:extLst>
          </p:cNvPr>
          <p:cNvSpPr>
            <a:spLocks/>
          </p:cNvSpPr>
          <p:nvPr/>
        </p:nvSpPr>
        <p:spPr bwMode="auto">
          <a:xfrm>
            <a:off x="2160092" y="2815817"/>
            <a:ext cx="5560544" cy="5536888"/>
          </a:xfrm>
          <a:custGeom>
            <a:avLst/>
            <a:gdLst>
              <a:gd name="T0" fmla="*/ 3421763 w 4985"/>
              <a:gd name="T1" fmla="*/ 1711568 h 4985"/>
              <a:gd name="T2" fmla="*/ 3421763 w 4985"/>
              <a:gd name="T3" fmla="*/ 1711568 h 4985"/>
              <a:gd name="T4" fmla="*/ 1710882 w 4985"/>
              <a:gd name="T5" fmla="*/ 3421762 h 4985"/>
              <a:gd name="T6" fmla="*/ 1710882 w 4985"/>
              <a:gd name="T7" fmla="*/ 3421762 h 4985"/>
              <a:gd name="T8" fmla="*/ 0 w 4985"/>
              <a:gd name="T9" fmla="*/ 1711568 h 4985"/>
              <a:gd name="T10" fmla="*/ 0 w 4985"/>
              <a:gd name="T11" fmla="*/ 1711568 h 4985"/>
              <a:gd name="T12" fmla="*/ 1710882 w 4985"/>
              <a:gd name="T13" fmla="*/ 0 h 4985"/>
              <a:gd name="T14" fmla="*/ 1710882 w 4985"/>
              <a:gd name="T15" fmla="*/ 0 h 4985"/>
              <a:gd name="T16" fmla="*/ 3421763 w 4985"/>
              <a:gd name="T17" fmla="*/ 1711568 h 4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85" h="4985">
                <a:moveTo>
                  <a:pt x="4984" y="2493"/>
                </a:moveTo>
                <a:lnTo>
                  <a:pt x="4984" y="2493"/>
                </a:lnTo>
                <a:cubicBezTo>
                  <a:pt x="4984" y="3868"/>
                  <a:pt x="3869" y="4984"/>
                  <a:pt x="2492" y="4984"/>
                </a:cubicBezTo>
                <a:cubicBezTo>
                  <a:pt x="1116" y="4984"/>
                  <a:pt x="0" y="3868"/>
                  <a:pt x="0" y="2493"/>
                </a:cubicBezTo>
                <a:cubicBezTo>
                  <a:pt x="0" y="1116"/>
                  <a:pt x="1116" y="0"/>
                  <a:pt x="2492" y="0"/>
                </a:cubicBezTo>
                <a:cubicBezTo>
                  <a:pt x="3869" y="0"/>
                  <a:pt x="4984" y="1116"/>
                  <a:pt x="4984" y="2493"/>
                </a:cubicBezTo>
              </a:path>
            </a:pathLst>
          </a:custGeom>
          <a:solidFill>
            <a:srgbClr val="66FF33">
              <a:alpha val="75000"/>
            </a:srgbClr>
          </a:solidFill>
          <a:ln>
            <a:noFill/>
          </a:ln>
        </p:spPr>
        <p:txBody>
          <a:bodyPr wrap="none" lIns="91428" tIns="45714" rIns="91428" bIns="45714" anchor="ctr"/>
          <a:lstStyle/>
          <a:p>
            <a:endParaRPr lang="en-US" sz="6600"/>
          </a:p>
        </p:txBody>
      </p:sp>
      <p:sp>
        <p:nvSpPr>
          <p:cNvPr id="9" name="TextBox 8">
            <a:extLst>
              <a:ext uri="{FF2B5EF4-FFF2-40B4-BE49-F238E27FC236}">
                <a16:creationId xmlns:a16="http://schemas.microsoft.com/office/drawing/2014/main" id="{E2F34825-660F-C958-A875-75D32679D34C}"/>
              </a:ext>
            </a:extLst>
          </p:cNvPr>
          <p:cNvSpPr txBox="1"/>
          <p:nvPr/>
        </p:nvSpPr>
        <p:spPr>
          <a:xfrm>
            <a:off x="2448196" y="4176241"/>
            <a:ext cx="5201849" cy="3046976"/>
          </a:xfrm>
          <a:prstGeom prst="rect">
            <a:avLst/>
          </a:prstGeom>
          <a:noFill/>
        </p:spPr>
        <p:txBody>
          <a:bodyPr wrap="none" lIns="91428" tIns="45714" rIns="91428" bIns="45714" rtlCol="0" anchor="b">
            <a:spAutoFit/>
          </a:bodyPr>
          <a:lstStyle/>
          <a:p>
            <a:pPr algn="ctr"/>
            <a:r>
              <a:rPr lang="en-US" sz="6400" spc="-30" dirty="0">
                <a:solidFill>
                  <a:schemeClr val="bg1"/>
                </a:solidFill>
                <a:ea typeface="Source Sans Pro" panose="020B0503030403020204" pitchFamily="34" charset="0"/>
              </a:rPr>
              <a:t>LES 18 SCORES </a:t>
            </a:r>
          </a:p>
          <a:p>
            <a:pPr algn="ctr"/>
            <a:r>
              <a:rPr lang="en-US" sz="6400" spc="-30" dirty="0">
                <a:solidFill>
                  <a:schemeClr val="bg1"/>
                </a:solidFill>
                <a:ea typeface="Source Sans Pro" panose="020B0503030403020204" pitchFamily="34" charset="0"/>
              </a:rPr>
              <a:t>DE</a:t>
            </a:r>
          </a:p>
          <a:p>
            <a:pPr algn="ctr"/>
            <a:r>
              <a:rPr lang="en-US" sz="6400" spc="-30" dirty="0">
                <a:solidFill>
                  <a:schemeClr val="bg1"/>
                </a:solidFill>
                <a:ea typeface="Source Sans Pro" panose="020B0503030403020204" pitchFamily="34" charset="0"/>
              </a:rPr>
              <a:t>TROUPEAU </a:t>
            </a:r>
          </a:p>
        </p:txBody>
      </p:sp>
      <p:sp>
        <p:nvSpPr>
          <p:cNvPr id="10" name="Forme libre : forme 9">
            <a:extLst>
              <a:ext uri="{FF2B5EF4-FFF2-40B4-BE49-F238E27FC236}">
                <a16:creationId xmlns:a16="http://schemas.microsoft.com/office/drawing/2014/main" id="{B09EFABB-52EA-7E32-35A1-6CC72AE949CD}"/>
              </a:ext>
            </a:extLst>
          </p:cNvPr>
          <p:cNvSpPr/>
          <p:nvPr/>
        </p:nvSpPr>
        <p:spPr>
          <a:xfrm>
            <a:off x="10568258" y="2304033"/>
            <a:ext cx="5256584" cy="1591794"/>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defTabSz="977900">
              <a:lnSpc>
                <a:spcPct val="90000"/>
              </a:lnSpc>
              <a:spcBef>
                <a:spcPct val="0"/>
              </a:spcBef>
              <a:spcAft>
                <a:spcPct val="35000"/>
              </a:spcAft>
              <a:buNone/>
            </a:pPr>
            <a:r>
              <a:rPr lang="fr-BE" sz="2800" kern="1200" dirty="0">
                <a:effectLst/>
                <a:latin typeface="Calibri" panose="020F0502020204030204" pitchFamily="34" charset="0"/>
                <a:ea typeface="Calibri" panose="020F0502020204030204" pitchFamily="34" charset="0"/>
                <a:cs typeface="Times New Roman" panose="02020603050405020304" pitchFamily="18" charset="0"/>
              </a:rPr>
              <a:t>SCORES DE LA MAMELLE</a:t>
            </a:r>
          </a:p>
          <a:p>
            <a:pPr marL="514350" lvl="0" indent="-514350" defTabSz="977900">
              <a:lnSpc>
                <a:spcPct val="90000"/>
              </a:lnSpc>
              <a:spcBef>
                <a:spcPct val="0"/>
              </a:spcBef>
              <a:spcAft>
                <a:spcPct val="35000"/>
              </a:spcAft>
              <a:buFont typeface="+mj-lt"/>
              <a:buAutoNum type="arabicPeriod"/>
            </a:pPr>
            <a:r>
              <a:rPr lang="fr-BE" sz="2800" dirty="0">
                <a:latin typeface="Calibri" panose="020F0502020204030204" pitchFamily="34" charset="0"/>
                <a:ea typeface="Calibri" panose="020F0502020204030204" pitchFamily="34" charset="0"/>
                <a:cs typeface="Times New Roman" panose="02020603050405020304" pitchFamily="18" charset="0"/>
              </a:rPr>
              <a:t>Conformation de la mamelle</a:t>
            </a:r>
          </a:p>
          <a:p>
            <a:pPr marL="514350" lvl="0" indent="-514350" defTabSz="977900">
              <a:lnSpc>
                <a:spcPct val="90000"/>
              </a:lnSpc>
              <a:spcBef>
                <a:spcPct val="0"/>
              </a:spcBef>
              <a:spcAft>
                <a:spcPct val="35000"/>
              </a:spcAft>
              <a:buFont typeface="+mj-lt"/>
              <a:buAutoNum type="arabicPeriod"/>
            </a:pPr>
            <a:r>
              <a:rPr lang="fr-BE" sz="2800" kern="1200" dirty="0">
                <a:effectLst/>
                <a:latin typeface="Calibri" panose="020F0502020204030204" pitchFamily="34" charset="0"/>
                <a:ea typeface="Calibri" panose="020F0502020204030204" pitchFamily="34" charset="0"/>
                <a:cs typeface="Times New Roman" panose="02020603050405020304" pitchFamily="18" charset="0"/>
              </a:rPr>
              <a:t>Scores de trayon </a:t>
            </a:r>
          </a:p>
        </p:txBody>
      </p:sp>
      <p:sp>
        <p:nvSpPr>
          <p:cNvPr id="12" name="Forme libre : forme 11">
            <a:extLst>
              <a:ext uri="{FF2B5EF4-FFF2-40B4-BE49-F238E27FC236}">
                <a16:creationId xmlns:a16="http://schemas.microsoft.com/office/drawing/2014/main" id="{67A601ED-35BC-E4E1-8EAD-EFFCBAA8DFFD}"/>
              </a:ext>
            </a:extLst>
          </p:cNvPr>
          <p:cNvSpPr/>
          <p:nvPr/>
        </p:nvSpPr>
        <p:spPr>
          <a:xfrm>
            <a:off x="10568258" y="4032226"/>
            <a:ext cx="6048672" cy="2808312"/>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a:solidFill>
            <a:schemeClr val="accent4">
              <a:lumMod val="60000"/>
              <a:lumOff val="40000"/>
            </a:schemeClr>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defTabSz="977900">
              <a:spcBef>
                <a:spcPct val="0"/>
              </a:spcBef>
              <a:spcAft>
                <a:spcPct val="35000"/>
              </a:spcAft>
              <a:buNone/>
            </a:pPr>
            <a:r>
              <a:rPr lang="fr-BE"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SCORES DE CONFORT</a:t>
            </a:r>
          </a:p>
          <a:p>
            <a:pPr marL="514350" lvl="0" indent="-514350" defTabSz="977900">
              <a:spcBef>
                <a:spcPct val="0"/>
              </a:spcBef>
              <a:spcAft>
                <a:spcPct val="35000"/>
              </a:spcAft>
              <a:buFont typeface="+mj-lt"/>
              <a:buAutoNum type="arabicPeriod"/>
            </a:pPr>
            <a:r>
              <a:rPr lang="fr-BE"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Score de jarret</a:t>
            </a:r>
          </a:p>
          <a:p>
            <a:pPr marL="514350" lvl="0" indent="-514350" defTabSz="977900">
              <a:spcBef>
                <a:spcPct val="0"/>
              </a:spcBef>
              <a:spcAft>
                <a:spcPct val="35000"/>
              </a:spcAft>
              <a:buFont typeface="+mj-lt"/>
              <a:buAutoNum type="arabicPeriod"/>
            </a:pPr>
            <a:r>
              <a:rPr lang="fr-BE"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Score de couchage des animaux</a:t>
            </a:r>
          </a:p>
          <a:p>
            <a:pPr marL="514350" lvl="0" indent="-514350" defTabSz="977900">
              <a:spcBef>
                <a:spcPct val="0"/>
              </a:spcBef>
              <a:spcAft>
                <a:spcPct val="35000"/>
              </a:spcAft>
              <a:buFont typeface="+mj-lt"/>
              <a:buAutoNum type="arabicPeriod"/>
            </a:pPr>
            <a:r>
              <a:rPr lang="fr-BE"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Taille et hygiène du logement </a:t>
            </a:r>
          </a:p>
          <a:p>
            <a:pPr marL="514350" lvl="0" indent="-514350" defTabSz="977900">
              <a:spcBef>
                <a:spcPct val="0"/>
              </a:spcBef>
              <a:spcAft>
                <a:spcPct val="35000"/>
              </a:spcAft>
              <a:buFont typeface="+mj-lt"/>
              <a:buAutoNum type="arabicPeriod"/>
            </a:pPr>
            <a:r>
              <a:rPr lang="fr-BE"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Couchage et relever des animaux</a:t>
            </a:r>
            <a:r>
              <a:rPr lang="fr-BE"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6" name="Forme libre : forme 15">
            <a:extLst>
              <a:ext uri="{FF2B5EF4-FFF2-40B4-BE49-F238E27FC236}">
                <a16:creationId xmlns:a16="http://schemas.microsoft.com/office/drawing/2014/main" id="{2FE3DEB5-49F4-F45C-93A7-CCC18AF98B75}"/>
              </a:ext>
            </a:extLst>
          </p:cNvPr>
          <p:cNvSpPr/>
          <p:nvPr/>
        </p:nvSpPr>
        <p:spPr>
          <a:xfrm>
            <a:off x="10568258" y="215801"/>
            <a:ext cx="6341437" cy="1974000"/>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defTabSz="977900">
              <a:spcBef>
                <a:spcPct val="0"/>
              </a:spcBef>
              <a:spcAft>
                <a:spcPct val="35000"/>
              </a:spcAft>
              <a:buNone/>
            </a:pPr>
            <a:r>
              <a:rPr lang="fr-BE" sz="2800" dirty="0">
                <a:latin typeface="Calibri" panose="020F0502020204030204" pitchFamily="34" charset="0"/>
                <a:ea typeface="Calibri" panose="020F0502020204030204" pitchFamily="34" charset="0"/>
                <a:cs typeface="Times New Roman" panose="02020603050405020304" pitchFamily="18" charset="0"/>
              </a:rPr>
              <a:t>SCORES GENERAUX DE SANTE GENERALE</a:t>
            </a:r>
          </a:p>
          <a:p>
            <a:pPr marL="514350" lvl="0" indent="-514350" defTabSz="977900">
              <a:spcBef>
                <a:spcPct val="0"/>
              </a:spcBef>
              <a:spcAft>
                <a:spcPct val="35000"/>
              </a:spcAft>
              <a:buFont typeface="+mj-lt"/>
              <a:buAutoNum type="arabicPeriod"/>
            </a:pPr>
            <a:r>
              <a:rPr lang="fr-BE" sz="2800" dirty="0">
                <a:latin typeface="Calibri" panose="020F0502020204030204" pitchFamily="34" charset="0"/>
                <a:ea typeface="Calibri" panose="020F0502020204030204" pitchFamily="34" charset="0"/>
                <a:cs typeface="Times New Roman" panose="02020603050405020304" pitchFamily="18" charset="0"/>
              </a:rPr>
              <a:t>Score corporel</a:t>
            </a:r>
          </a:p>
          <a:p>
            <a:pPr marL="514350" lvl="0" indent="-514350" defTabSz="977900">
              <a:spcBef>
                <a:spcPct val="0"/>
              </a:spcBef>
              <a:spcAft>
                <a:spcPct val="35000"/>
              </a:spcAft>
              <a:buFont typeface="+mj-lt"/>
              <a:buAutoNum type="arabicPeriod"/>
            </a:pPr>
            <a:r>
              <a:rPr lang="fr-BE" sz="2800" dirty="0">
                <a:latin typeface="Calibri" panose="020F0502020204030204" pitchFamily="34" charset="0"/>
                <a:ea typeface="Calibri" panose="020F0502020204030204" pitchFamily="34" charset="0"/>
                <a:cs typeface="Times New Roman" panose="02020603050405020304" pitchFamily="18" charset="0"/>
              </a:rPr>
              <a:t>Score de propreté  </a:t>
            </a:r>
            <a:endParaRPr lang="fr-BE" sz="2800" kern="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Forme libre : forme 17">
            <a:extLst>
              <a:ext uri="{FF2B5EF4-FFF2-40B4-BE49-F238E27FC236}">
                <a16:creationId xmlns:a16="http://schemas.microsoft.com/office/drawing/2014/main" id="{58671099-CE43-8DCF-10B8-3DC82DC56B38}"/>
              </a:ext>
            </a:extLst>
          </p:cNvPr>
          <p:cNvSpPr/>
          <p:nvPr/>
        </p:nvSpPr>
        <p:spPr>
          <a:xfrm>
            <a:off x="10568258" y="11521057"/>
            <a:ext cx="4552432" cy="1792341"/>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marL="0" lvl="0" indent="0" defTabSz="977900">
              <a:lnSpc>
                <a:spcPct val="90000"/>
              </a:lnSpc>
              <a:spcBef>
                <a:spcPct val="0"/>
              </a:spcBef>
              <a:spcAft>
                <a:spcPct val="35000"/>
              </a:spcAft>
              <a:buNone/>
            </a:pPr>
            <a:r>
              <a:rPr lang="fr-BE" sz="2800" kern="1200" dirty="0">
                <a:effectLst/>
                <a:latin typeface="Calibri" panose="020F0502020204030204" pitchFamily="34" charset="0"/>
                <a:ea typeface="Calibri" panose="020F0502020204030204" pitchFamily="34" charset="0"/>
                <a:cs typeface="Times New Roman" panose="02020603050405020304" pitchFamily="18" charset="0"/>
              </a:rPr>
              <a:t>SCORES DE LOCOMOTION</a:t>
            </a:r>
          </a:p>
          <a:p>
            <a:pPr marL="514350" lvl="0" indent="-514350" defTabSz="977900">
              <a:lnSpc>
                <a:spcPct val="90000"/>
              </a:lnSpc>
              <a:spcBef>
                <a:spcPct val="0"/>
              </a:spcBef>
              <a:spcAft>
                <a:spcPct val="35000"/>
              </a:spcAft>
              <a:buFont typeface="+mj-lt"/>
              <a:buAutoNum type="arabicPeriod"/>
            </a:pPr>
            <a:r>
              <a:rPr lang="fr-BE" sz="2800" dirty="0">
                <a:latin typeface="Calibri" panose="020F0502020204030204" pitchFamily="34" charset="0"/>
                <a:ea typeface="Calibri" panose="020F0502020204030204" pitchFamily="34" charset="0"/>
                <a:cs typeface="Times New Roman" panose="02020603050405020304" pitchFamily="18" charset="0"/>
              </a:rPr>
              <a:t>Score d’aplombs</a:t>
            </a:r>
          </a:p>
          <a:p>
            <a:pPr marL="514350" lvl="0" indent="-514350" defTabSz="977900">
              <a:lnSpc>
                <a:spcPct val="90000"/>
              </a:lnSpc>
              <a:spcBef>
                <a:spcPct val="0"/>
              </a:spcBef>
              <a:spcAft>
                <a:spcPct val="35000"/>
              </a:spcAft>
              <a:buFont typeface="+mj-lt"/>
              <a:buAutoNum type="arabicPeriod"/>
            </a:pPr>
            <a:r>
              <a:rPr lang="fr-BE" sz="2800" kern="1200" dirty="0">
                <a:effectLst/>
                <a:latin typeface="Calibri" panose="020F0502020204030204" pitchFamily="34" charset="0"/>
                <a:ea typeface="Calibri" panose="020F0502020204030204" pitchFamily="34" charset="0"/>
                <a:cs typeface="Times New Roman" panose="02020603050405020304" pitchFamily="18" charset="0"/>
              </a:rPr>
              <a:t>Score de motricité</a:t>
            </a:r>
          </a:p>
        </p:txBody>
      </p:sp>
      <p:sp>
        <p:nvSpPr>
          <p:cNvPr id="22" name="Forme libre : forme 21">
            <a:extLst>
              <a:ext uri="{FF2B5EF4-FFF2-40B4-BE49-F238E27FC236}">
                <a16:creationId xmlns:a16="http://schemas.microsoft.com/office/drawing/2014/main" id="{6439CD21-6EF8-4CBD-B89F-7DFCA3E9A86A}"/>
              </a:ext>
            </a:extLst>
          </p:cNvPr>
          <p:cNvSpPr/>
          <p:nvPr/>
        </p:nvSpPr>
        <p:spPr>
          <a:xfrm>
            <a:off x="10568258" y="7128569"/>
            <a:ext cx="10169898" cy="4227081"/>
          </a:xfrm>
          <a:custGeom>
            <a:avLst/>
            <a:gdLst>
              <a:gd name="connsiteX0" fmla="*/ 0 w 6941571"/>
              <a:gd name="connsiteY0" fmla="*/ 241186 h 1447086"/>
              <a:gd name="connsiteX1" fmla="*/ 241186 w 6941571"/>
              <a:gd name="connsiteY1" fmla="*/ 0 h 1447086"/>
              <a:gd name="connsiteX2" fmla="*/ 6700385 w 6941571"/>
              <a:gd name="connsiteY2" fmla="*/ 0 h 1447086"/>
              <a:gd name="connsiteX3" fmla="*/ 6941571 w 6941571"/>
              <a:gd name="connsiteY3" fmla="*/ 241186 h 1447086"/>
              <a:gd name="connsiteX4" fmla="*/ 6941571 w 6941571"/>
              <a:gd name="connsiteY4" fmla="*/ 1205900 h 1447086"/>
              <a:gd name="connsiteX5" fmla="*/ 6700385 w 6941571"/>
              <a:gd name="connsiteY5" fmla="*/ 1447086 h 1447086"/>
              <a:gd name="connsiteX6" fmla="*/ 241186 w 6941571"/>
              <a:gd name="connsiteY6" fmla="*/ 1447086 h 1447086"/>
              <a:gd name="connsiteX7" fmla="*/ 0 w 6941571"/>
              <a:gd name="connsiteY7" fmla="*/ 1205900 h 1447086"/>
              <a:gd name="connsiteX8" fmla="*/ 0 w 6941571"/>
              <a:gd name="connsiteY8" fmla="*/ 241186 h 14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571" h="1447086">
                <a:moveTo>
                  <a:pt x="0" y="241186"/>
                </a:moveTo>
                <a:cubicBezTo>
                  <a:pt x="0" y="107983"/>
                  <a:pt x="107983" y="0"/>
                  <a:pt x="241186" y="0"/>
                </a:cubicBezTo>
                <a:lnTo>
                  <a:pt x="6700385" y="0"/>
                </a:lnTo>
                <a:cubicBezTo>
                  <a:pt x="6833588" y="0"/>
                  <a:pt x="6941571" y="107983"/>
                  <a:pt x="6941571" y="241186"/>
                </a:cubicBezTo>
                <a:lnTo>
                  <a:pt x="6941571" y="1205900"/>
                </a:lnTo>
                <a:cubicBezTo>
                  <a:pt x="6941571" y="1339103"/>
                  <a:pt x="6833588" y="1447086"/>
                  <a:pt x="6700385" y="1447086"/>
                </a:cubicBezTo>
                <a:lnTo>
                  <a:pt x="241186" y="1447086"/>
                </a:lnTo>
                <a:cubicBezTo>
                  <a:pt x="107983" y="1447086"/>
                  <a:pt x="0" y="1339103"/>
                  <a:pt x="0" y="1205900"/>
                </a:cubicBezTo>
                <a:lnTo>
                  <a:pt x="0" y="241186"/>
                </a:lnTo>
                <a:close/>
              </a:path>
            </a:pathLst>
          </a:custGeom>
          <a:solidFill>
            <a:schemeClr val="bg2">
              <a:lumMod val="50000"/>
            </a:schemeClr>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54461" tIns="112551" rIns="154461" bIns="112551" numCol="1" spcCol="1270" anchor="ctr" anchorCtr="0">
            <a:noAutofit/>
          </a:bodyPr>
          <a:lstStyle/>
          <a:p>
            <a:pPr>
              <a:defRPr/>
            </a:pPr>
            <a:r>
              <a:rPr lang="fr-BE" sz="2800" dirty="0">
                <a:solidFill>
                  <a:schemeClr val="bg1"/>
                </a:solidFill>
                <a:effectLst>
                  <a:outerShdw blurRad="38100" dist="38100" dir="2700000" algn="tl">
                    <a:srgbClr val="000000">
                      <a:alpha val="43137"/>
                    </a:srgbClr>
                  </a:outerShdw>
                </a:effectLst>
              </a:rPr>
              <a:t>SCORES LIES A L’ALIMENTATION</a:t>
            </a:r>
          </a:p>
          <a:p>
            <a:pPr marL="514350" indent="-514350">
              <a:buAutoNum type="arabicPeriod"/>
              <a:defRPr/>
            </a:pPr>
            <a:r>
              <a:rPr lang="fr-BE" sz="2800" dirty="0">
                <a:solidFill>
                  <a:schemeClr val="bg1"/>
                </a:solidFill>
                <a:effectLst>
                  <a:outerShdw blurRad="38100" dist="38100" dir="2700000" algn="tl">
                    <a:srgbClr val="000000">
                      <a:alpha val="43137"/>
                    </a:srgbClr>
                  </a:outerShdw>
                </a:effectLst>
              </a:rPr>
              <a:t>Score de consistance des matières fécales</a:t>
            </a:r>
          </a:p>
          <a:p>
            <a:pPr marL="514350" indent="-514350">
              <a:buAutoNum type="arabicPeriod"/>
              <a:defRPr/>
            </a:pPr>
            <a:r>
              <a:rPr lang="fr-BE" sz="2800" dirty="0">
                <a:solidFill>
                  <a:schemeClr val="bg1"/>
                </a:solidFill>
                <a:effectLst>
                  <a:outerShdw blurRad="38100" dist="38100" dir="2700000" algn="tl">
                    <a:srgbClr val="000000">
                      <a:alpha val="43137"/>
                    </a:srgbClr>
                  </a:outerShdw>
                </a:effectLst>
              </a:rPr>
              <a:t>Score de remplissage du rumen</a:t>
            </a:r>
          </a:p>
          <a:p>
            <a:pPr marL="514350" indent="-514350">
              <a:buAutoNum type="arabicPeriod"/>
              <a:defRPr/>
            </a:pPr>
            <a:r>
              <a:rPr lang="fr-BE" sz="2800" dirty="0">
                <a:solidFill>
                  <a:schemeClr val="bg1"/>
                </a:solidFill>
                <a:effectLst>
                  <a:outerShdw blurRad="38100" dist="38100" dir="2700000" algn="tl">
                    <a:srgbClr val="000000">
                      <a:alpha val="43137"/>
                    </a:srgbClr>
                  </a:outerShdw>
                </a:effectLst>
              </a:rPr>
              <a:t>Score de l’auge</a:t>
            </a:r>
          </a:p>
          <a:p>
            <a:pPr marL="514350" indent="-514350">
              <a:buAutoNum type="arabicPeriod"/>
              <a:defRPr/>
            </a:pPr>
            <a:r>
              <a:rPr lang="fr-BE" sz="2800" dirty="0">
                <a:solidFill>
                  <a:schemeClr val="bg1"/>
                </a:solidFill>
                <a:effectLst>
                  <a:outerShdw blurRad="38100" dist="38100" dir="2700000" algn="tl">
                    <a:srgbClr val="000000">
                      <a:alpha val="43137"/>
                    </a:srgbClr>
                  </a:outerShdw>
                </a:effectLst>
              </a:rPr>
              <a:t>Score d’abreuvement </a:t>
            </a:r>
          </a:p>
          <a:p>
            <a:pPr marL="514350" indent="-514350">
              <a:buAutoNum type="arabicPeriod"/>
              <a:defRPr/>
            </a:pPr>
            <a:r>
              <a:rPr lang="fr-BE" sz="2800" dirty="0">
                <a:solidFill>
                  <a:schemeClr val="bg1"/>
                </a:solidFill>
                <a:effectLst>
                  <a:outerShdw blurRad="38100" dist="38100" dir="2700000" algn="tl">
                    <a:srgbClr val="000000">
                      <a:alpha val="43137"/>
                    </a:srgbClr>
                  </a:outerShdw>
                </a:effectLst>
              </a:rPr>
              <a:t>Score de digestion</a:t>
            </a:r>
          </a:p>
          <a:p>
            <a:pPr marL="514350" indent="-514350">
              <a:buAutoNum type="arabicPeriod"/>
              <a:defRPr/>
            </a:pPr>
            <a:r>
              <a:rPr lang="fr-BE" sz="2800" dirty="0">
                <a:solidFill>
                  <a:schemeClr val="bg1"/>
                </a:solidFill>
                <a:effectLst>
                  <a:outerShdw blurRad="38100" dist="38100" dir="2700000" algn="tl">
                    <a:srgbClr val="000000">
                      <a:alpha val="43137"/>
                    </a:srgbClr>
                  </a:outerShdw>
                </a:effectLst>
              </a:rPr>
              <a:t>Score de rumination/mastication</a:t>
            </a:r>
          </a:p>
          <a:p>
            <a:pPr marL="514350" indent="-514350">
              <a:buAutoNum type="arabicPeriod"/>
              <a:defRPr/>
            </a:pPr>
            <a:r>
              <a:rPr lang="fr-BE" sz="2800" dirty="0">
                <a:solidFill>
                  <a:schemeClr val="bg1"/>
                </a:solidFill>
                <a:effectLst>
                  <a:outerShdw blurRad="38100" dist="38100" dir="2700000" algn="tl">
                    <a:srgbClr val="000000">
                      <a:alpha val="43137"/>
                    </a:srgbClr>
                  </a:outerShdw>
                </a:effectLst>
              </a:rPr>
              <a:t>Score de digestibilité des aliments</a:t>
            </a:r>
          </a:p>
          <a:p>
            <a:pPr marL="514350" indent="-514350">
              <a:buAutoNum type="arabicPeriod"/>
              <a:defRPr/>
            </a:pPr>
            <a:r>
              <a:rPr lang="fr-BE" sz="2800" dirty="0">
                <a:solidFill>
                  <a:schemeClr val="bg1"/>
                </a:solidFill>
                <a:effectLst>
                  <a:outerShdw blurRad="38100" dist="38100" dir="2700000" algn="tl">
                    <a:srgbClr val="000000">
                      <a:alpha val="43137"/>
                    </a:srgbClr>
                  </a:outerShdw>
                </a:effectLst>
              </a:rPr>
              <a:t>Score de tamisage</a:t>
            </a:r>
          </a:p>
        </p:txBody>
      </p:sp>
      <p:pic>
        <p:nvPicPr>
          <p:cNvPr id="2" name="Picture 2">
            <a:extLst>
              <a:ext uri="{FF2B5EF4-FFF2-40B4-BE49-F238E27FC236}">
                <a16:creationId xmlns:a16="http://schemas.microsoft.com/office/drawing/2014/main" id="{BCD6C50F-55E7-1286-4BEF-BB314EE91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236" y="9501517"/>
            <a:ext cx="2764344" cy="3670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20580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642575B-C44B-107A-26FB-A70A00C70346}"/>
              </a:ext>
            </a:extLst>
          </p:cNvPr>
          <p:cNvSpPr txBox="1"/>
          <p:nvPr/>
        </p:nvSpPr>
        <p:spPr>
          <a:xfrm>
            <a:off x="-432196" y="503833"/>
            <a:ext cx="8029874" cy="1200329"/>
          </a:xfrm>
          <a:prstGeom prst="rect">
            <a:avLst/>
          </a:prstGeom>
          <a:noFill/>
        </p:spPr>
        <p:txBody>
          <a:bodyPr wrap="square">
            <a:spAutoFit/>
          </a:bodyPr>
          <a:lstStyle/>
          <a:p>
            <a:pPr lvl="1">
              <a:defRPr/>
            </a:pPr>
            <a:r>
              <a:rPr lang="fr-BE" sz="3600" dirty="0">
                <a:solidFill>
                  <a:srgbClr val="FFFF00"/>
                </a:solidFill>
                <a:ea typeface="Arial Unicode MS" pitchFamily="34" charset="-128"/>
                <a:cs typeface="Arial Unicode MS" pitchFamily="34" charset="-128"/>
              </a:rPr>
              <a:t>SCORES DE SANTE GENERALE </a:t>
            </a:r>
          </a:p>
          <a:p>
            <a:pPr lvl="1">
              <a:defRPr/>
            </a:pPr>
            <a:r>
              <a:rPr lang="fr-BE" sz="3600" dirty="0">
                <a:solidFill>
                  <a:srgbClr val="FFFF00"/>
                </a:solidFill>
                <a:ea typeface="Arial Unicode MS" pitchFamily="34" charset="-128"/>
                <a:cs typeface="Arial Unicode MS" pitchFamily="34" charset="-128"/>
              </a:rPr>
              <a:t>1. SCORE CORPOREL </a:t>
            </a:r>
          </a:p>
        </p:txBody>
      </p:sp>
      <p:pic>
        <p:nvPicPr>
          <p:cNvPr id="15" name="Image 14">
            <a:extLst>
              <a:ext uri="{FF2B5EF4-FFF2-40B4-BE49-F238E27FC236}">
                <a16:creationId xmlns:a16="http://schemas.microsoft.com/office/drawing/2014/main" id="{21973A58-1AFD-4EE9-E0B4-B770C126349B}"/>
              </a:ext>
            </a:extLst>
          </p:cNvPr>
          <p:cNvPicPr>
            <a:picLocks noChangeAspect="1"/>
          </p:cNvPicPr>
          <p:nvPr/>
        </p:nvPicPr>
        <p:blipFill>
          <a:blip r:embed="rId2"/>
          <a:stretch>
            <a:fillRect/>
          </a:stretch>
        </p:blipFill>
        <p:spPr>
          <a:xfrm>
            <a:off x="647924" y="5976441"/>
            <a:ext cx="13268058" cy="4032448"/>
          </a:xfrm>
          <a:prstGeom prst="rect">
            <a:avLst/>
          </a:prstGeom>
        </p:spPr>
      </p:pic>
      <p:pic>
        <p:nvPicPr>
          <p:cNvPr id="16" name="Image 15">
            <a:extLst>
              <a:ext uri="{FF2B5EF4-FFF2-40B4-BE49-F238E27FC236}">
                <a16:creationId xmlns:a16="http://schemas.microsoft.com/office/drawing/2014/main" id="{0BACAC1D-C508-2062-BE56-0D3CD96E66BA}"/>
              </a:ext>
            </a:extLst>
          </p:cNvPr>
          <p:cNvPicPr>
            <a:picLocks noChangeAspect="1"/>
          </p:cNvPicPr>
          <p:nvPr/>
        </p:nvPicPr>
        <p:blipFill>
          <a:blip r:embed="rId3"/>
          <a:stretch>
            <a:fillRect/>
          </a:stretch>
        </p:blipFill>
        <p:spPr>
          <a:xfrm>
            <a:off x="14257436" y="2668844"/>
            <a:ext cx="9289647" cy="6557399"/>
          </a:xfrm>
          <a:prstGeom prst="rect">
            <a:avLst/>
          </a:prstGeom>
        </p:spPr>
      </p:pic>
      <p:pic>
        <p:nvPicPr>
          <p:cNvPr id="18" name="Image 17">
            <a:extLst>
              <a:ext uri="{FF2B5EF4-FFF2-40B4-BE49-F238E27FC236}">
                <a16:creationId xmlns:a16="http://schemas.microsoft.com/office/drawing/2014/main" id="{F4CDCA52-4EA6-922B-A43E-0DD0E73414EB}"/>
              </a:ext>
            </a:extLst>
          </p:cNvPr>
          <p:cNvPicPr>
            <a:picLocks noChangeAspect="1"/>
          </p:cNvPicPr>
          <p:nvPr/>
        </p:nvPicPr>
        <p:blipFill>
          <a:blip r:embed="rId4"/>
          <a:stretch>
            <a:fillRect/>
          </a:stretch>
        </p:blipFill>
        <p:spPr>
          <a:xfrm>
            <a:off x="647924" y="2088919"/>
            <a:ext cx="13241966" cy="2491758"/>
          </a:xfrm>
          <a:prstGeom prst="rect">
            <a:avLst/>
          </a:prstGeom>
        </p:spPr>
      </p:pic>
      <p:pic>
        <p:nvPicPr>
          <p:cNvPr id="20" name="Image 19">
            <a:extLst>
              <a:ext uri="{FF2B5EF4-FFF2-40B4-BE49-F238E27FC236}">
                <a16:creationId xmlns:a16="http://schemas.microsoft.com/office/drawing/2014/main" id="{0549E683-3E94-1B52-D66E-F771850C52B3}"/>
              </a:ext>
            </a:extLst>
          </p:cNvPr>
          <p:cNvPicPr>
            <a:picLocks noChangeAspect="1"/>
          </p:cNvPicPr>
          <p:nvPr/>
        </p:nvPicPr>
        <p:blipFill>
          <a:blip r:embed="rId5"/>
          <a:stretch>
            <a:fillRect/>
          </a:stretch>
        </p:blipFill>
        <p:spPr>
          <a:xfrm>
            <a:off x="647924" y="4640030"/>
            <a:ext cx="13268057" cy="1307514"/>
          </a:xfrm>
          <a:prstGeom prst="rect">
            <a:avLst/>
          </a:prstGeom>
        </p:spPr>
      </p:pic>
      <p:pic>
        <p:nvPicPr>
          <p:cNvPr id="21" name="Picture 2">
            <a:extLst>
              <a:ext uri="{FF2B5EF4-FFF2-40B4-BE49-F238E27FC236}">
                <a16:creationId xmlns:a16="http://schemas.microsoft.com/office/drawing/2014/main" id="{83C9C8A6-9F4C-0D9B-A58A-2C326E432BD8}"/>
              </a:ext>
            </a:extLst>
          </p:cNvPr>
          <p:cNvPicPr>
            <a:picLocks noChangeAspect="1" noChangeArrowheads="1"/>
          </p:cNvPicPr>
          <p:nvPr/>
        </p:nvPicPr>
        <p:blipFill>
          <a:blip r:embed="rId6" cstate="print"/>
          <a:srcRect/>
          <a:stretch>
            <a:fillRect/>
          </a:stretch>
        </p:blipFill>
        <p:spPr bwMode="auto">
          <a:xfrm>
            <a:off x="6480572" y="10278395"/>
            <a:ext cx="4537145" cy="3037779"/>
          </a:xfrm>
          <a:prstGeom prst="rect">
            <a:avLst/>
          </a:prstGeom>
          <a:noFill/>
          <a:ln w="9525">
            <a:noFill/>
            <a:miter lim="800000"/>
            <a:headEnd/>
            <a:tailEnd/>
          </a:ln>
        </p:spPr>
      </p:pic>
      <p:pic>
        <p:nvPicPr>
          <p:cNvPr id="22" name="Picture 2">
            <a:extLst>
              <a:ext uri="{FF2B5EF4-FFF2-40B4-BE49-F238E27FC236}">
                <a16:creationId xmlns:a16="http://schemas.microsoft.com/office/drawing/2014/main" id="{38412980-14D9-11BF-09A8-3DB70BA048BA}"/>
              </a:ext>
            </a:extLst>
          </p:cNvPr>
          <p:cNvPicPr>
            <a:picLocks noChangeAspect="1" noChangeArrowheads="1"/>
          </p:cNvPicPr>
          <p:nvPr/>
        </p:nvPicPr>
        <p:blipFill>
          <a:blip r:embed="rId7" cstate="print"/>
          <a:srcRect/>
          <a:stretch>
            <a:fillRect/>
          </a:stretch>
        </p:blipFill>
        <p:spPr bwMode="auto">
          <a:xfrm>
            <a:off x="431900" y="10295071"/>
            <a:ext cx="4627378" cy="3098193"/>
          </a:xfrm>
          <a:prstGeom prst="rect">
            <a:avLst/>
          </a:prstGeom>
          <a:noFill/>
          <a:ln w="9525">
            <a:noFill/>
            <a:miter lim="800000"/>
            <a:headEnd/>
            <a:tailEnd/>
          </a:ln>
        </p:spPr>
      </p:pic>
      <p:pic>
        <p:nvPicPr>
          <p:cNvPr id="23" name="Picture 3">
            <a:extLst>
              <a:ext uri="{FF2B5EF4-FFF2-40B4-BE49-F238E27FC236}">
                <a16:creationId xmlns:a16="http://schemas.microsoft.com/office/drawing/2014/main" id="{8DD82D6E-BE69-BB9F-3748-7B85C6A11061}"/>
              </a:ext>
            </a:extLst>
          </p:cNvPr>
          <p:cNvPicPr>
            <a:picLocks noChangeAspect="1" noChangeArrowheads="1"/>
          </p:cNvPicPr>
          <p:nvPr/>
        </p:nvPicPr>
        <p:blipFill>
          <a:blip r:embed="rId8" cstate="print"/>
          <a:srcRect/>
          <a:stretch>
            <a:fillRect/>
          </a:stretch>
        </p:blipFill>
        <p:spPr bwMode="auto">
          <a:xfrm>
            <a:off x="12457236" y="10282594"/>
            <a:ext cx="4530875" cy="3033581"/>
          </a:xfrm>
          <a:prstGeom prst="rect">
            <a:avLst/>
          </a:prstGeom>
          <a:noFill/>
          <a:ln w="9525">
            <a:noFill/>
            <a:miter lim="800000"/>
            <a:headEnd/>
            <a:tailEnd/>
          </a:ln>
        </p:spPr>
      </p:pic>
      <p:pic>
        <p:nvPicPr>
          <p:cNvPr id="24" name="Picture 2">
            <a:extLst>
              <a:ext uri="{FF2B5EF4-FFF2-40B4-BE49-F238E27FC236}">
                <a16:creationId xmlns:a16="http://schemas.microsoft.com/office/drawing/2014/main" id="{9AACF36D-D815-BAE6-1AD7-8045CD950A26}"/>
              </a:ext>
            </a:extLst>
          </p:cNvPr>
          <p:cNvPicPr>
            <a:picLocks noChangeAspect="1" noChangeArrowheads="1"/>
          </p:cNvPicPr>
          <p:nvPr/>
        </p:nvPicPr>
        <p:blipFill>
          <a:blip r:embed="rId9" cstate="print"/>
          <a:srcRect/>
          <a:stretch>
            <a:fillRect/>
          </a:stretch>
        </p:blipFill>
        <p:spPr bwMode="auto">
          <a:xfrm>
            <a:off x="18433900" y="10296921"/>
            <a:ext cx="4509477" cy="30192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913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6954541-5A97-A068-611C-96EC795A3C71}"/>
              </a:ext>
            </a:extLst>
          </p:cNvPr>
          <p:cNvPicPr>
            <a:picLocks noChangeAspect="1"/>
          </p:cNvPicPr>
          <p:nvPr/>
        </p:nvPicPr>
        <p:blipFill>
          <a:blip r:embed="rId2"/>
          <a:stretch>
            <a:fillRect/>
          </a:stretch>
        </p:blipFill>
        <p:spPr>
          <a:xfrm>
            <a:off x="14617476" y="904459"/>
            <a:ext cx="9290247" cy="5308712"/>
          </a:xfrm>
          <a:prstGeom prst="rect">
            <a:avLst/>
          </a:prstGeom>
        </p:spPr>
      </p:pic>
      <p:pic>
        <p:nvPicPr>
          <p:cNvPr id="5" name="Image 4">
            <a:extLst>
              <a:ext uri="{FF2B5EF4-FFF2-40B4-BE49-F238E27FC236}">
                <a16:creationId xmlns:a16="http://schemas.microsoft.com/office/drawing/2014/main" id="{0D7493AD-EF23-1CE3-F72B-D2E66B414212}"/>
              </a:ext>
            </a:extLst>
          </p:cNvPr>
          <p:cNvPicPr>
            <a:picLocks noChangeAspect="1"/>
          </p:cNvPicPr>
          <p:nvPr/>
        </p:nvPicPr>
        <p:blipFill>
          <a:blip r:embed="rId3"/>
          <a:stretch>
            <a:fillRect/>
          </a:stretch>
        </p:blipFill>
        <p:spPr>
          <a:xfrm>
            <a:off x="14617476" y="6258718"/>
            <a:ext cx="9290247" cy="2928002"/>
          </a:xfrm>
          <a:prstGeom prst="rect">
            <a:avLst/>
          </a:prstGeom>
        </p:spPr>
      </p:pic>
      <p:pic>
        <p:nvPicPr>
          <p:cNvPr id="7" name="Image 6">
            <a:extLst>
              <a:ext uri="{FF2B5EF4-FFF2-40B4-BE49-F238E27FC236}">
                <a16:creationId xmlns:a16="http://schemas.microsoft.com/office/drawing/2014/main" id="{D7789815-1478-AF1D-55C3-FF7C097AEE71}"/>
              </a:ext>
            </a:extLst>
          </p:cNvPr>
          <p:cNvPicPr>
            <a:picLocks noChangeAspect="1"/>
          </p:cNvPicPr>
          <p:nvPr/>
        </p:nvPicPr>
        <p:blipFill>
          <a:blip r:embed="rId4"/>
          <a:stretch>
            <a:fillRect/>
          </a:stretch>
        </p:blipFill>
        <p:spPr>
          <a:xfrm>
            <a:off x="14619335" y="9252482"/>
            <a:ext cx="9365556" cy="3420704"/>
          </a:xfrm>
          <a:prstGeom prst="rect">
            <a:avLst/>
          </a:prstGeom>
        </p:spPr>
      </p:pic>
      <p:sp>
        <p:nvSpPr>
          <p:cNvPr id="9" name="ZoneTexte 8">
            <a:extLst>
              <a:ext uri="{FF2B5EF4-FFF2-40B4-BE49-F238E27FC236}">
                <a16:creationId xmlns:a16="http://schemas.microsoft.com/office/drawing/2014/main" id="{2F906BC7-63CC-986F-98C7-3348FDA254A4}"/>
              </a:ext>
            </a:extLst>
          </p:cNvPr>
          <p:cNvSpPr txBox="1"/>
          <p:nvPr/>
        </p:nvSpPr>
        <p:spPr>
          <a:xfrm>
            <a:off x="1007964" y="2808089"/>
            <a:ext cx="12244386" cy="3709349"/>
          </a:xfrm>
          <a:prstGeom prst="rect">
            <a:avLst/>
          </a:prstGeom>
          <a:noFill/>
        </p:spPr>
        <p:txBody>
          <a:bodyPr wrap="square">
            <a:spAutoFit/>
          </a:bodyPr>
          <a:lstStyle/>
          <a:p>
            <a:pPr>
              <a:lnSpc>
                <a:spcPct val="150000"/>
              </a:lnSpc>
            </a:pPr>
            <a:r>
              <a:rPr lang="fr-FR" sz="3200" i="0" u="none" strike="noStrike" baseline="0" dirty="0">
                <a:solidFill>
                  <a:schemeClr val="bg1"/>
                </a:solidFill>
              </a:rPr>
              <a:t>Normes (% de valeurs égales à 3 ou 4)</a:t>
            </a:r>
          </a:p>
          <a:p>
            <a:pPr>
              <a:lnSpc>
                <a:spcPct val="150000"/>
              </a:lnSpc>
            </a:pPr>
            <a:endParaRPr lang="fr-FR" sz="3200" i="0" u="none" strike="noStrike" baseline="0" dirty="0">
              <a:solidFill>
                <a:schemeClr val="bg1"/>
              </a:solidFill>
            </a:endParaRPr>
          </a:p>
          <a:p>
            <a:pPr marL="457200" indent="-457200">
              <a:lnSpc>
                <a:spcPct val="150000"/>
              </a:lnSpc>
              <a:buFont typeface="Arial" panose="020B0604020202020204" pitchFamily="34" charset="0"/>
              <a:buChar char="•"/>
            </a:pPr>
            <a:r>
              <a:rPr lang="fr-FR" sz="3200" i="0" u="none" strike="noStrike" baseline="0" dirty="0">
                <a:solidFill>
                  <a:schemeClr val="bg1"/>
                </a:solidFill>
              </a:rPr>
              <a:t>Pis : </a:t>
            </a:r>
            <a:r>
              <a:rPr lang="fr-BE" sz="3200" i="0" u="none" strike="noStrike" baseline="0" dirty="0">
                <a:solidFill>
                  <a:schemeClr val="bg1"/>
                </a:solidFill>
              </a:rPr>
              <a:t>norme : &lt; 10 %</a:t>
            </a:r>
          </a:p>
          <a:p>
            <a:pPr marL="457200" indent="-457200">
              <a:lnSpc>
                <a:spcPct val="150000"/>
              </a:lnSpc>
              <a:buFont typeface="Arial" panose="020B0604020202020204" pitchFamily="34" charset="0"/>
              <a:buChar char="•"/>
            </a:pPr>
            <a:r>
              <a:rPr lang="fr-BE" sz="3200" i="0" u="none" strike="noStrike" baseline="0" dirty="0">
                <a:solidFill>
                  <a:schemeClr val="bg1"/>
                </a:solidFill>
              </a:rPr>
              <a:t>P</a:t>
            </a:r>
            <a:r>
              <a:rPr lang="fr-FR" sz="3200" i="0" u="none" strike="noStrike" baseline="0" dirty="0">
                <a:solidFill>
                  <a:schemeClr val="bg1"/>
                </a:solidFill>
              </a:rPr>
              <a:t>attes arrières : norme : &lt; 15 % entravée et &lt; 50 % libre</a:t>
            </a:r>
          </a:p>
          <a:p>
            <a:pPr marL="457200" indent="-457200">
              <a:lnSpc>
                <a:spcPct val="150000"/>
              </a:lnSpc>
              <a:buFont typeface="Arial" panose="020B0604020202020204" pitchFamily="34" charset="0"/>
              <a:buChar char="•"/>
            </a:pPr>
            <a:r>
              <a:rPr lang="fr-FR" sz="3200" i="0" u="none" strike="noStrike" baseline="0" dirty="0">
                <a:solidFill>
                  <a:schemeClr val="bg1"/>
                </a:solidFill>
              </a:rPr>
              <a:t>Flanc et cuisse : &lt; 20 % entravée et &lt; 10 % libre</a:t>
            </a:r>
            <a:endParaRPr lang="fr-BE" sz="3200" dirty="0">
              <a:solidFill>
                <a:schemeClr val="bg1"/>
              </a:solidFill>
            </a:endParaRPr>
          </a:p>
        </p:txBody>
      </p:sp>
      <p:sp>
        <p:nvSpPr>
          <p:cNvPr id="10" name="ZoneTexte 9">
            <a:extLst>
              <a:ext uri="{FF2B5EF4-FFF2-40B4-BE49-F238E27FC236}">
                <a16:creationId xmlns:a16="http://schemas.microsoft.com/office/drawing/2014/main" id="{CEF7C1FE-9B61-3D1B-3D8A-190006F1D0F9}"/>
              </a:ext>
            </a:extLst>
          </p:cNvPr>
          <p:cNvSpPr txBox="1"/>
          <p:nvPr/>
        </p:nvSpPr>
        <p:spPr>
          <a:xfrm>
            <a:off x="0" y="642315"/>
            <a:ext cx="12493388" cy="1200329"/>
          </a:xfrm>
          <a:prstGeom prst="rect">
            <a:avLst/>
          </a:prstGeom>
          <a:noFill/>
        </p:spPr>
        <p:txBody>
          <a:bodyPr wrap="square">
            <a:spAutoFit/>
          </a:bodyPr>
          <a:lstStyle/>
          <a:p>
            <a:pPr lvl="1">
              <a:defRPr/>
            </a:pPr>
            <a:r>
              <a:rPr lang="fr-BE" sz="3600" dirty="0">
                <a:solidFill>
                  <a:srgbClr val="FFFF00"/>
                </a:solidFill>
                <a:ea typeface="Arial Unicode MS" pitchFamily="34" charset="-128"/>
                <a:cs typeface="Arial Unicode MS" pitchFamily="34" charset="-128"/>
              </a:rPr>
              <a:t>SCORES DE SANTE GENERALE </a:t>
            </a:r>
          </a:p>
          <a:p>
            <a:pPr lvl="1">
              <a:defRPr/>
            </a:pPr>
            <a:r>
              <a:rPr lang="fr-BE" sz="3600" dirty="0">
                <a:solidFill>
                  <a:srgbClr val="FFFF00"/>
                </a:solidFill>
                <a:effectLst>
                  <a:outerShdw blurRad="38100" dist="38100" dir="2700000" algn="tl">
                    <a:srgbClr val="000000">
                      <a:alpha val="43137"/>
                    </a:srgbClr>
                  </a:outerShdw>
                </a:effectLst>
                <a:ea typeface="Arial Unicode MS" pitchFamily="34" charset="-128"/>
              </a:rPr>
              <a:t>2. </a:t>
            </a:r>
            <a:r>
              <a:rPr lang="fr-BE" sz="3600" dirty="0">
                <a:solidFill>
                  <a:srgbClr val="FFFF00"/>
                </a:solidFill>
                <a:effectLst>
                  <a:outerShdw blurRad="38100" dist="38100" dir="2700000" algn="tl">
                    <a:srgbClr val="000000">
                      <a:alpha val="43137"/>
                    </a:srgbClr>
                  </a:outerShdw>
                </a:effectLst>
              </a:rPr>
              <a:t>SCORE DE PROPRETE</a:t>
            </a:r>
            <a:r>
              <a:rPr lang="fr-BE" sz="3600" dirty="0">
                <a:solidFill>
                  <a:schemeClr val="bg1"/>
                </a:solidFill>
                <a:effectLst>
                  <a:outerShdw blurRad="38100" dist="38100" dir="2700000" algn="tl">
                    <a:srgbClr val="000000">
                      <a:alpha val="43137"/>
                    </a:srgbClr>
                  </a:outerShdw>
                </a:effectLst>
              </a:rPr>
              <a:t> </a:t>
            </a:r>
          </a:p>
        </p:txBody>
      </p:sp>
      <p:sp>
        <p:nvSpPr>
          <p:cNvPr id="11" name="ZoneTexte 10">
            <a:extLst>
              <a:ext uri="{FF2B5EF4-FFF2-40B4-BE49-F238E27FC236}">
                <a16:creationId xmlns:a16="http://schemas.microsoft.com/office/drawing/2014/main" id="{D15B2308-8D60-D155-0D24-52E41C488189}"/>
              </a:ext>
            </a:extLst>
          </p:cNvPr>
          <p:cNvSpPr txBox="1"/>
          <p:nvPr/>
        </p:nvSpPr>
        <p:spPr>
          <a:xfrm>
            <a:off x="575916" y="12713398"/>
            <a:ext cx="15984114" cy="584775"/>
          </a:xfrm>
          <a:prstGeom prst="rect">
            <a:avLst/>
          </a:prstGeom>
          <a:noFill/>
        </p:spPr>
        <p:txBody>
          <a:bodyPr wrap="square">
            <a:spAutoFit/>
          </a:bodyPr>
          <a:lstStyle/>
          <a:p>
            <a:r>
              <a:rPr lang="fr-BE" altLang="fr-FR" sz="3200" dirty="0">
                <a:solidFill>
                  <a:schemeClr val="bg1"/>
                </a:solidFill>
                <a:hlinkClick r:id="rId5">
                  <a:extLst>
                    <a:ext uri="{A12FA001-AC4F-418D-AE19-62706E023703}">
                      <ahyp:hlinkClr xmlns:ahyp="http://schemas.microsoft.com/office/drawing/2018/hyperlinkcolor" val="tx"/>
                    </a:ext>
                  </a:extLst>
                </a:hlinkClick>
              </a:rPr>
              <a:t>http://www.medvet.umontreal.ca/reseau_mammite/producteurs/index.php?page=outils</a:t>
            </a:r>
            <a:r>
              <a:rPr lang="fr-BE" altLang="fr-FR" sz="3200" dirty="0">
                <a:solidFill>
                  <a:schemeClr val="bg1"/>
                </a:solidFill>
              </a:rPr>
              <a:t> </a:t>
            </a:r>
            <a:endParaRPr lang="fr-BE" sz="3200" dirty="0"/>
          </a:p>
        </p:txBody>
      </p:sp>
      <p:pic>
        <p:nvPicPr>
          <p:cNvPr id="12" name="Picture 18" descr="IMG_0538">
            <a:extLst>
              <a:ext uri="{FF2B5EF4-FFF2-40B4-BE49-F238E27FC236}">
                <a16:creationId xmlns:a16="http://schemas.microsoft.com/office/drawing/2014/main" id="{959D0CF2-5595-8D69-0A7B-527929A3DD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7965" y="8138212"/>
            <a:ext cx="5414206" cy="406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hyg">
            <a:extLst>
              <a:ext uri="{FF2B5EF4-FFF2-40B4-BE49-F238E27FC236}">
                <a16:creationId xmlns:a16="http://schemas.microsoft.com/office/drawing/2014/main" id="{1FBA66E6-9979-BA45-08E2-CE51E78CE1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7947" y="8314634"/>
            <a:ext cx="5103266" cy="38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6095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AE4B47B-881B-E185-FAA9-DBDD63DEC61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02CF81D5-572C-E07E-38B8-8A25B99D37AE}"/>
              </a:ext>
            </a:extLst>
          </p:cNvPr>
          <p:cNvSpPr txBox="1"/>
          <p:nvPr/>
        </p:nvSpPr>
        <p:spPr>
          <a:xfrm>
            <a:off x="538930" y="719857"/>
            <a:ext cx="23189744" cy="2800767"/>
          </a:xfrm>
          <a:prstGeom prst="rect">
            <a:avLst/>
          </a:prstGeom>
          <a:noFill/>
        </p:spPr>
        <p:txBody>
          <a:bodyPr wrap="square">
            <a:spAutoFit/>
          </a:bodyPr>
          <a:lstStyle/>
          <a:p>
            <a:pPr lvl="1">
              <a:defRPr/>
            </a:pPr>
            <a:r>
              <a:rPr lang="fr-BE" sz="3600" dirty="0">
                <a:solidFill>
                  <a:srgbClr val="FFFF00"/>
                </a:solidFill>
                <a:ea typeface="Arial Unicode MS" pitchFamily="34" charset="-128"/>
                <a:cs typeface="Arial Unicode MS" pitchFamily="34" charset="-128"/>
              </a:rPr>
              <a:t>SCORES DE SANTE MAMMAIRE : </a:t>
            </a:r>
          </a:p>
          <a:p>
            <a:pPr lvl="1">
              <a:defRPr/>
            </a:pPr>
            <a:r>
              <a:rPr lang="fr-BE" sz="3600" dirty="0">
                <a:solidFill>
                  <a:srgbClr val="FFFF00"/>
                </a:solidFill>
                <a:ea typeface="Arial Unicode MS" pitchFamily="34" charset="-128"/>
                <a:cs typeface="Arial Unicode MS" pitchFamily="34" charset="-128"/>
              </a:rPr>
              <a:t>1. CONFORMATION DE LA MAMELLE </a:t>
            </a:r>
          </a:p>
          <a:p>
            <a:pPr lvl="1">
              <a:defRPr/>
            </a:pPr>
            <a:endParaRPr lang="fr-BE" sz="3200" dirty="0">
              <a:solidFill>
                <a:srgbClr val="FFFF00"/>
              </a:solidFill>
              <a:ea typeface="Arial Unicode MS" pitchFamily="34" charset="-128"/>
            </a:endParaRPr>
          </a:p>
          <a:p>
            <a:pPr lvl="1">
              <a:defRPr/>
            </a:pPr>
            <a:r>
              <a:rPr lang="fr-BE" sz="3600" dirty="0">
                <a:solidFill>
                  <a:schemeClr val="bg1"/>
                </a:solidFill>
                <a:ea typeface="Arial Unicode MS" pitchFamily="34" charset="-128"/>
              </a:rPr>
              <a:t>Position de la mamelle par rapport au jarret		Conformation équilibrée ou non de la mamelle </a:t>
            </a:r>
          </a:p>
          <a:p>
            <a:pPr lvl="1">
              <a:defRPr/>
            </a:pPr>
            <a:r>
              <a:rPr lang="fr-BE" sz="3600" dirty="0">
                <a:solidFill>
                  <a:schemeClr val="accent2">
                    <a:lumMod val="60000"/>
                    <a:lumOff val="40000"/>
                  </a:schemeClr>
                </a:solidFill>
              </a:rPr>
              <a:t>Norme : 0 </a:t>
            </a:r>
          </a:p>
        </p:txBody>
      </p:sp>
      <p:pic>
        <p:nvPicPr>
          <p:cNvPr id="11" name="Image 10">
            <a:extLst>
              <a:ext uri="{FF2B5EF4-FFF2-40B4-BE49-F238E27FC236}">
                <a16:creationId xmlns:a16="http://schemas.microsoft.com/office/drawing/2014/main" id="{E02FE21D-4CD4-531D-70E2-4DC37A4BC4E3}"/>
              </a:ext>
            </a:extLst>
          </p:cNvPr>
          <p:cNvPicPr>
            <a:picLocks noChangeAspect="1"/>
          </p:cNvPicPr>
          <p:nvPr/>
        </p:nvPicPr>
        <p:blipFill>
          <a:blip r:embed="rId2"/>
          <a:stretch>
            <a:fillRect/>
          </a:stretch>
        </p:blipFill>
        <p:spPr>
          <a:xfrm>
            <a:off x="431900" y="4248249"/>
            <a:ext cx="10945217" cy="6092482"/>
          </a:xfrm>
          <a:prstGeom prst="rect">
            <a:avLst/>
          </a:prstGeom>
        </p:spPr>
      </p:pic>
      <p:pic>
        <p:nvPicPr>
          <p:cNvPr id="13" name="Image 12">
            <a:extLst>
              <a:ext uri="{FF2B5EF4-FFF2-40B4-BE49-F238E27FC236}">
                <a16:creationId xmlns:a16="http://schemas.microsoft.com/office/drawing/2014/main" id="{49EC715E-C7AA-9112-A22C-E16B1F24FFF6}"/>
              </a:ext>
            </a:extLst>
          </p:cNvPr>
          <p:cNvPicPr>
            <a:picLocks noChangeAspect="1"/>
          </p:cNvPicPr>
          <p:nvPr/>
        </p:nvPicPr>
        <p:blipFill>
          <a:blip r:embed="rId3"/>
          <a:stretch>
            <a:fillRect/>
          </a:stretch>
        </p:blipFill>
        <p:spPr>
          <a:xfrm>
            <a:off x="11593139" y="4768059"/>
            <a:ext cx="12135535" cy="4736774"/>
          </a:xfrm>
          <a:prstGeom prst="rect">
            <a:avLst/>
          </a:prstGeom>
        </p:spPr>
      </p:pic>
    </p:spTree>
    <p:extLst>
      <p:ext uri="{BB962C8B-B14F-4D97-AF65-F5344CB8AC3E}">
        <p14:creationId xmlns:p14="http://schemas.microsoft.com/office/powerpoint/2010/main" val="5155608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B28062A-DFC7-97B4-549E-F95C8C837CC6}"/>
              </a:ext>
            </a:extLst>
          </p:cNvPr>
          <p:cNvPicPr>
            <a:picLocks noChangeAspect="1"/>
          </p:cNvPicPr>
          <p:nvPr/>
        </p:nvPicPr>
        <p:blipFill>
          <a:blip r:embed="rId2"/>
          <a:stretch>
            <a:fillRect/>
          </a:stretch>
        </p:blipFill>
        <p:spPr>
          <a:xfrm>
            <a:off x="271045" y="2692140"/>
            <a:ext cx="12818152" cy="4796469"/>
          </a:xfrm>
          <a:prstGeom prst="rect">
            <a:avLst/>
          </a:prstGeom>
        </p:spPr>
      </p:pic>
      <p:pic>
        <p:nvPicPr>
          <p:cNvPr id="5" name="Image 4">
            <a:extLst>
              <a:ext uri="{FF2B5EF4-FFF2-40B4-BE49-F238E27FC236}">
                <a16:creationId xmlns:a16="http://schemas.microsoft.com/office/drawing/2014/main" id="{CDF7B849-9A46-5209-3B1C-10FBE697ED11}"/>
              </a:ext>
            </a:extLst>
          </p:cNvPr>
          <p:cNvPicPr>
            <a:picLocks noChangeAspect="1"/>
          </p:cNvPicPr>
          <p:nvPr/>
        </p:nvPicPr>
        <p:blipFill>
          <a:blip r:embed="rId3"/>
          <a:stretch>
            <a:fillRect/>
          </a:stretch>
        </p:blipFill>
        <p:spPr>
          <a:xfrm>
            <a:off x="13753380" y="1007889"/>
            <a:ext cx="8424936" cy="6480720"/>
          </a:xfrm>
          <a:prstGeom prst="rect">
            <a:avLst/>
          </a:prstGeom>
        </p:spPr>
      </p:pic>
      <p:pic>
        <p:nvPicPr>
          <p:cNvPr id="7" name="Image 6">
            <a:extLst>
              <a:ext uri="{FF2B5EF4-FFF2-40B4-BE49-F238E27FC236}">
                <a16:creationId xmlns:a16="http://schemas.microsoft.com/office/drawing/2014/main" id="{B1C4C77F-9DA8-CBED-BA08-F8D510CF4B0E}"/>
              </a:ext>
            </a:extLst>
          </p:cNvPr>
          <p:cNvPicPr>
            <a:picLocks noChangeAspect="1"/>
          </p:cNvPicPr>
          <p:nvPr/>
        </p:nvPicPr>
        <p:blipFill>
          <a:blip r:embed="rId4"/>
          <a:stretch>
            <a:fillRect/>
          </a:stretch>
        </p:blipFill>
        <p:spPr>
          <a:xfrm>
            <a:off x="13753379" y="7560617"/>
            <a:ext cx="8340231" cy="5760640"/>
          </a:xfrm>
          <a:prstGeom prst="rect">
            <a:avLst/>
          </a:prstGeom>
        </p:spPr>
      </p:pic>
      <p:sp>
        <p:nvSpPr>
          <p:cNvPr id="8" name="ZoneTexte 7">
            <a:extLst>
              <a:ext uri="{FF2B5EF4-FFF2-40B4-BE49-F238E27FC236}">
                <a16:creationId xmlns:a16="http://schemas.microsoft.com/office/drawing/2014/main" id="{029F2DFC-C9D1-3749-9E13-464B43753D2B}"/>
              </a:ext>
            </a:extLst>
          </p:cNvPr>
          <p:cNvSpPr txBox="1"/>
          <p:nvPr/>
        </p:nvSpPr>
        <p:spPr>
          <a:xfrm>
            <a:off x="-68374" y="719857"/>
            <a:ext cx="12493388" cy="1200329"/>
          </a:xfrm>
          <a:prstGeom prst="rect">
            <a:avLst/>
          </a:prstGeom>
          <a:noFill/>
        </p:spPr>
        <p:txBody>
          <a:bodyPr wrap="square">
            <a:spAutoFit/>
          </a:bodyPr>
          <a:lstStyle/>
          <a:p>
            <a:pPr lvl="1">
              <a:defRPr/>
            </a:pPr>
            <a:r>
              <a:rPr lang="fr-BE" sz="3600" dirty="0">
                <a:solidFill>
                  <a:srgbClr val="FFFF00"/>
                </a:solidFill>
                <a:ea typeface="Arial Unicode MS" pitchFamily="34" charset="-128"/>
                <a:cs typeface="Arial Unicode MS" pitchFamily="34" charset="-128"/>
              </a:rPr>
              <a:t>SCORES DE SANTE MAMMAIRE : </a:t>
            </a:r>
          </a:p>
          <a:p>
            <a:pPr lvl="1">
              <a:defRPr/>
            </a:pPr>
            <a:r>
              <a:rPr lang="fr-BE" sz="3600" dirty="0">
                <a:solidFill>
                  <a:srgbClr val="FFFF00"/>
                </a:solidFill>
                <a:ea typeface="Arial Unicode MS" pitchFamily="34" charset="-128"/>
                <a:cs typeface="Arial Unicode MS" pitchFamily="34" charset="-128"/>
              </a:rPr>
              <a:t>2.  </a:t>
            </a:r>
            <a:r>
              <a:rPr lang="fr-BE" sz="3600" dirty="0">
                <a:solidFill>
                  <a:srgbClr val="FFFF00"/>
                </a:solidFill>
                <a:effectLst>
                  <a:outerShdw blurRad="38100" dist="38100" dir="2700000" algn="tl">
                    <a:srgbClr val="000000">
                      <a:alpha val="43137"/>
                    </a:srgbClr>
                  </a:outerShdw>
                </a:effectLst>
                <a:ea typeface="Arial Unicode MS" pitchFamily="34" charset="-128"/>
                <a:cs typeface="Arial Unicode MS" pitchFamily="34" charset="-128"/>
              </a:rPr>
              <a:t>SCORES DE TRAYONS </a:t>
            </a:r>
            <a:endParaRPr lang="fr-BE" sz="3600" dirty="0">
              <a:solidFill>
                <a:srgbClr val="FFFF00"/>
              </a:solidFill>
              <a:effectLst>
                <a:outerShdw blurRad="38100" dist="38100" dir="2700000" algn="tl">
                  <a:srgbClr val="000000">
                    <a:alpha val="43137"/>
                  </a:srgbClr>
                </a:outerShdw>
              </a:effectLst>
            </a:endParaRPr>
          </a:p>
        </p:txBody>
      </p:sp>
      <p:sp>
        <p:nvSpPr>
          <p:cNvPr id="11" name="ZoneTexte 10">
            <a:extLst>
              <a:ext uri="{FF2B5EF4-FFF2-40B4-BE49-F238E27FC236}">
                <a16:creationId xmlns:a16="http://schemas.microsoft.com/office/drawing/2014/main" id="{8930BB74-1DA0-234F-5941-2DC9D08FD042}"/>
              </a:ext>
            </a:extLst>
          </p:cNvPr>
          <p:cNvSpPr txBox="1"/>
          <p:nvPr/>
        </p:nvSpPr>
        <p:spPr>
          <a:xfrm>
            <a:off x="14113420" y="9144793"/>
            <a:ext cx="470000" cy="769441"/>
          </a:xfrm>
          <a:prstGeom prst="rect">
            <a:avLst/>
          </a:prstGeom>
          <a:noFill/>
        </p:spPr>
        <p:txBody>
          <a:bodyPr wrap="none" rtlCol="0">
            <a:spAutoFit/>
          </a:bodyPr>
          <a:lstStyle/>
          <a:p>
            <a:r>
              <a:rPr lang="fr-BE" dirty="0"/>
              <a:t>1</a:t>
            </a:r>
          </a:p>
        </p:txBody>
      </p:sp>
      <p:sp>
        <p:nvSpPr>
          <p:cNvPr id="12" name="Ellipse 11">
            <a:extLst>
              <a:ext uri="{FF2B5EF4-FFF2-40B4-BE49-F238E27FC236}">
                <a16:creationId xmlns:a16="http://schemas.microsoft.com/office/drawing/2014/main" id="{9442CFF7-666A-AA6A-B89B-C581551E9F94}"/>
              </a:ext>
            </a:extLst>
          </p:cNvPr>
          <p:cNvSpPr/>
          <p:nvPr/>
        </p:nvSpPr>
        <p:spPr>
          <a:xfrm>
            <a:off x="21661563" y="8712745"/>
            <a:ext cx="792088" cy="8640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2</a:t>
            </a:r>
          </a:p>
        </p:txBody>
      </p:sp>
      <p:sp>
        <p:nvSpPr>
          <p:cNvPr id="13" name="Ellipse 12">
            <a:extLst>
              <a:ext uri="{FF2B5EF4-FFF2-40B4-BE49-F238E27FC236}">
                <a16:creationId xmlns:a16="http://schemas.microsoft.com/office/drawing/2014/main" id="{1FA6870F-E669-A855-E042-DAE42154FC54}"/>
              </a:ext>
            </a:extLst>
          </p:cNvPr>
          <p:cNvSpPr/>
          <p:nvPr/>
        </p:nvSpPr>
        <p:spPr>
          <a:xfrm>
            <a:off x="21661563" y="11449049"/>
            <a:ext cx="792088" cy="8640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4</a:t>
            </a:r>
          </a:p>
        </p:txBody>
      </p:sp>
      <p:sp>
        <p:nvSpPr>
          <p:cNvPr id="14" name="Ellipse 13">
            <a:extLst>
              <a:ext uri="{FF2B5EF4-FFF2-40B4-BE49-F238E27FC236}">
                <a16:creationId xmlns:a16="http://schemas.microsoft.com/office/drawing/2014/main" id="{49C0E319-4E64-72A0-3277-20C60E004A13}"/>
              </a:ext>
            </a:extLst>
          </p:cNvPr>
          <p:cNvSpPr/>
          <p:nvPr/>
        </p:nvSpPr>
        <p:spPr>
          <a:xfrm>
            <a:off x="17527450" y="11382593"/>
            <a:ext cx="792088" cy="8640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3</a:t>
            </a:r>
          </a:p>
        </p:txBody>
      </p:sp>
      <p:sp>
        <p:nvSpPr>
          <p:cNvPr id="15" name="Ellipse 14">
            <a:extLst>
              <a:ext uri="{FF2B5EF4-FFF2-40B4-BE49-F238E27FC236}">
                <a16:creationId xmlns:a16="http://schemas.microsoft.com/office/drawing/2014/main" id="{5CAAF525-3299-9850-99B7-1410DC4188CB}"/>
              </a:ext>
            </a:extLst>
          </p:cNvPr>
          <p:cNvSpPr/>
          <p:nvPr/>
        </p:nvSpPr>
        <p:spPr>
          <a:xfrm>
            <a:off x="17546427" y="8712745"/>
            <a:ext cx="792088" cy="8640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1</a:t>
            </a:r>
          </a:p>
        </p:txBody>
      </p:sp>
      <p:sp>
        <p:nvSpPr>
          <p:cNvPr id="16" name="ZoneTexte 15">
            <a:extLst>
              <a:ext uri="{FF2B5EF4-FFF2-40B4-BE49-F238E27FC236}">
                <a16:creationId xmlns:a16="http://schemas.microsoft.com/office/drawing/2014/main" id="{3B8CDDF4-45BF-EFFF-A71B-CFC5C14037BF}"/>
              </a:ext>
            </a:extLst>
          </p:cNvPr>
          <p:cNvSpPr txBox="1"/>
          <p:nvPr/>
        </p:nvSpPr>
        <p:spPr>
          <a:xfrm>
            <a:off x="431900" y="8722924"/>
            <a:ext cx="12292339" cy="2554545"/>
          </a:xfrm>
          <a:prstGeom prst="rect">
            <a:avLst/>
          </a:prstGeom>
          <a:noFill/>
          <a:ln>
            <a:solidFill>
              <a:schemeClr val="tx2">
                <a:lumMod val="60000"/>
                <a:lumOff val="40000"/>
              </a:schemeClr>
            </a:solidFill>
          </a:ln>
        </p:spPr>
        <p:txBody>
          <a:bodyPr wrap="none" rtlCol="0">
            <a:spAutoFit/>
          </a:bodyPr>
          <a:lstStyle/>
          <a:p>
            <a:r>
              <a:rPr lang="fr-BE" sz="3200" dirty="0">
                <a:solidFill>
                  <a:schemeClr val="bg1"/>
                </a:solidFill>
              </a:rPr>
              <a:t>1 : anneau normal, pas d’anneau</a:t>
            </a:r>
          </a:p>
          <a:p>
            <a:r>
              <a:rPr lang="fr-BE" sz="3200" dirty="0">
                <a:solidFill>
                  <a:schemeClr val="bg1"/>
                </a:solidFill>
              </a:rPr>
              <a:t>2 : anneau lisse ou très peu rugueux</a:t>
            </a:r>
          </a:p>
          <a:p>
            <a:r>
              <a:rPr lang="fr-BE" sz="3200" dirty="0">
                <a:solidFill>
                  <a:schemeClr val="bg1"/>
                </a:solidFill>
              </a:rPr>
              <a:t>3 : anneau rugueux avec rebord de kératine jusque 3 mm de l’ouverture</a:t>
            </a:r>
          </a:p>
          <a:p>
            <a:r>
              <a:rPr lang="fr-BE" sz="3200" dirty="0">
                <a:solidFill>
                  <a:schemeClr val="bg1"/>
                </a:solidFill>
              </a:rPr>
              <a:t>4 : anneau rugueux et très fissuré avec rebord de kératine </a:t>
            </a:r>
          </a:p>
          <a:p>
            <a:r>
              <a:rPr lang="fr-BE" sz="3200" dirty="0">
                <a:solidFill>
                  <a:schemeClr val="bg1"/>
                </a:solidFill>
              </a:rPr>
              <a:t>       &gt; 3 mm de l’ouverture</a:t>
            </a:r>
          </a:p>
        </p:txBody>
      </p:sp>
      <p:cxnSp>
        <p:nvCxnSpPr>
          <p:cNvPr id="20" name="Connecteur droit avec flèche 19">
            <a:extLst>
              <a:ext uri="{FF2B5EF4-FFF2-40B4-BE49-F238E27FC236}">
                <a16:creationId xmlns:a16="http://schemas.microsoft.com/office/drawing/2014/main" id="{E477AAE3-0050-AA96-366C-592C97F4EB77}"/>
              </a:ext>
            </a:extLst>
          </p:cNvPr>
          <p:cNvCxnSpPr/>
          <p:nvPr/>
        </p:nvCxnSpPr>
        <p:spPr>
          <a:xfrm flipH="1">
            <a:off x="12724239" y="9914234"/>
            <a:ext cx="10291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BBCB6C62-B054-9456-F0C0-2DFD801AB138}"/>
              </a:ext>
            </a:extLst>
          </p:cNvPr>
          <p:cNvSpPr txBox="1"/>
          <p:nvPr/>
        </p:nvSpPr>
        <p:spPr>
          <a:xfrm>
            <a:off x="19514020" y="4320257"/>
            <a:ext cx="2444772" cy="369332"/>
          </a:xfrm>
          <a:prstGeom prst="rect">
            <a:avLst/>
          </a:prstGeom>
          <a:solidFill>
            <a:schemeClr val="bg1"/>
          </a:solidFill>
        </p:spPr>
        <p:txBody>
          <a:bodyPr wrap="none" rtlCol="0">
            <a:spAutoFit/>
          </a:bodyPr>
          <a:lstStyle/>
          <a:p>
            <a:r>
              <a:rPr lang="fr-BE" sz="1800" dirty="0"/>
              <a:t>Anneau de compression</a:t>
            </a:r>
          </a:p>
        </p:txBody>
      </p:sp>
      <p:sp>
        <p:nvSpPr>
          <p:cNvPr id="25" name="ZoneTexte 24">
            <a:extLst>
              <a:ext uri="{FF2B5EF4-FFF2-40B4-BE49-F238E27FC236}">
                <a16:creationId xmlns:a16="http://schemas.microsoft.com/office/drawing/2014/main" id="{5C31CE47-4992-B538-45CB-9011D81D4E04}"/>
              </a:ext>
            </a:extLst>
          </p:cNvPr>
          <p:cNvSpPr txBox="1"/>
          <p:nvPr/>
        </p:nvSpPr>
        <p:spPr>
          <a:xfrm>
            <a:off x="20810164" y="3600177"/>
            <a:ext cx="1067921" cy="523220"/>
          </a:xfrm>
          <a:prstGeom prst="rect">
            <a:avLst/>
          </a:prstGeom>
          <a:solidFill>
            <a:schemeClr val="bg2">
              <a:lumMod val="75000"/>
            </a:schemeClr>
          </a:solidFill>
        </p:spPr>
        <p:txBody>
          <a:bodyPr wrap="none" rtlCol="0">
            <a:spAutoFit/>
          </a:bodyPr>
          <a:lstStyle/>
          <a:p>
            <a:r>
              <a:rPr lang="fr-BE" sz="2800" dirty="0"/>
              <a:t>&lt; 15%</a:t>
            </a:r>
          </a:p>
        </p:txBody>
      </p:sp>
      <p:sp>
        <p:nvSpPr>
          <p:cNvPr id="26" name="ZoneTexte 25">
            <a:extLst>
              <a:ext uri="{FF2B5EF4-FFF2-40B4-BE49-F238E27FC236}">
                <a16:creationId xmlns:a16="http://schemas.microsoft.com/office/drawing/2014/main" id="{FDD725C4-DAC4-4F9F-0E32-C84189B81B5B}"/>
              </a:ext>
            </a:extLst>
          </p:cNvPr>
          <p:cNvSpPr txBox="1"/>
          <p:nvPr/>
        </p:nvSpPr>
        <p:spPr>
          <a:xfrm>
            <a:off x="18289884" y="3951506"/>
            <a:ext cx="1067921" cy="523220"/>
          </a:xfrm>
          <a:prstGeom prst="rect">
            <a:avLst/>
          </a:prstGeom>
          <a:solidFill>
            <a:schemeClr val="bg2">
              <a:lumMod val="75000"/>
            </a:schemeClr>
          </a:solidFill>
        </p:spPr>
        <p:txBody>
          <a:bodyPr wrap="none" rtlCol="0">
            <a:spAutoFit/>
          </a:bodyPr>
          <a:lstStyle/>
          <a:p>
            <a:r>
              <a:rPr lang="fr-BE" sz="2800" dirty="0"/>
              <a:t>&lt; 15%</a:t>
            </a:r>
          </a:p>
        </p:txBody>
      </p:sp>
      <p:sp>
        <p:nvSpPr>
          <p:cNvPr id="27" name="ZoneTexte 26">
            <a:extLst>
              <a:ext uri="{FF2B5EF4-FFF2-40B4-BE49-F238E27FC236}">
                <a16:creationId xmlns:a16="http://schemas.microsoft.com/office/drawing/2014/main" id="{E3E1C20D-EA09-72FA-0893-7C33C052D960}"/>
              </a:ext>
            </a:extLst>
          </p:cNvPr>
          <p:cNvSpPr txBox="1"/>
          <p:nvPr/>
        </p:nvSpPr>
        <p:spPr>
          <a:xfrm>
            <a:off x="13969404" y="6615802"/>
            <a:ext cx="1067921" cy="523220"/>
          </a:xfrm>
          <a:prstGeom prst="rect">
            <a:avLst/>
          </a:prstGeom>
          <a:solidFill>
            <a:schemeClr val="bg2">
              <a:lumMod val="75000"/>
            </a:schemeClr>
          </a:solidFill>
        </p:spPr>
        <p:txBody>
          <a:bodyPr wrap="none" rtlCol="0">
            <a:spAutoFit/>
          </a:bodyPr>
          <a:lstStyle/>
          <a:p>
            <a:r>
              <a:rPr lang="fr-BE" sz="2800" dirty="0"/>
              <a:t>&lt; 10%</a:t>
            </a:r>
          </a:p>
        </p:txBody>
      </p:sp>
      <p:sp>
        <p:nvSpPr>
          <p:cNvPr id="28" name="ZoneTexte 27">
            <a:extLst>
              <a:ext uri="{FF2B5EF4-FFF2-40B4-BE49-F238E27FC236}">
                <a16:creationId xmlns:a16="http://schemas.microsoft.com/office/drawing/2014/main" id="{27C59F5E-A11D-69CB-6608-FB2A540EDC12}"/>
              </a:ext>
            </a:extLst>
          </p:cNvPr>
          <p:cNvSpPr txBox="1"/>
          <p:nvPr/>
        </p:nvSpPr>
        <p:spPr>
          <a:xfrm>
            <a:off x="18673471" y="6552505"/>
            <a:ext cx="885179" cy="523220"/>
          </a:xfrm>
          <a:prstGeom prst="rect">
            <a:avLst/>
          </a:prstGeom>
          <a:solidFill>
            <a:schemeClr val="bg2">
              <a:lumMod val="75000"/>
            </a:schemeClr>
          </a:solidFill>
        </p:spPr>
        <p:txBody>
          <a:bodyPr wrap="none" rtlCol="0">
            <a:spAutoFit/>
          </a:bodyPr>
          <a:lstStyle/>
          <a:p>
            <a:r>
              <a:rPr lang="fr-BE" sz="2800" dirty="0"/>
              <a:t>&lt; 5%</a:t>
            </a:r>
          </a:p>
        </p:txBody>
      </p:sp>
      <p:sp>
        <p:nvSpPr>
          <p:cNvPr id="29" name="ZoneTexte 28">
            <a:extLst>
              <a:ext uri="{FF2B5EF4-FFF2-40B4-BE49-F238E27FC236}">
                <a16:creationId xmlns:a16="http://schemas.microsoft.com/office/drawing/2014/main" id="{F9DFA9E4-9FA1-AB03-0526-8FED0BA6C9F3}"/>
              </a:ext>
            </a:extLst>
          </p:cNvPr>
          <p:cNvSpPr txBox="1"/>
          <p:nvPr/>
        </p:nvSpPr>
        <p:spPr>
          <a:xfrm>
            <a:off x="16705708" y="6543794"/>
            <a:ext cx="1067921" cy="523220"/>
          </a:xfrm>
          <a:prstGeom prst="rect">
            <a:avLst/>
          </a:prstGeom>
          <a:solidFill>
            <a:schemeClr val="bg2">
              <a:lumMod val="75000"/>
            </a:schemeClr>
          </a:solidFill>
        </p:spPr>
        <p:txBody>
          <a:bodyPr wrap="none" rtlCol="0">
            <a:spAutoFit/>
          </a:bodyPr>
          <a:lstStyle/>
          <a:p>
            <a:r>
              <a:rPr lang="fr-BE" sz="2800" dirty="0"/>
              <a:t>&lt; 10%</a:t>
            </a:r>
          </a:p>
        </p:txBody>
      </p:sp>
      <p:sp>
        <p:nvSpPr>
          <p:cNvPr id="30" name="ZoneTexte 29">
            <a:extLst>
              <a:ext uri="{FF2B5EF4-FFF2-40B4-BE49-F238E27FC236}">
                <a16:creationId xmlns:a16="http://schemas.microsoft.com/office/drawing/2014/main" id="{C6781230-FB1A-8015-96DB-010C17F81055}"/>
              </a:ext>
            </a:extLst>
          </p:cNvPr>
          <p:cNvSpPr txBox="1"/>
          <p:nvPr/>
        </p:nvSpPr>
        <p:spPr>
          <a:xfrm>
            <a:off x="20913353" y="6552505"/>
            <a:ext cx="1067921" cy="523220"/>
          </a:xfrm>
          <a:prstGeom prst="rect">
            <a:avLst/>
          </a:prstGeom>
          <a:solidFill>
            <a:schemeClr val="bg2">
              <a:lumMod val="75000"/>
            </a:schemeClr>
          </a:solidFill>
        </p:spPr>
        <p:txBody>
          <a:bodyPr wrap="none" rtlCol="0">
            <a:spAutoFit/>
          </a:bodyPr>
          <a:lstStyle/>
          <a:p>
            <a:r>
              <a:rPr lang="fr-BE" sz="2800" dirty="0"/>
              <a:t>&lt; 10%</a:t>
            </a:r>
          </a:p>
        </p:txBody>
      </p:sp>
      <p:sp>
        <p:nvSpPr>
          <p:cNvPr id="2" name="ZoneTexte 1">
            <a:extLst>
              <a:ext uri="{FF2B5EF4-FFF2-40B4-BE49-F238E27FC236}">
                <a16:creationId xmlns:a16="http://schemas.microsoft.com/office/drawing/2014/main" id="{08FDBF08-A61C-37B4-7584-84896404D093}"/>
              </a:ext>
            </a:extLst>
          </p:cNvPr>
          <p:cNvSpPr txBox="1"/>
          <p:nvPr/>
        </p:nvSpPr>
        <p:spPr>
          <a:xfrm>
            <a:off x="17145560" y="12439739"/>
            <a:ext cx="1067921" cy="523220"/>
          </a:xfrm>
          <a:prstGeom prst="rect">
            <a:avLst/>
          </a:prstGeom>
          <a:solidFill>
            <a:schemeClr val="bg2">
              <a:lumMod val="75000"/>
            </a:schemeClr>
          </a:solidFill>
        </p:spPr>
        <p:txBody>
          <a:bodyPr wrap="none" rtlCol="0">
            <a:spAutoFit/>
          </a:bodyPr>
          <a:lstStyle/>
          <a:p>
            <a:r>
              <a:rPr lang="fr-BE" sz="2800" dirty="0"/>
              <a:t>&lt; 20%</a:t>
            </a:r>
          </a:p>
        </p:txBody>
      </p:sp>
      <p:sp>
        <p:nvSpPr>
          <p:cNvPr id="4" name="ZoneTexte 3">
            <a:extLst>
              <a:ext uri="{FF2B5EF4-FFF2-40B4-BE49-F238E27FC236}">
                <a16:creationId xmlns:a16="http://schemas.microsoft.com/office/drawing/2014/main" id="{A541BB59-70C5-DF29-495F-262D58D3651C}"/>
              </a:ext>
            </a:extLst>
          </p:cNvPr>
          <p:cNvSpPr txBox="1"/>
          <p:nvPr/>
        </p:nvSpPr>
        <p:spPr>
          <a:xfrm>
            <a:off x="21049735" y="12463180"/>
            <a:ext cx="885179" cy="523220"/>
          </a:xfrm>
          <a:prstGeom prst="rect">
            <a:avLst/>
          </a:prstGeom>
          <a:solidFill>
            <a:schemeClr val="bg2">
              <a:lumMod val="75000"/>
            </a:schemeClr>
          </a:solidFill>
        </p:spPr>
        <p:txBody>
          <a:bodyPr wrap="none" rtlCol="0">
            <a:spAutoFit/>
          </a:bodyPr>
          <a:lstStyle/>
          <a:p>
            <a:r>
              <a:rPr lang="fr-BE" sz="2800" dirty="0"/>
              <a:t>&lt; 5%</a:t>
            </a:r>
          </a:p>
        </p:txBody>
      </p:sp>
    </p:spTree>
    <p:extLst>
      <p:ext uri="{BB962C8B-B14F-4D97-AF65-F5344CB8AC3E}">
        <p14:creationId xmlns:p14="http://schemas.microsoft.com/office/powerpoint/2010/main" val="37231297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4CE286E-48CB-D036-5FA2-B5753CE26D24}"/>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50F1F20A-D423-88B1-59E2-4D9929EE65A6}"/>
              </a:ext>
            </a:extLst>
          </p:cNvPr>
          <p:cNvPicPr>
            <a:picLocks noChangeAspect="1"/>
          </p:cNvPicPr>
          <p:nvPr/>
        </p:nvPicPr>
        <p:blipFill>
          <a:blip r:embed="rId2"/>
          <a:stretch>
            <a:fillRect/>
          </a:stretch>
        </p:blipFill>
        <p:spPr>
          <a:xfrm>
            <a:off x="2817822" y="3453574"/>
            <a:ext cx="8424936" cy="6480720"/>
          </a:xfrm>
          <a:prstGeom prst="rect">
            <a:avLst/>
          </a:prstGeom>
        </p:spPr>
      </p:pic>
      <p:sp>
        <p:nvSpPr>
          <p:cNvPr id="8" name="ZoneTexte 7">
            <a:extLst>
              <a:ext uri="{FF2B5EF4-FFF2-40B4-BE49-F238E27FC236}">
                <a16:creationId xmlns:a16="http://schemas.microsoft.com/office/drawing/2014/main" id="{111D125E-055F-A3A4-1474-C4489319819F}"/>
              </a:ext>
            </a:extLst>
          </p:cNvPr>
          <p:cNvSpPr txBox="1"/>
          <p:nvPr/>
        </p:nvSpPr>
        <p:spPr>
          <a:xfrm>
            <a:off x="-68374" y="719857"/>
            <a:ext cx="12493388" cy="1200329"/>
          </a:xfrm>
          <a:prstGeom prst="rect">
            <a:avLst/>
          </a:prstGeom>
          <a:noFill/>
        </p:spPr>
        <p:txBody>
          <a:bodyPr wrap="square">
            <a:spAutoFit/>
          </a:bodyPr>
          <a:lstStyle/>
          <a:p>
            <a:pPr lvl="1">
              <a:defRPr/>
            </a:pPr>
            <a:r>
              <a:rPr lang="fr-BE" sz="3600" dirty="0">
                <a:solidFill>
                  <a:srgbClr val="FFFF00"/>
                </a:solidFill>
                <a:ea typeface="Arial Unicode MS" pitchFamily="34" charset="-128"/>
                <a:cs typeface="Arial Unicode MS" pitchFamily="34" charset="-128"/>
              </a:rPr>
              <a:t>SCORES DE SANTE MAMMAIRE : </a:t>
            </a:r>
          </a:p>
          <a:p>
            <a:pPr lvl="1">
              <a:defRPr/>
            </a:pPr>
            <a:r>
              <a:rPr lang="fr-BE" sz="3600" dirty="0">
                <a:solidFill>
                  <a:srgbClr val="FFFF00"/>
                </a:solidFill>
                <a:ea typeface="Arial Unicode MS" pitchFamily="34" charset="-128"/>
                <a:cs typeface="Arial Unicode MS" pitchFamily="34" charset="-128"/>
              </a:rPr>
              <a:t>2.  </a:t>
            </a:r>
            <a:r>
              <a:rPr lang="fr-BE" sz="3600" dirty="0">
                <a:solidFill>
                  <a:srgbClr val="FFFF00"/>
                </a:solidFill>
                <a:effectLst>
                  <a:outerShdw blurRad="38100" dist="38100" dir="2700000" algn="tl">
                    <a:srgbClr val="000000">
                      <a:alpha val="43137"/>
                    </a:srgbClr>
                  </a:outerShdw>
                </a:effectLst>
                <a:ea typeface="Arial Unicode MS" pitchFamily="34" charset="-128"/>
                <a:cs typeface="Arial Unicode MS" pitchFamily="34" charset="-128"/>
              </a:rPr>
              <a:t>SCORES DE TRAYONS : facteurs de risque</a:t>
            </a:r>
            <a:endParaRPr lang="fr-BE" sz="3600" dirty="0">
              <a:solidFill>
                <a:srgbClr val="FFFF00"/>
              </a:solidFill>
              <a:effectLst>
                <a:outerShdw blurRad="38100" dist="38100" dir="2700000" algn="tl">
                  <a:srgbClr val="000000">
                    <a:alpha val="43137"/>
                  </a:srgbClr>
                </a:outerShdw>
              </a:effectLst>
            </a:endParaRPr>
          </a:p>
        </p:txBody>
      </p:sp>
      <p:sp>
        <p:nvSpPr>
          <p:cNvPr id="11" name="ZoneTexte 10">
            <a:extLst>
              <a:ext uri="{FF2B5EF4-FFF2-40B4-BE49-F238E27FC236}">
                <a16:creationId xmlns:a16="http://schemas.microsoft.com/office/drawing/2014/main" id="{F7BE50C9-3CA2-C0D2-296E-E5FB6A9595FF}"/>
              </a:ext>
            </a:extLst>
          </p:cNvPr>
          <p:cNvSpPr txBox="1"/>
          <p:nvPr/>
        </p:nvSpPr>
        <p:spPr>
          <a:xfrm>
            <a:off x="15707254" y="10093223"/>
            <a:ext cx="470000" cy="769441"/>
          </a:xfrm>
          <a:prstGeom prst="rect">
            <a:avLst/>
          </a:prstGeom>
          <a:noFill/>
        </p:spPr>
        <p:txBody>
          <a:bodyPr wrap="none" rtlCol="0">
            <a:spAutoFit/>
          </a:bodyPr>
          <a:lstStyle/>
          <a:p>
            <a:r>
              <a:rPr lang="fr-BE" dirty="0"/>
              <a:t>1</a:t>
            </a:r>
          </a:p>
        </p:txBody>
      </p:sp>
      <p:cxnSp>
        <p:nvCxnSpPr>
          <p:cNvPr id="20" name="Connecteur droit avec flèche 19">
            <a:extLst>
              <a:ext uri="{FF2B5EF4-FFF2-40B4-BE49-F238E27FC236}">
                <a16:creationId xmlns:a16="http://schemas.microsoft.com/office/drawing/2014/main" id="{E3495E33-D401-C88D-5666-648395901EE8}"/>
              </a:ext>
            </a:extLst>
          </p:cNvPr>
          <p:cNvCxnSpPr>
            <a:cxnSpLocks/>
          </p:cNvCxnSpPr>
          <p:nvPr/>
        </p:nvCxnSpPr>
        <p:spPr>
          <a:xfrm>
            <a:off x="3846963" y="9934294"/>
            <a:ext cx="0" cy="928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517357C5-F876-32B1-ED63-A0BB50C4B860}"/>
              </a:ext>
            </a:extLst>
          </p:cNvPr>
          <p:cNvSpPr txBox="1"/>
          <p:nvPr/>
        </p:nvSpPr>
        <p:spPr>
          <a:xfrm>
            <a:off x="8751006" y="6693934"/>
            <a:ext cx="2444772" cy="369332"/>
          </a:xfrm>
          <a:prstGeom prst="rect">
            <a:avLst/>
          </a:prstGeom>
          <a:solidFill>
            <a:schemeClr val="bg1"/>
          </a:solidFill>
        </p:spPr>
        <p:txBody>
          <a:bodyPr wrap="none" rtlCol="0">
            <a:spAutoFit/>
          </a:bodyPr>
          <a:lstStyle/>
          <a:p>
            <a:r>
              <a:rPr lang="fr-BE" sz="1800" dirty="0"/>
              <a:t>Anneau de compression</a:t>
            </a:r>
          </a:p>
        </p:txBody>
      </p:sp>
      <p:sp>
        <p:nvSpPr>
          <p:cNvPr id="9" name="ZoneTexte 8">
            <a:extLst>
              <a:ext uri="{FF2B5EF4-FFF2-40B4-BE49-F238E27FC236}">
                <a16:creationId xmlns:a16="http://schemas.microsoft.com/office/drawing/2014/main" id="{EE29B006-E06D-A2C1-1A25-2171987C3CF1}"/>
              </a:ext>
            </a:extLst>
          </p:cNvPr>
          <p:cNvSpPr txBox="1"/>
          <p:nvPr/>
        </p:nvSpPr>
        <p:spPr>
          <a:xfrm>
            <a:off x="12479442" y="4836639"/>
            <a:ext cx="7395624" cy="2513893"/>
          </a:xfrm>
          <a:prstGeom prst="rect">
            <a:avLst/>
          </a:prstGeom>
          <a:noFill/>
          <a:ln>
            <a:solidFill>
              <a:schemeClr val="tx2">
                <a:lumMod val="60000"/>
                <a:lumOff val="40000"/>
              </a:schemeClr>
            </a:solidFill>
          </a:ln>
        </p:spPr>
        <p:txBody>
          <a:bodyPr wrap="square">
            <a:spAutoFit/>
          </a:bodyPr>
          <a:lstStyle/>
          <a:p>
            <a:pPr marL="457200" indent="-457200">
              <a:lnSpc>
                <a:spcPct val="80000"/>
              </a:lnSpc>
              <a:buFont typeface="Arial" panose="020B0604020202020204" pitchFamily="34" charset="0"/>
              <a:buChar char="•"/>
              <a:defRPr/>
            </a:pPr>
            <a:r>
              <a:rPr lang="fr-FR" sz="2800" kern="0" dirty="0">
                <a:solidFill>
                  <a:schemeClr val="bg1"/>
                </a:solidFill>
              </a:rPr>
              <a:t>Embouchure trop large</a:t>
            </a:r>
          </a:p>
          <a:p>
            <a:pPr marL="457200" indent="-457200">
              <a:lnSpc>
                <a:spcPct val="80000"/>
              </a:lnSpc>
              <a:buFont typeface="Arial" panose="020B0604020202020204" pitchFamily="34" charset="0"/>
              <a:buChar char="•"/>
              <a:defRPr/>
            </a:pPr>
            <a:r>
              <a:rPr lang="fr-FR" sz="2800" kern="0" dirty="0">
                <a:solidFill>
                  <a:schemeClr val="bg1"/>
                </a:solidFill>
              </a:rPr>
              <a:t>Embouchure trop rigide. </a:t>
            </a:r>
          </a:p>
          <a:p>
            <a:pPr marL="457200" indent="-457200">
              <a:lnSpc>
                <a:spcPct val="80000"/>
              </a:lnSpc>
              <a:buFont typeface="Arial" panose="020B0604020202020204" pitchFamily="34" charset="0"/>
              <a:buChar char="•"/>
              <a:defRPr/>
            </a:pPr>
            <a:r>
              <a:rPr lang="fr-FR" sz="2800" kern="0" dirty="0">
                <a:solidFill>
                  <a:schemeClr val="bg1"/>
                </a:solidFill>
              </a:rPr>
              <a:t>Vide trop élevé</a:t>
            </a:r>
          </a:p>
          <a:p>
            <a:pPr marL="457200" indent="-457200">
              <a:lnSpc>
                <a:spcPct val="80000"/>
              </a:lnSpc>
              <a:buFont typeface="Arial" panose="020B0604020202020204" pitchFamily="34" charset="0"/>
              <a:buChar char="•"/>
              <a:defRPr/>
            </a:pPr>
            <a:r>
              <a:rPr lang="fr-FR" sz="2800" kern="0" dirty="0">
                <a:solidFill>
                  <a:schemeClr val="bg1"/>
                </a:solidFill>
              </a:rPr>
              <a:t>Faisceau trop léger et donc ascension</a:t>
            </a:r>
          </a:p>
          <a:p>
            <a:pPr marL="457200" indent="-457200">
              <a:lnSpc>
                <a:spcPct val="80000"/>
              </a:lnSpc>
              <a:buFont typeface="Arial" panose="020B0604020202020204" pitchFamily="34" charset="0"/>
              <a:buChar char="•"/>
              <a:defRPr/>
            </a:pPr>
            <a:r>
              <a:rPr lang="fr-FR" sz="2800" kern="0" dirty="0">
                <a:solidFill>
                  <a:schemeClr val="bg1"/>
                </a:solidFill>
              </a:rPr>
              <a:t>Manchon : corps trop large (trayon trop petit)</a:t>
            </a:r>
          </a:p>
          <a:p>
            <a:pPr marL="457200" indent="-457200">
              <a:lnSpc>
                <a:spcPct val="80000"/>
              </a:lnSpc>
              <a:buFont typeface="Arial" panose="020B0604020202020204" pitchFamily="34" charset="0"/>
              <a:buChar char="•"/>
              <a:defRPr/>
            </a:pPr>
            <a:r>
              <a:rPr lang="fr-FR" sz="2800" kern="0" dirty="0">
                <a:solidFill>
                  <a:schemeClr val="bg1"/>
                </a:solidFill>
              </a:rPr>
              <a:t>Egouttage trop long</a:t>
            </a:r>
          </a:p>
          <a:p>
            <a:pPr marL="457200" indent="-457200">
              <a:lnSpc>
                <a:spcPct val="80000"/>
              </a:lnSpc>
              <a:buFont typeface="Arial" panose="020B0604020202020204" pitchFamily="34" charset="0"/>
              <a:buChar char="•"/>
              <a:defRPr/>
            </a:pPr>
            <a:r>
              <a:rPr lang="fr-FR" sz="2800" kern="0" dirty="0">
                <a:solidFill>
                  <a:schemeClr val="bg1"/>
                </a:solidFill>
              </a:rPr>
              <a:t>Surtraite</a:t>
            </a:r>
          </a:p>
        </p:txBody>
      </p:sp>
      <p:sp>
        <p:nvSpPr>
          <p:cNvPr id="17" name="ZoneTexte 16">
            <a:extLst>
              <a:ext uri="{FF2B5EF4-FFF2-40B4-BE49-F238E27FC236}">
                <a16:creationId xmlns:a16="http://schemas.microsoft.com/office/drawing/2014/main" id="{883A079E-8F04-FA70-FB23-C0F1BD7975A7}"/>
              </a:ext>
            </a:extLst>
          </p:cNvPr>
          <p:cNvSpPr txBox="1"/>
          <p:nvPr/>
        </p:nvSpPr>
        <p:spPr>
          <a:xfrm>
            <a:off x="12447745" y="2232025"/>
            <a:ext cx="8340231" cy="1824474"/>
          </a:xfrm>
          <a:prstGeom prst="rect">
            <a:avLst/>
          </a:prstGeom>
          <a:noFill/>
          <a:ln>
            <a:solidFill>
              <a:schemeClr val="tx2">
                <a:lumMod val="60000"/>
                <a:lumOff val="40000"/>
              </a:schemeClr>
            </a:solidFill>
          </a:ln>
        </p:spPr>
        <p:txBody>
          <a:bodyPr wrap="square">
            <a:spAutoFit/>
          </a:bodyPr>
          <a:lstStyle/>
          <a:p>
            <a:pPr>
              <a:lnSpc>
                <a:spcPct val="80000"/>
              </a:lnSpc>
              <a:buFont typeface="Arial" pitchFamily="34" charset="0"/>
              <a:buChar char="•"/>
              <a:defRPr/>
            </a:pPr>
            <a:r>
              <a:rPr lang="fr-FR" sz="2800" kern="0" dirty="0">
                <a:solidFill>
                  <a:schemeClr val="bg1"/>
                </a:solidFill>
              </a:rPr>
              <a:t>  Vide de traite trop élevé et donc succion trop forte</a:t>
            </a:r>
          </a:p>
          <a:p>
            <a:pPr>
              <a:lnSpc>
                <a:spcPct val="80000"/>
              </a:lnSpc>
              <a:buFont typeface="Arial" pitchFamily="34" charset="0"/>
              <a:buChar char="•"/>
              <a:defRPr/>
            </a:pPr>
            <a:r>
              <a:rPr lang="fr-FR" sz="2800" kern="0" dirty="0">
                <a:solidFill>
                  <a:schemeClr val="bg1"/>
                </a:solidFill>
              </a:rPr>
              <a:t>  Défaut de pulsation</a:t>
            </a:r>
          </a:p>
          <a:p>
            <a:pPr>
              <a:lnSpc>
                <a:spcPct val="80000"/>
              </a:lnSpc>
              <a:buFont typeface="Arial" pitchFamily="34" charset="0"/>
              <a:buChar char="•"/>
              <a:defRPr/>
            </a:pPr>
            <a:r>
              <a:rPr lang="fr-FR" sz="2800" kern="0" dirty="0">
                <a:solidFill>
                  <a:schemeClr val="bg1"/>
                </a:solidFill>
              </a:rPr>
              <a:t>  Phase d trop longue</a:t>
            </a:r>
          </a:p>
          <a:p>
            <a:pPr>
              <a:lnSpc>
                <a:spcPct val="80000"/>
              </a:lnSpc>
              <a:buFont typeface="Arial" pitchFamily="34" charset="0"/>
              <a:buChar char="•"/>
              <a:defRPr/>
            </a:pPr>
            <a:r>
              <a:rPr lang="fr-FR" sz="2800" kern="0" dirty="0">
                <a:solidFill>
                  <a:schemeClr val="bg1"/>
                </a:solidFill>
              </a:rPr>
              <a:t>  Mauvais manchons ou inadaptés (mauvais massage)</a:t>
            </a:r>
          </a:p>
          <a:p>
            <a:pPr>
              <a:lnSpc>
                <a:spcPct val="80000"/>
              </a:lnSpc>
              <a:buFont typeface="Arial" pitchFamily="34" charset="0"/>
              <a:buChar char="•"/>
              <a:defRPr/>
            </a:pPr>
            <a:r>
              <a:rPr lang="fr-FR" sz="2800" kern="0" dirty="0">
                <a:solidFill>
                  <a:schemeClr val="bg1"/>
                </a:solidFill>
              </a:rPr>
              <a:t>  Égouttage trop long</a:t>
            </a:r>
          </a:p>
        </p:txBody>
      </p:sp>
      <p:sp>
        <p:nvSpPr>
          <p:cNvPr id="19" name="ZoneTexte 18">
            <a:extLst>
              <a:ext uri="{FF2B5EF4-FFF2-40B4-BE49-F238E27FC236}">
                <a16:creationId xmlns:a16="http://schemas.microsoft.com/office/drawing/2014/main" id="{6E4ECF49-1A13-97AA-2BAE-48A36D6CF43E}"/>
              </a:ext>
            </a:extLst>
          </p:cNvPr>
          <p:cNvSpPr txBox="1"/>
          <p:nvPr/>
        </p:nvSpPr>
        <p:spPr>
          <a:xfrm>
            <a:off x="2817822" y="10938597"/>
            <a:ext cx="8043696" cy="1824474"/>
          </a:xfrm>
          <a:prstGeom prst="rect">
            <a:avLst/>
          </a:prstGeom>
          <a:noFill/>
          <a:ln>
            <a:solidFill>
              <a:schemeClr val="tx2">
                <a:lumMod val="60000"/>
                <a:lumOff val="40000"/>
              </a:schemeClr>
            </a:solidFill>
          </a:ln>
        </p:spPr>
        <p:txBody>
          <a:bodyPr wrap="square">
            <a:spAutoFit/>
          </a:bodyPr>
          <a:lstStyle/>
          <a:p>
            <a:pPr>
              <a:lnSpc>
                <a:spcPct val="80000"/>
              </a:lnSpc>
              <a:buFont typeface="Arial" pitchFamily="34" charset="0"/>
              <a:buChar char="•"/>
              <a:defRPr/>
            </a:pPr>
            <a:r>
              <a:rPr lang="fr-FR" sz="2800" kern="0" dirty="0">
                <a:solidFill>
                  <a:schemeClr val="bg1"/>
                </a:solidFill>
              </a:rPr>
              <a:t>  Vide trop élevé</a:t>
            </a:r>
          </a:p>
          <a:p>
            <a:pPr>
              <a:lnSpc>
                <a:spcPct val="80000"/>
              </a:lnSpc>
              <a:buFont typeface="Arial" pitchFamily="34" charset="0"/>
              <a:buChar char="•"/>
              <a:defRPr/>
            </a:pPr>
            <a:r>
              <a:rPr lang="fr-FR" sz="2800" kern="0" dirty="0">
                <a:solidFill>
                  <a:schemeClr val="bg1"/>
                </a:solidFill>
              </a:rPr>
              <a:t>  Manchon trop larges ou trop longs</a:t>
            </a:r>
          </a:p>
          <a:p>
            <a:pPr>
              <a:lnSpc>
                <a:spcPct val="80000"/>
              </a:lnSpc>
              <a:buFont typeface="Arial" pitchFamily="34" charset="0"/>
              <a:buChar char="•"/>
              <a:defRPr/>
            </a:pPr>
            <a:r>
              <a:rPr lang="fr-FR" sz="2800" kern="0" dirty="0">
                <a:solidFill>
                  <a:schemeClr val="bg1"/>
                </a:solidFill>
              </a:rPr>
              <a:t>  Défaut de pulsation</a:t>
            </a:r>
          </a:p>
          <a:p>
            <a:pPr>
              <a:lnSpc>
                <a:spcPct val="80000"/>
              </a:lnSpc>
              <a:buFont typeface="Arial" pitchFamily="34" charset="0"/>
              <a:buChar char="•"/>
              <a:defRPr/>
            </a:pPr>
            <a:r>
              <a:rPr lang="fr-FR" sz="2800" kern="0" dirty="0">
                <a:solidFill>
                  <a:schemeClr val="bg1"/>
                </a:solidFill>
              </a:rPr>
              <a:t>  Surtraite</a:t>
            </a:r>
          </a:p>
          <a:p>
            <a:pPr>
              <a:lnSpc>
                <a:spcPct val="80000"/>
              </a:lnSpc>
              <a:buFont typeface="Arial" pitchFamily="34" charset="0"/>
              <a:buChar char="•"/>
              <a:defRPr/>
            </a:pPr>
            <a:r>
              <a:rPr lang="fr-FR" sz="2800" kern="0" dirty="0">
                <a:solidFill>
                  <a:schemeClr val="bg1"/>
                </a:solidFill>
              </a:rPr>
              <a:t> Conséquence : douleur et donc agitation de la vache</a:t>
            </a:r>
          </a:p>
        </p:txBody>
      </p:sp>
      <p:cxnSp>
        <p:nvCxnSpPr>
          <p:cNvPr id="23" name="Connecteur droit avec flèche 22">
            <a:extLst>
              <a:ext uri="{FF2B5EF4-FFF2-40B4-BE49-F238E27FC236}">
                <a16:creationId xmlns:a16="http://schemas.microsoft.com/office/drawing/2014/main" id="{13E81672-9550-C048-68C1-ABDFF6FA47F6}"/>
              </a:ext>
            </a:extLst>
          </p:cNvPr>
          <p:cNvCxnSpPr>
            <a:cxnSpLocks/>
          </p:cNvCxnSpPr>
          <p:nvPr/>
        </p:nvCxnSpPr>
        <p:spPr>
          <a:xfrm>
            <a:off x="11242758" y="6860597"/>
            <a:ext cx="123668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5B25CFC5-C893-6607-A923-D9CB7F35A26E}"/>
              </a:ext>
            </a:extLst>
          </p:cNvPr>
          <p:cNvCxnSpPr>
            <a:cxnSpLocks/>
          </p:cNvCxnSpPr>
          <p:nvPr/>
        </p:nvCxnSpPr>
        <p:spPr>
          <a:xfrm>
            <a:off x="7570350" y="3091027"/>
            <a:ext cx="490909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3BD964C4-F7CC-52D3-310B-031FDA5AD81A}"/>
              </a:ext>
            </a:extLst>
          </p:cNvPr>
          <p:cNvSpPr txBox="1"/>
          <p:nvPr/>
        </p:nvSpPr>
        <p:spPr>
          <a:xfrm>
            <a:off x="12449948" y="10228295"/>
            <a:ext cx="9800376" cy="2169184"/>
          </a:xfrm>
          <a:prstGeom prst="rect">
            <a:avLst/>
          </a:prstGeom>
          <a:noFill/>
          <a:ln>
            <a:solidFill>
              <a:schemeClr val="tx2">
                <a:lumMod val="60000"/>
                <a:lumOff val="40000"/>
              </a:schemeClr>
            </a:solidFill>
          </a:ln>
        </p:spPr>
        <p:txBody>
          <a:bodyPr wrap="square">
            <a:spAutoFit/>
          </a:bodyPr>
          <a:lstStyle/>
          <a:p>
            <a:pPr>
              <a:lnSpc>
                <a:spcPct val="80000"/>
              </a:lnSpc>
              <a:buFont typeface="Arial" pitchFamily="34" charset="0"/>
              <a:buChar char="•"/>
              <a:defRPr/>
            </a:pPr>
            <a:r>
              <a:rPr lang="fr-FR" sz="2800" kern="0" dirty="0">
                <a:solidFill>
                  <a:schemeClr val="bg1"/>
                </a:solidFill>
              </a:rPr>
              <a:t>  Vide trop élevé</a:t>
            </a:r>
          </a:p>
          <a:p>
            <a:pPr>
              <a:lnSpc>
                <a:spcPct val="80000"/>
              </a:lnSpc>
              <a:buFont typeface="Arial" pitchFamily="34" charset="0"/>
              <a:buChar char="•"/>
              <a:defRPr/>
            </a:pPr>
            <a:r>
              <a:rPr lang="fr-FR" sz="2800" kern="0" dirty="0">
                <a:solidFill>
                  <a:schemeClr val="bg1"/>
                </a:solidFill>
              </a:rPr>
              <a:t>  Défaut de pulsation</a:t>
            </a:r>
          </a:p>
          <a:p>
            <a:pPr>
              <a:lnSpc>
                <a:spcPct val="80000"/>
              </a:lnSpc>
              <a:buFont typeface="Arial" pitchFamily="34" charset="0"/>
              <a:buChar char="•"/>
              <a:defRPr/>
            </a:pPr>
            <a:r>
              <a:rPr lang="fr-FR" sz="2800" kern="0" dirty="0">
                <a:solidFill>
                  <a:schemeClr val="bg1"/>
                </a:solidFill>
              </a:rPr>
              <a:t>  Phase d trop courte</a:t>
            </a:r>
          </a:p>
          <a:p>
            <a:pPr>
              <a:lnSpc>
                <a:spcPct val="80000"/>
              </a:lnSpc>
              <a:buFont typeface="Arial" pitchFamily="34" charset="0"/>
              <a:buChar char="•"/>
              <a:defRPr/>
            </a:pPr>
            <a:r>
              <a:rPr lang="fr-FR" sz="2800" kern="0" dirty="0">
                <a:solidFill>
                  <a:schemeClr val="bg1"/>
                </a:solidFill>
              </a:rPr>
              <a:t>  Manchon trop large ou trop souple ou trop court (&lt; 140 mm)</a:t>
            </a:r>
          </a:p>
          <a:p>
            <a:pPr>
              <a:lnSpc>
                <a:spcPct val="80000"/>
              </a:lnSpc>
              <a:buFont typeface="Arial" pitchFamily="34" charset="0"/>
              <a:buChar char="•"/>
              <a:defRPr/>
            </a:pPr>
            <a:r>
              <a:rPr lang="fr-FR" sz="2800" kern="0" dirty="0">
                <a:solidFill>
                  <a:schemeClr val="bg1"/>
                </a:solidFill>
              </a:rPr>
              <a:t>  Egouttage trop long</a:t>
            </a:r>
          </a:p>
          <a:p>
            <a:pPr>
              <a:lnSpc>
                <a:spcPct val="80000"/>
              </a:lnSpc>
              <a:buFont typeface="Arial" pitchFamily="34" charset="0"/>
              <a:buChar char="•"/>
              <a:defRPr/>
            </a:pPr>
            <a:r>
              <a:rPr lang="fr-FR" sz="2800" kern="0" dirty="0">
                <a:solidFill>
                  <a:schemeClr val="bg1"/>
                </a:solidFill>
              </a:rPr>
              <a:t>  Surtraite</a:t>
            </a:r>
          </a:p>
        </p:txBody>
      </p:sp>
      <p:cxnSp>
        <p:nvCxnSpPr>
          <p:cNvPr id="31" name="Connecteur droit 30">
            <a:extLst>
              <a:ext uri="{FF2B5EF4-FFF2-40B4-BE49-F238E27FC236}">
                <a16:creationId xmlns:a16="http://schemas.microsoft.com/office/drawing/2014/main" id="{FA9B772C-09B9-710C-DEBF-5405AB0DF921}"/>
              </a:ext>
            </a:extLst>
          </p:cNvPr>
          <p:cNvCxnSpPr/>
          <p:nvPr/>
        </p:nvCxnSpPr>
        <p:spPr>
          <a:xfrm>
            <a:off x="7570350" y="3091027"/>
            <a:ext cx="0" cy="38615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17462A88-F95E-1D9E-46E1-C9936BA1CB28}"/>
              </a:ext>
            </a:extLst>
          </p:cNvPr>
          <p:cNvCxnSpPr>
            <a:cxnSpLocks/>
          </p:cNvCxnSpPr>
          <p:nvPr/>
        </p:nvCxnSpPr>
        <p:spPr>
          <a:xfrm>
            <a:off x="5626134" y="10477943"/>
            <a:ext cx="6853308" cy="518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4D7C2CEF-A8E0-6CB4-C4B7-A87BD071D109}"/>
              </a:ext>
            </a:extLst>
          </p:cNvPr>
          <p:cNvCxnSpPr>
            <a:cxnSpLocks/>
          </p:cNvCxnSpPr>
          <p:nvPr/>
        </p:nvCxnSpPr>
        <p:spPr>
          <a:xfrm>
            <a:off x="5638029" y="9934294"/>
            <a:ext cx="0" cy="5189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DC4D367B-1C2D-5457-231B-0EEABE434C13}"/>
              </a:ext>
            </a:extLst>
          </p:cNvPr>
          <p:cNvSpPr txBox="1"/>
          <p:nvPr/>
        </p:nvSpPr>
        <p:spPr>
          <a:xfrm>
            <a:off x="12479442" y="8476707"/>
            <a:ext cx="3816424" cy="1479764"/>
          </a:xfrm>
          <a:prstGeom prst="rect">
            <a:avLst/>
          </a:prstGeom>
          <a:noFill/>
          <a:ln>
            <a:solidFill>
              <a:schemeClr val="tx2">
                <a:lumMod val="60000"/>
                <a:lumOff val="40000"/>
              </a:schemeClr>
            </a:solidFill>
          </a:ln>
        </p:spPr>
        <p:txBody>
          <a:bodyPr wrap="square">
            <a:spAutoFit/>
          </a:bodyPr>
          <a:lstStyle/>
          <a:p>
            <a:pPr>
              <a:lnSpc>
                <a:spcPct val="80000"/>
              </a:lnSpc>
              <a:buFont typeface="Arial" pitchFamily="34" charset="0"/>
              <a:buChar char="•"/>
              <a:defRPr/>
            </a:pPr>
            <a:r>
              <a:rPr lang="fr-FR" sz="2800" kern="0" dirty="0">
                <a:solidFill>
                  <a:schemeClr val="bg1"/>
                </a:solidFill>
              </a:rPr>
              <a:t>  Vide trop élevé</a:t>
            </a:r>
          </a:p>
          <a:p>
            <a:pPr>
              <a:lnSpc>
                <a:spcPct val="80000"/>
              </a:lnSpc>
              <a:buFont typeface="Arial" pitchFamily="34" charset="0"/>
              <a:buChar char="•"/>
              <a:defRPr/>
            </a:pPr>
            <a:r>
              <a:rPr lang="fr-FR" sz="2800" kern="0" dirty="0">
                <a:solidFill>
                  <a:schemeClr val="bg1"/>
                </a:solidFill>
              </a:rPr>
              <a:t>  Manchon trop dur</a:t>
            </a:r>
          </a:p>
          <a:p>
            <a:pPr>
              <a:lnSpc>
                <a:spcPct val="80000"/>
              </a:lnSpc>
              <a:buFont typeface="Arial" pitchFamily="34" charset="0"/>
              <a:buChar char="•"/>
              <a:defRPr/>
            </a:pPr>
            <a:r>
              <a:rPr lang="fr-FR" sz="2800" kern="0" dirty="0">
                <a:solidFill>
                  <a:schemeClr val="bg1"/>
                </a:solidFill>
              </a:rPr>
              <a:t>  Manchon inadapté</a:t>
            </a:r>
          </a:p>
          <a:p>
            <a:pPr>
              <a:lnSpc>
                <a:spcPct val="80000"/>
              </a:lnSpc>
              <a:buFont typeface="Arial" pitchFamily="34" charset="0"/>
              <a:buChar char="•"/>
              <a:defRPr/>
            </a:pPr>
            <a:r>
              <a:rPr lang="fr-FR" sz="2800" kern="0" dirty="0">
                <a:solidFill>
                  <a:schemeClr val="bg1"/>
                </a:solidFill>
              </a:rPr>
              <a:t>  Surtraite</a:t>
            </a:r>
            <a:endParaRPr lang="fr-BE" sz="2800" dirty="0">
              <a:solidFill>
                <a:schemeClr val="bg1"/>
              </a:solidFill>
            </a:endParaRPr>
          </a:p>
        </p:txBody>
      </p:sp>
      <p:cxnSp>
        <p:nvCxnSpPr>
          <p:cNvPr id="39" name="Connecteur droit avec flèche 38">
            <a:extLst>
              <a:ext uri="{FF2B5EF4-FFF2-40B4-BE49-F238E27FC236}">
                <a16:creationId xmlns:a16="http://schemas.microsoft.com/office/drawing/2014/main" id="{F9C5FFE8-B16A-60F8-A1D6-314EA8A1144F}"/>
              </a:ext>
            </a:extLst>
          </p:cNvPr>
          <p:cNvCxnSpPr>
            <a:cxnSpLocks/>
          </p:cNvCxnSpPr>
          <p:nvPr/>
        </p:nvCxnSpPr>
        <p:spPr>
          <a:xfrm>
            <a:off x="11242758" y="9805191"/>
            <a:ext cx="123668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586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5875558-0576-D32A-381E-91023032CA2E}"/>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1E3EEB48-3E3C-7C7C-4796-8EE8DBD028D1}"/>
              </a:ext>
            </a:extLst>
          </p:cNvPr>
          <p:cNvPicPr>
            <a:picLocks noChangeAspect="1"/>
          </p:cNvPicPr>
          <p:nvPr/>
        </p:nvPicPr>
        <p:blipFill>
          <a:blip r:embed="rId2"/>
          <a:stretch>
            <a:fillRect/>
          </a:stretch>
        </p:blipFill>
        <p:spPr>
          <a:xfrm>
            <a:off x="5976516" y="2525115"/>
            <a:ext cx="10441160" cy="6755364"/>
          </a:xfrm>
          <a:prstGeom prst="rect">
            <a:avLst/>
          </a:prstGeom>
        </p:spPr>
      </p:pic>
      <p:sp>
        <p:nvSpPr>
          <p:cNvPr id="8" name="ZoneTexte 7">
            <a:extLst>
              <a:ext uri="{FF2B5EF4-FFF2-40B4-BE49-F238E27FC236}">
                <a16:creationId xmlns:a16="http://schemas.microsoft.com/office/drawing/2014/main" id="{600C4A24-8373-0184-E5D7-E7631A2ADA1C}"/>
              </a:ext>
            </a:extLst>
          </p:cNvPr>
          <p:cNvSpPr txBox="1"/>
          <p:nvPr/>
        </p:nvSpPr>
        <p:spPr>
          <a:xfrm>
            <a:off x="-68374" y="719857"/>
            <a:ext cx="12493388" cy="1200329"/>
          </a:xfrm>
          <a:prstGeom prst="rect">
            <a:avLst/>
          </a:prstGeom>
          <a:noFill/>
        </p:spPr>
        <p:txBody>
          <a:bodyPr wrap="square">
            <a:spAutoFit/>
          </a:bodyPr>
          <a:lstStyle/>
          <a:p>
            <a:pPr lvl="1">
              <a:defRPr/>
            </a:pPr>
            <a:r>
              <a:rPr lang="fr-BE" sz="3600" dirty="0">
                <a:solidFill>
                  <a:srgbClr val="FFFF00"/>
                </a:solidFill>
                <a:ea typeface="Arial Unicode MS" pitchFamily="34" charset="-128"/>
                <a:cs typeface="Arial Unicode MS" pitchFamily="34" charset="-128"/>
              </a:rPr>
              <a:t>SCORES DE SANTE MAMMAIRE : </a:t>
            </a:r>
          </a:p>
          <a:p>
            <a:pPr lvl="1">
              <a:defRPr/>
            </a:pPr>
            <a:r>
              <a:rPr lang="fr-BE" sz="3600" dirty="0">
                <a:solidFill>
                  <a:srgbClr val="FFFF00"/>
                </a:solidFill>
                <a:ea typeface="Arial Unicode MS" pitchFamily="34" charset="-128"/>
                <a:cs typeface="Arial Unicode MS" pitchFamily="34" charset="-128"/>
              </a:rPr>
              <a:t>2.  </a:t>
            </a:r>
            <a:r>
              <a:rPr lang="fr-BE" sz="3600" dirty="0">
                <a:solidFill>
                  <a:srgbClr val="FFFF00"/>
                </a:solidFill>
                <a:effectLst>
                  <a:outerShdw blurRad="38100" dist="38100" dir="2700000" algn="tl">
                    <a:srgbClr val="000000">
                      <a:alpha val="43137"/>
                    </a:srgbClr>
                  </a:outerShdw>
                </a:effectLst>
                <a:ea typeface="Arial Unicode MS" pitchFamily="34" charset="-128"/>
                <a:cs typeface="Arial Unicode MS" pitchFamily="34" charset="-128"/>
              </a:rPr>
              <a:t>SCORES DE TRAYONS : facteurs de risque </a:t>
            </a:r>
            <a:endParaRPr lang="fr-BE" sz="3600" dirty="0">
              <a:solidFill>
                <a:srgbClr val="FFFF00"/>
              </a:solidFill>
              <a:effectLst>
                <a:outerShdw blurRad="38100" dist="38100" dir="2700000" algn="tl">
                  <a:srgbClr val="000000">
                    <a:alpha val="43137"/>
                  </a:srgbClr>
                </a:outerShdw>
              </a:effectLst>
            </a:endParaRPr>
          </a:p>
        </p:txBody>
      </p:sp>
      <p:sp>
        <p:nvSpPr>
          <p:cNvPr id="12" name="Ellipse 11">
            <a:extLst>
              <a:ext uri="{FF2B5EF4-FFF2-40B4-BE49-F238E27FC236}">
                <a16:creationId xmlns:a16="http://schemas.microsoft.com/office/drawing/2014/main" id="{1E83FCFF-173F-FB3A-9C64-A5BF54C6B973}"/>
              </a:ext>
            </a:extLst>
          </p:cNvPr>
          <p:cNvSpPr/>
          <p:nvPr/>
        </p:nvSpPr>
        <p:spPr>
          <a:xfrm>
            <a:off x="17065748" y="4032225"/>
            <a:ext cx="792088" cy="8640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2</a:t>
            </a:r>
          </a:p>
        </p:txBody>
      </p:sp>
      <p:sp>
        <p:nvSpPr>
          <p:cNvPr id="13" name="Ellipse 12">
            <a:extLst>
              <a:ext uri="{FF2B5EF4-FFF2-40B4-BE49-F238E27FC236}">
                <a16:creationId xmlns:a16="http://schemas.microsoft.com/office/drawing/2014/main" id="{758BD178-C6F3-15F1-EF22-B594A509EBF9}"/>
              </a:ext>
            </a:extLst>
          </p:cNvPr>
          <p:cNvSpPr/>
          <p:nvPr/>
        </p:nvSpPr>
        <p:spPr>
          <a:xfrm>
            <a:off x="17065748" y="6720328"/>
            <a:ext cx="792088" cy="8640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4</a:t>
            </a:r>
          </a:p>
        </p:txBody>
      </p:sp>
      <p:sp>
        <p:nvSpPr>
          <p:cNvPr id="14" name="Ellipse 13">
            <a:extLst>
              <a:ext uri="{FF2B5EF4-FFF2-40B4-BE49-F238E27FC236}">
                <a16:creationId xmlns:a16="http://schemas.microsoft.com/office/drawing/2014/main" id="{4413F75A-D8EC-A0FD-A3A0-7245E52DA0EB}"/>
              </a:ext>
            </a:extLst>
          </p:cNvPr>
          <p:cNvSpPr/>
          <p:nvPr/>
        </p:nvSpPr>
        <p:spPr>
          <a:xfrm>
            <a:off x="4680372" y="6720328"/>
            <a:ext cx="792088" cy="8640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3</a:t>
            </a:r>
          </a:p>
        </p:txBody>
      </p:sp>
      <p:sp>
        <p:nvSpPr>
          <p:cNvPr id="15" name="Ellipse 14">
            <a:extLst>
              <a:ext uri="{FF2B5EF4-FFF2-40B4-BE49-F238E27FC236}">
                <a16:creationId xmlns:a16="http://schemas.microsoft.com/office/drawing/2014/main" id="{5593232B-9F6B-1458-23E7-AF16AB4C8302}"/>
              </a:ext>
            </a:extLst>
          </p:cNvPr>
          <p:cNvSpPr/>
          <p:nvPr/>
        </p:nvSpPr>
        <p:spPr>
          <a:xfrm>
            <a:off x="4680372" y="4104233"/>
            <a:ext cx="792088" cy="8640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t>1</a:t>
            </a:r>
          </a:p>
        </p:txBody>
      </p:sp>
      <p:sp>
        <p:nvSpPr>
          <p:cNvPr id="4" name="ZoneTexte 3">
            <a:extLst>
              <a:ext uri="{FF2B5EF4-FFF2-40B4-BE49-F238E27FC236}">
                <a16:creationId xmlns:a16="http://schemas.microsoft.com/office/drawing/2014/main" id="{25F4B371-806D-625B-D6F7-EF87EA0C772C}"/>
              </a:ext>
            </a:extLst>
          </p:cNvPr>
          <p:cNvSpPr txBox="1"/>
          <p:nvPr/>
        </p:nvSpPr>
        <p:spPr>
          <a:xfrm>
            <a:off x="8640812" y="9744664"/>
            <a:ext cx="6492827" cy="3108543"/>
          </a:xfrm>
          <a:prstGeom prst="rect">
            <a:avLst/>
          </a:prstGeom>
          <a:noFill/>
          <a:ln>
            <a:solidFill>
              <a:schemeClr val="tx2">
                <a:lumMod val="60000"/>
                <a:lumOff val="40000"/>
              </a:schemeClr>
            </a:solidFill>
          </a:ln>
        </p:spPr>
        <p:txBody>
          <a:bodyPr wrap="square">
            <a:spAutoFit/>
          </a:bodyPr>
          <a:lstStyle/>
          <a:p>
            <a:pPr marL="342900" indent="-342900">
              <a:buFont typeface="Arial" pitchFamily="34" charset="0"/>
              <a:buChar char="•"/>
              <a:defRPr/>
            </a:pPr>
            <a:r>
              <a:rPr lang="fr-BE" sz="2800" dirty="0">
                <a:solidFill>
                  <a:schemeClr val="bg1"/>
                </a:solidFill>
                <a:latin typeface="+mn-lt"/>
              </a:rPr>
              <a:t>Niveau de vide trop élevé</a:t>
            </a:r>
          </a:p>
          <a:p>
            <a:pPr marL="342900" indent="-342900">
              <a:buFont typeface="Arial" pitchFamily="34" charset="0"/>
              <a:buChar char="•"/>
              <a:defRPr/>
            </a:pPr>
            <a:r>
              <a:rPr lang="fr-BE" sz="2800" dirty="0">
                <a:solidFill>
                  <a:schemeClr val="bg1"/>
                </a:solidFill>
                <a:latin typeface="+mn-lt"/>
              </a:rPr>
              <a:t>Défaut de pulsation</a:t>
            </a:r>
          </a:p>
          <a:p>
            <a:pPr marL="342900" indent="-342900">
              <a:buFont typeface="Arial" pitchFamily="34" charset="0"/>
              <a:buChar char="•"/>
              <a:defRPr/>
            </a:pPr>
            <a:r>
              <a:rPr lang="fr-BE" sz="2800" dirty="0">
                <a:solidFill>
                  <a:schemeClr val="bg1"/>
                </a:solidFill>
                <a:latin typeface="+mn-lt"/>
              </a:rPr>
              <a:t>Phase de massage trop longue</a:t>
            </a:r>
          </a:p>
          <a:p>
            <a:pPr marL="342900" indent="-342900">
              <a:buFont typeface="Arial" pitchFamily="34" charset="0"/>
              <a:buChar char="•"/>
              <a:defRPr/>
            </a:pPr>
            <a:r>
              <a:rPr lang="fr-BE" sz="2800" dirty="0">
                <a:solidFill>
                  <a:schemeClr val="bg1"/>
                </a:solidFill>
                <a:latin typeface="+mn-lt"/>
              </a:rPr>
              <a:t>Manchons usés, mal positionnés</a:t>
            </a:r>
          </a:p>
          <a:p>
            <a:pPr marL="342900" indent="-342900">
              <a:buFont typeface="Arial" pitchFamily="34" charset="0"/>
              <a:buChar char="•"/>
              <a:defRPr/>
            </a:pPr>
            <a:r>
              <a:rPr lang="fr-BE" sz="2800" dirty="0">
                <a:solidFill>
                  <a:schemeClr val="bg1"/>
                </a:solidFill>
                <a:latin typeface="+mn-lt"/>
              </a:rPr>
              <a:t>Egouttage trop long</a:t>
            </a:r>
          </a:p>
          <a:p>
            <a:pPr marL="342900" indent="-342900">
              <a:buFont typeface="Arial" pitchFamily="34" charset="0"/>
              <a:buChar char="•"/>
              <a:defRPr/>
            </a:pPr>
            <a:r>
              <a:rPr lang="fr-BE" sz="2800" dirty="0">
                <a:solidFill>
                  <a:schemeClr val="bg1"/>
                </a:solidFill>
                <a:latin typeface="+mn-lt"/>
              </a:rPr>
              <a:t>Surtraite</a:t>
            </a:r>
          </a:p>
          <a:p>
            <a:pPr marL="342900" indent="-342900">
              <a:buFont typeface="Arial" pitchFamily="34" charset="0"/>
              <a:buChar char="•"/>
              <a:defRPr/>
            </a:pPr>
            <a:r>
              <a:rPr lang="fr-BE" sz="2800" dirty="0">
                <a:solidFill>
                  <a:schemeClr val="bg1"/>
                </a:solidFill>
                <a:latin typeface="+mn-lt"/>
              </a:rPr>
              <a:t>Temps froid humide et venteux </a:t>
            </a:r>
          </a:p>
        </p:txBody>
      </p:sp>
      <p:cxnSp>
        <p:nvCxnSpPr>
          <p:cNvPr id="6" name="Connecteur droit avec flèche 5">
            <a:extLst>
              <a:ext uri="{FF2B5EF4-FFF2-40B4-BE49-F238E27FC236}">
                <a16:creationId xmlns:a16="http://schemas.microsoft.com/office/drawing/2014/main" id="{4F76399E-B880-E8E5-23F7-DA218D262759}"/>
              </a:ext>
            </a:extLst>
          </p:cNvPr>
          <p:cNvCxnSpPr>
            <a:cxnSpLocks/>
          </p:cNvCxnSpPr>
          <p:nvPr/>
        </p:nvCxnSpPr>
        <p:spPr>
          <a:xfrm>
            <a:off x="11521132" y="8816294"/>
            <a:ext cx="0" cy="928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72421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109251</TotalTime>
  <Words>7658</Words>
  <Application>Microsoft Office PowerPoint</Application>
  <PresentationFormat>Personnalisé</PresentationFormat>
  <Paragraphs>1093</Paragraphs>
  <Slides>121</Slides>
  <Notes>15</Notes>
  <HiddenSlides>0</HiddenSlides>
  <MMClips>0</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1</vt:i4>
      </vt:variant>
      <vt:variant>
        <vt:lpstr>Titres des diapositives</vt:lpstr>
      </vt:variant>
      <vt:variant>
        <vt:i4>121</vt:i4>
      </vt:variant>
    </vt:vector>
  </HeadingPairs>
  <TitlesOfParts>
    <vt:vector size="136" baseType="lpstr">
      <vt:lpstr>Arial</vt:lpstr>
      <vt:lpstr>Arial Narrow</vt:lpstr>
      <vt:lpstr>Arial Unicode MS</vt:lpstr>
      <vt:lpstr>Calibri</vt:lpstr>
      <vt:lpstr>Cambria Math</vt:lpstr>
      <vt:lpstr>ComputerModern-Regular</vt:lpstr>
      <vt:lpstr>Mistral</vt:lpstr>
      <vt:lpstr>Source Sans Pro</vt:lpstr>
      <vt:lpstr>Source Sans Pro Black</vt:lpstr>
      <vt:lpstr>Source Sans Pro Light</vt:lpstr>
      <vt:lpstr>Symbol</vt:lpstr>
      <vt:lpstr>Times New Roman</vt:lpstr>
      <vt:lpstr>Wingdings</vt:lpstr>
      <vt:lpstr>Thème Office</vt:lpstr>
      <vt:lpstr>Worksheet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Schéma général d’un quartier</vt:lpstr>
      <vt:lpstr>Schéma anatomique du trayon </vt:lpstr>
      <vt:lpstr>Réseau Canadien de recherche sur la mammite bovine http://www.medvet.umontreal.ca/reseau_mammite/producteurs/index.php?page=outils</vt:lpstr>
      <vt:lpstr>Réseau Canadien de recherche sur la mammite bovine http://www.medvet.umontreal.ca/reseau_mammite/producteurs/index.php?page=outils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Réseau Canadien de recherche sur la mammite bovine http://www.medvet.umontreal.ca/reseau_mammite/producteurs/index.php?page=outils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PLAN DE CONTRÔLE DES MAMMITES EN 7 POINTS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Christian Hanzen</cp:lastModifiedBy>
  <cp:revision>1012</cp:revision>
  <dcterms:created xsi:type="dcterms:W3CDTF">2014-06-29T16:23:10Z</dcterms:created>
  <dcterms:modified xsi:type="dcterms:W3CDTF">2025-02-23T14:15:50Z</dcterms:modified>
</cp:coreProperties>
</file>