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9"/>
  </p:notesMasterIdLst>
  <p:sldIdLst>
    <p:sldId id="447" r:id="rId2"/>
    <p:sldId id="464" r:id="rId3"/>
    <p:sldId id="465" r:id="rId4"/>
    <p:sldId id="457" r:id="rId5"/>
    <p:sldId id="458" r:id="rId6"/>
    <p:sldId id="446" r:id="rId7"/>
    <p:sldId id="380" r:id="rId8"/>
    <p:sldId id="396" r:id="rId9"/>
    <p:sldId id="398" r:id="rId10"/>
    <p:sldId id="441" r:id="rId11"/>
    <p:sldId id="435" r:id="rId12"/>
    <p:sldId id="395" r:id="rId13"/>
    <p:sldId id="466" r:id="rId14"/>
    <p:sldId id="459" r:id="rId15"/>
    <p:sldId id="460" r:id="rId16"/>
    <p:sldId id="415" r:id="rId17"/>
    <p:sldId id="469" r:id="rId18"/>
    <p:sldId id="455" r:id="rId19"/>
    <p:sldId id="462" r:id="rId20"/>
    <p:sldId id="463" r:id="rId21"/>
    <p:sldId id="467" r:id="rId22"/>
    <p:sldId id="449" r:id="rId23"/>
    <p:sldId id="372" r:id="rId24"/>
    <p:sldId id="434" r:id="rId25"/>
    <p:sldId id="468" r:id="rId26"/>
    <p:sldId id="437" r:id="rId27"/>
    <p:sldId id="43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598E"/>
    <a:srgbClr val="B9B9B9"/>
    <a:srgbClr val="00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6" autoAdjust="0"/>
    <p:restoredTop sz="81496" autoAdjust="0"/>
  </p:normalViewPr>
  <p:slideViewPr>
    <p:cSldViewPr snapToGrid="0">
      <p:cViewPr varScale="1">
        <p:scale>
          <a:sx n="72" d="100"/>
          <a:sy n="72" d="100"/>
        </p:scale>
        <p:origin x="9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769F4-F201-4DF3-967B-3B0181E315E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EE3A5-0847-4250-AF67-2B6B594A5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9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EE3A5-0847-4250-AF67-2B6B594A5E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5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L’Internet of </a:t>
            </a:r>
            <a:r>
              <a:rPr lang="fr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fr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fr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décrit le réseau de terminaux physiques, les « objets », qui intègrent des capteurs, des softwares et d’autres technologies en vue de se connecter à d’autres terminaux et systèmes sur Internet et d’échanger des données avec eux </a:t>
            </a:r>
            <a:r>
              <a:rPr lang="fr-B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cfr</a:t>
            </a:r>
            <a:r>
              <a:rPr lang="fr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https://www.oracle.com/fr/internet-of-things/what-is-iot/#:~:text=L'Internet%20of%20Things%20(IoT)%20d%C3%A9crit%20le%20r%C3%A9seau%20de,%C3%A9changer%20des%20donn%C3%A9es%20avec%20eux 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EE3A5-0847-4250-AF67-2B6B594A5E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2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A09-4933-4A30-8927-592798860C3A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2" y="89215"/>
            <a:ext cx="1807200" cy="11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848F-6278-480B-9D7C-A552ED4535C9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82D-2F2C-411C-9C0D-3938F6B2F8EC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F7B2-FB32-4A94-ACD6-A714DF4131DD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A863-439F-47D6-A319-6323A05EDC82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1855-2215-4A19-AEAF-9DF36EC2090A}" type="datetime1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3D5-623A-48E7-BEAF-56A7022DCA7B}" type="datetime1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45C-0092-4A3A-81DC-5F0504C6D651}" type="datetime1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7ED-532C-435F-99EF-FC801936C535}" type="datetime1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7F29-28E7-47BE-9B75-D40219D4F45C}" type="datetime1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2BB6-35C7-4809-AD04-08620E699475}" type="datetime1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7608-559C-448F-8BE9-6A52EE78E9D7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3085-2CB6-413A-95A5-FE98455579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eriogenologie/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Christian.hanzen@uliege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lossairereproduction.be/" TargetMode="External"/><Relationship Id="rId5" Type="http://schemas.openxmlformats.org/officeDocument/2006/relationships/hyperlink" Target="https://www.youtube.com/channel/UChuK6x-EKq8EE-4qBZ_9GYQ" TargetMode="External"/><Relationship Id="rId4" Type="http://schemas.openxmlformats.org/officeDocument/2006/relationships/hyperlink" Target="https://www.facebook.com/RumeXpert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aiherd.io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outilsnumeriquesdesagriculteurs.com/magasin/page/2/?count=80&amp;paged=&amp;orderby=popularity&amp;filter_filiere=bovin&amp;filter_operation-culturale=reproduction" TargetMode="External"/><Relationship Id="rId2" Type="http://schemas.openxmlformats.org/officeDocument/2006/relationships/hyperlink" Target="https://4d4f.eu/content/technology-wareho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XS10mp6VFc" TargetMode="External"/><Relationship Id="rId5" Type="http://schemas.openxmlformats.org/officeDocument/2006/relationships/hyperlink" Target="https://www.eaeve.org/fileadmin/downloads/eccvt/DTAI_WG_final_report_ECCVT_adopted.pdf" TargetMode="External"/><Relationship Id="rId4" Type="http://schemas.openxmlformats.org/officeDocument/2006/relationships/hyperlink" Target="https://www.aspexit.com/agriculture-numerique-prenons-nous-vraiment-la-bonne-directio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hyperlink" Target="https://4d4f.eu/content/technology-warehouse" TargetMode="External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3920" y="1656693"/>
            <a:ext cx="10719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598E"/>
              </a:buClr>
              <a:defRPr/>
            </a:pPr>
            <a:r>
              <a:rPr lang="en-US" altLang="en-US" sz="2400" dirty="0" err="1"/>
              <a:t>Professeur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honoraire</a:t>
            </a:r>
            <a:r>
              <a:rPr lang="en-US" altLang="en-US" sz="2400" dirty="0"/>
              <a:t> Christian Hanzen</a:t>
            </a:r>
          </a:p>
          <a:p>
            <a:pPr lvl="1" algn="ctr">
              <a:buClr>
                <a:srgbClr val="00598E"/>
              </a:buClr>
              <a:defRPr/>
            </a:pPr>
            <a:endParaRPr lang="en-US" altLang="en-US" sz="2800" dirty="0"/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 err="1"/>
              <a:t>Université</a:t>
            </a:r>
            <a:r>
              <a:rPr lang="en-US" altLang="en-US" sz="2000" dirty="0"/>
              <a:t> de Liège</a:t>
            </a:r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 err="1"/>
              <a:t>Faculté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Médecine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vétérinaire</a:t>
            </a:r>
            <a:endParaRPr lang="en-US" altLang="en-US" sz="2000" dirty="0"/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/>
              <a:t>Consultant </a:t>
            </a:r>
            <a:r>
              <a:rPr lang="en-US" altLang="en-US" sz="2000" dirty="0" err="1"/>
              <a:t>Rumexpert</a:t>
            </a:r>
            <a:endParaRPr lang="en-US" altLang="en-US" sz="2000" dirty="0"/>
          </a:p>
          <a:p>
            <a:pPr lvl="1" algn="ctr">
              <a:buClr>
                <a:srgbClr val="00598E"/>
              </a:buClr>
              <a:defRPr/>
            </a:pPr>
            <a:endParaRPr lang="en-US" altLang="en-US" sz="2400" dirty="0"/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400" dirty="0">
                <a:hlinkClick r:id="rId2"/>
              </a:rPr>
              <a:t>Christian.hanzen@uliege.be</a:t>
            </a:r>
            <a:endParaRPr lang="en-US" altLang="en-US" sz="2400" dirty="0"/>
          </a:p>
          <a:p>
            <a:pPr lvl="1" algn="ctr">
              <a:buClr>
                <a:srgbClr val="00598E"/>
              </a:buClr>
              <a:defRPr/>
            </a:pPr>
            <a:endParaRPr lang="en-US" altLang="en-US" sz="2400" dirty="0"/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/>
              <a:t>Page Facebook : </a:t>
            </a:r>
            <a:r>
              <a:rPr lang="en-US" altLang="en-US" sz="2000" dirty="0">
                <a:hlinkClick r:id="rId3"/>
              </a:rPr>
              <a:t>https://www.facebook.com/Theriogenologie/</a:t>
            </a:r>
            <a:r>
              <a:rPr lang="en-US" altLang="en-US" sz="2000" dirty="0"/>
              <a:t> </a:t>
            </a:r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/>
              <a:t>Page Facebook : </a:t>
            </a:r>
            <a:r>
              <a:rPr lang="en-US" altLang="en-US" sz="2000" dirty="0">
                <a:hlinkClick r:id="rId4"/>
              </a:rPr>
              <a:t>https://www.facebook.com/RumeXperts</a:t>
            </a:r>
            <a:r>
              <a:rPr lang="en-US" altLang="en-US" sz="2000" dirty="0"/>
              <a:t> </a:t>
            </a:r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/>
              <a:t>YouTube : </a:t>
            </a:r>
            <a:r>
              <a:rPr lang="en-US" altLang="en-US" sz="2000" dirty="0">
                <a:hlinkClick r:id="rId5"/>
              </a:rPr>
              <a:t>https://www.youtube.com/channel/UChuK6x-EKq8EE-4qBZ_9GYQ</a:t>
            </a:r>
            <a:endParaRPr lang="en-US" altLang="en-US" sz="2000" dirty="0"/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>
                <a:hlinkClick r:id="rId6"/>
              </a:rPr>
              <a:t>https://www.glossairereproduction.be/</a:t>
            </a:r>
            <a:r>
              <a:rPr lang="en-US" altLang="en-US" sz="2000" dirty="0"/>
              <a:t> </a:t>
            </a:r>
          </a:p>
          <a:p>
            <a:pPr lvl="1" algn="ctr">
              <a:buClr>
                <a:srgbClr val="00598E"/>
              </a:buClr>
              <a:defRPr/>
            </a:pPr>
            <a:endParaRPr lang="en-US" altLang="en-US" sz="2000" dirty="0"/>
          </a:p>
          <a:p>
            <a:pPr lvl="1" algn="ctr">
              <a:buClr>
                <a:srgbClr val="00598E"/>
              </a:buClr>
              <a:defRPr/>
            </a:pPr>
            <a:r>
              <a:rPr lang="en-US" altLang="en-US" sz="2000" dirty="0"/>
              <a:t>Constantine </a:t>
            </a:r>
            <a:r>
              <a:rPr lang="en-US" altLang="en-US" sz="2000"/>
              <a:t>30 Janvier 2025   </a:t>
            </a:r>
            <a:endParaRPr lang="en-US" altLang="en-US" sz="2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943202" y="387775"/>
            <a:ext cx="9742532" cy="7242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598E"/>
              </a:buClr>
              <a:defRPr/>
            </a:pPr>
            <a:r>
              <a:rPr lang="en-US" sz="3200" spc="-145" dirty="0">
                <a:solidFill>
                  <a:schemeClr val="bg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Des données de reproduction bovine </a:t>
            </a:r>
            <a:r>
              <a:rPr lang="en-US" sz="3200" spc="-145" dirty="0" err="1">
                <a:solidFill>
                  <a:schemeClr val="bg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mais</a:t>
            </a:r>
            <a:r>
              <a:rPr lang="en-US" sz="3200" spc="-145" dirty="0">
                <a:solidFill>
                  <a:schemeClr val="bg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pour quoi faire ?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6" y="1768122"/>
            <a:ext cx="2067970" cy="27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3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à coins arrondis 2"/>
          <p:cNvSpPr/>
          <p:nvPr/>
        </p:nvSpPr>
        <p:spPr>
          <a:xfrm>
            <a:off x="552810" y="163640"/>
            <a:ext cx="2693974" cy="49896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Quelques exemples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92" y="2266121"/>
            <a:ext cx="2006995" cy="144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9" y="1076748"/>
            <a:ext cx="4100352" cy="263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EEA614-03D6-2319-DFE4-CD10E973A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20" y="3873673"/>
            <a:ext cx="6154857" cy="257732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96B89C-4735-90AD-19D6-881D8C82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1" y="3207276"/>
            <a:ext cx="4155977" cy="31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769210" y="4391957"/>
            <a:ext cx="13211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Rumination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Ingestion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Activité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73" y="1168718"/>
            <a:ext cx="3866148" cy="5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B8AC66-434A-6C6A-764D-EF5395B414F8}"/>
              </a:ext>
            </a:extLst>
          </p:cNvPr>
          <p:cNvSpPr txBox="1"/>
          <p:nvPr/>
        </p:nvSpPr>
        <p:spPr>
          <a:xfrm>
            <a:off x="7687354" y="2619647"/>
            <a:ext cx="262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hlinkClick r:id="rId7"/>
              </a:rPr>
              <a:t>https://www.aiherd.io/</a:t>
            </a:r>
            <a:r>
              <a:rPr lang="fr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4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à coins arrondis 3"/>
          <p:cNvSpPr/>
          <p:nvPr/>
        </p:nvSpPr>
        <p:spPr>
          <a:xfrm>
            <a:off x="309663" y="208235"/>
            <a:ext cx="6334125" cy="422317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Les logiciels d’élevage pour gérer et analyser les données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60" y="1308570"/>
            <a:ext cx="4724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4" y="1334030"/>
            <a:ext cx="6334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2" y="4106665"/>
            <a:ext cx="15430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" y="4039306"/>
            <a:ext cx="11906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Fonctionnalités - modules du logiciel Veno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3831554"/>
            <a:ext cx="2970213" cy="23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36" y="4106665"/>
            <a:ext cx="3098165" cy="15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498" y="4213289"/>
            <a:ext cx="2095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1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2" y="806589"/>
            <a:ext cx="5753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3" y="2561759"/>
            <a:ext cx="56578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15" y="4480492"/>
            <a:ext cx="6286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91" y="262003"/>
            <a:ext cx="62960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15" y="2636733"/>
            <a:ext cx="65420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447223" y="135198"/>
            <a:ext cx="4380271" cy="596292"/>
          </a:xfrm>
          <a:prstGeom prst="round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Les données : un enjeu de recherches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DA5170-BBD6-4939-5190-AB4ECEEFA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223" y="4521669"/>
            <a:ext cx="4944165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C50C2-35FD-3DB4-B7A1-20D96643E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708367-3B71-A1AF-65F5-85583724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12</a:t>
            </a:fld>
            <a:endParaRPr lang="en-US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52FC303-ABE3-3FE0-2897-94200D1DEA74}"/>
              </a:ext>
            </a:extLst>
          </p:cNvPr>
          <p:cNvSpPr/>
          <p:nvPr/>
        </p:nvSpPr>
        <p:spPr>
          <a:xfrm>
            <a:off x="6364937" y="1174377"/>
            <a:ext cx="3733803" cy="3626223"/>
          </a:xfrm>
          <a:prstGeom prst="ellipse">
            <a:avLst/>
          </a:prstGeom>
          <a:solidFill>
            <a:srgbClr val="0059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Les données </a:t>
            </a:r>
          </a:p>
          <a:p>
            <a:pPr algn="ctr"/>
            <a:r>
              <a:rPr lang="fr-BE" sz="3200" dirty="0"/>
              <a:t>de reproduction</a:t>
            </a:r>
          </a:p>
          <a:p>
            <a:pPr algn="ctr"/>
            <a:r>
              <a:rPr lang="fr-BE" sz="3200" dirty="0"/>
              <a:t>un exemple plus concret </a:t>
            </a:r>
          </a:p>
        </p:txBody>
      </p:sp>
    </p:spTree>
    <p:extLst>
      <p:ext uri="{BB962C8B-B14F-4D97-AF65-F5344CB8AC3E}">
        <p14:creationId xmlns:p14="http://schemas.microsoft.com/office/powerpoint/2010/main" val="23593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280B05-FA66-5133-5447-1B3D224D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à coins arrondis 19">
            <a:extLst>
              <a:ext uri="{FF2B5EF4-FFF2-40B4-BE49-F238E27FC236}">
                <a16:creationId xmlns:a16="http://schemas.microsoft.com/office/drawing/2014/main" id="{1AF678E1-9097-DDF2-A2EE-340F2087EE96}"/>
              </a:ext>
            </a:extLst>
          </p:cNvPr>
          <p:cNvSpPr/>
          <p:nvPr/>
        </p:nvSpPr>
        <p:spPr>
          <a:xfrm>
            <a:off x="564141" y="133052"/>
            <a:ext cx="6406502" cy="1068204"/>
          </a:xfrm>
          <a:prstGeom prst="round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dirty="0"/>
              <a:t>Les données de reproduction : peut-on s’en passer ?</a:t>
            </a:r>
          </a:p>
          <a:p>
            <a:r>
              <a:rPr lang="fr-BE" sz="2000" dirty="0"/>
              <a:t>Comment faire le diagnostic et interpréter l’infécondité ?</a:t>
            </a:r>
          </a:p>
          <a:p>
            <a:r>
              <a:rPr lang="fr-BE" sz="2000" dirty="0"/>
              <a:t>Vive le raisonnement clinique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FFC0A9-DEEE-14AC-B0DA-2B81825B3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7" y="1314588"/>
            <a:ext cx="6732104" cy="50490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924B31-F329-0E30-D518-4A9F8904D766}"/>
              </a:ext>
            </a:extLst>
          </p:cNvPr>
          <p:cNvSpPr/>
          <p:nvPr/>
        </p:nvSpPr>
        <p:spPr>
          <a:xfrm>
            <a:off x="2432697" y="1590261"/>
            <a:ext cx="2974190" cy="424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88D53-89EF-98B3-69A6-5DCB97851AAC}"/>
              </a:ext>
            </a:extLst>
          </p:cNvPr>
          <p:cNvSpPr/>
          <p:nvPr/>
        </p:nvSpPr>
        <p:spPr>
          <a:xfrm>
            <a:off x="2280297" y="2296629"/>
            <a:ext cx="3126590" cy="605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3721F-5AD5-1AC4-C559-32BA2EA4CAEF}"/>
              </a:ext>
            </a:extLst>
          </p:cNvPr>
          <p:cNvSpPr/>
          <p:nvPr/>
        </p:nvSpPr>
        <p:spPr>
          <a:xfrm>
            <a:off x="2280297" y="3217655"/>
            <a:ext cx="2974190" cy="850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B8940-8A0D-70BD-CD27-E59447F650C3}"/>
              </a:ext>
            </a:extLst>
          </p:cNvPr>
          <p:cNvSpPr/>
          <p:nvPr/>
        </p:nvSpPr>
        <p:spPr>
          <a:xfrm>
            <a:off x="5729174" y="3027087"/>
            <a:ext cx="2974190" cy="749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3EFB9-D24D-C071-43B4-CC8AA51AB928}"/>
              </a:ext>
            </a:extLst>
          </p:cNvPr>
          <p:cNvSpPr/>
          <p:nvPr/>
        </p:nvSpPr>
        <p:spPr>
          <a:xfrm>
            <a:off x="5636410" y="4081669"/>
            <a:ext cx="2208877" cy="530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21F826-B45B-8962-33BC-AD69CDC7C13F}"/>
              </a:ext>
            </a:extLst>
          </p:cNvPr>
          <p:cNvSpPr/>
          <p:nvPr/>
        </p:nvSpPr>
        <p:spPr>
          <a:xfrm>
            <a:off x="5649662" y="4724393"/>
            <a:ext cx="1692043" cy="530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B4A8D-6F05-4E71-4DA4-35B037E5B03F}"/>
              </a:ext>
            </a:extLst>
          </p:cNvPr>
          <p:cNvSpPr/>
          <p:nvPr/>
        </p:nvSpPr>
        <p:spPr>
          <a:xfrm>
            <a:off x="5636410" y="5320740"/>
            <a:ext cx="1983590" cy="530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D2494-D4E8-8D31-78D7-48F4F41C8699}"/>
              </a:ext>
            </a:extLst>
          </p:cNvPr>
          <p:cNvSpPr/>
          <p:nvPr/>
        </p:nvSpPr>
        <p:spPr>
          <a:xfrm>
            <a:off x="2445948" y="5417550"/>
            <a:ext cx="1711921" cy="433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B121872-77DF-EB34-F18E-0B5762284D4D}"/>
              </a:ext>
            </a:extLst>
          </p:cNvPr>
          <p:cNvSpPr txBox="1"/>
          <p:nvPr/>
        </p:nvSpPr>
        <p:spPr>
          <a:xfrm>
            <a:off x="3219149" y="6057959"/>
            <a:ext cx="399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et donc traitement et recommandations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13FF12-A48D-248A-1EAB-304748CBB784}"/>
              </a:ext>
            </a:extLst>
          </p:cNvPr>
          <p:cNvSpPr/>
          <p:nvPr/>
        </p:nvSpPr>
        <p:spPr>
          <a:xfrm>
            <a:off x="3219149" y="5997573"/>
            <a:ext cx="3813666" cy="530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39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B7F7-7988-985E-2D46-4A24346B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E564BD-FD8B-CC8B-FA8C-2C6E654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à coins arrondis 19">
            <a:extLst>
              <a:ext uri="{FF2B5EF4-FFF2-40B4-BE49-F238E27FC236}">
                <a16:creationId xmlns:a16="http://schemas.microsoft.com/office/drawing/2014/main" id="{D72E80A5-43B3-9F83-EA6C-F885B10D83F2}"/>
              </a:ext>
            </a:extLst>
          </p:cNvPr>
          <p:cNvSpPr/>
          <p:nvPr/>
        </p:nvSpPr>
        <p:spPr>
          <a:xfrm>
            <a:off x="564141" y="133052"/>
            <a:ext cx="6406502" cy="1068204"/>
          </a:xfrm>
          <a:prstGeom prst="round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dirty="0"/>
              <a:t>Les données de reproduction : peut-on s’en passer ?</a:t>
            </a:r>
          </a:p>
          <a:p>
            <a:r>
              <a:rPr lang="fr-BE" sz="2000" dirty="0"/>
              <a:t>Comment faire le diagnostic et interpréter l’infécondité ?</a:t>
            </a:r>
          </a:p>
          <a:p>
            <a:r>
              <a:rPr lang="fr-BE" sz="2000" dirty="0"/>
              <a:t>Vive le raisonnement clinique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0AFA0A-E812-952C-1B95-E2E83D47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7" y="1314588"/>
            <a:ext cx="6732104" cy="50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7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6205" y="299765"/>
            <a:ext cx="5109795" cy="632737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BE" sz="1800" dirty="0">
                <a:solidFill>
                  <a:schemeClr val="bg1"/>
                </a:solidFill>
                <a:latin typeface="+mn-lt"/>
              </a:rPr>
              <a:t>Exemple d’une exploitation laitière de 75 vaches</a:t>
            </a:r>
            <a:br>
              <a:rPr lang="fr-BE" sz="1800" dirty="0">
                <a:solidFill>
                  <a:schemeClr val="bg1"/>
                </a:solidFill>
                <a:latin typeface="+mn-lt"/>
              </a:rPr>
            </a:br>
            <a:r>
              <a:rPr lang="fr-BE" sz="1800" dirty="0">
                <a:solidFill>
                  <a:schemeClr val="bg1"/>
                </a:solidFill>
                <a:latin typeface="+mn-lt"/>
              </a:rPr>
              <a:t>Présente-t-elle un p</a:t>
            </a:r>
            <a:r>
              <a:rPr lang="fr-BE" sz="1800" dirty="0">
                <a:solidFill>
                  <a:schemeClr val="bg1"/>
                </a:solidFill>
              </a:rPr>
              <a:t>roblème de reproduction ?</a:t>
            </a:r>
            <a:endParaRPr lang="fr-BE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004434" y="1803480"/>
            <a:ext cx="5472565" cy="411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+mn-lt"/>
              </a:rPr>
              <a:t>2. Comparaison avec des valeurs de référence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14459"/>
              </p:ext>
            </p:extLst>
          </p:nvPr>
        </p:nvGraphicFramePr>
        <p:xfrm>
          <a:off x="1004435" y="2462024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Observé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Objectif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Moyenne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Top 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VIF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95749" y="2385200"/>
            <a:ext cx="1584027" cy="12494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3058863" y="2865800"/>
            <a:ext cx="746830" cy="3832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3058861" y="3282775"/>
            <a:ext cx="746830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4260663" y="2401321"/>
            <a:ext cx="1608192" cy="12494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7535781" y="2401321"/>
            <a:ext cx="1584027" cy="12494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0C66975-BE2B-09B7-71EC-8A57E4CF8EE2}"/>
              </a:ext>
            </a:extLst>
          </p:cNvPr>
          <p:cNvSpPr txBox="1">
            <a:spLocks/>
          </p:cNvSpPr>
          <p:nvPr/>
        </p:nvSpPr>
        <p:spPr>
          <a:xfrm>
            <a:off x="1008917" y="1243189"/>
            <a:ext cx="5472565" cy="411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+mn-lt"/>
              </a:rPr>
              <a:t>1. Quantification des paramètres de fécondité : IV et VIF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62FFAEA-B61A-3876-39BA-821ADEEE9277}"/>
              </a:ext>
            </a:extLst>
          </p:cNvPr>
          <p:cNvSpPr txBox="1">
            <a:spLocks/>
          </p:cNvSpPr>
          <p:nvPr/>
        </p:nvSpPr>
        <p:spPr>
          <a:xfrm>
            <a:off x="986205" y="3853687"/>
            <a:ext cx="8749466" cy="411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+mn-lt"/>
              </a:rPr>
              <a:t>3. Analyse de deux hypothèses prioritaires : période d’attente et période de reproduction 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E2538D0-7975-B039-EAE8-3F91B2FB9CDD}"/>
              </a:ext>
            </a:extLst>
          </p:cNvPr>
          <p:cNvSpPr txBox="1">
            <a:spLocks/>
          </p:cNvSpPr>
          <p:nvPr/>
        </p:nvSpPr>
        <p:spPr>
          <a:xfrm>
            <a:off x="977241" y="5915561"/>
            <a:ext cx="8570172" cy="411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+mn-lt"/>
              </a:rPr>
              <a:t>4. Analyse des hypothèses de l’allongement des périodes d’attente et/ou de reproduction  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2631DEBF-52D6-13BE-023B-8F19834CF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2659"/>
              </p:ext>
            </p:extLst>
          </p:nvPr>
        </p:nvGraphicFramePr>
        <p:xfrm>
          <a:off x="1004435" y="4496255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Observé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Objectif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Moyenne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</a:rPr>
                        <a:t>Top 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F598333E-8574-458C-2970-7E2F624A6AC3}"/>
              </a:ext>
            </a:extLst>
          </p:cNvPr>
          <p:cNvSpPr txBox="1"/>
          <p:nvPr/>
        </p:nvSpPr>
        <p:spPr>
          <a:xfrm>
            <a:off x="6687762" y="1264514"/>
            <a:ext cx="401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Il n’y a pas de gestion sans quantification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66"/>
    </mc:Choice>
    <mc:Fallback xmlns="">
      <p:transition spd="slow" advTm="197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  <p:extLst>
    <p:ext uri="{3A86A75C-4F4B-4683-9AE1-C65F6400EC91}">
      <p14:laserTraceLst xmlns:p14="http://schemas.microsoft.com/office/powerpoint/2010/main">
        <p14:tracePtLst>
          <p14:tracePt t="19217" x="1638300" y="5165725"/>
          <p14:tracePt t="19218" x="1638300" y="5159375"/>
          <p14:tracePt t="19237" x="1646238" y="5159375"/>
          <p14:tracePt t="19240" x="1654175" y="5151438"/>
          <p14:tracePt t="19258" x="1660525" y="5151438"/>
          <p14:tracePt t="19520" x="1660525" y="5143500"/>
          <p14:tracePt t="19530" x="1706563" y="5135563"/>
          <p14:tracePt t="19538" x="1858963" y="5089525"/>
          <p14:tracePt t="19547" x="1965325" y="5059363"/>
          <p14:tracePt t="19557" x="2247900" y="4937125"/>
          <p14:tracePt t="19578" x="2362200" y="4876800"/>
          <p14:tracePt t="19597" x="2454275" y="4808538"/>
          <p14:tracePt t="19621" x="2514600" y="4740275"/>
          <p14:tracePt t="19637" x="2536825" y="4716463"/>
          <p14:tracePt t="19658" x="2560638" y="4678363"/>
          <p14:tracePt t="19680" x="2598738" y="4648200"/>
          <p14:tracePt t="19697" x="2667000" y="4579938"/>
          <p14:tracePt t="19718" x="2720975" y="4533900"/>
          <p14:tracePt t="19737" x="2849563" y="4441825"/>
          <p14:tracePt t="19758" x="2971800" y="4373563"/>
          <p14:tracePt t="19780" x="3009900" y="4351338"/>
          <p14:tracePt t="19797" x="3078163" y="4313238"/>
          <p14:tracePt t="19821" x="3124200" y="4289425"/>
          <p14:tracePt t="19840" x="3162300" y="4275138"/>
          <p14:tracePt t="19858" x="3178175" y="4259263"/>
          <p14:tracePt t="19878" x="3200400" y="4244975"/>
          <p14:tracePt t="19899" x="3238500" y="4213225"/>
          <p14:tracePt t="19920" x="3260725" y="4191000"/>
          <p14:tracePt t="19939" x="3330575" y="4152900"/>
          <p14:tracePt t="19958" x="3360738" y="4137025"/>
          <p14:tracePt t="19980" x="3382963" y="4122738"/>
          <p14:tracePt t="19998" x="3382963" y="4114800"/>
          <p14:tracePt t="20159" x="3375025" y="4114800"/>
          <p14:tracePt t="20167" x="3360738" y="4114800"/>
          <p14:tracePt t="20173" x="3322638" y="4114800"/>
          <p14:tracePt t="20184" x="3298825" y="4114800"/>
          <p14:tracePt t="20198" x="3192463" y="4114800"/>
          <p14:tracePt t="20219" x="3101975" y="4098925"/>
          <p14:tracePt t="20238" x="2941638" y="4098925"/>
          <p14:tracePt t="20257" x="2727325" y="4106863"/>
          <p14:tracePt t="20280" x="2552700" y="4106863"/>
          <p14:tracePt t="20297" x="2232025" y="4122738"/>
          <p14:tracePt t="20317" x="2049463" y="4137025"/>
          <p14:tracePt t="20317" x="1973263" y="4144963"/>
          <p14:tracePt t="20340" x="1851025" y="4144963"/>
          <p14:tracePt t="20358" x="1782763" y="4144963"/>
          <p14:tracePt t="20379" x="1706563" y="4137025"/>
          <p14:tracePt t="20397" x="1684338" y="4130675"/>
          <p14:tracePt t="20419" x="1668463" y="4130675"/>
          <p14:tracePt t="20466" x="1654175" y="4122738"/>
          <p14:tracePt t="20468" x="1638300" y="4114800"/>
          <p14:tracePt t="20479" x="1554163" y="4092575"/>
          <p14:tracePt t="20499" x="1501775" y="4076700"/>
          <p14:tracePt t="20518" x="1387475" y="4068763"/>
          <p14:tracePt t="20540" x="1333500" y="4068763"/>
          <p14:tracePt t="20558" x="1279525" y="4068763"/>
          <p14:tracePt t="20578" x="1273175" y="4076700"/>
          <p14:tracePt t="20917" x="1295400" y="4068763"/>
          <p14:tracePt t="20925" x="1311275" y="4060825"/>
          <p14:tracePt t="20930" x="1341438" y="4054475"/>
          <p14:tracePt t="20937" x="1570038" y="4038600"/>
          <p14:tracePt t="20956" x="1844675" y="4016375"/>
          <p14:tracePt t="20977" x="2370138" y="3962400"/>
          <p14:tracePt t="20998" x="2735263" y="3932238"/>
          <p14:tracePt t="21017" x="2903538" y="3924300"/>
          <p14:tracePt t="21017" x="2955925" y="3924300"/>
          <p14:tracePt t="21042" x="3009900" y="3916363"/>
          <p14:tracePt t="21058" x="3032125" y="3902075"/>
          <p14:tracePt t="21077" x="3040063" y="3902075"/>
          <p14:tracePt t="21077" x="3048000" y="3902075"/>
          <p14:tracePt t="21097" x="3055938" y="3902075"/>
          <p14:tracePt t="21117" x="3078163" y="3894138"/>
          <p14:tracePt t="21137" x="3116263" y="3886200"/>
          <p14:tracePt t="21156" x="3178175" y="3863975"/>
          <p14:tracePt t="21176" x="3254375" y="3848100"/>
          <p14:tracePt t="21198" x="3292475" y="3832225"/>
          <p14:tracePt t="21216" x="3360738" y="3817938"/>
          <p14:tracePt t="21239" x="3398838" y="3810000"/>
          <p14:tracePt t="21259" x="3467100" y="3802063"/>
          <p14:tracePt t="21277" x="3513138" y="3802063"/>
          <p14:tracePt t="21297" x="3565525" y="3794125"/>
          <p14:tracePt t="21317" x="3589338" y="3794125"/>
          <p14:tracePt t="21340" x="3597275" y="3794125"/>
          <p14:tracePt t="21494" x="3597275" y="3787775"/>
          <p14:tracePt t="21509" x="3597275" y="3779838"/>
          <p14:tracePt t="21517" x="3597275" y="3771900"/>
          <p14:tracePt t="21526" x="3597275" y="3763963"/>
          <p14:tracePt t="21536" x="3581400" y="3749675"/>
          <p14:tracePt t="21560" x="3565525" y="3741738"/>
          <p14:tracePt t="21577" x="3513138" y="3725863"/>
          <p14:tracePt t="21602" x="3467100" y="3725863"/>
          <p14:tracePt t="21617" x="3390900" y="3733800"/>
          <p14:tracePt t="21637" x="3306763" y="3763963"/>
          <p14:tracePt t="21658" x="3254375" y="3802063"/>
          <p14:tracePt t="21678" x="3184525" y="3848100"/>
          <p14:tracePt t="21699" x="3178175" y="3863975"/>
          <p14:tracePt t="21716" x="3154363" y="3878263"/>
          <p14:tracePt t="21737" x="3154363" y="3886200"/>
          <p14:tracePt t="21758" x="3140075" y="3902075"/>
          <p14:tracePt t="21776" x="3132138" y="3916363"/>
          <p14:tracePt t="21797" x="3124200" y="3932238"/>
          <p14:tracePt t="21817" x="3116263" y="3946525"/>
          <p14:tracePt t="21839" x="3116263" y="3962400"/>
          <p14:tracePt t="21859" x="3116263" y="4000500"/>
          <p14:tracePt t="21877" x="3124200" y="4068763"/>
          <p14:tracePt t="21900" x="3146425" y="4106863"/>
          <p14:tracePt t="21921" x="3184525" y="4175125"/>
          <p14:tracePt t="21940" x="3208338" y="4221163"/>
          <p14:tracePt t="21958" x="3254375" y="4267200"/>
          <p14:tracePt t="21978" x="3292475" y="4289425"/>
          <p14:tracePt t="21998" x="3336925" y="4313238"/>
          <p14:tracePt t="22020" x="3406775" y="4335463"/>
          <p14:tracePt t="22041" x="3459163" y="4343400"/>
          <p14:tracePt t="22062" x="3513138" y="4359275"/>
          <p14:tracePt t="22079" x="3603625" y="4365625"/>
          <p14:tracePt t="22097" x="3665538" y="4365625"/>
          <p14:tracePt t="22121" x="3711575" y="4365625"/>
          <p14:tracePt t="22136" x="3749675" y="4365625"/>
          <p14:tracePt t="22156" x="3810000" y="4359275"/>
          <p14:tracePt t="22176" x="3878263" y="4343400"/>
          <p14:tracePt t="22197" x="3924300" y="4327525"/>
          <p14:tracePt t="22217" x="3984625" y="4305300"/>
          <p14:tracePt t="22235" x="4046538" y="4283075"/>
          <p14:tracePt t="22257" x="4122738" y="4237038"/>
          <p14:tracePt t="22276" x="4168775" y="4191000"/>
          <p14:tracePt t="22296" x="4221163" y="4122738"/>
          <p14:tracePt t="22316" x="4244975" y="4092575"/>
          <p14:tracePt t="22336" x="4259263" y="4060825"/>
          <p14:tracePt t="22357" x="4259263" y="4046538"/>
          <p14:tracePt t="22375" x="4259263" y="4022725"/>
          <p14:tracePt t="22395" x="4259263" y="3992563"/>
          <p14:tracePt t="22417" x="4244975" y="3978275"/>
          <p14:tracePt t="22435" x="4221163" y="3924300"/>
          <p14:tracePt t="22456" x="4213225" y="3902075"/>
          <p14:tracePt t="22477" x="4183063" y="3863975"/>
          <p14:tracePt t="22498" x="4160838" y="3840163"/>
          <p14:tracePt t="22517" x="4144963" y="3825875"/>
          <p14:tracePt t="22536" x="4122738" y="3802063"/>
          <p14:tracePt t="22556" x="4098925" y="3787775"/>
          <p14:tracePt t="22576" x="4060825" y="3771900"/>
          <p14:tracePt t="22595" x="4022725" y="3756025"/>
          <p14:tracePt t="22615" x="3962400" y="3733800"/>
          <p14:tracePt t="22636" x="3886200" y="3711575"/>
          <p14:tracePt t="22656" x="3848100" y="3703638"/>
          <p14:tracePt t="22675" x="3771900" y="3703638"/>
          <p14:tracePt t="22696" x="3733800" y="3703638"/>
          <p14:tracePt t="22716" x="3673475" y="3703638"/>
          <p14:tracePt t="22734" x="3619500" y="3717925"/>
          <p14:tracePt t="22755" x="3535363" y="3741738"/>
          <p14:tracePt t="22777" x="3497263" y="3756025"/>
          <p14:tracePt t="22795" x="3436938" y="3771900"/>
          <p14:tracePt t="22816" x="3398838" y="3787775"/>
          <p14:tracePt t="22836" x="3375025" y="3794125"/>
          <p14:tracePt t="22855" x="3336925" y="3817938"/>
          <p14:tracePt t="22876" x="3330575" y="3825875"/>
          <p14:tracePt t="22895" x="3314700" y="3848100"/>
          <p14:tracePt t="22917" x="3298825" y="3856038"/>
          <p14:tracePt t="22935" x="3284538" y="3878263"/>
          <p14:tracePt t="22956" x="3276600" y="3894138"/>
          <p14:tracePt t="22977" x="3268663" y="3932238"/>
          <p14:tracePt t="22996" x="3260725" y="4000500"/>
          <p14:tracePt t="23016" x="3260725" y="4046538"/>
          <p14:tracePt t="23035" x="3268663" y="4098925"/>
          <p14:tracePt t="23059" x="3268663" y="4114800"/>
          <p14:tracePt t="23076" x="3276600" y="4130675"/>
          <p14:tracePt t="23095" x="3284538" y="4130675"/>
          <p14:tracePt t="23117" x="3292475" y="4130675"/>
          <p14:tracePt t="23287" x="3284538" y="4137025"/>
          <p14:tracePt t="23295" x="3238500" y="4168775"/>
          <p14:tracePt t="23305" x="3192463" y="4183063"/>
          <p14:tracePt t="23315" x="3009900" y="4267200"/>
          <p14:tracePt t="23336" x="2773363" y="4343400"/>
          <p14:tracePt t="23357" x="2620963" y="4389438"/>
          <p14:tracePt t="23376" x="2498725" y="4449763"/>
          <p14:tracePt t="23395" x="2339975" y="4518025"/>
          <p14:tracePt t="23415" x="2225675" y="4549775"/>
          <p14:tracePt t="23435" x="2057400" y="4610100"/>
          <p14:tracePt t="23455" x="1905000" y="4648200"/>
          <p14:tracePt t="23476" x="1844675" y="4664075"/>
          <p14:tracePt t="23495" x="1752600" y="4686300"/>
          <p14:tracePt t="23515" x="1722438" y="4694238"/>
          <p14:tracePt t="23535" x="1698625" y="4708525"/>
          <p14:tracePt t="23557" x="1692275" y="4708525"/>
          <p14:tracePt t="23575" x="1684338" y="4716463"/>
          <p14:tracePt t="23596" x="1676400" y="4716463"/>
          <p14:tracePt t="23616" x="1668463" y="4716463"/>
          <p14:tracePt t="23636" x="1660525" y="4716463"/>
          <p14:tracePt t="23749" x="1654175" y="4716463"/>
          <p14:tracePt t="23771" x="1638300" y="4716463"/>
          <p14:tracePt t="23787" x="1630363" y="4716463"/>
          <p14:tracePt t="23798" x="1622425" y="4716463"/>
          <p14:tracePt t="23816" x="1616075" y="4716463"/>
          <p14:tracePt t="23817" x="1600200" y="4724400"/>
          <p14:tracePt t="23817" x="1592263" y="4724400"/>
          <p14:tracePt t="23840" x="1577975" y="4724400"/>
          <p14:tracePt t="23936" x="1577975" y="4716463"/>
          <p14:tracePt t="23936" x="1577975" y="4708525"/>
          <p14:tracePt t="23956" x="1577975" y="4702175"/>
          <p14:tracePt t="23957" x="1577975" y="4686300"/>
          <p14:tracePt t="23978" x="1584325" y="4678363"/>
          <p14:tracePt t="23998" x="1584325" y="4670425"/>
          <p14:tracePt t="24111" x="1592263" y="4670425"/>
          <p14:tracePt t="24115" x="1608138" y="4664075"/>
          <p14:tracePt t="24129" x="1622425" y="4656138"/>
          <p14:tracePt t="24138" x="1660525" y="4648200"/>
          <p14:tracePt t="24156" x="1782763" y="4648200"/>
          <p14:tracePt t="24177" x="1905000" y="4648200"/>
          <p14:tracePt t="24197" x="2155825" y="4678363"/>
          <p14:tracePt t="24216" x="2339975" y="4702175"/>
          <p14:tracePt t="24236" x="2560638" y="4708525"/>
          <p14:tracePt t="24258" x="2682875" y="4708525"/>
          <p14:tracePt t="24277" x="2789238" y="4708525"/>
          <p14:tracePt t="24297" x="2857500" y="4708525"/>
          <p14:tracePt t="24316" x="2895600" y="4702175"/>
          <p14:tracePt t="24336" x="2941638" y="4702175"/>
          <p14:tracePt t="24356" x="3001963" y="4702175"/>
          <p14:tracePt t="24376" x="3070225" y="4708525"/>
          <p14:tracePt t="24396" x="3132138" y="4724400"/>
          <p14:tracePt t="24415" x="3216275" y="4746625"/>
          <p14:tracePt t="24435" x="3260725" y="4754563"/>
          <p14:tracePt t="24455" x="3330575" y="4762500"/>
          <p14:tracePt t="24477" x="3406775" y="4762500"/>
          <p14:tracePt t="24495" x="3505200" y="4762500"/>
          <p14:tracePt t="24516" x="3581400" y="4754563"/>
          <p14:tracePt t="24536" x="3657600" y="4732338"/>
          <p14:tracePt t="24536" x="3679825" y="4724400"/>
          <p14:tracePt t="24558" x="3695700" y="4716463"/>
          <p14:tracePt t="24575" x="3717925" y="4702175"/>
          <p14:tracePt t="24596" x="3741738" y="4686300"/>
          <p14:tracePt t="24616" x="3771900" y="4670425"/>
          <p14:tracePt t="24616" x="3794125" y="4664075"/>
          <p14:tracePt t="24637" x="3832225" y="4648200"/>
          <p14:tracePt t="24656" x="3870325" y="4610100"/>
          <p14:tracePt t="24675" x="3932238" y="4564063"/>
          <p14:tracePt t="24697" x="3946525" y="4541838"/>
          <p14:tracePt t="24715" x="3954463" y="4525963"/>
          <p14:tracePt t="24736" x="3954463" y="4511675"/>
          <p14:tracePt t="24756" x="3954463" y="4495800"/>
          <p14:tracePt t="24776" x="3940175" y="4449763"/>
          <p14:tracePt t="24797" x="3932238" y="4419600"/>
          <p14:tracePt t="24816" x="3894138" y="4359275"/>
          <p14:tracePt t="24838" x="3840163" y="4313238"/>
          <p14:tracePt t="24857" x="3810000" y="4297363"/>
          <p14:tracePt t="24876" x="3763963" y="4275138"/>
          <p14:tracePt t="24898" x="3741738" y="4267200"/>
          <p14:tracePt t="24919" x="3717925" y="4244975"/>
          <p14:tracePt t="24937" x="3687763" y="4237038"/>
          <p14:tracePt t="24937" x="3679825" y="4229100"/>
          <p14:tracePt t="24958" x="3635375" y="4221163"/>
          <p14:tracePt t="24977" x="3589338" y="4213225"/>
          <p14:tracePt t="24998" x="3551238" y="4213225"/>
          <p14:tracePt t="25016" x="3475038" y="4213225"/>
          <p14:tracePt t="25041" x="3421063" y="4213225"/>
          <p14:tracePt t="25057" x="3330575" y="4229100"/>
          <p14:tracePt t="25077" x="3276600" y="4244975"/>
          <p14:tracePt t="25077" x="3246438" y="4251325"/>
          <p14:tracePt t="25098" x="3208338" y="4267200"/>
          <p14:tracePt t="25116" x="3140075" y="4305300"/>
          <p14:tracePt t="25138" x="3108325" y="4327525"/>
          <p14:tracePt t="25156" x="3086100" y="4359275"/>
          <p14:tracePt t="25176" x="3070225" y="4381500"/>
          <p14:tracePt t="25200" x="3055938" y="4403725"/>
          <p14:tracePt t="25218" x="3048000" y="4427538"/>
          <p14:tracePt t="25236" x="3032125" y="4465638"/>
          <p14:tracePt t="25258" x="3017838" y="4525963"/>
          <p14:tracePt t="25278" x="3017838" y="4572000"/>
          <p14:tracePt t="25297" x="3017838" y="4610100"/>
          <p14:tracePt t="25297" x="3017838" y="4632325"/>
          <p14:tracePt t="25319" x="3040063" y="4678363"/>
          <p14:tracePt t="25337" x="3101975" y="4754563"/>
          <p14:tracePt t="25358" x="3154363" y="4800600"/>
          <p14:tracePt t="25376" x="3246438" y="4868863"/>
          <p14:tracePt t="25400" x="3336925" y="4906963"/>
          <p14:tracePt t="25418" x="3390900" y="4922838"/>
          <p14:tracePt t="25436" x="3467100" y="4937125"/>
          <p14:tracePt t="25458" x="3527425" y="4937125"/>
          <p14:tracePt t="25477" x="3619500" y="4937125"/>
          <p14:tracePt t="25498" x="3673475" y="4937125"/>
          <p14:tracePt t="25517" x="3787775" y="4914900"/>
          <p14:tracePt t="25536" x="3894138" y="4892675"/>
          <p14:tracePt t="25560" x="3940175" y="4876800"/>
          <p14:tracePt t="25576" x="3992563" y="4854575"/>
          <p14:tracePt t="25596" x="4060825" y="4816475"/>
          <p14:tracePt t="25618" x="4084638" y="4784725"/>
          <p14:tracePt t="25637" x="4098925" y="4746625"/>
          <p14:tracePt t="25658" x="4122738" y="4702175"/>
          <p14:tracePt t="25676" x="4122738" y="4656138"/>
          <p14:tracePt t="25697" x="4130675" y="4594225"/>
          <p14:tracePt t="25697" x="4130675" y="4572000"/>
          <p14:tracePt t="25724" x="4130675" y="4549775"/>
          <p14:tracePt t="25737" x="4106863" y="4487863"/>
          <p14:tracePt t="25758" x="4084638" y="4427538"/>
          <p14:tracePt t="25776" x="4076700" y="4403725"/>
          <p14:tracePt t="25797" x="4046538" y="4373563"/>
          <p14:tracePt t="25815" x="4038600" y="4359275"/>
          <p14:tracePt t="25836" x="4016375" y="4343400"/>
          <p14:tracePt t="25856" x="3984625" y="4335463"/>
          <p14:tracePt t="25875" x="3908425" y="4313238"/>
          <p14:tracePt t="25895" x="3741738" y="4283075"/>
          <p14:tracePt t="25918" x="3611563" y="4267200"/>
          <p14:tracePt t="25937" x="3413125" y="4251325"/>
          <p14:tracePt t="25957" x="3314700" y="4267200"/>
          <p14:tracePt t="25978" x="3222625" y="4289425"/>
          <p14:tracePt t="25996" x="3200400" y="4297363"/>
          <p14:tracePt t="26017" x="3170238" y="4321175"/>
          <p14:tracePt t="26039" x="3162300" y="4327525"/>
          <p14:tracePt t="26058" x="3140075" y="4343400"/>
          <p14:tracePt t="26078" x="3116263" y="4365625"/>
          <p14:tracePt t="26098" x="3101975" y="4397375"/>
          <p14:tracePt t="26120" x="3094038" y="4403725"/>
          <p14:tracePt t="26137" x="3094038" y="4411663"/>
          <p14:tracePt t="26157" x="3086100" y="4427538"/>
          <p14:tracePt t="26181" x="3086100" y="4435475"/>
          <p14:tracePt t="26197" x="3086100" y="4457700"/>
          <p14:tracePt t="26216" x="3124200" y="4503738"/>
          <p14:tracePt t="26238" x="3170238" y="4549775"/>
          <p14:tracePt t="26257" x="3268663" y="4625975"/>
          <p14:tracePt t="26280" x="3398838" y="4678363"/>
          <p14:tracePt t="26297" x="3581400" y="4746625"/>
          <p14:tracePt t="26317" x="3679825" y="4778375"/>
          <p14:tracePt t="26341" x="3725863" y="4792663"/>
          <p14:tracePt t="26357" x="3756025" y="4792663"/>
          <p14:tracePt t="26378" x="3771900" y="4778375"/>
          <p14:tracePt t="26401" x="3779838" y="4778375"/>
          <p14:tracePt t="26417" x="3787775" y="4770438"/>
          <p14:tracePt t="26568" x="3779838" y="4770438"/>
          <p14:tracePt t="26579" x="3771900" y="4770438"/>
          <p14:tracePt t="26580" x="3771900" y="4778375"/>
          <p14:tracePt t="26596" x="3763963" y="4792663"/>
          <p14:tracePt t="26596" x="3763963" y="4808538"/>
          <p14:tracePt t="26620" x="3749675" y="4846638"/>
          <p14:tracePt t="26638" x="3733800" y="4906963"/>
          <p14:tracePt t="26657" x="3733800" y="4937125"/>
          <p14:tracePt t="26678" x="3733800" y="4968875"/>
          <p14:tracePt t="26698" x="3733800" y="4975225"/>
          <p14:tracePt t="26718" x="3733800" y="4983163"/>
          <p14:tracePt t="26799" x="3741738" y="4983163"/>
          <p14:tracePt t="26806" x="3741738" y="4975225"/>
          <p14:tracePt t="27238" x="0" y="0"/>
        </p14:tracePtLst>
        <p14:tracePtLst>
          <p14:tracePt t="67708" x="3962400" y="4259263"/>
          <p14:tracePt t="67878" x="3954463" y="4259263"/>
          <p14:tracePt t="67886" x="3946525" y="4267200"/>
          <p14:tracePt t="67892" x="3946525" y="4283075"/>
          <p14:tracePt t="67903" x="3932238" y="4289425"/>
          <p14:tracePt t="67917" x="3924300" y="4297363"/>
          <p14:tracePt t="67917" x="3924300" y="4305300"/>
          <p14:tracePt t="67941" x="3908425" y="4321175"/>
          <p14:tracePt t="67956" x="3902075" y="4327525"/>
          <p14:tracePt t="68199" x="3902075" y="4335463"/>
          <p14:tracePt t="68206" x="3894138" y="4343400"/>
          <p14:tracePt t="68218" x="3886200" y="4343400"/>
          <p14:tracePt t="68222" x="3878263" y="4389438"/>
          <p14:tracePt t="68236" x="3878263" y="4435475"/>
          <p14:tracePt t="68258" x="3878263" y="4495800"/>
          <p14:tracePt t="68278" x="3878263" y="4533900"/>
          <p14:tracePt t="68296" x="3878263" y="4656138"/>
          <p14:tracePt t="68316" x="3894138" y="4754563"/>
          <p14:tracePt t="68337" x="3916363" y="4884738"/>
          <p14:tracePt t="68357" x="3932238" y="4953000"/>
          <p14:tracePt t="68376" x="3954463" y="5045075"/>
          <p14:tracePt t="68400" x="3970338" y="5105400"/>
          <p14:tracePt t="68418" x="3978275" y="5113338"/>
          <p14:tracePt t="68436" x="3978275" y="5121275"/>
          <p14:tracePt t="68580" x="3970338" y="5121275"/>
          <p14:tracePt t="68626" x="3970338" y="5127625"/>
          <p14:tracePt t="68659" x="3970338" y="5135563"/>
          <p14:tracePt t="68674" x="3970338" y="5143500"/>
          <p14:tracePt t="69758" x="3978275" y="5143500"/>
          <p14:tracePt t="70280" x="3984625" y="5143500"/>
          <p14:tracePt t="70306" x="3992563" y="5143500"/>
          <p14:tracePt t="70312" x="4000500" y="5143500"/>
          <p14:tracePt t="70320" x="4016375" y="5135563"/>
          <p14:tracePt t="70328" x="4060825" y="5121275"/>
          <p14:tracePt t="70336" x="4098925" y="5113338"/>
          <p14:tracePt t="70356" x="4152900" y="5105400"/>
          <p14:tracePt t="70376" x="4191000" y="5097463"/>
          <p14:tracePt t="70395" x="4275138" y="5089525"/>
          <p14:tracePt t="70417" x="4343400" y="5083175"/>
          <p14:tracePt t="70436" x="4541838" y="5067300"/>
          <p14:tracePt t="70456" x="4838700" y="5059363"/>
          <p14:tracePt t="70478" x="5097463" y="5059363"/>
          <p14:tracePt t="70495" x="5508625" y="5075238"/>
          <p14:tracePt t="70517" x="5799138" y="5097463"/>
          <p14:tracePt t="70517" x="5927725" y="5097463"/>
          <p14:tracePt t="70540" x="6172200" y="5105400"/>
          <p14:tracePt t="70555" x="6378575" y="5105400"/>
          <p14:tracePt t="70578" x="6637338" y="5113338"/>
          <p14:tracePt t="70595" x="6789738" y="5113338"/>
          <p14:tracePt t="70618" x="6858000" y="5113338"/>
          <p14:tracePt t="70637" x="6911975" y="5105400"/>
          <p14:tracePt t="70655" x="6972300" y="5089525"/>
          <p14:tracePt t="70676" x="6988175" y="5075238"/>
          <p14:tracePt t="70696" x="7002463" y="5067300"/>
          <p14:tracePt t="70715" x="7002463" y="5051425"/>
          <p14:tracePt t="70737" x="7010400" y="5051425"/>
          <p14:tracePt t="70755" x="7018338" y="5045075"/>
          <p14:tracePt t="70777" x="7026275" y="5037138"/>
          <p14:tracePt t="70796" x="7040563" y="5021263"/>
          <p14:tracePt t="70814" x="7064375" y="5006975"/>
          <p14:tracePt t="70835" x="7078663" y="4991100"/>
          <p14:tracePt t="70854" x="7094538" y="4983163"/>
          <p14:tracePt t="70875" x="7094538" y="4975225"/>
          <p14:tracePt t="73410" x="0" y="0"/>
        </p14:tracePtLst>
        <p14:tracePtLst>
          <p14:tracePt t="111886" x="9388475" y="4610100"/>
          <p14:tracePt t="112120" x="9388475" y="4602163"/>
          <p14:tracePt t="112128" x="9380538" y="4579938"/>
          <p14:tracePt t="112128" x="9356725" y="4556125"/>
          <p14:tracePt t="112144" x="9296400" y="4518025"/>
          <p14:tracePt t="112145" x="9204325" y="4479925"/>
          <p14:tracePt t="112155" x="8556625" y="4373563"/>
          <p14:tracePt t="112175" x="8175625" y="4359275"/>
          <p14:tracePt t="112196" x="7750175" y="4359275"/>
          <p14:tracePt t="112215" x="7505700" y="4359275"/>
          <p14:tracePt t="112235" x="7331075" y="4359275"/>
          <p14:tracePt t="112255" x="7315200" y="4359275"/>
          <p14:tracePt t="112370" x="7307263" y="4359275"/>
          <p14:tracePt t="112386" x="7299325" y="4359275"/>
          <p14:tracePt t="112394" x="7261225" y="4351338"/>
          <p14:tracePt t="112406" x="7239000" y="4351338"/>
          <p14:tracePt t="112415" x="7124700" y="4343400"/>
          <p14:tracePt t="112435" x="6980238" y="4343400"/>
          <p14:tracePt t="112456" x="6911975" y="4351338"/>
          <p14:tracePt t="112476" x="6873875" y="4359275"/>
          <p14:tracePt t="112567" x="6873875" y="4351338"/>
          <p14:tracePt t="112573" x="6873875" y="4327525"/>
          <p14:tracePt t="112580" x="6873875" y="4305300"/>
          <p14:tracePt t="112596" x="6873875" y="4267200"/>
          <p14:tracePt t="112597" x="6873875" y="4229100"/>
          <p14:tracePt t="112616" x="6880225" y="4206875"/>
          <p14:tracePt t="112636" x="6880225" y="4198938"/>
          <p14:tracePt t="112654" x="6880225" y="4183063"/>
          <p14:tracePt t="113494" x="6888163" y="4183063"/>
          <p14:tracePt t="113516" x="6904038" y="4183063"/>
          <p14:tracePt t="113525" x="6926263" y="4183063"/>
          <p14:tracePt t="113534" x="6942138" y="4183063"/>
          <p14:tracePt t="113535" x="7018338" y="4183063"/>
          <p14:tracePt t="113558" x="7102475" y="4191000"/>
          <p14:tracePt t="113575" x="7223125" y="4198938"/>
          <p14:tracePt t="113596" x="7307263" y="4213225"/>
          <p14:tracePt t="113615" x="7445375" y="4237038"/>
          <p14:tracePt t="113635" x="7543800" y="4259263"/>
          <p14:tracePt t="113656" x="7635875" y="4275138"/>
          <p14:tracePt t="113675" x="7718425" y="4297363"/>
          <p14:tracePt t="113697" x="7764463" y="4305300"/>
          <p14:tracePt t="113716" x="7818438" y="4305300"/>
          <p14:tracePt t="113716" x="7848600" y="4305300"/>
          <p14:tracePt t="113736" x="7902575" y="4305300"/>
          <p14:tracePt t="113756" x="7978775" y="4283075"/>
          <p14:tracePt t="113775" x="8008938" y="4275138"/>
          <p14:tracePt t="113796" x="8023225" y="4259263"/>
          <p14:tracePt t="113814" x="8039100" y="4259263"/>
          <p14:tracePt t="113837" x="8047038" y="4259263"/>
          <p14:tracePt t="113855" x="8077200" y="4259263"/>
          <p14:tracePt t="113874" x="8137525" y="4251325"/>
          <p14:tracePt t="113895" x="8199438" y="4229100"/>
          <p14:tracePt t="113915" x="8245475" y="4213225"/>
          <p14:tracePt t="113934" x="8305800" y="4191000"/>
          <p14:tracePt t="113955" x="8359775" y="4175125"/>
          <p14:tracePt t="113975" x="8428038" y="4152900"/>
          <p14:tracePt t="113997" x="8496300" y="4137025"/>
          <p14:tracePt t="114018" x="8542338" y="4122738"/>
          <p14:tracePt t="114036" x="8602663" y="4098925"/>
          <p14:tracePt t="114058" x="8632825" y="4084638"/>
          <p14:tracePt t="114076" x="8648700" y="4068763"/>
          <p14:tracePt t="114096" x="8656638" y="4054475"/>
          <p14:tracePt t="114116" x="8670925" y="4038600"/>
          <p14:tracePt t="114136" x="8686800" y="4022725"/>
          <p14:tracePt t="114157" x="8694738" y="4016375"/>
          <p14:tracePt t="114177" x="8709025" y="3992563"/>
          <p14:tracePt t="114198" x="8709025" y="3984625"/>
          <p14:tracePt t="114217" x="8709025" y="3970338"/>
          <p14:tracePt t="114236" x="8702675" y="3940175"/>
          <p14:tracePt t="114236" x="8694738" y="3932238"/>
          <p14:tracePt t="114258" x="8678863" y="3894138"/>
          <p14:tracePt t="114274" x="8670925" y="3878263"/>
          <p14:tracePt t="114295" x="8632825" y="3840163"/>
          <p14:tracePt t="114315" x="8572500" y="3779838"/>
          <p14:tracePt t="114337" x="8526463" y="3749675"/>
          <p14:tracePt t="114357" x="8488363" y="3717925"/>
          <p14:tracePt t="114375" x="8404225" y="3687763"/>
          <p14:tracePt t="114395" x="8343900" y="3673475"/>
          <p14:tracePt t="114417" x="8313738" y="3657600"/>
          <p14:tracePt t="114434" x="8267700" y="3641725"/>
          <p14:tracePt t="114455" x="8237538" y="3627438"/>
          <p14:tracePt t="114477" x="8213725" y="3627438"/>
          <p14:tracePt t="114496" x="8183563" y="3627438"/>
          <p14:tracePt t="114496" x="8175625" y="3627438"/>
          <p14:tracePt t="114516" x="8145463" y="3627438"/>
          <p14:tracePt t="114536" x="8093075" y="3627438"/>
          <p14:tracePt t="114558" x="8047038" y="3641725"/>
          <p14:tracePt t="114574" x="7985125" y="3665538"/>
          <p14:tracePt t="114595" x="7924800" y="3687763"/>
          <p14:tracePt t="114620" x="7908925" y="3695700"/>
          <p14:tracePt t="114637" x="7886700" y="3711575"/>
          <p14:tracePt t="114656" x="7870825" y="3725863"/>
          <p14:tracePt t="114677" x="7856538" y="3756025"/>
          <p14:tracePt t="114697" x="7848600" y="3810000"/>
          <p14:tracePt t="114719" x="7848600" y="3840163"/>
          <p14:tracePt t="114735" x="7848600" y="3886200"/>
          <p14:tracePt t="114735" x="7848600" y="3908425"/>
          <p14:tracePt t="114759" x="7864475" y="3946525"/>
          <p14:tracePt t="114778" x="7894638" y="4000500"/>
          <p14:tracePt t="114796" x="7908925" y="4022725"/>
          <p14:tracePt t="114818" x="7940675" y="4076700"/>
          <p14:tracePt t="114837" x="7954963" y="4092575"/>
          <p14:tracePt t="114856" x="7993063" y="4137025"/>
          <p14:tracePt t="114877" x="8031163" y="4175125"/>
          <p14:tracePt t="114896" x="8093075" y="4221163"/>
          <p14:tracePt t="114896" x="8115300" y="4237038"/>
          <p14:tracePt t="114921" x="8169275" y="4259263"/>
          <p14:tracePt t="114938" x="8359775" y="4297363"/>
          <p14:tracePt t="114984" x="8412163" y="4305300"/>
          <p14:tracePt t="114985" x="8466138" y="4321175"/>
          <p14:tracePt t="114996" x="8618538" y="4335463"/>
          <p14:tracePt t="115016" x="8740775" y="4343400"/>
          <p14:tracePt t="115016" x="8770938" y="4343400"/>
          <p14:tracePt t="115016" x="8793163" y="4343400"/>
          <p14:tracePt t="115063" x="8809038" y="4343400"/>
          <p14:tracePt t="115064" x="8847138" y="4327525"/>
          <p14:tracePt t="115076" x="8885238" y="4313238"/>
          <p14:tracePt t="115096" x="8945563" y="4267200"/>
          <p14:tracePt t="115119" x="8991600" y="4237038"/>
          <p14:tracePt t="115136" x="9037638" y="4206875"/>
          <p14:tracePt t="115136" x="9059863" y="4191000"/>
          <p14:tracePt t="115156" x="9097963" y="4152900"/>
          <p14:tracePt t="115176" x="9136063" y="4114800"/>
          <p14:tracePt t="115195" x="9144000" y="4092575"/>
          <p14:tracePt t="115195" x="9151938" y="4076700"/>
          <p14:tracePt t="115218" x="9166225" y="4054475"/>
          <p14:tracePt t="115238" x="9174163" y="4022725"/>
          <p14:tracePt t="115255" x="9182100" y="3984625"/>
          <p14:tracePt t="115277" x="9174163" y="3962400"/>
          <p14:tracePt t="115296" x="9166225" y="3946525"/>
          <p14:tracePt t="115315" x="9136063" y="3908425"/>
          <p14:tracePt t="115338" x="9075738" y="3878263"/>
          <p14:tracePt t="115359" x="9013825" y="3856038"/>
          <p14:tracePt t="115359" x="8991600" y="3840163"/>
          <p14:tracePt t="115388" x="8931275" y="3802063"/>
          <p14:tracePt t="115418" x="8861425" y="3771900"/>
          <p14:tracePt t="115437" x="8801100" y="3749675"/>
          <p14:tracePt t="115457" x="8724900" y="3717925"/>
          <p14:tracePt t="115479" x="8686800" y="3703638"/>
          <p14:tracePt t="115497" x="8618538" y="3687763"/>
          <p14:tracePt t="115516" x="8572500" y="3673475"/>
          <p14:tracePt t="115516" x="8542338" y="3673475"/>
          <p14:tracePt t="115540" x="8480425" y="3665538"/>
          <p14:tracePt t="115557" x="8382000" y="3665538"/>
          <p14:tracePt t="115577" x="8328025" y="3665538"/>
          <p14:tracePt t="115597" x="8237538" y="3679825"/>
          <p14:tracePt t="115619" x="8183563" y="3687763"/>
          <p14:tracePt t="115637" x="8123238" y="3711575"/>
          <p14:tracePt t="115658" x="8093075" y="3717925"/>
          <p14:tracePt t="115677" x="8077200" y="3725863"/>
          <p14:tracePt t="115699" x="8061325" y="3741738"/>
          <p14:tracePt t="115717" x="8054975" y="3749675"/>
          <p14:tracePt t="115739" x="8039100" y="3763963"/>
          <p14:tracePt t="115755" x="8001000" y="3825875"/>
          <p14:tracePt t="115776" x="7954963" y="3886200"/>
          <p14:tracePt t="115796" x="7932738" y="3932238"/>
          <p14:tracePt t="115817" x="7902575" y="4008438"/>
          <p14:tracePt t="115838" x="7894638" y="4060825"/>
          <p14:tracePt t="115856" x="7886700" y="4106863"/>
          <p14:tracePt t="115876" x="7894638" y="4152900"/>
          <p14:tracePt t="115897" x="7916863" y="4191000"/>
          <p14:tracePt t="115915" x="7970838" y="4251325"/>
          <p14:tracePt t="115935" x="8039100" y="4289425"/>
          <p14:tracePt t="115955" x="8131175" y="4335463"/>
          <p14:tracePt t="115976" x="8191500" y="4351338"/>
          <p14:tracePt t="115996" x="8267700" y="4365625"/>
          <p14:tracePt t="116015" x="8305800" y="4381500"/>
          <p14:tracePt t="116015" x="8328025" y="4381500"/>
          <p14:tracePt t="116035" x="8420100" y="4403725"/>
          <p14:tracePt t="116061" x="8526463" y="4419600"/>
          <p14:tracePt t="116077" x="8664575" y="4427538"/>
          <p14:tracePt t="116094" x="8907463" y="4419600"/>
          <p14:tracePt t="116118" x="9067800" y="4403725"/>
          <p14:tracePt t="116134" x="9250363" y="4335463"/>
          <p14:tracePt t="116153" x="9304338" y="4297363"/>
          <p14:tracePt t="116173" x="9342438" y="4267200"/>
          <p14:tracePt t="116195" x="9350375" y="4251325"/>
          <p14:tracePt t="116214" x="9364663" y="4213225"/>
          <p14:tracePt t="116236" x="9364663" y="4160838"/>
          <p14:tracePt t="116255" x="9364663" y="4114800"/>
          <p14:tracePt t="116277" x="9350375" y="4046538"/>
          <p14:tracePt t="116296" x="9318625" y="4000500"/>
          <p14:tracePt t="116315" x="9280525" y="3932238"/>
          <p14:tracePt t="116338" x="9220200" y="3886200"/>
          <p14:tracePt t="116358" x="9174163" y="3848100"/>
          <p14:tracePt t="116377" x="9105900" y="3779838"/>
          <p14:tracePt t="116400" x="9059863" y="3733800"/>
          <p14:tracePt t="116415" x="8961438" y="3665538"/>
          <p14:tracePt t="116436" x="8899525" y="3641725"/>
          <p14:tracePt t="116457" x="8801100" y="3619500"/>
          <p14:tracePt t="116477" x="8632825" y="3597275"/>
          <p14:tracePt t="116497" x="8542338" y="3597275"/>
          <p14:tracePt t="116516" x="8404225" y="3603625"/>
          <p14:tracePt t="116536" x="8305800" y="3619500"/>
          <p14:tracePt t="116558" x="8199438" y="3665538"/>
          <p14:tracePt t="116576" x="8153400" y="3679825"/>
          <p14:tracePt t="116576" x="8137525" y="3687763"/>
          <p14:tracePt t="116598" x="8093075" y="3703638"/>
          <p14:tracePt t="116616" x="8047038" y="3725863"/>
          <p14:tracePt t="116637" x="8008938" y="3741738"/>
          <p14:tracePt t="116657" x="7993063" y="3749675"/>
          <p14:tracePt t="116676" x="7970838" y="3779838"/>
          <p14:tracePt t="116698" x="7954963" y="3817938"/>
          <p14:tracePt t="116715" x="7932738" y="3870325"/>
          <p14:tracePt t="116737" x="7924800" y="3940175"/>
          <p14:tracePt t="116757" x="7924800" y="3978275"/>
          <p14:tracePt t="116776" x="7947025" y="4038600"/>
          <p14:tracePt t="116797" x="7993063" y="4106863"/>
          <p14:tracePt t="116816" x="8016875" y="4144963"/>
          <p14:tracePt t="116839" x="8077200" y="4175125"/>
          <p14:tracePt t="116858" x="8137525" y="4198938"/>
          <p14:tracePt t="116878" x="8267700" y="4244975"/>
          <p14:tracePt t="116900" x="8351838" y="4259263"/>
          <p14:tracePt t="116917" x="8466138" y="4283075"/>
          <p14:tracePt t="116938" x="8556625" y="4283075"/>
          <p14:tracePt t="116958" x="8610600" y="4283075"/>
          <p14:tracePt t="116978" x="8678863" y="4267200"/>
          <p14:tracePt t="116997" x="8709025" y="4251325"/>
          <p14:tracePt t="117017" x="8770938" y="4213225"/>
          <p14:tracePt t="117036" x="8816975" y="4168775"/>
          <p14:tracePt t="117036" x="8839200" y="4144963"/>
          <p14:tracePt t="117060" x="8861425" y="4106863"/>
          <p14:tracePt t="117076" x="8885238" y="4060825"/>
          <p14:tracePt t="117097" x="8907463" y="4022725"/>
          <p14:tracePt t="117119" x="8923338" y="3970338"/>
          <p14:tracePt t="117136" x="8931275" y="3954463"/>
          <p14:tracePt t="117156" x="8931275" y="3940175"/>
          <p14:tracePt t="117176" x="8937625" y="3916363"/>
          <p14:tracePt t="117198" x="8937625" y="3886200"/>
          <p14:tracePt t="117219" x="8937625" y="3870325"/>
          <p14:tracePt t="117236" x="8915400" y="3848100"/>
          <p14:tracePt t="117258" x="8893175" y="3825875"/>
          <p14:tracePt t="117279" x="8877300" y="3810000"/>
          <p14:tracePt t="117297" x="8847138" y="3787775"/>
          <p14:tracePt t="117317" x="8816975" y="3771900"/>
          <p14:tracePt t="117336" x="8755063" y="3749675"/>
          <p14:tracePt t="117358" x="8709025" y="3733800"/>
          <p14:tracePt t="117376" x="8640763" y="3717925"/>
          <p14:tracePt t="117399" x="8594725" y="3717925"/>
          <p14:tracePt t="117399" x="8580438" y="3717925"/>
          <p14:tracePt t="117419" x="8534400" y="3717925"/>
          <p14:tracePt t="117437" x="8466138" y="3733800"/>
          <p14:tracePt t="117457" x="8428038" y="3749675"/>
          <p14:tracePt t="117476" x="8382000" y="3771900"/>
          <p14:tracePt t="117497" x="8359775" y="3779838"/>
          <p14:tracePt t="117516" x="8335963" y="3802063"/>
          <p14:tracePt t="117536" x="8321675" y="3810000"/>
          <p14:tracePt t="117563" x="8313738" y="3817938"/>
          <p14:tracePt t="117575" x="8297863" y="3817938"/>
          <p14:tracePt t="117597" x="8289925" y="3825875"/>
          <p14:tracePt t="117620" x="8289925" y="3832225"/>
          <p14:tracePt t="117636" x="8283575" y="3840163"/>
          <p14:tracePt t="117657" x="8275638" y="3840163"/>
          <p14:tracePt t="117676" x="8275638" y="3856038"/>
          <p14:tracePt t="118040" x="0" y="0"/>
        </p14:tracePtLst>
        <p14:tracePtLst>
          <p14:tracePt t="119944" x="7192963" y="4784725"/>
          <p14:tracePt t="120226" x="7192963" y="4778375"/>
          <p14:tracePt t="120233" x="7200900" y="4762500"/>
          <p14:tracePt t="120252" x="7200900" y="4754563"/>
          <p14:tracePt t="120262" x="7200900" y="4740275"/>
          <p14:tracePt t="120275" x="7200900" y="4716463"/>
          <p14:tracePt t="120275" x="7185025" y="4694238"/>
          <p14:tracePt t="120296" x="7146925" y="4656138"/>
          <p14:tracePt t="120314" x="7102475" y="4618038"/>
          <p14:tracePt t="120334" x="7026275" y="4579938"/>
          <p14:tracePt t="120356" x="6980238" y="4556125"/>
          <p14:tracePt t="120374" x="6964363" y="4549775"/>
          <p14:tracePt t="120394" x="6956425" y="4541838"/>
          <p14:tracePt t="120576" x="6950075" y="4541838"/>
          <p14:tracePt t="120582" x="6934200" y="4541838"/>
          <p14:tracePt t="120595" x="6911975" y="4541838"/>
          <p14:tracePt t="120596" x="6858000" y="4541838"/>
          <p14:tracePt t="120614" x="6797675" y="4541838"/>
          <p14:tracePt t="120635" x="6735763" y="4549775"/>
          <p14:tracePt t="120655" x="6697663" y="4564063"/>
          <p14:tracePt t="120674" x="6675438" y="4594225"/>
          <p14:tracePt t="120695" x="6659563" y="4610100"/>
          <p14:tracePt t="120715" x="6651625" y="4640263"/>
          <p14:tracePt t="120733" x="6651625" y="4664075"/>
          <p14:tracePt t="120754" x="6651625" y="4678363"/>
          <p14:tracePt t="120773" x="6667500" y="4686300"/>
          <p14:tracePt t="120795" x="6713538" y="4694238"/>
          <p14:tracePt t="120814" x="6773863" y="4694238"/>
          <p14:tracePt t="120835" x="6811963" y="4686300"/>
          <p14:tracePt t="120854" x="6873875" y="4664075"/>
          <p14:tracePt t="120873" x="6896100" y="4648200"/>
          <p14:tracePt t="120895" x="6934200" y="4625975"/>
          <p14:tracePt t="120915" x="6942138" y="4610100"/>
          <p14:tracePt t="120934" x="6964363" y="4579938"/>
          <p14:tracePt t="120955" x="6972300" y="4533900"/>
          <p14:tracePt t="120974" x="6972300" y="4487863"/>
          <p14:tracePt t="120994" x="6972300" y="4441825"/>
          <p14:tracePt t="121015" x="6964363" y="4419600"/>
          <p14:tracePt t="121034" x="6926263" y="4365625"/>
          <p14:tracePt t="121057" x="6888163" y="4343400"/>
          <p14:tracePt t="121073" x="6827838" y="4313238"/>
          <p14:tracePt t="121095" x="6751638" y="4297363"/>
          <p14:tracePt t="121095" x="6721475" y="4289425"/>
          <p14:tracePt t="121117" x="6675438" y="4275138"/>
          <p14:tracePt t="121134" x="6599238" y="4251325"/>
          <p14:tracePt t="121155" x="6561138" y="4244975"/>
          <p14:tracePt t="121174" x="6477000" y="4229100"/>
          <p14:tracePt t="121195" x="6446838" y="4229100"/>
          <p14:tracePt t="121214" x="6416675" y="4229100"/>
          <p14:tracePt t="121234" x="6392863" y="4229100"/>
          <p14:tracePt t="121254" x="6370638" y="4237038"/>
          <p14:tracePt t="121277" x="6354763" y="4259263"/>
          <p14:tracePt t="121294" x="6340475" y="4283075"/>
          <p14:tracePt t="121314" x="6324600" y="4343400"/>
          <p14:tracePt t="121334" x="6308725" y="4381500"/>
          <p14:tracePt t="121334" x="6308725" y="4403725"/>
          <p14:tracePt t="121356" x="6308725" y="4449763"/>
          <p14:tracePt t="121375" x="6308725" y="4487863"/>
          <p14:tracePt t="121394" x="6332538" y="4549775"/>
          <p14:tracePt t="121414" x="6392863" y="4594225"/>
          <p14:tracePt t="121434" x="6454775" y="4618038"/>
          <p14:tracePt t="121453" x="6537325" y="4640263"/>
          <p14:tracePt t="121474" x="6713538" y="4648200"/>
          <p14:tracePt t="121495" x="6865938" y="4648200"/>
          <p14:tracePt t="121515" x="6964363" y="4625975"/>
          <p14:tracePt t="121536" x="7010400" y="4610100"/>
          <p14:tracePt t="121556" x="7026275" y="4594225"/>
          <p14:tracePt t="121575" x="7040563" y="4579938"/>
          <p14:tracePt t="121594" x="7040563" y="4564063"/>
          <p14:tracePt t="121614" x="7040563" y="4556125"/>
          <p14:tracePt t="121692" x="7048500" y="4556125"/>
          <p14:tracePt t="121708" x="7064375" y="4556125"/>
          <p14:tracePt t="121716" x="7094538" y="4556125"/>
          <p14:tracePt t="121717" x="7223125" y="4556125"/>
          <p14:tracePt t="121736" x="7483475" y="4549775"/>
          <p14:tracePt t="121756" x="7666038" y="4549775"/>
          <p14:tracePt t="121756" x="7750175" y="4533900"/>
          <p14:tracePt t="121778" x="7878763" y="4518025"/>
          <p14:tracePt t="121796" x="7940675" y="4511675"/>
          <p14:tracePt t="121796" x="7962900" y="4511675"/>
          <p14:tracePt t="121818" x="7978775" y="4503738"/>
          <p14:tracePt t="122020" x="7978775" y="4511675"/>
          <p14:tracePt t="122028" x="7978775" y="4525963"/>
          <p14:tracePt t="122028" x="7985125" y="4549775"/>
          <p14:tracePt t="122044" x="7993063" y="4572000"/>
          <p14:tracePt t="122046" x="8031163" y="4618038"/>
          <p14:tracePt t="122059" x="8093075" y="4664075"/>
          <p14:tracePt t="122078" x="8207375" y="4716463"/>
          <p14:tracePt t="122097" x="8442325" y="4770438"/>
          <p14:tracePt t="122120" x="8664575" y="4778375"/>
          <p14:tracePt t="122120" x="8770938" y="4778375"/>
          <p14:tracePt t="122139" x="8953500" y="4754563"/>
          <p14:tracePt t="122157" x="9067800" y="4694238"/>
          <p14:tracePt t="122177" x="9075738" y="4678363"/>
          <p14:tracePt t="122196" x="9075738" y="4670425"/>
          <p14:tracePt t="122218" x="9075738" y="4656138"/>
          <p14:tracePt t="122236" x="9075738" y="4632325"/>
          <p14:tracePt t="122256" x="9075738" y="4602163"/>
          <p14:tracePt t="122256" x="9075738" y="4579938"/>
          <p14:tracePt t="122281" x="9067800" y="4549775"/>
          <p14:tracePt t="122295" x="9059863" y="4503738"/>
          <p14:tracePt t="122316" x="9051925" y="4473575"/>
          <p14:tracePt t="122339" x="9045575" y="4457700"/>
          <p14:tracePt t="122354" x="9013825" y="4411663"/>
          <p14:tracePt t="122376" x="8969375" y="4351338"/>
          <p14:tracePt t="122395" x="8937625" y="4313238"/>
          <p14:tracePt t="122415" x="8855075" y="4275138"/>
          <p14:tracePt t="122436" x="8724900" y="4244975"/>
          <p14:tracePt t="122455" x="8626475" y="4221163"/>
          <p14:tracePt t="122477" x="8496300" y="4198938"/>
          <p14:tracePt t="122497" x="8389938" y="4183063"/>
          <p14:tracePt t="122515" x="8275638" y="4168775"/>
          <p14:tracePt t="122536" x="8213725" y="4160838"/>
          <p14:tracePt t="122536" x="8199438" y="4160838"/>
          <p14:tracePt t="122560" x="8153400" y="4152900"/>
          <p14:tracePt t="122575" x="8115300" y="4144963"/>
          <p14:tracePt t="122596" x="8054975" y="4137025"/>
          <p14:tracePt t="122616" x="7993063" y="4137025"/>
          <p14:tracePt t="122636" x="7962900" y="4137025"/>
          <p14:tracePt t="122657" x="7894638" y="4183063"/>
          <p14:tracePt t="122680" x="7848600" y="4221163"/>
          <p14:tracePt t="122680" x="7826375" y="4244975"/>
          <p14:tracePt t="122698" x="7780338" y="4289425"/>
          <p14:tracePt t="122716" x="7750175" y="4343400"/>
          <p14:tracePt t="122716" x="7734300" y="4365625"/>
          <p14:tracePt t="122738" x="7718425" y="4411663"/>
          <p14:tracePt t="122756" x="7712075" y="4473575"/>
          <p14:tracePt t="122777" x="7712075" y="4511675"/>
          <p14:tracePt t="122798" x="7712075" y="4549775"/>
          <p14:tracePt t="122815" x="7734300" y="4618038"/>
          <p14:tracePt t="122815" x="7750175" y="4632325"/>
          <p14:tracePt t="122839" x="7818438" y="4686300"/>
          <p14:tracePt t="122855" x="7894638" y="4740275"/>
          <p14:tracePt t="122876" x="8069263" y="4816475"/>
          <p14:tracePt t="122901" x="8191500" y="4838700"/>
          <p14:tracePt t="122918" x="8251825" y="4854575"/>
          <p14:tracePt t="122936" x="8335963" y="4868863"/>
          <p14:tracePt t="122956" x="8397875" y="4876800"/>
          <p14:tracePt t="122977" x="8504238" y="4876800"/>
          <p14:tracePt t="122998" x="8610600" y="4876800"/>
          <p14:tracePt t="123017" x="8763000" y="4830763"/>
          <p14:tracePt t="123041" x="8831263" y="4784725"/>
          <p14:tracePt t="123056" x="8907463" y="4716463"/>
          <p14:tracePt t="123079" x="8945563" y="4670425"/>
          <p14:tracePt t="123098" x="8953500" y="4648200"/>
          <p14:tracePt t="123118" x="8961438" y="4632325"/>
          <p14:tracePt t="123141" x="8961438" y="4625975"/>
          <p14:tracePt t="123141" x="8969375" y="4610100"/>
          <p14:tracePt t="123159" x="8969375" y="4602163"/>
          <p14:tracePt t="123178" x="8969375" y="4564063"/>
          <p14:tracePt t="123200" x="8969375" y="4549775"/>
          <p14:tracePt t="123219" x="8969375" y="4525963"/>
          <p14:tracePt t="123240" x="8961438" y="4511675"/>
          <p14:tracePt t="123259" x="8945563" y="4495800"/>
          <p14:tracePt t="123277" x="8931275" y="4473575"/>
          <p14:tracePt t="123298" x="8877300" y="4403725"/>
          <p14:tracePt t="123315" x="8823325" y="4365625"/>
          <p14:tracePt t="123336" x="8702675" y="4305300"/>
          <p14:tracePt t="123357" x="8588375" y="4259263"/>
          <p14:tracePt t="123375" x="8435975" y="4229100"/>
          <p14:tracePt t="123396" x="8351838" y="4213225"/>
          <p14:tracePt t="123416" x="8267700" y="4206875"/>
          <p14:tracePt t="123435" x="8237538" y="4206875"/>
          <p14:tracePt t="123435" x="8229600" y="4206875"/>
          <p14:tracePt t="123456" x="8213725" y="4206875"/>
          <p14:tracePt t="123476" x="8175625" y="4251325"/>
          <p14:tracePt t="123496" x="8145463" y="4297363"/>
          <p14:tracePt t="123515" x="8107363" y="4359275"/>
          <p14:tracePt t="123536" x="8099425" y="4435475"/>
          <p14:tracePt t="123560" x="8099425" y="4479925"/>
          <p14:tracePt t="123577" x="8123238" y="4549775"/>
          <p14:tracePt t="123598" x="8169275" y="4594225"/>
          <p14:tracePt t="123617" x="8283575" y="4670425"/>
          <p14:tracePt t="123635" x="8359775" y="4694238"/>
          <p14:tracePt t="123656" x="8428038" y="4708525"/>
          <p14:tracePt t="123676" x="8474075" y="4716463"/>
          <p14:tracePt t="123697" x="8534400" y="4708525"/>
          <p14:tracePt t="123715" x="8594725" y="4664075"/>
          <p14:tracePt t="123737" x="8626475" y="4625975"/>
          <p14:tracePt t="123757" x="8648700" y="4594225"/>
          <p14:tracePt t="123776" x="8656638" y="4564063"/>
          <p14:tracePt t="123795" x="8656638" y="4541838"/>
          <p14:tracePt t="123814" x="8656638" y="4533900"/>
          <p14:tracePt t="123837" x="8640763" y="4518025"/>
          <p14:tracePt t="123857" x="8632825" y="4511675"/>
          <p14:tracePt t="123875" x="8610600" y="4511675"/>
          <p14:tracePt t="123895" x="8602663" y="4511675"/>
          <p14:tracePt t="123914" x="8588375" y="4511675"/>
          <p14:tracePt t="123934" x="8580438" y="4511675"/>
          <p14:tracePt t="124449" x="0" y="0"/>
        </p14:tracePtLst>
        <p14:tracePtLst>
          <p14:tracePt t="130860" x="3521075" y="3978275"/>
          <p14:tracePt t="131780" x="3513138" y="3978275"/>
          <p14:tracePt t="131788" x="3505200" y="3978275"/>
          <p14:tracePt t="132014" x="3513138" y="3978275"/>
          <p14:tracePt t="132014" x="3535363" y="3970338"/>
          <p14:tracePt t="132036" x="3589338" y="3970338"/>
          <p14:tracePt t="132038" x="3641725" y="3970338"/>
          <p14:tracePt t="132056" x="3802063" y="3970338"/>
          <p14:tracePt t="132077" x="3940175" y="3970338"/>
          <p14:tracePt t="132095" x="4175125" y="3970338"/>
          <p14:tracePt t="132120" x="4335463" y="3978275"/>
          <p14:tracePt t="132136" x="4572000" y="3978275"/>
          <p14:tracePt t="132156" x="4732338" y="3978275"/>
          <p14:tracePt t="132176" x="4914900" y="3970338"/>
          <p14:tracePt t="132195" x="5075238" y="3954463"/>
          <p14:tracePt t="132216" x="5211763" y="3940175"/>
          <p14:tracePt t="132235" x="5432425" y="3924300"/>
          <p14:tracePt t="132259" x="5554663" y="3916363"/>
          <p14:tracePt t="132278" x="5821363" y="3894138"/>
          <p14:tracePt t="132297" x="6003925" y="3886200"/>
          <p14:tracePt t="132316" x="6264275" y="3886200"/>
          <p14:tracePt t="132336" x="6430963" y="3886200"/>
          <p14:tracePt t="132356" x="6721475" y="3908425"/>
          <p14:tracePt t="132378" x="6964363" y="3908425"/>
          <p14:tracePt t="132396" x="7086600" y="3908425"/>
          <p14:tracePt t="132396" x="7116763" y="3908425"/>
          <p14:tracePt t="132420" x="7170738" y="3908425"/>
          <p14:tracePt t="132436" x="7231063" y="3908425"/>
          <p14:tracePt t="132455" x="7331075" y="3902075"/>
          <p14:tracePt t="132477" x="7399338" y="3902075"/>
          <p14:tracePt t="132495" x="7489825" y="3894138"/>
          <p14:tracePt t="132515" x="7559675" y="3894138"/>
          <p14:tracePt t="132515" x="7589838" y="3894138"/>
          <p14:tracePt t="132535" x="7650163" y="3894138"/>
          <p14:tracePt t="132558" x="7742238" y="3894138"/>
          <p14:tracePt t="132577" x="7802563" y="3894138"/>
          <p14:tracePt t="132596" x="7908925" y="3908425"/>
          <p14:tracePt t="132619" x="7985125" y="3924300"/>
          <p14:tracePt t="132636" x="8077200" y="3940175"/>
          <p14:tracePt t="132656" x="8123238" y="3940175"/>
          <p14:tracePt t="132675" x="8175625" y="3940175"/>
          <p14:tracePt t="132697" x="8213725" y="3954463"/>
          <p14:tracePt t="132716" x="8245475" y="3954463"/>
          <p14:tracePt t="132737" x="8289925" y="3962400"/>
          <p14:tracePt t="132755" x="8297863" y="3970338"/>
          <p14:tracePt t="132777" x="8313738" y="3970338"/>
          <p14:tracePt t="132795" x="8321675" y="3970338"/>
          <p14:tracePt t="132856" x="8328025" y="3970338"/>
          <p14:tracePt t="132867" x="8343900" y="3970338"/>
          <p14:tracePt t="132888" x="8351838" y="3970338"/>
          <p14:tracePt t="132888" x="8359775" y="3970338"/>
          <p14:tracePt t="132902" x="8366125" y="3970338"/>
          <p14:tracePt t="132917" x="8389938" y="3970338"/>
          <p14:tracePt t="132938" x="8404225" y="3970338"/>
          <p14:tracePt t="132957" x="8412163" y="3970338"/>
          <p14:tracePt t="132978" x="8428038" y="3970338"/>
          <p14:tracePt t="133044" x="8435975" y="3970338"/>
          <p14:tracePt t="133063" x="8442325" y="3962400"/>
          <p14:tracePt t="133097" x="8450263" y="3962400"/>
          <p14:tracePt t="133106" x="8458200" y="3962400"/>
          <p14:tracePt t="133113" x="8466138" y="3962400"/>
          <p14:tracePt t="133129" x="8474075" y="3962400"/>
          <p14:tracePt t="133136" x="8480425" y="3962400"/>
          <p14:tracePt t="133157" x="8488363" y="3962400"/>
          <p14:tracePt t="133278" x="8496300" y="3962400"/>
          <p14:tracePt t="133378" x="8504238" y="3962400"/>
          <p14:tracePt t="133459" x="8512175" y="3962400"/>
          <p14:tracePt t="133520" x="8518525" y="3962400"/>
          <p14:tracePt t="133565" x="8526463" y="3962400"/>
          <p14:tracePt t="133589" x="8526463" y="3954463"/>
          <p14:tracePt t="133691" x="8526463" y="3946525"/>
          <p14:tracePt t="134081" x="8518525" y="3946525"/>
          <p14:tracePt t="134103" x="8512175" y="3946525"/>
          <p14:tracePt t="134143" x="8504238" y="3946525"/>
          <p14:tracePt t="134181" x="8496300" y="3946525"/>
          <p14:tracePt t="134579" x="8488363" y="3946525"/>
          <p14:tracePt t="134760" x="8480425" y="3946525"/>
          <p14:tracePt t="134784" x="8480425" y="3954463"/>
          <p14:tracePt t="134884" x="8474075" y="3954463"/>
          <p14:tracePt t="136257" x="8480425" y="3954463"/>
          <p14:tracePt t="140663" x="0" y="0"/>
        </p14:tracePtLst>
        <p14:tracePtLst>
          <p14:tracePt t="147959" x="3589338" y="4511675"/>
          <p14:tracePt t="148116" x="0" y="0"/>
        </p14:tracePtLst>
        <p14:tracePtLst>
          <p14:tracePt t="148255" x="3589338" y="4511675"/>
          <p14:tracePt t="149419" x="3603625" y="4511675"/>
          <p14:tracePt t="149419" x="3649663" y="4511675"/>
          <p14:tracePt t="149435" x="3711575" y="4511675"/>
          <p14:tracePt t="149443" x="3802063" y="4511675"/>
          <p14:tracePt t="149451" x="3924300" y="4511675"/>
          <p14:tracePt t="149459" x="4206875" y="4511675"/>
          <p14:tracePt t="149474" x="5089525" y="4503738"/>
          <p14:tracePt t="149494" x="6392863" y="4549775"/>
          <p14:tracePt t="149514" x="7192963" y="4564063"/>
          <p14:tracePt t="149535" x="8099425" y="4564063"/>
          <p14:tracePt t="149556" x="8572500" y="4564063"/>
          <p14:tracePt t="149574" x="9051925" y="4587875"/>
          <p14:tracePt t="149594" x="9236075" y="4610100"/>
          <p14:tracePt t="149614" x="9448800" y="4625975"/>
          <p14:tracePt t="149635" x="9555163" y="4625975"/>
          <p14:tracePt t="149653" x="9601200" y="4625975"/>
          <p14:tracePt t="149673" x="9623425" y="4625975"/>
          <p14:tracePt t="149694" x="9631363" y="4625975"/>
          <p14:tracePt t="149712" x="9647238" y="4625975"/>
          <p14:tracePt t="149733" x="9661525" y="4625975"/>
          <p14:tracePt t="149752" x="9677400" y="4625975"/>
          <p14:tracePt t="149775" x="9693275" y="4625975"/>
          <p14:tracePt t="149794" x="9707563" y="4625975"/>
          <p14:tracePt t="149911" x="9699625" y="4625975"/>
          <p14:tracePt t="149919" x="9685338" y="4632325"/>
          <p14:tracePt t="149922" x="9661525" y="4632325"/>
          <p14:tracePt t="149934" x="9532938" y="4670425"/>
          <p14:tracePt t="149956" x="9318625" y="4702175"/>
          <p14:tracePt t="149976" x="9136063" y="4716463"/>
          <p14:tracePt t="149976" x="9045575" y="4732338"/>
          <p14:tracePt t="149998" x="8869363" y="4740275"/>
          <p14:tracePt t="150014" x="8763000" y="4740275"/>
          <p14:tracePt t="150035" x="8678863" y="4740275"/>
          <p14:tracePt t="150058" x="8656638" y="4740275"/>
          <p14:tracePt t="150199" x="8648700" y="4732338"/>
          <p14:tracePt t="150207" x="8640763" y="4724400"/>
          <p14:tracePt t="150223" x="8632825" y="4716463"/>
          <p14:tracePt t="150223" x="8626475" y="4708525"/>
          <p14:tracePt t="150233" x="8610600" y="4694238"/>
          <p14:tracePt t="150254" x="8572500" y="4670425"/>
          <p14:tracePt t="150273" x="8550275" y="4656138"/>
          <p14:tracePt t="150295" x="8534400" y="4640263"/>
          <p14:tracePt t="150313" x="8518525" y="4625975"/>
          <p14:tracePt t="150334" x="8504238" y="4618038"/>
          <p14:tracePt t="150334" x="8496300" y="4610100"/>
          <p14:tracePt t="150355" x="8488363" y="4594225"/>
          <p14:tracePt t="150373" x="8474075" y="4587875"/>
          <p14:tracePt t="150394" x="8474075" y="4572000"/>
          <p14:tracePt t="150416" x="8466138" y="4564063"/>
          <p14:tracePt t="151854" x="8458200" y="4564063"/>
          <p14:tracePt t="151854" x="0" y="0"/>
        </p14:tracePtLst>
        <p14:tracePtLst>
          <p14:tracePt t="167001" x="960438" y="6156325"/>
          <p14:tracePt t="167058" x="982663" y="6156325"/>
          <p14:tracePt t="167065" x="990600" y="6156325"/>
          <p14:tracePt t="167076" x="1012825" y="6156325"/>
          <p14:tracePt t="167077" x="1028700" y="6156325"/>
          <p14:tracePt t="167096" x="1058863" y="6164263"/>
          <p14:tracePt t="167114" x="1089025" y="6172200"/>
          <p14:tracePt t="167137" x="1096963" y="6180138"/>
          <p14:tracePt t="167155" x="1135063" y="6194425"/>
          <p14:tracePt t="167176" x="1189038" y="6210300"/>
          <p14:tracePt t="167196" x="1273175" y="6232525"/>
          <p14:tracePt t="167215" x="1349375" y="6248400"/>
          <p14:tracePt t="167236" x="1431925" y="6264275"/>
          <p14:tracePt t="167256" x="1477963" y="6270625"/>
          <p14:tracePt t="167353" x="1477963" y="6278563"/>
          <p14:tracePt t="167384" x="1477963" y="6286500"/>
          <p14:tracePt t="167393" x="1485900" y="6286500"/>
          <p14:tracePt t="167394" x="1493838" y="6302375"/>
          <p14:tracePt t="167415" x="1524000" y="6316663"/>
          <p14:tracePt t="167436" x="1600200" y="6324600"/>
          <p14:tracePt t="167456" x="1654175" y="6324600"/>
          <p14:tracePt t="167475" x="1692275" y="6324600"/>
          <p14:tracePt t="167497" x="1706563" y="6308725"/>
          <p14:tracePt t="167515" x="1714500" y="6308725"/>
          <p14:tracePt t="167535" x="1730375" y="6294438"/>
          <p14:tracePt t="167558" x="1736725" y="6294438"/>
          <p14:tracePt t="167574" x="1744663" y="6294438"/>
          <p14:tracePt t="167628" x="1744663" y="6286500"/>
          <p14:tracePt t="167642" x="1760538" y="6270625"/>
          <p14:tracePt t="167644" x="1768475" y="6270625"/>
          <p14:tracePt t="167655" x="1782763" y="6248400"/>
          <p14:tracePt t="167674" x="1790700" y="6240463"/>
          <p14:tracePt t="167674" x="1790700" y="6232525"/>
          <p14:tracePt t="167743" x="1798638" y="6232525"/>
          <p14:tracePt t="167767" x="1798638" y="6226175"/>
          <p14:tracePt t="167837" x="1790700" y="6226175"/>
          <p14:tracePt t="167845" x="1782763" y="6226175"/>
          <p14:tracePt t="168013" x="1774825" y="6226175"/>
          <p14:tracePt t="169117" x="1790700" y="6226175"/>
          <p14:tracePt t="169124" x="1820863" y="6226175"/>
          <p14:tracePt t="169132" x="1897063" y="6218238"/>
          <p14:tracePt t="169143" x="2003425" y="6194425"/>
          <p14:tracePt t="169156" x="2117725" y="6188075"/>
          <p14:tracePt t="169177" x="2217738" y="6172200"/>
          <p14:tracePt t="169197" x="2247900" y="6164263"/>
          <p14:tracePt t="169218" x="2255838" y="6164263"/>
          <p14:tracePt t="169263" x="2263775" y="6164263"/>
          <p14:tracePt t="169289" x="2278063" y="6164263"/>
          <p14:tracePt t="169297" x="2308225" y="6164263"/>
          <p14:tracePt t="169297" x="2339975" y="6164263"/>
          <p14:tracePt t="169314" x="2370138" y="6164263"/>
          <p14:tracePt t="169315" x="2430463" y="6172200"/>
          <p14:tracePt t="169334" x="2514600" y="6172200"/>
          <p14:tracePt t="169356" x="2568575" y="6180138"/>
          <p14:tracePt t="169374" x="2613025" y="6180138"/>
          <p14:tracePt t="169393" x="2628900" y="6180138"/>
          <p14:tracePt t="169415" x="2644775" y="6180138"/>
          <p14:tracePt t="169819" x="2636838" y="6180138"/>
          <p14:tracePt t="169827" x="2613025" y="6180138"/>
          <p14:tracePt t="169832" x="2582863" y="6180138"/>
          <p14:tracePt t="169842" x="2522538" y="6194425"/>
          <p14:tracePt t="169855" x="2430463" y="6218238"/>
          <p14:tracePt t="169875" x="2362200" y="6240463"/>
          <p14:tracePt t="169895" x="2278063" y="6248400"/>
          <p14:tracePt t="169915" x="2217738" y="6264275"/>
          <p14:tracePt t="169915" x="2187575" y="6270625"/>
          <p14:tracePt t="169935" x="2125663" y="6278563"/>
          <p14:tracePt t="169955" x="2057400" y="6302375"/>
          <p14:tracePt t="169977" x="2019300" y="6302375"/>
          <p14:tracePt t="169993" x="2003425" y="6308725"/>
          <p14:tracePt t="170013" x="1997075" y="6308725"/>
          <p14:tracePt t="170034" x="1989138" y="6316663"/>
          <p14:tracePt t="170054" x="1981200" y="6316663"/>
          <p14:tracePt t="171129" x="1989138" y="6316663"/>
          <p14:tracePt t="171142" x="1997075" y="6316663"/>
          <p14:tracePt t="171145" x="2027238" y="6308725"/>
          <p14:tracePt t="171154" x="2079625" y="6294438"/>
          <p14:tracePt t="171173" x="2179638" y="6270625"/>
          <p14:tracePt t="171195" x="2263775" y="6256338"/>
          <p14:tracePt t="171213" x="2378075" y="6240463"/>
          <p14:tracePt t="171234" x="2438400" y="6232525"/>
          <p14:tracePt t="171254" x="2492375" y="6218238"/>
          <p14:tracePt t="171274" x="2522538" y="6210300"/>
          <p14:tracePt t="171295" x="2536825" y="6210300"/>
          <p14:tracePt t="171314" x="2552700" y="6210300"/>
          <p14:tracePt t="171337" x="2560638" y="6202363"/>
          <p14:tracePt t="171355" x="2568575" y="6202363"/>
          <p14:tracePt t="171425" x="2574925" y="6202363"/>
          <p14:tracePt t="171643" x="2568575" y="6172200"/>
          <p14:tracePt t="171647" x="2536825" y="6126163"/>
          <p14:tracePt t="171653" x="2498725" y="6080125"/>
          <p14:tracePt t="171676" x="2392363" y="5989638"/>
          <p14:tracePt t="171681" x="2332038" y="5943600"/>
          <p14:tracePt t="171696" x="2225675" y="5875338"/>
          <p14:tracePt t="171718" x="2155825" y="5851525"/>
          <p14:tracePt t="171735" x="2087563" y="5837238"/>
          <p14:tracePt t="171757" x="2073275" y="5837238"/>
          <p14:tracePt t="171776" x="2057400" y="5845175"/>
          <p14:tracePt t="171796" x="2041525" y="5867400"/>
          <p14:tracePt t="171815" x="2019300" y="5927725"/>
          <p14:tracePt t="171835" x="2011363" y="5989638"/>
          <p14:tracePt t="171856" x="2011363" y="6042025"/>
          <p14:tracePt t="171875" x="2027238" y="6111875"/>
          <p14:tracePt t="171896" x="2079625" y="6164263"/>
          <p14:tracePt t="171916" x="2239963" y="6264275"/>
          <p14:tracePt t="171935" x="2416175" y="6324600"/>
          <p14:tracePt t="171956" x="2682875" y="6378575"/>
          <p14:tracePt t="171976" x="2873375" y="6400800"/>
          <p14:tracePt t="171998" x="2949575" y="6400800"/>
          <p14:tracePt t="172016" x="3009900" y="6400800"/>
          <p14:tracePt t="172039" x="3017838" y="6384925"/>
          <p14:tracePt t="172057" x="3040063" y="6354763"/>
          <p14:tracePt t="172078" x="3048000" y="6346825"/>
          <p14:tracePt t="172095" x="3055938" y="6324600"/>
          <p14:tracePt t="172117" x="3055938" y="6308725"/>
          <p14:tracePt t="172137" x="3055938" y="6294438"/>
          <p14:tracePt t="172155" x="3048000" y="6278563"/>
          <p14:tracePt t="172175" x="3048000" y="6264275"/>
          <p14:tracePt t="172565" x="3055938" y="6264275"/>
          <p14:tracePt t="172571" x="3140075" y="6278563"/>
          <p14:tracePt t="172582" x="3222625" y="6294438"/>
          <p14:tracePt t="172595" x="3573463" y="6316663"/>
          <p14:tracePt t="172595" x="3733800" y="6308725"/>
          <p14:tracePt t="172621" x="4038600" y="6308725"/>
          <p14:tracePt t="172636" x="4305300" y="6308725"/>
          <p14:tracePt t="172655" x="4541838" y="6302375"/>
          <p14:tracePt t="172655" x="4632325" y="6286500"/>
          <p14:tracePt t="172675" x="4792663" y="6270625"/>
          <p14:tracePt t="172695" x="4953000" y="6240463"/>
          <p14:tracePt t="172715" x="5029200" y="6226175"/>
          <p14:tracePt t="172736" x="5121275" y="6202363"/>
          <p14:tracePt t="172754" x="5257800" y="6180138"/>
          <p14:tracePt t="172775" x="5341938" y="6156325"/>
          <p14:tracePt t="172795" x="5426075" y="6149975"/>
          <p14:tracePt t="172815" x="5448300" y="6142038"/>
          <p14:tracePt t="172815" x="5456238" y="6142038"/>
          <p14:tracePt t="172902" x="5464175" y="6142038"/>
          <p14:tracePt t="172915" x="5470525" y="6142038"/>
          <p14:tracePt t="172923" x="5478463" y="6134100"/>
          <p14:tracePt t="172939" x="5486400" y="6134100"/>
          <p14:tracePt t="172940" x="5494338" y="6134100"/>
          <p14:tracePt t="172954" x="5508625" y="6134100"/>
          <p14:tracePt t="172954" x="5516563" y="6134100"/>
          <p14:tracePt t="172979" x="5524500" y="6134100"/>
          <p14:tracePt t="172995" x="5532438" y="6134100"/>
          <p14:tracePt t="173157" x="5532438" y="6142038"/>
          <p14:tracePt t="173236" x="5532438" y="6149975"/>
          <p14:tracePt t="173259" x="5516563" y="6156325"/>
          <p14:tracePt t="173267" x="5502275" y="6164263"/>
          <p14:tracePt t="173276" x="5470525" y="6164263"/>
          <p14:tracePt t="173276" x="5380038" y="6172200"/>
          <p14:tracePt t="173295" x="5143500" y="6164263"/>
          <p14:tracePt t="173314" x="4983163" y="6149975"/>
          <p14:tracePt t="173336" x="4754563" y="6111875"/>
          <p14:tracePt t="173354" x="4411663" y="6065838"/>
          <p14:tracePt t="173376" x="4229100" y="6057900"/>
          <p14:tracePt t="173395" x="4030663" y="6035675"/>
          <p14:tracePt t="173416" x="3908425" y="6027738"/>
          <p14:tracePt t="173435" x="3802063" y="6027738"/>
          <p14:tracePt t="173454" x="3695700" y="6027738"/>
          <p14:tracePt t="173476" x="3581400" y="6042025"/>
          <p14:tracePt t="173496" x="3521075" y="6057900"/>
          <p14:tracePt t="173515" x="3429000" y="6088063"/>
          <p14:tracePt t="173515" x="3406775" y="6096000"/>
          <p14:tracePt t="173541" x="3368675" y="6111875"/>
          <p14:tracePt t="173557" x="3322638" y="6126163"/>
          <p14:tracePt t="173576" x="3268663" y="6149975"/>
          <p14:tracePt t="173596" x="3230563" y="6164263"/>
          <p14:tracePt t="173618" x="3216275" y="6172200"/>
          <p14:tracePt t="173636" x="3208338" y="6188075"/>
          <p14:tracePt t="173655" x="3192463" y="6202363"/>
          <p14:tracePt t="173676" x="3170238" y="6218238"/>
          <p14:tracePt t="173697" x="3132138" y="6232525"/>
          <p14:tracePt t="173717" x="3048000" y="6256338"/>
          <p14:tracePt t="173737" x="3001963" y="6270625"/>
          <p14:tracePt t="173755" x="2917825" y="6294438"/>
          <p14:tracePt t="173775" x="2879725" y="6302375"/>
          <p14:tracePt t="173795" x="2849563" y="6302375"/>
          <p14:tracePt t="173814" x="2841625" y="6302375"/>
          <p14:tracePt t="176287" x="2841625" y="6308725"/>
          <p14:tracePt t="177104" x="2857500" y="6308725"/>
          <p14:tracePt t="177112" x="2903538" y="6294438"/>
          <p14:tracePt t="177123" x="2911475" y="6286500"/>
          <p14:tracePt t="177134" x="2941638" y="6270625"/>
          <p14:tracePt t="177174" x="2949575" y="6270625"/>
          <p14:tracePt t="177175" x="2963863" y="6264275"/>
          <p14:tracePt t="177195" x="2971800" y="6264275"/>
          <p14:tracePt t="177213" x="3017838" y="6256338"/>
          <p14:tracePt t="177234" x="3078163" y="6240463"/>
          <p14:tracePt t="177253" x="3140075" y="6232525"/>
          <p14:tracePt t="177274" x="3222625" y="6226175"/>
          <p14:tracePt t="177294" x="3254375" y="6218238"/>
          <p14:tracePt t="177314" x="3292475" y="6218238"/>
          <p14:tracePt t="177336" x="3314700" y="6210300"/>
          <p14:tracePt t="177355" x="3336925" y="6210300"/>
          <p14:tracePt t="177373" x="3368675" y="6202363"/>
          <p14:tracePt t="177394" x="3406775" y="6194425"/>
          <p14:tracePt t="177413" x="3459163" y="6194425"/>
          <p14:tracePt t="177433" x="3482975" y="6188075"/>
          <p14:tracePt t="177453" x="3513138" y="6180138"/>
          <p14:tracePt t="177473" x="3521075" y="6172200"/>
          <p14:tracePt t="177556" x="3527425" y="6172200"/>
          <p14:tracePt t="177580" x="3535363" y="6172200"/>
          <p14:tracePt t="177613" x="3543300" y="6172200"/>
          <p14:tracePt t="177622" x="3543300" y="6180138"/>
          <p14:tracePt t="177675" x="3551238" y="6180138"/>
          <p14:tracePt t="177737" x="3551238" y="6188075"/>
          <p14:tracePt t="177963" x="3559175" y="6188075"/>
          <p14:tracePt t="177971" x="3565525" y="6188075"/>
          <p14:tracePt t="177983" x="3573463" y="6188075"/>
          <p14:tracePt t="177994" x="3573463" y="6194425"/>
          <p14:tracePt t="179345" x="3597275" y="6194425"/>
          <p14:tracePt t="179351" x="3627438" y="6194425"/>
          <p14:tracePt t="179359" x="3679825" y="6188075"/>
          <p14:tracePt t="179367" x="3733800" y="6180138"/>
          <p14:tracePt t="179367" x="3802063" y="6164263"/>
          <p14:tracePt t="179375" x="3970338" y="6164263"/>
          <p14:tracePt t="179395" x="4168775" y="6164263"/>
          <p14:tracePt t="179418" x="4259263" y="6164263"/>
          <p14:tracePt t="179418" x="4289425" y="6164263"/>
          <p14:tracePt t="179438" x="4335463" y="6156325"/>
          <p14:tracePt t="179455" x="4373563" y="6156325"/>
          <p14:tracePt t="179455" x="4397375" y="6156325"/>
          <p14:tracePt t="179477" x="4449763" y="6156325"/>
          <p14:tracePt t="179496" x="4525963" y="6164263"/>
          <p14:tracePt t="179517" x="4572000" y="6164263"/>
          <p14:tracePt t="179517" x="4602163" y="6164263"/>
          <p14:tracePt t="179539" x="4664075" y="6164263"/>
          <p14:tracePt t="179556" x="4724400" y="6172200"/>
          <p14:tracePt t="179576" x="4808538" y="6172200"/>
          <p14:tracePt t="179596" x="4892675" y="6180138"/>
          <p14:tracePt t="179620" x="4930775" y="6180138"/>
          <p14:tracePt t="179638" x="4960938" y="6180138"/>
          <p14:tracePt t="179655" x="4968875" y="6180138"/>
          <p14:tracePt t="179888" x="4991100" y="6188075"/>
          <p14:tracePt t="179907" x="5051425" y="6194425"/>
          <p14:tracePt t="179908" x="5105400" y="6194425"/>
          <p14:tracePt t="179916" x="5219700" y="6202363"/>
          <p14:tracePt t="179936" x="5341938" y="6218238"/>
          <p14:tracePt t="179955" x="5372100" y="6218238"/>
          <p14:tracePt t="179977" x="5380038" y="6218238"/>
          <p14:tracePt t="180030" x="5387975" y="6218238"/>
          <p14:tracePt t="180032" x="5394325" y="6218238"/>
          <p14:tracePt t="180045" x="5426075" y="6218238"/>
          <p14:tracePt t="180058" x="5470525" y="6218238"/>
          <p14:tracePt t="180058" x="5486400" y="6218238"/>
          <p14:tracePt t="180079" x="5524500" y="6218238"/>
          <p14:tracePt t="180096" x="5540375" y="6218238"/>
          <p14:tracePt t="180116" x="5546725" y="6218238"/>
          <p14:tracePt t="182153" x="5532438" y="6218238"/>
          <p14:tracePt t="182168" x="5516563" y="6218238"/>
          <p14:tracePt t="182174" x="5486400" y="6232525"/>
          <p14:tracePt t="182195" x="5464175" y="6248400"/>
          <p14:tracePt t="182215" x="5448300" y="6264275"/>
          <p14:tracePt t="182234" x="5432425" y="6278563"/>
          <p14:tracePt t="182255" x="5432425" y="6286500"/>
          <p14:tracePt t="182255" x="5432425" y="6294438"/>
          <p14:tracePt t="182278" x="5426075" y="6308725"/>
          <p14:tracePt t="182294" x="5426075" y="6316663"/>
          <p14:tracePt t="182314" x="5426075" y="6346825"/>
          <p14:tracePt t="182335" x="5426075" y="6384925"/>
          <p14:tracePt t="182357" x="5440363" y="6392863"/>
          <p14:tracePt t="182377" x="5448300" y="6408738"/>
          <p14:tracePt t="182480" x="5456238" y="6400800"/>
          <p14:tracePt t="182487" x="5464175" y="6384925"/>
          <p14:tracePt t="182501" x="5470525" y="6378575"/>
          <p14:tracePt t="182504" x="5478463" y="6370638"/>
          <p14:tracePt t="182515" x="5494338" y="6362700"/>
          <p14:tracePt t="182534" x="5494338" y="6346825"/>
          <p14:tracePt t="182534" x="5494338" y="6340475"/>
          <p14:tracePt t="182559" x="5494338" y="6324600"/>
          <p14:tracePt t="182575" x="5494338" y="6316663"/>
          <p14:tracePt t="182595" x="5494338" y="6302375"/>
          <p14:tracePt t="182615" x="5478463" y="6286500"/>
          <p14:tracePt t="182667" x="5470525" y="6286500"/>
          <p14:tracePt t="182729" x="5464175" y="6286500"/>
          <p14:tracePt t="182753" x="5464175" y="6294438"/>
          <p14:tracePt t="182769" x="5464175" y="6302375"/>
          <p14:tracePt t="182785" x="5464175" y="6308725"/>
          <p14:tracePt t="182794" x="5464175" y="6316663"/>
          <p14:tracePt t="182794" x="5470525" y="6316663"/>
          <p14:tracePt t="182815" x="5470525" y="6324600"/>
          <p14:tracePt t="182847" x="5478463" y="6324600"/>
          <p14:tracePt t="182862" x="5486400" y="6324600"/>
          <p14:tracePt t="182868" x="5494338" y="6324600"/>
          <p14:tracePt t="182876" x="5508625" y="6324600"/>
          <p14:tracePt t="182896" x="5524500" y="6302375"/>
          <p14:tracePt t="182896" x="5532438" y="6294438"/>
          <p14:tracePt t="182918" x="5540375" y="6270625"/>
          <p14:tracePt t="182936" x="5554663" y="6248400"/>
          <p14:tracePt t="182956" x="5562600" y="6240463"/>
          <p14:tracePt t="182978" x="5562600" y="6218238"/>
          <p14:tracePt t="183032" x="5554663" y="6210300"/>
          <p14:tracePt t="183113" x="5546725" y="6210300"/>
          <p14:tracePt t="183183" x="5546725" y="6218238"/>
          <p14:tracePt t="183189" x="5546725" y="6226175"/>
          <p14:tracePt t="183189" x="5546725" y="6232525"/>
          <p14:tracePt t="183353" x="5540375" y="6232525"/>
          <p14:tracePt t="183369" x="5532438" y="6226175"/>
          <p14:tracePt t="183408" x="5524500" y="6226175"/>
          <p14:tracePt t="183422" x="5516563" y="6226175"/>
          <p14:tracePt t="183461" x="5508625" y="6226175"/>
          <p14:tracePt t="183470" x="5508625" y="6232525"/>
          <p14:tracePt t="183478" x="5502275" y="6232525"/>
          <p14:tracePt t="183486" x="5494338" y="6240463"/>
          <p14:tracePt t="183493" x="5494338" y="6248400"/>
          <p14:tracePt t="183540" x="5494338" y="6256338"/>
          <p14:tracePt t="183650" x="5494338" y="6248400"/>
          <p14:tracePt t="183688" x="5494338" y="6240463"/>
          <p14:tracePt t="185089" x="5448300" y="6226175"/>
          <p14:tracePt t="185094" x="5165725" y="6172200"/>
          <p14:tracePt t="185108" x="4999038" y="6156325"/>
          <p14:tracePt t="185114" x="4594225" y="6149975"/>
          <p14:tracePt t="185136" x="4305300" y="6126163"/>
          <p14:tracePt t="185157" x="4183063" y="6111875"/>
          <p14:tracePt t="185157" x="4130675" y="6096000"/>
          <p14:tracePt t="185180" x="4022725" y="6080125"/>
          <p14:tracePt t="185195" x="3916363" y="6065838"/>
          <p14:tracePt t="185217" x="3687763" y="6065838"/>
          <p14:tracePt t="185235" x="3559175" y="6065838"/>
          <p14:tracePt t="185254" x="3360738" y="6065838"/>
          <p14:tracePt t="185276" x="3268663" y="6065838"/>
          <p14:tracePt t="185294" x="3162300" y="6065838"/>
          <p14:tracePt t="185317" x="3009900" y="6073775"/>
          <p14:tracePt t="185336" x="2903538" y="6103938"/>
          <p14:tracePt t="185357" x="2682875" y="6172200"/>
          <p14:tracePt t="185376" x="2522538" y="6210300"/>
          <p14:tracePt t="185394" x="2339975" y="6248400"/>
          <p14:tracePt t="185416" x="2270125" y="6270625"/>
          <p14:tracePt t="185433" x="2187575" y="6294438"/>
          <p14:tracePt t="185455" x="2125663" y="6308725"/>
          <p14:tracePt t="185473" x="2011363" y="6332538"/>
          <p14:tracePt t="185493" x="1951038" y="6346825"/>
          <p14:tracePt t="185493" x="1920875" y="6354763"/>
          <p14:tracePt t="185515" x="1866900" y="6370638"/>
          <p14:tracePt t="185534" x="1806575" y="6392863"/>
          <p14:tracePt t="185558" x="1752600" y="6408738"/>
          <p14:tracePt t="185575" x="1714500" y="6423025"/>
          <p14:tracePt t="185594" x="1654175" y="6438900"/>
          <p14:tracePt t="185594" x="1654175" y="6446838"/>
          <p14:tracePt t="185618" x="1638300" y="6446838"/>
          <p14:tracePt t="185633" x="1630363" y="6446838"/>
          <p14:tracePt t="185732" x="1622425" y="6446838"/>
          <p14:tracePt t="185737" x="1616075" y="6438900"/>
          <p14:tracePt t="185753" x="1616075" y="6430963"/>
          <p14:tracePt t="185810" x="1616075" y="6423025"/>
          <p14:tracePt t="185826" x="1608138" y="6416675"/>
          <p14:tracePt t="185842" x="1608138" y="6408738"/>
          <p14:tracePt t="185843" x="1608138" y="6400800"/>
          <p14:tracePt t="185855" x="1608138" y="6384925"/>
          <p14:tracePt t="185876" x="1608138" y="6370638"/>
          <p14:tracePt t="185894" x="1608138" y="6354763"/>
          <p14:tracePt t="185914" x="1608138" y="6346825"/>
          <p14:tracePt t="185933" x="1608138" y="6332538"/>
          <p14:tracePt t="185954" x="1608138" y="6324600"/>
          <p14:tracePt t="185974" x="1616075" y="6308725"/>
          <p14:tracePt t="186015" x="1616075" y="6302375"/>
          <p14:tracePt t="186016" x="1622425" y="6294438"/>
          <p14:tracePt t="186035" x="1622425" y="6286500"/>
          <p14:tracePt t="186056" x="1630363" y="6278563"/>
          <p14:tracePt t="186075" x="1646238" y="6264275"/>
          <p14:tracePt t="186094" x="1646238" y="6256338"/>
          <p14:tracePt t="186094" x="1654175" y="6248400"/>
          <p14:tracePt t="186139" x="1660525" y="6248400"/>
          <p14:tracePt t="186139" x="1660525" y="6240463"/>
          <p14:tracePt t="186153" x="1668463" y="6232525"/>
          <p14:tracePt t="186311" x="1668463" y="6226175"/>
          <p14:tracePt t="187513" x="1706563" y="6218238"/>
          <p14:tracePt t="187520" x="1782763" y="6210300"/>
          <p14:tracePt t="187534" x="2035175" y="6180138"/>
          <p14:tracePt t="187535" x="2378075" y="6134100"/>
          <p14:tracePt t="187535" x="2514600" y="6118225"/>
          <p14:tracePt t="187559" x="2644775" y="6096000"/>
          <p14:tracePt t="187574" x="2917825" y="6080125"/>
          <p14:tracePt t="187595" x="3048000" y="6080125"/>
          <p14:tracePt t="187614" x="3101975" y="6073775"/>
          <p14:tracePt t="187636" x="3222625" y="6073775"/>
          <p14:tracePt t="187657" x="3344863" y="6057900"/>
          <p14:tracePt t="187674" x="3527425" y="6057900"/>
          <p14:tracePt t="187696" x="3635375" y="6057900"/>
          <p14:tracePt t="187714" x="3673475" y="6057900"/>
          <p14:tracePt t="188007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FBCF6C-53D9-7095-A374-84030720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16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A788C9-3213-B6A5-4936-1CF04964C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3" y="260349"/>
            <a:ext cx="10134450" cy="65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8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14039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Grande diversité : infectieuses, métaboliques, alimentaires, de gestion, environnementales …</a:t>
            </a:r>
          </a:p>
          <a:p>
            <a:r>
              <a:rPr lang="fr-BE" sz="2000" dirty="0">
                <a:solidFill>
                  <a:schemeClr val="bg1"/>
                </a:solidFill>
              </a:rPr>
              <a:t>Nature individuelle (âge, génétique, production laitière…) ou collective (taille du troupeau, détection des chaleurs, nutrition …) </a:t>
            </a:r>
          </a:p>
          <a:p>
            <a:r>
              <a:rPr lang="fr-BE" sz="2000" dirty="0">
                <a:solidFill>
                  <a:schemeClr val="bg1"/>
                </a:solidFill>
              </a:rPr>
              <a:t>Nombreuses interactions</a:t>
            </a:r>
          </a:p>
          <a:p>
            <a:r>
              <a:rPr lang="fr-BE" sz="2000" dirty="0">
                <a:solidFill>
                  <a:schemeClr val="bg1"/>
                </a:solidFill>
              </a:rPr>
              <a:t>Effets à court, moyen et long terme  </a:t>
            </a:r>
          </a:p>
          <a:p>
            <a:r>
              <a:rPr lang="fr-BE" sz="2000" dirty="0">
                <a:solidFill>
                  <a:schemeClr val="bg1"/>
                </a:solidFill>
              </a:rPr>
              <a:t>Responsabilité de l’éleveur  (observation) et du vétérinaire (dépistage) </a:t>
            </a:r>
          </a:p>
          <a:p>
            <a:r>
              <a:rPr lang="fr-BE" sz="2000" dirty="0">
                <a:solidFill>
                  <a:schemeClr val="bg1"/>
                </a:solidFill>
              </a:rPr>
              <a:t>Manifestation clinique et/ou subclinique : importance du choix du moment et de la méthode de diagnostic </a:t>
            </a:r>
          </a:p>
          <a:p>
            <a:r>
              <a:rPr lang="fr-BE" sz="2000" dirty="0">
                <a:solidFill>
                  <a:schemeClr val="bg1"/>
                </a:solidFill>
              </a:rPr>
              <a:t>Impact économique réel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69413" y="476003"/>
            <a:ext cx="3839516" cy="467756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dirty="0">
                <a:solidFill>
                  <a:schemeClr val="bg1"/>
                </a:solidFill>
              </a:rPr>
              <a:t>Caractéristiques des hypothèses </a:t>
            </a:r>
          </a:p>
        </p:txBody>
      </p:sp>
    </p:spTree>
    <p:extLst>
      <p:ext uri="{BB962C8B-B14F-4D97-AF65-F5344CB8AC3E}">
        <p14:creationId xmlns:p14="http://schemas.microsoft.com/office/powerpoint/2010/main" val="5689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413" y="1600202"/>
            <a:ext cx="11212988" cy="4037044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Caractérisation des définitions : de quoi parle-t-on ?</a:t>
            </a:r>
          </a:p>
          <a:p>
            <a:r>
              <a:rPr lang="fr-BE" sz="2000" dirty="0">
                <a:solidFill>
                  <a:schemeClr val="bg1"/>
                </a:solidFill>
              </a:rPr>
              <a:t>Collecte de données </a:t>
            </a:r>
          </a:p>
          <a:p>
            <a:pPr lvl="1"/>
            <a:r>
              <a:rPr lang="fr-BE" sz="2000" dirty="0">
                <a:solidFill>
                  <a:schemeClr val="bg1"/>
                </a:solidFill>
              </a:rPr>
              <a:t>Stratégies : le suivi de reproduction</a:t>
            </a:r>
          </a:p>
          <a:p>
            <a:pPr lvl="1"/>
            <a:r>
              <a:rPr lang="fr-BE" sz="2000" dirty="0">
                <a:solidFill>
                  <a:schemeClr val="bg1"/>
                </a:solidFill>
              </a:rPr>
              <a:t>Propédeutique : importance du choix de la méthode </a:t>
            </a:r>
          </a:p>
          <a:p>
            <a:pPr lvl="1"/>
            <a:r>
              <a:rPr lang="fr-BE" sz="2000" dirty="0">
                <a:solidFill>
                  <a:schemeClr val="bg1"/>
                </a:solidFill>
              </a:rPr>
              <a:t>Notation : manuelle vs systèmes automatiques  : agriculture numérique</a:t>
            </a:r>
          </a:p>
          <a:p>
            <a:r>
              <a:rPr lang="fr-BE" sz="2000" dirty="0">
                <a:solidFill>
                  <a:schemeClr val="bg1"/>
                </a:solidFill>
              </a:rPr>
              <a:t>Analyse des données : vive l’intelligence artificielle et le machine </a:t>
            </a:r>
            <a:r>
              <a:rPr lang="fr-BE" sz="2000" dirty="0" err="1">
                <a:solidFill>
                  <a:schemeClr val="bg1"/>
                </a:solidFill>
              </a:rPr>
              <a:t>learning</a:t>
            </a:r>
            <a:r>
              <a:rPr lang="fr-BE" sz="2000" dirty="0">
                <a:solidFill>
                  <a:schemeClr val="bg1"/>
                </a:solidFill>
              </a:rPr>
              <a:t> ?</a:t>
            </a:r>
          </a:p>
          <a:p>
            <a:pPr lvl="1"/>
            <a:r>
              <a:rPr lang="fr-BE" sz="2000" dirty="0">
                <a:solidFill>
                  <a:schemeClr val="bg1"/>
                </a:solidFill>
              </a:rPr>
              <a:t>Définition des prévalences : y-a-t-il un problème ou pas </a:t>
            </a:r>
          </a:p>
          <a:p>
            <a:pPr lvl="1"/>
            <a:r>
              <a:rPr lang="fr-BE" sz="2000" dirty="0">
                <a:solidFill>
                  <a:schemeClr val="bg1"/>
                </a:solidFill>
              </a:rPr>
              <a:t>Caractérisation des relations entre les pathologies</a:t>
            </a:r>
          </a:p>
          <a:p>
            <a:pPr lvl="1"/>
            <a:r>
              <a:rPr lang="fr-BE" sz="2000" dirty="0">
                <a:solidFill>
                  <a:schemeClr val="bg1"/>
                </a:solidFill>
              </a:rPr>
              <a:t>Etablissement de </a:t>
            </a:r>
            <a:r>
              <a:rPr lang="fr-BE" sz="2000" dirty="0" err="1">
                <a:solidFill>
                  <a:schemeClr val="bg1"/>
                </a:solidFill>
              </a:rPr>
              <a:t>benchmarkings</a:t>
            </a:r>
            <a:r>
              <a:rPr lang="fr-BE" sz="2000" dirty="0">
                <a:solidFill>
                  <a:schemeClr val="bg1"/>
                </a:solidFill>
              </a:rPr>
              <a:t> en fonction du contexte : un exemple irlandais  </a:t>
            </a: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69413" y="476003"/>
            <a:ext cx="4458081" cy="545973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dirty="0">
                <a:solidFill>
                  <a:schemeClr val="bg1"/>
                </a:solidFill>
              </a:rPr>
              <a:t>Enjeux de la médecine des populations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304246" y="5891284"/>
            <a:ext cx="3063247" cy="63428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BE" altLang="fr-FR" sz="2400" kern="0" dirty="0">
                <a:solidFill>
                  <a:schemeClr val="bg1"/>
                </a:solidFill>
              </a:rPr>
              <a:t>Quelques exemples</a:t>
            </a:r>
            <a:endParaRPr lang="fr-FR" altLang="fr-FR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40E3E9-B72B-ED13-67A4-ACA31D30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1</a:t>
            </a:fld>
            <a:endParaRPr lang="en-US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C30B979-36C9-407B-2C81-B18F338F2AAE}"/>
              </a:ext>
            </a:extLst>
          </p:cNvPr>
          <p:cNvSpPr/>
          <p:nvPr/>
        </p:nvSpPr>
        <p:spPr>
          <a:xfrm>
            <a:off x="1559859" y="1169894"/>
            <a:ext cx="3630706" cy="3626223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Les données </a:t>
            </a:r>
          </a:p>
          <a:p>
            <a:pPr algn="ctr"/>
            <a:r>
              <a:rPr lang="fr-BE" sz="3200" dirty="0"/>
              <a:t>quelques notions générales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6F9C6FE-FC1D-191C-5C81-094505F6C956}"/>
              </a:ext>
            </a:extLst>
          </p:cNvPr>
          <p:cNvSpPr/>
          <p:nvPr/>
        </p:nvSpPr>
        <p:spPr>
          <a:xfrm>
            <a:off x="6364937" y="1174377"/>
            <a:ext cx="3733803" cy="3626223"/>
          </a:xfrm>
          <a:prstGeom prst="ellipse">
            <a:avLst/>
          </a:prstGeom>
          <a:solidFill>
            <a:srgbClr val="0059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Les données </a:t>
            </a:r>
          </a:p>
          <a:p>
            <a:pPr algn="ctr"/>
            <a:r>
              <a:rPr lang="fr-BE" sz="3200" dirty="0"/>
              <a:t>de  reproduction</a:t>
            </a:r>
          </a:p>
          <a:p>
            <a:pPr algn="ctr"/>
            <a:r>
              <a:rPr lang="fr-BE" sz="3200" dirty="0"/>
              <a:t>un exemple plus concret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6BF06DA-9F69-454E-AE16-90929951D641}"/>
              </a:ext>
            </a:extLst>
          </p:cNvPr>
          <p:cNvSpPr/>
          <p:nvPr/>
        </p:nvSpPr>
        <p:spPr>
          <a:xfrm>
            <a:off x="3469340" y="5176930"/>
            <a:ext cx="5141259" cy="101338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Quelques conclusions</a:t>
            </a:r>
          </a:p>
        </p:txBody>
      </p:sp>
    </p:spTree>
    <p:extLst>
      <p:ext uri="{BB962C8B-B14F-4D97-AF65-F5344CB8AC3E}">
        <p14:creationId xmlns:p14="http://schemas.microsoft.com/office/powerpoint/2010/main" val="79795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2 ACTIVITES ENSEIGNEMENTS\Ressources\Facebook Theriogenology\Perfo repro Irlande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64637"/>
            <a:ext cx="11253612" cy="62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96E8-0DD1-BA9D-2652-A207EF68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2BB4C8-AC77-5F6A-1EEB-0EFEEC8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38606EE-A017-5259-04FF-6A2CCF2BA932}"/>
              </a:ext>
            </a:extLst>
          </p:cNvPr>
          <p:cNvSpPr/>
          <p:nvPr/>
        </p:nvSpPr>
        <p:spPr>
          <a:xfrm>
            <a:off x="2889265" y="2685521"/>
            <a:ext cx="7222143" cy="101338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Quelques conclusions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44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618" y="868584"/>
            <a:ext cx="11565264" cy="3649628"/>
          </a:xfrm>
        </p:spPr>
        <p:txBody>
          <a:bodyPr>
            <a:noAutofit/>
          </a:bodyPr>
          <a:lstStyle/>
          <a:p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Développement d’une médecine plus préventive et surtout </a:t>
            </a:r>
            <a:r>
              <a:rPr lang="fr-FR" sz="1800" dirty="0">
                <a:solidFill>
                  <a:schemeClr val="bg1"/>
                </a:solidFill>
                <a:cs typeface="Arial" panose="020B0604020202020204" pitchFamily="34" charset="0"/>
              </a:rPr>
              <a:t>prédictive : </a:t>
            </a:r>
            <a:r>
              <a:rPr lang="fr-FR" sz="1800" dirty="0">
                <a:solidFill>
                  <a:srgbClr val="FFFF00"/>
                </a:solidFill>
                <a:cs typeface="Arial" panose="020B0604020202020204" pitchFamily="34" charset="0"/>
              </a:rPr>
              <a:t>voir le système SALVE de </a:t>
            </a:r>
            <a:r>
              <a:rPr lang="fr-FR" sz="1800" dirty="0" err="1">
                <a:solidFill>
                  <a:srgbClr val="FFFF00"/>
                </a:solidFill>
                <a:cs typeface="Arial" panose="020B0604020202020204" pitchFamily="34" charset="0"/>
              </a:rPr>
              <a:t>Rumexperts</a:t>
            </a:r>
            <a:endParaRPr lang="fr-FR" sz="18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Intensification de l’apprentissage des techniques et de leur vocabulaire associé : </a:t>
            </a:r>
            <a:r>
              <a:rPr lang="fr-BE" sz="1800" dirty="0">
                <a:solidFill>
                  <a:srgbClr val="FFFF00"/>
                </a:solidFill>
                <a:cs typeface="Arial" panose="020B0604020202020204" pitchFamily="34" charset="0"/>
              </a:rPr>
              <a:t>vive la formation continue</a:t>
            </a:r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Développement de l’esprit critique : </a:t>
            </a:r>
            <a:r>
              <a:rPr lang="fr-BE" sz="1800" dirty="0">
                <a:solidFill>
                  <a:srgbClr val="FFFF00"/>
                </a:solidFill>
                <a:cs typeface="Arial" panose="020B0604020202020204" pitchFamily="34" charset="0"/>
              </a:rPr>
              <a:t>implications des académiques </a:t>
            </a:r>
            <a:endParaRPr lang="fr-FR" sz="18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chemeClr val="bg1"/>
                </a:solidFill>
                <a:cs typeface="Arial" panose="020B0604020202020204" pitchFamily="34" charset="0"/>
              </a:rPr>
              <a:t>Etablissement de « normes » pathologiques de troupeau : </a:t>
            </a:r>
            <a:r>
              <a:rPr lang="fr-FR" sz="1800" dirty="0">
                <a:solidFill>
                  <a:srgbClr val="FFFF00"/>
                </a:solidFill>
                <a:cs typeface="Arial" panose="020B0604020202020204" pitchFamily="34" charset="0"/>
              </a:rPr>
              <a:t>nécessité d’une collectivisation des données</a:t>
            </a:r>
            <a:r>
              <a:rPr lang="fr-FR" sz="18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</a:p>
          <a:p>
            <a:r>
              <a:rPr lang="fr-FR" sz="1800" dirty="0">
                <a:solidFill>
                  <a:schemeClr val="bg1"/>
                </a:solidFill>
                <a:cs typeface="Arial" panose="020B0604020202020204" pitchFamily="34" charset="0"/>
              </a:rPr>
              <a:t>Amélioration de l’identification des facteurs de risque des pathologies : </a:t>
            </a:r>
            <a:r>
              <a:rPr lang="fr-FR" sz="1800" dirty="0">
                <a:solidFill>
                  <a:srgbClr val="FFFF00"/>
                </a:solidFill>
                <a:cs typeface="Arial" panose="020B0604020202020204" pitchFamily="34" charset="0"/>
              </a:rPr>
              <a:t>nécessité d’une collectivisation des données</a:t>
            </a:r>
            <a:r>
              <a:rPr lang="fr-FR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fr-FR" sz="1800" dirty="0">
                <a:solidFill>
                  <a:schemeClr val="bg1"/>
                </a:solidFill>
                <a:cs typeface="Arial" panose="020B0604020202020204" pitchFamily="34" charset="0"/>
              </a:rPr>
              <a:t>Utilisation à meilleur escient des traitements (antibiotiques)</a:t>
            </a:r>
          </a:p>
          <a:p>
            <a:pPr>
              <a:lnSpc>
                <a:spcPct val="150000"/>
              </a:lnSpc>
            </a:pPr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Utilisation possible des données du génome, de l'</a:t>
            </a:r>
            <a:r>
              <a:rPr lang="fr-BE" sz="1800" dirty="0" err="1">
                <a:solidFill>
                  <a:schemeClr val="bg1"/>
                </a:solidFill>
                <a:cs typeface="Arial" panose="020B0604020202020204" pitchFamily="34" charset="0"/>
              </a:rPr>
              <a:t>exposome</a:t>
            </a:r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fr-BE" sz="1800" dirty="0">
                <a:solidFill>
                  <a:schemeClr val="bg1"/>
                </a:solidFill>
              </a:rPr>
              <a:t>expositions à des facteurs environnementaux) </a:t>
            </a:r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et du microbiome voire de la bioacoustique  pour améliorer la santé et le bien-être animal, humain et environnemental</a:t>
            </a:r>
          </a:p>
          <a:p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Développement de la télémédecine</a:t>
            </a:r>
          </a:p>
          <a:p>
            <a:r>
              <a:rPr lang="fr-BE" sz="1800" dirty="0">
                <a:solidFill>
                  <a:schemeClr val="bg1"/>
                </a:solidFill>
                <a:cs typeface="Arial" panose="020B0604020202020204" pitchFamily="34" charset="0"/>
              </a:rPr>
              <a:t>Développement de la surveillance syndromique : </a:t>
            </a:r>
            <a:r>
              <a:rPr lang="fr-BE" sz="1800" dirty="0">
                <a:solidFill>
                  <a:srgbClr val="FFFF00"/>
                </a:solidFill>
                <a:cs typeface="Arial" panose="020B0604020202020204" pitchFamily="34" charset="0"/>
              </a:rPr>
              <a:t>implications des responsables de la santé animale </a:t>
            </a: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402618" y="134760"/>
            <a:ext cx="5295817" cy="510699"/>
          </a:xfrm>
          <a:prstGeom prst="round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Quelques conclusions et perspectives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661" y="5533123"/>
            <a:ext cx="879887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bg1"/>
                </a:solidFill>
                <a:cs typeface="Arial" panose="020B0604020202020204" pitchFamily="34" charset="0"/>
              </a:rPr>
              <a:t>L’IA et les technologies digitales ne vont  pas remplacer le vétérinaire</a:t>
            </a:r>
          </a:p>
          <a:p>
            <a:r>
              <a:rPr lang="fr-BE" dirty="0">
                <a:solidFill>
                  <a:schemeClr val="bg1"/>
                </a:solidFill>
                <a:cs typeface="Arial" panose="020B0604020202020204" pitchFamily="34" charset="0"/>
              </a:rPr>
              <a:t>Mais celui qui ne s’en sert pas sera remplacé par celui qui saura en tirer le meilleur profit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05EC8-1E3A-07DE-576F-A40C7DA8F970}"/>
              </a:ext>
            </a:extLst>
          </p:cNvPr>
          <p:cNvSpPr/>
          <p:nvPr/>
        </p:nvSpPr>
        <p:spPr>
          <a:xfrm>
            <a:off x="583661" y="5031283"/>
            <a:ext cx="843931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bg1"/>
                </a:solidFill>
                <a:cs typeface="Arial" panose="020B0604020202020204" pitchFamily="34" charset="0"/>
              </a:rPr>
              <a:t>Nécessité de développer une intelligence collective en fédérant les ressources humaines </a:t>
            </a:r>
          </a:p>
        </p:txBody>
      </p:sp>
    </p:spTree>
    <p:extLst>
      <p:ext uri="{BB962C8B-B14F-4D97-AF65-F5344CB8AC3E}">
        <p14:creationId xmlns:p14="http://schemas.microsoft.com/office/powerpoint/2010/main" val="41127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C17C1A-89B1-E840-BD6B-48919730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0937" y="3369058"/>
            <a:ext cx="10021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dirty="0"/>
              <a:t>Catalogue d’outils numériques en élevage </a:t>
            </a:r>
          </a:p>
          <a:p>
            <a:r>
              <a:rPr lang="fr-BE" sz="2200" dirty="0">
                <a:hlinkClick r:id="rId2"/>
              </a:rPr>
              <a:t>https://4d4f.eu/content/technology-warehouse</a:t>
            </a:r>
            <a:endParaRPr lang="fr-BE" sz="2200" dirty="0"/>
          </a:p>
        </p:txBody>
      </p:sp>
      <p:sp>
        <p:nvSpPr>
          <p:cNvPr id="7" name="Rectangle 6"/>
          <p:cNvSpPr/>
          <p:nvPr/>
        </p:nvSpPr>
        <p:spPr>
          <a:xfrm>
            <a:off x="680937" y="2561753"/>
            <a:ext cx="10196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dirty="0"/>
              <a:t>Catalogue des outils numériques en agriculture et en élevage</a:t>
            </a:r>
          </a:p>
          <a:p>
            <a:r>
              <a:rPr lang="fr-BE" sz="2200" dirty="0">
                <a:hlinkClick r:id="rId3"/>
              </a:rPr>
              <a:t>https://www.lesoutilsnumeriquesdesagriculteurs.com/</a:t>
            </a:r>
            <a:r>
              <a:rPr lang="fr-BE" sz="2200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0937" y="951235"/>
            <a:ext cx="1110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 err="1"/>
              <a:t>ASPEXIT</a:t>
            </a:r>
            <a:r>
              <a:rPr lang="fr-BE" sz="2200" dirty="0"/>
              <a:t> : accompagner l’usage  des outils numériques en agriculture</a:t>
            </a:r>
          </a:p>
          <a:p>
            <a:r>
              <a:rPr lang="fr-BE" sz="2200" dirty="0">
                <a:hlinkClick r:id="rId4"/>
              </a:rPr>
              <a:t>https://www.aspexit.com/agriculture-numerique-prenons-nous-vraiment-la-bonne-direction/</a:t>
            </a:r>
            <a:r>
              <a:rPr lang="fr-BE" sz="2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937" y="1719630"/>
            <a:ext cx="112646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2200" dirty="0">
                <a:cs typeface="Arial" panose="020B0604020202020204" pitchFamily="34" charset="0"/>
              </a:rPr>
              <a:t>Technologies digitales et éducation en MV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2200" dirty="0">
                <a:cs typeface="Arial" panose="020B0604020202020204" pitchFamily="34" charset="0"/>
                <a:hlinkClick r:id="rId5"/>
              </a:rPr>
              <a:t>https://www.eaeve.org/fileadmin/downloads/eccvt/DTAI_WG_final_report_ECCVT_adopted.pdf</a:t>
            </a:r>
            <a:r>
              <a:rPr lang="fr-BE" sz="2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11993" y="136194"/>
            <a:ext cx="4519578" cy="642026"/>
          </a:xfrm>
          <a:prstGeom prst="round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Et pour en savoir plus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936" y="4156908"/>
            <a:ext cx="100218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/>
              <a:t>L'intelligence artificielle au service de l'animal et de la biodiversité</a:t>
            </a:r>
          </a:p>
          <a:p>
            <a:r>
              <a:rPr lang="fr-BE" sz="2200" dirty="0">
                <a:hlinkClick r:id="rId6"/>
              </a:rPr>
              <a:t>https://www.youtube.com/watch?v=YXS10mp6VFc</a:t>
            </a:r>
            <a:r>
              <a:rPr lang="fr-BE" sz="2200" dirty="0"/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485" y="5090072"/>
            <a:ext cx="11177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/>
              <a:t>Les grands enjeux de l’agriculture numérique : équipements, modèles agricoles, </a:t>
            </a:r>
            <a:r>
              <a:rPr lang="fr-BE" sz="2400" dirty="0" err="1"/>
              <a:t>big</a:t>
            </a:r>
            <a:r>
              <a:rPr lang="fr-BE" sz="2400" dirty="0"/>
              <a:t> data. Ministère français de Agriculture et de l’Alimentation. Revue Analyse. 2021 N°171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2112689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C17C1A-89B1-E840-BD6B-48919730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2E9DA0-D565-794B-BD18-3A8895710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84" y="514005"/>
            <a:ext cx="3736594" cy="59461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48" y="1034386"/>
            <a:ext cx="5126236" cy="48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22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F1086-256F-348C-5979-073D713FA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A27C13A-2C60-8E9B-25AA-2D7A0573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24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602089-5B59-59FA-655E-CEA8F9AAD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3" y="356408"/>
            <a:ext cx="8975913" cy="5999942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C3C3D1F-B518-C03B-0202-A32784C8FD15}"/>
              </a:ext>
            </a:extLst>
          </p:cNvPr>
          <p:cNvSpPr/>
          <p:nvPr/>
        </p:nvSpPr>
        <p:spPr>
          <a:xfrm>
            <a:off x="1992406" y="863684"/>
            <a:ext cx="5141259" cy="101338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 err="1"/>
              <a:t>Choukran</a:t>
            </a:r>
            <a:r>
              <a:rPr lang="fr-BE" sz="3200" dirty="0"/>
              <a:t> 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032634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1"/>
          <p:cNvSpPr txBox="1">
            <a:spLocks/>
          </p:cNvSpPr>
          <p:nvPr/>
        </p:nvSpPr>
        <p:spPr bwMode="auto">
          <a:xfrm>
            <a:off x="4311653" y="454026"/>
            <a:ext cx="3168649" cy="393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Allongement V-DIA (IF)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480301" y="3017839"/>
            <a:ext cx="1367367" cy="393700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Pyométral</a:t>
            </a:r>
            <a:endParaRPr lang="fr-BE" sz="16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480300" y="2493963"/>
            <a:ext cx="1464733" cy="393700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Kystique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480300" y="1989139"/>
            <a:ext cx="1464733" cy="393700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Fonctionnel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31168" y="2170114"/>
            <a:ext cx="2745317" cy="393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Anoestrus pathologique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9017000" y="454026"/>
            <a:ext cx="1913467" cy="393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2000">
                <a:latin typeface="Calibri" panose="020F0502020204030204" pitchFamily="34" charset="0"/>
                <a:cs typeface="Calibri" panose="020F0502020204030204" pitchFamily="34" charset="0"/>
              </a:rPr>
              <a:t>Allongement PR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57289" y="458789"/>
            <a:ext cx="2400300" cy="393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2000">
                <a:latin typeface="Calibri" panose="020F0502020204030204" pitchFamily="34" charset="0"/>
                <a:cs typeface="Calibri" panose="020F0502020204030204" pitchFamily="34" charset="0"/>
              </a:rPr>
              <a:t>Allongement PA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831168" y="4422775"/>
            <a:ext cx="2573867" cy="393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Endométrites cliniques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831167" y="3859214"/>
            <a:ext cx="2956984" cy="393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Retard d’involution utérine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36121" y="1235075"/>
            <a:ext cx="2552700" cy="3937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volontaires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831167" y="3297239"/>
            <a:ext cx="2956984" cy="3921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Anoestrus de manifestation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332820" y="5541963"/>
            <a:ext cx="2112433" cy="3937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Métrite puerpérale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155017" y="6040439"/>
            <a:ext cx="2345267" cy="3937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Rétention placentaire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926917" y="5319714"/>
            <a:ext cx="1344083" cy="393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Gémellité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512733" y="5041901"/>
            <a:ext cx="1752600" cy="3937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Fièvre vitulaire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7926919" y="5768975"/>
            <a:ext cx="1128183" cy="393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Dystocie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8608484" y="1365251"/>
            <a:ext cx="736600" cy="3937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813986" y="6361113"/>
            <a:ext cx="1593849" cy="392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Acétonémie</a:t>
            </a:r>
          </a:p>
        </p:txBody>
      </p:sp>
      <p:cxnSp>
        <p:nvCxnSpPr>
          <p:cNvPr id="92" name="Connecteur droit avec flèche 91"/>
          <p:cNvCxnSpPr>
            <a:stCxn id="107522" idx="1"/>
            <a:endCxn id="8" idx="3"/>
          </p:cNvCxnSpPr>
          <p:nvPr/>
        </p:nvCxnSpPr>
        <p:spPr>
          <a:xfrm flipH="1">
            <a:off x="3057589" y="650876"/>
            <a:ext cx="1254064" cy="476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107522" idx="3"/>
            <a:endCxn id="7" idx="1"/>
          </p:cNvCxnSpPr>
          <p:nvPr/>
        </p:nvCxnSpPr>
        <p:spPr>
          <a:xfrm>
            <a:off x="7480301" y="650875"/>
            <a:ext cx="1536699" cy="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371674" y="655639"/>
            <a:ext cx="25611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>
            <a:off x="356585" y="655640"/>
            <a:ext cx="4371" cy="19853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356585" y="1431925"/>
            <a:ext cx="256116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360956" y="2618807"/>
            <a:ext cx="256116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3966633" y="6311900"/>
            <a:ext cx="188384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endCxn id="14" idx="0"/>
          </p:cNvCxnSpPr>
          <p:nvPr/>
        </p:nvCxnSpPr>
        <p:spPr>
          <a:xfrm>
            <a:off x="5310719" y="5948365"/>
            <a:ext cx="16933" cy="9207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>
            <a:endCxn id="13" idx="1"/>
          </p:cNvCxnSpPr>
          <p:nvPr/>
        </p:nvCxnSpPr>
        <p:spPr>
          <a:xfrm>
            <a:off x="3975100" y="5738813"/>
            <a:ext cx="35771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3590987" y="1312863"/>
            <a:ext cx="0" cy="48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7046385" y="2690813"/>
            <a:ext cx="38946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>
            <a:cxnSpLocks/>
          </p:cNvCxnSpPr>
          <p:nvPr/>
        </p:nvCxnSpPr>
        <p:spPr>
          <a:xfrm>
            <a:off x="3590987" y="1312863"/>
            <a:ext cx="257115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>
            <a:cxnSpLocks/>
          </p:cNvCxnSpPr>
          <p:nvPr/>
        </p:nvCxnSpPr>
        <p:spPr>
          <a:xfrm flipV="1">
            <a:off x="3580403" y="1784351"/>
            <a:ext cx="282514" cy="11112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3182470" y="1431925"/>
            <a:ext cx="3979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7480302" y="3532189"/>
            <a:ext cx="1223433" cy="393700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Boiteries</a:t>
            </a:r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7461251" y="4041777"/>
            <a:ext cx="929216" cy="392113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VLHP</a:t>
            </a:r>
          </a:p>
        </p:txBody>
      </p:sp>
      <p:sp>
        <p:nvSpPr>
          <p:cNvPr id="131" name="Titre 1"/>
          <p:cNvSpPr txBox="1">
            <a:spLocks/>
          </p:cNvSpPr>
          <p:nvPr/>
        </p:nvSpPr>
        <p:spPr>
          <a:xfrm>
            <a:off x="9230785" y="3548063"/>
            <a:ext cx="855931" cy="3937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Acidose</a:t>
            </a:r>
          </a:p>
        </p:txBody>
      </p:sp>
      <p:cxnSp>
        <p:nvCxnSpPr>
          <p:cNvPr id="132" name="Connecteur droit 131"/>
          <p:cNvCxnSpPr/>
          <p:nvPr/>
        </p:nvCxnSpPr>
        <p:spPr>
          <a:xfrm flipV="1">
            <a:off x="8769351" y="1758951"/>
            <a:ext cx="0" cy="206375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>
            <a:endCxn id="149" idx="1"/>
          </p:cNvCxnSpPr>
          <p:nvPr/>
        </p:nvCxnSpPr>
        <p:spPr>
          <a:xfrm flipV="1">
            <a:off x="9345084" y="1199567"/>
            <a:ext cx="753106" cy="362535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7027335" y="2166941"/>
            <a:ext cx="427567" cy="3175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9914469" y="5527215"/>
            <a:ext cx="438151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7040035" y="2157415"/>
            <a:ext cx="6351" cy="103663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>
            <a:stCxn id="12" idx="3"/>
          </p:cNvCxnSpPr>
          <p:nvPr/>
        </p:nvCxnSpPr>
        <p:spPr>
          <a:xfrm flipV="1">
            <a:off x="6788152" y="3482977"/>
            <a:ext cx="397933" cy="1111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6733117" y="4238627"/>
            <a:ext cx="0" cy="19970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8718551" y="3732213"/>
            <a:ext cx="497416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3528484" y="2382841"/>
            <a:ext cx="0" cy="23002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endCxn id="13" idx="3"/>
          </p:cNvCxnSpPr>
          <p:nvPr/>
        </p:nvCxnSpPr>
        <p:spPr>
          <a:xfrm flipH="1">
            <a:off x="6445252" y="5738813"/>
            <a:ext cx="28786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flipH="1">
            <a:off x="3246967" y="2641031"/>
            <a:ext cx="279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>
            <a:endCxn id="16" idx="3"/>
          </p:cNvCxnSpPr>
          <p:nvPr/>
        </p:nvCxnSpPr>
        <p:spPr>
          <a:xfrm flipH="1">
            <a:off x="6265333" y="5238749"/>
            <a:ext cx="467784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>
            <a:off x="3528484" y="2382839"/>
            <a:ext cx="3048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 flipH="1">
            <a:off x="6500285" y="6356351"/>
            <a:ext cx="75988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>
            <a:off x="8945035" y="2720975"/>
            <a:ext cx="270933" cy="15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>
            <a:stCxn id="6" idx="3"/>
          </p:cNvCxnSpPr>
          <p:nvPr/>
        </p:nvCxnSpPr>
        <p:spPr>
          <a:xfrm>
            <a:off x="6576486" y="2366963"/>
            <a:ext cx="45084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>
            <a:off x="7175500" y="3482975"/>
            <a:ext cx="0" cy="7556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flipV="1">
            <a:off x="9215967" y="1758953"/>
            <a:ext cx="0" cy="962025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itre 1"/>
          <p:cNvSpPr txBox="1">
            <a:spLocks/>
          </p:cNvSpPr>
          <p:nvPr/>
        </p:nvSpPr>
        <p:spPr>
          <a:xfrm>
            <a:off x="7893051" y="6237289"/>
            <a:ext cx="1752600" cy="393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 </a:t>
            </a:r>
            <a:r>
              <a:rPr lang="fr-B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neonatale</a:t>
            </a:r>
            <a:endParaRPr lang="fr-B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3" name="Connecteur droit 242"/>
          <p:cNvCxnSpPr>
            <a:endCxn id="16" idx="1"/>
          </p:cNvCxnSpPr>
          <p:nvPr/>
        </p:nvCxnSpPr>
        <p:spPr>
          <a:xfrm>
            <a:off x="3966635" y="5237165"/>
            <a:ext cx="546100" cy="1587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Box 16"/>
          <p:cNvSpPr txBox="1">
            <a:spLocks noChangeArrowheads="1"/>
          </p:cNvSpPr>
          <p:nvPr/>
        </p:nvSpPr>
        <p:spPr bwMode="auto">
          <a:xfrm>
            <a:off x="10086718" y="1497014"/>
            <a:ext cx="1715020" cy="338554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 d’apports</a:t>
            </a: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 Box 17"/>
          <p:cNvSpPr txBox="1">
            <a:spLocks noChangeArrowheads="1"/>
          </p:cNvSpPr>
          <p:nvPr/>
        </p:nvSpPr>
        <p:spPr bwMode="auto">
          <a:xfrm>
            <a:off x="10136405" y="1965326"/>
            <a:ext cx="1588127" cy="338554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Besoins excessifs</a:t>
            </a: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Text Box 81"/>
          <p:cNvSpPr txBox="1">
            <a:spLocks noChangeArrowheads="1"/>
          </p:cNvSpPr>
          <p:nvPr/>
        </p:nvSpPr>
        <p:spPr bwMode="auto">
          <a:xfrm>
            <a:off x="10098190" y="1030290"/>
            <a:ext cx="1865639" cy="338554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Capacité d’ingestion</a:t>
            </a: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itre 1"/>
          <p:cNvSpPr txBox="1">
            <a:spLocks/>
          </p:cNvSpPr>
          <p:nvPr/>
        </p:nvSpPr>
        <p:spPr>
          <a:xfrm>
            <a:off x="3831167" y="2733675"/>
            <a:ext cx="2552700" cy="393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Anoestrus de détection</a:t>
            </a:r>
          </a:p>
        </p:txBody>
      </p:sp>
      <p:sp>
        <p:nvSpPr>
          <p:cNvPr id="151" name="Text Box 81"/>
          <p:cNvSpPr txBox="1">
            <a:spLocks noChangeArrowheads="1"/>
          </p:cNvSpPr>
          <p:nvPr/>
        </p:nvSpPr>
        <p:spPr bwMode="auto">
          <a:xfrm>
            <a:off x="3860538" y="1128714"/>
            <a:ext cx="3052374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Saisonnalité des vêlages souhaitée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 Box 81"/>
          <p:cNvSpPr txBox="1">
            <a:spLocks noChangeArrowheads="1"/>
          </p:cNvSpPr>
          <p:nvPr/>
        </p:nvSpPr>
        <p:spPr bwMode="auto">
          <a:xfrm>
            <a:off x="3877688" y="1568450"/>
            <a:ext cx="2602379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Optimisation de la PL (VLHP)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itre 1"/>
          <p:cNvSpPr txBox="1">
            <a:spLocks/>
          </p:cNvSpPr>
          <p:nvPr/>
        </p:nvSpPr>
        <p:spPr>
          <a:xfrm>
            <a:off x="638237" y="2421957"/>
            <a:ext cx="2743200" cy="3937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involontaires</a:t>
            </a:r>
          </a:p>
        </p:txBody>
      </p:sp>
      <p:cxnSp>
        <p:nvCxnSpPr>
          <p:cNvPr id="155" name="Connecteur droit 154"/>
          <p:cNvCxnSpPr/>
          <p:nvPr/>
        </p:nvCxnSpPr>
        <p:spPr>
          <a:xfrm>
            <a:off x="7044475" y="3187700"/>
            <a:ext cx="391583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V="1">
            <a:off x="9345086" y="1638300"/>
            <a:ext cx="586316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>
            <a:endCxn id="148" idx="1"/>
          </p:cNvCxnSpPr>
          <p:nvPr/>
        </p:nvCxnSpPr>
        <p:spPr>
          <a:xfrm>
            <a:off x="9345086" y="1676400"/>
            <a:ext cx="791319" cy="458203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V="1">
            <a:off x="7177619" y="4232275"/>
            <a:ext cx="317500" cy="6351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 flipV="1">
            <a:off x="7175502" y="3729038"/>
            <a:ext cx="317500" cy="6351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>
            <a:endCxn id="14" idx="3"/>
          </p:cNvCxnSpPr>
          <p:nvPr/>
        </p:nvCxnSpPr>
        <p:spPr>
          <a:xfrm flipH="1">
            <a:off x="6500286" y="6235701"/>
            <a:ext cx="232833" cy="1588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V="1">
            <a:off x="7260167" y="5435601"/>
            <a:ext cx="632884" cy="1588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>
            <a:endCxn id="242" idx="1"/>
          </p:cNvCxnSpPr>
          <p:nvPr/>
        </p:nvCxnSpPr>
        <p:spPr>
          <a:xfrm flipV="1">
            <a:off x="7243236" y="6434139"/>
            <a:ext cx="649817" cy="11112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>
            <a:endCxn id="18" idx="1"/>
          </p:cNvCxnSpPr>
          <p:nvPr/>
        </p:nvCxnSpPr>
        <p:spPr>
          <a:xfrm>
            <a:off x="7264400" y="5965825"/>
            <a:ext cx="66251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/>
          <p:cNvCxnSpPr/>
          <p:nvPr/>
        </p:nvCxnSpPr>
        <p:spPr>
          <a:xfrm>
            <a:off x="3558117" y="2930525"/>
            <a:ext cx="3048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3528484" y="3494088"/>
            <a:ext cx="3048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>
            <a:off x="3526367" y="4056063"/>
            <a:ext cx="3048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>
          <a:xfrm>
            <a:off x="3558117" y="4683125"/>
            <a:ext cx="3048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216"/>
          <p:cNvCxnSpPr/>
          <p:nvPr/>
        </p:nvCxnSpPr>
        <p:spPr>
          <a:xfrm flipV="1">
            <a:off x="3966633" y="4816477"/>
            <a:ext cx="0" cy="14954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>
          <a:xfrm flipH="1">
            <a:off x="7260169" y="5041901"/>
            <a:ext cx="4233" cy="14033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re 1"/>
          <p:cNvSpPr txBox="1">
            <a:spLocks/>
          </p:cNvSpPr>
          <p:nvPr/>
        </p:nvSpPr>
        <p:spPr>
          <a:xfrm>
            <a:off x="10382251" y="5375275"/>
            <a:ext cx="1342280" cy="393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Maternelles</a:t>
            </a:r>
          </a:p>
        </p:txBody>
      </p:sp>
      <p:sp>
        <p:nvSpPr>
          <p:cNvPr id="247" name="Titre 1"/>
          <p:cNvSpPr txBox="1">
            <a:spLocks/>
          </p:cNvSpPr>
          <p:nvPr/>
        </p:nvSpPr>
        <p:spPr>
          <a:xfrm>
            <a:off x="10382252" y="5842001"/>
            <a:ext cx="990600" cy="393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Foetales</a:t>
            </a:r>
            <a:endParaRPr lang="fr-B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Titre 1"/>
          <p:cNvSpPr txBox="1">
            <a:spLocks/>
          </p:cNvSpPr>
          <p:nvPr/>
        </p:nvSpPr>
        <p:spPr>
          <a:xfrm>
            <a:off x="10414001" y="6307139"/>
            <a:ext cx="958851" cy="393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Mixtes</a:t>
            </a:r>
          </a:p>
        </p:txBody>
      </p:sp>
      <p:cxnSp>
        <p:nvCxnSpPr>
          <p:cNvPr id="249" name="Connecteur droit 248"/>
          <p:cNvCxnSpPr/>
          <p:nvPr/>
        </p:nvCxnSpPr>
        <p:spPr>
          <a:xfrm>
            <a:off x="9931402" y="5516563"/>
            <a:ext cx="6351" cy="9572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/>
          <p:nvPr/>
        </p:nvCxnSpPr>
        <p:spPr>
          <a:xfrm flipH="1">
            <a:off x="9063567" y="5948363"/>
            <a:ext cx="84878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itre 1"/>
          <p:cNvSpPr txBox="1">
            <a:spLocks/>
          </p:cNvSpPr>
          <p:nvPr/>
        </p:nvSpPr>
        <p:spPr bwMode="auto">
          <a:xfrm>
            <a:off x="7926917" y="4846639"/>
            <a:ext cx="736600" cy="392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cxnSp>
        <p:nvCxnSpPr>
          <p:cNvPr id="258" name="Connecteur droit 257"/>
          <p:cNvCxnSpPr/>
          <p:nvPr/>
        </p:nvCxnSpPr>
        <p:spPr>
          <a:xfrm flipV="1">
            <a:off x="7277169" y="5041901"/>
            <a:ext cx="635000" cy="1588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/>
          <p:cNvCxnSpPr/>
          <p:nvPr/>
        </p:nvCxnSpPr>
        <p:spPr>
          <a:xfrm>
            <a:off x="9944102" y="6040439"/>
            <a:ext cx="438151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>
          <a:xfrm>
            <a:off x="9952569" y="6473825"/>
            <a:ext cx="438151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 Box 19"/>
          <p:cNvSpPr txBox="1">
            <a:spLocks noChangeArrowheads="1"/>
          </p:cNvSpPr>
          <p:nvPr/>
        </p:nvSpPr>
        <p:spPr bwMode="auto">
          <a:xfrm>
            <a:off x="9880395" y="3103565"/>
            <a:ext cx="1651413" cy="338554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Germe spécifique</a:t>
            </a:r>
            <a:endParaRPr 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Text Box 20"/>
          <p:cNvSpPr txBox="1">
            <a:spLocks noChangeArrowheads="1"/>
          </p:cNvSpPr>
          <p:nvPr/>
        </p:nvSpPr>
        <p:spPr bwMode="auto">
          <a:xfrm>
            <a:off x="9911940" y="2689226"/>
            <a:ext cx="1965090" cy="338554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</a:t>
            </a: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tardif des </a:t>
            </a:r>
            <a:r>
              <a:rPr lang="fr-B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</a:t>
            </a: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7" name="Connecteur droit 266"/>
          <p:cNvCxnSpPr>
            <a:endCxn id="266" idx="1"/>
          </p:cNvCxnSpPr>
          <p:nvPr/>
        </p:nvCxnSpPr>
        <p:spPr>
          <a:xfrm flipV="1">
            <a:off x="8898467" y="2858503"/>
            <a:ext cx="1013473" cy="362536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/>
          <p:cNvCxnSpPr>
            <a:endCxn id="265" idx="1"/>
          </p:cNvCxnSpPr>
          <p:nvPr/>
        </p:nvCxnSpPr>
        <p:spPr>
          <a:xfrm flipV="1">
            <a:off x="8906936" y="3272842"/>
            <a:ext cx="973459" cy="376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/>
          <p:cNvCxnSpPr/>
          <p:nvPr/>
        </p:nvCxnSpPr>
        <p:spPr>
          <a:xfrm flipV="1">
            <a:off x="4603751" y="5948365"/>
            <a:ext cx="0" cy="6826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/>
          <p:cNvCxnSpPr/>
          <p:nvPr/>
        </p:nvCxnSpPr>
        <p:spPr>
          <a:xfrm flipH="1">
            <a:off x="3386667" y="6630988"/>
            <a:ext cx="1217084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à coins arrondis 94"/>
          <p:cNvSpPr/>
          <p:nvPr/>
        </p:nvSpPr>
        <p:spPr>
          <a:xfrm>
            <a:off x="383252" y="4983066"/>
            <a:ext cx="2895339" cy="1000123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fr-BE" alt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Hypothèses explicatives </a:t>
            </a:r>
          </a:p>
          <a:p>
            <a:pPr>
              <a:spcBef>
                <a:spcPct val="0"/>
              </a:spcBef>
            </a:pPr>
            <a:r>
              <a:rPr lang="fr-BE" alt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l’allongement de</a:t>
            </a:r>
          </a:p>
          <a:p>
            <a:pPr>
              <a:spcBef>
                <a:spcPct val="0"/>
              </a:spcBef>
            </a:pPr>
            <a:r>
              <a:rPr lang="fr-BE" alt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période d’attente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5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  <p:bldP spid="71" grpId="0" animBg="1"/>
      <p:bldP spid="131" grpId="0" animBg="1"/>
      <p:bldP spid="242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246" grpId="0" animBg="1"/>
      <p:bldP spid="247" grpId="0" animBg="1"/>
      <p:bldP spid="248" grpId="0" animBg="1"/>
      <p:bldP spid="256" grpId="0" animBg="1"/>
      <p:bldP spid="265" grpId="0" animBg="1"/>
      <p:bldP spid="2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10"/>
          <p:cNvSpPr txBox="1">
            <a:spLocks noChangeArrowheads="1"/>
          </p:cNvSpPr>
          <p:nvPr/>
        </p:nvSpPr>
        <p:spPr bwMode="auto">
          <a:xfrm>
            <a:off x="8113184" y="1035050"/>
            <a:ext cx="1631949" cy="338554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tardive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1" name="Text Box 11"/>
          <p:cNvSpPr txBox="1">
            <a:spLocks noChangeArrowheads="1"/>
          </p:cNvSpPr>
          <p:nvPr/>
        </p:nvSpPr>
        <p:spPr bwMode="auto">
          <a:xfrm>
            <a:off x="6249013" y="1047751"/>
            <a:ext cx="1169294" cy="338554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précoce</a:t>
            </a:r>
            <a:endParaRPr lang="fr-FR" alt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2" name="Text Box 12"/>
          <p:cNvSpPr txBox="1">
            <a:spLocks noChangeArrowheads="1"/>
          </p:cNvSpPr>
          <p:nvPr/>
        </p:nvSpPr>
        <p:spPr bwMode="auto">
          <a:xfrm>
            <a:off x="1010527" y="1047751"/>
            <a:ext cx="1576907" cy="338554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fécondation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3" name="Text Box 13"/>
          <p:cNvSpPr txBox="1">
            <a:spLocks noChangeArrowheads="1"/>
          </p:cNvSpPr>
          <p:nvPr/>
        </p:nvSpPr>
        <p:spPr bwMode="auto">
          <a:xfrm>
            <a:off x="10386484" y="1023940"/>
            <a:ext cx="1549400" cy="338554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Avortements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4" name="Titre 1"/>
          <p:cNvSpPr txBox="1">
            <a:spLocks/>
          </p:cNvSpPr>
          <p:nvPr/>
        </p:nvSpPr>
        <p:spPr bwMode="auto">
          <a:xfrm>
            <a:off x="4371787" y="1023939"/>
            <a:ext cx="1193800" cy="392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latin typeface="Calibri" panose="020F0502020204030204" pitchFamily="34" charset="0"/>
                <a:cs typeface="Calibri" panose="020F0502020204030204" pitchFamily="34" charset="0"/>
              </a:rPr>
              <a:t>Infertilité</a:t>
            </a:r>
          </a:p>
        </p:txBody>
      </p:sp>
      <p:sp>
        <p:nvSpPr>
          <p:cNvPr id="96265" name="Text Box 14"/>
          <p:cNvSpPr txBox="1">
            <a:spLocks noChangeArrowheads="1"/>
          </p:cNvSpPr>
          <p:nvPr/>
        </p:nvSpPr>
        <p:spPr bwMode="auto">
          <a:xfrm>
            <a:off x="919061" y="1495426"/>
            <a:ext cx="2383922" cy="33855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Endométrites subcliniques</a:t>
            </a:r>
            <a:endParaRPr lang="fr-FR" alt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6" name="Text Box 15"/>
          <p:cNvSpPr txBox="1">
            <a:spLocks noChangeArrowheads="1"/>
          </p:cNvSpPr>
          <p:nvPr/>
        </p:nvSpPr>
        <p:spPr bwMode="auto">
          <a:xfrm>
            <a:off x="920614" y="4922839"/>
            <a:ext cx="2346540" cy="33855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Exactitude de la détection</a:t>
            </a:r>
            <a:endParaRPr lang="fr-FR" altLang="fr-FR" sz="1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7" name="Text Box 16"/>
          <p:cNvSpPr txBox="1">
            <a:spLocks noChangeArrowheads="1"/>
          </p:cNvSpPr>
          <p:nvPr/>
        </p:nvSpPr>
        <p:spPr bwMode="auto">
          <a:xfrm>
            <a:off x="884408" y="2316165"/>
            <a:ext cx="701923" cy="33855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Kystes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8" name="Text Box 21"/>
          <p:cNvSpPr txBox="1">
            <a:spLocks noChangeArrowheads="1"/>
          </p:cNvSpPr>
          <p:nvPr/>
        </p:nvSpPr>
        <p:spPr bwMode="auto">
          <a:xfrm>
            <a:off x="895914" y="5786439"/>
            <a:ext cx="1762919" cy="33855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du sperme</a:t>
            </a:r>
            <a:endParaRPr lang="fr-FR" altLang="fr-FR" sz="1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9" name="Text Box 22"/>
          <p:cNvSpPr txBox="1">
            <a:spLocks noChangeArrowheads="1"/>
          </p:cNvSpPr>
          <p:nvPr/>
        </p:nvSpPr>
        <p:spPr bwMode="auto">
          <a:xfrm>
            <a:off x="908367" y="5354639"/>
            <a:ext cx="1360693" cy="33855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de l’IA</a:t>
            </a:r>
            <a:endParaRPr lang="fr-FR" altLang="fr-FR" sz="1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883185" y="4498975"/>
            <a:ext cx="1727268" cy="33855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 1</a:t>
            </a:r>
            <a:r>
              <a:rPr lang="fr-BE" altLang="fr-FR" sz="1600" baseline="30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BE" altLang="fr-FR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IA PP</a:t>
            </a:r>
            <a:endParaRPr lang="fr-FR" altLang="fr-FR" sz="1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Text Box 13"/>
          <p:cNvSpPr txBox="1">
            <a:spLocks noChangeArrowheads="1"/>
          </p:cNvSpPr>
          <p:nvPr/>
        </p:nvSpPr>
        <p:spPr bwMode="auto">
          <a:xfrm>
            <a:off x="9259655" y="4764090"/>
            <a:ext cx="176682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Causes biologiques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Text Box 13"/>
          <p:cNvSpPr txBox="1">
            <a:spLocks noChangeArrowheads="1"/>
          </p:cNvSpPr>
          <p:nvPr/>
        </p:nvSpPr>
        <p:spPr bwMode="auto">
          <a:xfrm>
            <a:off x="9018415" y="5910265"/>
            <a:ext cx="2137124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latin typeface="Calibri" panose="020F0502020204030204" pitchFamily="34" charset="0"/>
                <a:cs typeface="Calibri" panose="020F0502020204030204" pitchFamily="34" charset="0"/>
              </a:rPr>
              <a:t>Causes non biologiques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3" name="Titre 1"/>
          <p:cNvSpPr txBox="1">
            <a:spLocks/>
          </p:cNvSpPr>
          <p:nvPr/>
        </p:nvSpPr>
        <p:spPr bwMode="auto">
          <a:xfrm>
            <a:off x="5191969" y="2062163"/>
            <a:ext cx="532575" cy="392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sp>
        <p:nvSpPr>
          <p:cNvPr id="130" name="Titre 1"/>
          <p:cNvSpPr txBox="1">
            <a:spLocks/>
          </p:cNvSpPr>
          <p:nvPr/>
        </p:nvSpPr>
        <p:spPr>
          <a:xfrm>
            <a:off x="2550163" y="2647953"/>
            <a:ext cx="1402187" cy="2883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Subcliniques</a:t>
            </a:r>
          </a:p>
        </p:txBody>
      </p:sp>
      <p:sp>
        <p:nvSpPr>
          <p:cNvPr id="151" name="Text Box 21"/>
          <p:cNvSpPr txBox="1">
            <a:spLocks noChangeArrowheads="1"/>
          </p:cNvSpPr>
          <p:nvPr/>
        </p:nvSpPr>
        <p:spPr bwMode="auto">
          <a:xfrm>
            <a:off x="3707774" y="4421189"/>
            <a:ext cx="164628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Conditionnement</a:t>
            </a:r>
          </a:p>
          <a:p>
            <a:pPr eaLnBrk="1" hangingPunct="1"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Conservation</a:t>
            </a:r>
          </a:p>
          <a:p>
            <a:pPr eaLnBrk="1" hangingPunct="1"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Décongélation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 Box 21"/>
          <p:cNvSpPr txBox="1">
            <a:spLocks noChangeArrowheads="1"/>
          </p:cNvSpPr>
          <p:nvPr/>
        </p:nvSpPr>
        <p:spPr bwMode="auto">
          <a:xfrm>
            <a:off x="3684559" y="5324477"/>
            <a:ext cx="1732847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Moment (AM/PM)</a:t>
            </a:r>
          </a:p>
          <a:p>
            <a:pPr eaLnBrk="1" hangingPunct="1"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Hygiène</a:t>
            </a:r>
          </a:p>
          <a:p>
            <a:pPr eaLnBrk="1" hangingPunct="1"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anatomique</a:t>
            </a:r>
          </a:p>
        </p:txBody>
      </p:sp>
      <p:sp>
        <p:nvSpPr>
          <p:cNvPr id="96277" name="Text Box 16"/>
          <p:cNvSpPr txBox="1">
            <a:spLocks noChangeArrowheads="1"/>
          </p:cNvSpPr>
          <p:nvPr/>
        </p:nvSpPr>
        <p:spPr bwMode="auto">
          <a:xfrm>
            <a:off x="884660" y="2767014"/>
            <a:ext cx="1080167" cy="33855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Mammites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8" name="Text Box 16"/>
          <p:cNvSpPr txBox="1">
            <a:spLocks noChangeArrowheads="1"/>
          </p:cNvSpPr>
          <p:nvPr/>
        </p:nvSpPr>
        <p:spPr bwMode="auto">
          <a:xfrm>
            <a:off x="896642" y="1919290"/>
            <a:ext cx="3055708" cy="33855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du recrutement folliculaire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9" name="Text Box 16"/>
          <p:cNvSpPr txBox="1">
            <a:spLocks noChangeArrowheads="1"/>
          </p:cNvSpPr>
          <p:nvPr/>
        </p:nvSpPr>
        <p:spPr bwMode="auto">
          <a:xfrm>
            <a:off x="887320" y="3192465"/>
            <a:ext cx="1076961" cy="33855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Salpingites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Text Box 21"/>
          <p:cNvSpPr txBox="1">
            <a:spLocks noChangeArrowheads="1"/>
          </p:cNvSpPr>
          <p:nvPr/>
        </p:nvSpPr>
        <p:spPr bwMode="auto">
          <a:xfrm>
            <a:off x="913916" y="6249990"/>
            <a:ext cx="215052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environnemental</a:t>
            </a: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81" name="Titre 1"/>
          <p:cNvSpPr txBox="1">
            <a:spLocks/>
          </p:cNvSpPr>
          <p:nvPr/>
        </p:nvSpPr>
        <p:spPr bwMode="auto">
          <a:xfrm>
            <a:off x="7613653" y="227014"/>
            <a:ext cx="2533649" cy="5318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Diminution de la fréquence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détection des chaleurs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405034" y="2054226"/>
            <a:ext cx="254749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fr-FR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Anomalies chromosomiques</a:t>
            </a: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405033" y="3702049"/>
            <a:ext cx="2067984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r>
              <a:rPr lang="fr-FR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Production in vitro</a:t>
            </a: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413501" y="2886075"/>
            <a:ext cx="221086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fr-FR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Stress environnemental </a:t>
            </a: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413502" y="1643064"/>
            <a:ext cx="237701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r>
              <a:rPr lang="fr-FR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Facteurs alimentaires</a:t>
            </a: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405035" y="2466975"/>
            <a:ext cx="218651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r>
              <a:rPr lang="fr-FR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Facteurs infectieux</a:t>
            </a: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405033" y="3290889"/>
            <a:ext cx="1592103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fr-FR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Effets </a:t>
            </a:r>
            <a:r>
              <a:rPr lang="fr-FR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iâtrogènes</a:t>
            </a:r>
            <a:endParaRPr lang="fr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itre 1"/>
          <p:cNvSpPr txBox="1">
            <a:spLocks/>
          </p:cNvSpPr>
          <p:nvPr/>
        </p:nvSpPr>
        <p:spPr>
          <a:xfrm>
            <a:off x="9431869" y="3282952"/>
            <a:ext cx="1970617" cy="3460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Palpation, </a:t>
            </a:r>
            <a:r>
              <a:rPr lang="fr-BE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PGFs</a:t>
            </a:r>
            <a:endParaRPr lang="fr-BE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Titre 1"/>
          <p:cNvSpPr txBox="1">
            <a:spLocks/>
          </p:cNvSpPr>
          <p:nvPr/>
        </p:nvSpPr>
        <p:spPr>
          <a:xfrm>
            <a:off x="9052986" y="3727450"/>
            <a:ext cx="2188633" cy="706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des milieux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Biosécurité</a:t>
            </a:r>
          </a:p>
        </p:txBody>
      </p:sp>
      <p:sp>
        <p:nvSpPr>
          <p:cNvPr id="178" name="Titre 1"/>
          <p:cNvSpPr txBox="1">
            <a:spLocks/>
          </p:cNvSpPr>
          <p:nvPr/>
        </p:nvSpPr>
        <p:spPr>
          <a:xfrm>
            <a:off x="9294286" y="2492377"/>
            <a:ext cx="1297516" cy="3159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Mammites</a:t>
            </a:r>
          </a:p>
        </p:txBody>
      </p:sp>
      <p:sp>
        <p:nvSpPr>
          <p:cNvPr id="179" name="Titre 1"/>
          <p:cNvSpPr txBox="1">
            <a:spLocks/>
          </p:cNvSpPr>
          <p:nvPr/>
        </p:nvSpPr>
        <p:spPr>
          <a:xfrm>
            <a:off x="9362019" y="1477965"/>
            <a:ext cx="2059516" cy="4841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 d’énergie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Excès N</a:t>
            </a:r>
          </a:p>
        </p:txBody>
      </p:sp>
      <p:sp>
        <p:nvSpPr>
          <p:cNvPr id="182" name="Titre 1"/>
          <p:cNvSpPr txBox="1">
            <a:spLocks/>
          </p:cNvSpPr>
          <p:nvPr/>
        </p:nvSpPr>
        <p:spPr>
          <a:xfrm>
            <a:off x="9438219" y="2873375"/>
            <a:ext cx="662516" cy="3508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</a:p>
        </p:txBody>
      </p:sp>
      <p:sp>
        <p:nvSpPr>
          <p:cNvPr id="183" name="Titre 1"/>
          <p:cNvSpPr txBox="1">
            <a:spLocks/>
          </p:cNvSpPr>
          <p:nvPr/>
        </p:nvSpPr>
        <p:spPr>
          <a:xfrm>
            <a:off x="6515101" y="4133853"/>
            <a:ext cx="2015067" cy="1262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Bactéries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(IBR, BVD)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Champignons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Levures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Protozoaires</a:t>
            </a:r>
          </a:p>
        </p:txBody>
      </p:sp>
      <p:sp>
        <p:nvSpPr>
          <p:cNvPr id="185" name="Titre 1"/>
          <p:cNvSpPr txBox="1">
            <a:spLocks/>
          </p:cNvSpPr>
          <p:nvPr/>
        </p:nvSpPr>
        <p:spPr>
          <a:xfrm>
            <a:off x="6726769" y="5448302"/>
            <a:ext cx="1748367" cy="13446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Nutritionnels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Physiques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Chimiques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Génétiques</a:t>
            </a:r>
          </a:p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Iatrogènes</a:t>
            </a:r>
          </a:p>
        </p:txBody>
      </p:sp>
      <p:sp>
        <p:nvSpPr>
          <p:cNvPr id="96295" name="Text Box 16"/>
          <p:cNvSpPr txBox="1">
            <a:spLocks noChangeArrowheads="1"/>
          </p:cNvSpPr>
          <p:nvPr/>
        </p:nvSpPr>
        <p:spPr bwMode="auto">
          <a:xfrm>
            <a:off x="894261" y="3622677"/>
            <a:ext cx="1706685" cy="33855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Uro/pneumovagin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96" name="Titre 1"/>
          <p:cNvSpPr txBox="1">
            <a:spLocks/>
          </p:cNvSpPr>
          <p:nvPr/>
        </p:nvSpPr>
        <p:spPr bwMode="auto">
          <a:xfrm>
            <a:off x="10682819" y="2027237"/>
            <a:ext cx="738716" cy="392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cxnSp>
        <p:nvCxnSpPr>
          <p:cNvPr id="108585" name="Connecteur droit 62"/>
          <p:cNvCxnSpPr>
            <a:cxnSpLocks noChangeShapeType="1"/>
          </p:cNvCxnSpPr>
          <p:nvPr/>
        </p:nvCxnSpPr>
        <p:spPr bwMode="auto">
          <a:xfrm>
            <a:off x="11760200" y="1370013"/>
            <a:ext cx="3" cy="471011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98" name="Connecteur droit avec flèche 68"/>
          <p:cNvCxnSpPr>
            <a:cxnSpLocks noChangeShapeType="1"/>
            <a:endCxn id="96264" idx="0"/>
          </p:cNvCxnSpPr>
          <p:nvPr/>
        </p:nvCxnSpPr>
        <p:spPr bwMode="auto">
          <a:xfrm>
            <a:off x="4968687" y="758826"/>
            <a:ext cx="0" cy="265113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87" name="Connecteur droit avec flèche 196"/>
          <p:cNvCxnSpPr>
            <a:cxnSpLocks noChangeShapeType="1"/>
            <a:stCxn id="165" idx="3"/>
          </p:cNvCxnSpPr>
          <p:nvPr/>
        </p:nvCxnSpPr>
        <p:spPr bwMode="auto">
          <a:xfrm flipV="1">
            <a:off x="8790519" y="1811339"/>
            <a:ext cx="569383" cy="1002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88" name="Connecteur droit avec flèche 202"/>
          <p:cNvCxnSpPr>
            <a:cxnSpLocks noChangeShapeType="1"/>
            <a:stCxn id="96264" idx="3"/>
            <a:endCxn id="96261" idx="1"/>
          </p:cNvCxnSpPr>
          <p:nvPr/>
        </p:nvCxnSpPr>
        <p:spPr bwMode="auto">
          <a:xfrm flipV="1">
            <a:off x="5565587" y="1217028"/>
            <a:ext cx="683426" cy="296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301" name="Connecteur droit avec flèche 206"/>
          <p:cNvCxnSpPr>
            <a:cxnSpLocks noChangeShapeType="1"/>
            <a:endCxn id="96281" idx="1"/>
          </p:cNvCxnSpPr>
          <p:nvPr/>
        </p:nvCxnSpPr>
        <p:spPr bwMode="auto">
          <a:xfrm flipV="1">
            <a:off x="4896468" y="492920"/>
            <a:ext cx="2717185" cy="556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0" name="Connecteur droit avec flèche 207"/>
          <p:cNvCxnSpPr>
            <a:cxnSpLocks noChangeShapeType="1"/>
            <a:stCxn id="96264" idx="1"/>
            <a:endCxn id="96262" idx="3"/>
          </p:cNvCxnSpPr>
          <p:nvPr/>
        </p:nvCxnSpPr>
        <p:spPr bwMode="auto">
          <a:xfrm flipH="1" flipV="1">
            <a:off x="2587434" y="1217028"/>
            <a:ext cx="1784353" cy="296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1" name="Connecteur droit avec flèche 209"/>
          <p:cNvCxnSpPr>
            <a:cxnSpLocks noChangeShapeType="1"/>
            <a:stCxn id="168" idx="3"/>
          </p:cNvCxnSpPr>
          <p:nvPr/>
        </p:nvCxnSpPr>
        <p:spPr bwMode="auto">
          <a:xfrm flipV="1">
            <a:off x="8591552" y="2624140"/>
            <a:ext cx="694267" cy="12112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2" name="Connecteur droit avec flèche 216"/>
          <p:cNvCxnSpPr>
            <a:cxnSpLocks noChangeShapeType="1"/>
            <a:stCxn id="164" idx="3"/>
            <a:endCxn id="182" idx="1"/>
          </p:cNvCxnSpPr>
          <p:nvPr/>
        </p:nvCxnSpPr>
        <p:spPr bwMode="auto">
          <a:xfrm flipV="1">
            <a:off x="8624363" y="3048795"/>
            <a:ext cx="813856" cy="655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3" name="Connecteur droit avec flèche 211"/>
          <p:cNvCxnSpPr>
            <a:cxnSpLocks noChangeShapeType="1"/>
            <a:stCxn id="170" idx="3"/>
          </p:cNvCxnSpPr>
          <p:nvPr/>
        </p:nvCxnSpPr>
        <p:spPr bwMode="auto">
          <a:xfrm flipV="1">
            <a:off x="7997136" y="3459165"/>
            <a:ext cx="1434732" cy="1001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4" name="Connecteur droit avec flèche 220"/>
          <p:cNvCxnSpPr>
            <a:cxnSpLocks noChangeShapeType="1"/>
          </p:cNvCxnSpPr>
          <p:nvPr/>
        </p:nvCxnSpPr>
        <p:spPr bwMode="auto">
          <a:xfrm>
            <a:off x="8473019" y="3933825"/>
            <a:ext cx="57996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5" name="Connecteur droit avec flèche 236"/>
          <p:cNvCxnSpPr>
            <a:cxnSpLocks noChangeShapeType="1"/>
            <a:endCxn id="227" idx="3"/>
          </p:cNvCxnSpPr>
          <p:nvPr/>
        </p:nvCxnSpPr>
        <p:spPr bwMode="auto">
          <a:xfrm flipH="1" flipV="1">
            <a:off x="11026484" y="4933367"/>
            <a:ext cx="733719" cy="584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6" name="Connecteur droit avec flèche 240"/>
          <p:cNvCxnSpPr>
            <a:cxnSpLocks noChangeShapeType="1"/>
            <a:stCxn id="227" idx="1"/>
          </p:cNvCxnSpPr>
          <p:nvPr/>
        </p:nvCxnSpPr>
        <p:spPr bwMode="auto">
          <a:xfrm flipH="1">
            <a:off x="8513237" y="4933367"/>
            <a:ext cx="746418" cy="584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7" name="Connecteur droit avec flèche 245"/>
          <p:cNvCxnSpPr>
            <a:cxnSpLocks noChangeShapeType="1"/>
            <a:stCxn id="228" idx="1"/>
          </p:cNvCxnSpPr>
          <p:nvPr/>
        </p:nvCxnSpPr>
        <p:spPr bwMode="auto">
          <a:xfrm flipH="1">
            <a:off x="8513237" y="6079542"/>
            <a:ext cx="505178" cy="584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8" name="Connecteur droit avec flèche 246"/>
          <p:cNvCxnSpPr>
            <a:cxnSpLocks noChangeShapeType="1"/>
            <a:endCxn id="228" idx="3"/>
          </p:cNvCxnSpPr>
          <p:nvPr/>
        </p:nvCxnSpPr>
        <p:spPr bwMode="auto">
          <a:xfrm flipH="1">
            <a:off x="11155539" y="6079542"/>
            <a:ext cx="604661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9" name="Connecteur droit avec flèche 247"/>
          <p:cNvCxnSpPr>
            <a:cxnSpLocks noChangeShapeType="1"/>
          </p:cNvCxnSpPr>
          <p:nvPr/>
        </p:nvCxnSpPr>
        <p:spPr bwMode="auto">
          <a:xfrm>
            <a:off x="10088035" y="2219325"/>
            <a:ext cx="596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0" name="Connecteur droit 234"/>
          <p:cNvCxnSpPr>
            <a:cxnSpLocks noChangeShapeType="1"/>
          </p:cNvCxnSpPr>
          <p:nvPr/>
        </p:nvCxnSpPr>
        <p:spPr bwMode="auto">
          <a:xfrm>
            <a:off x="10100733" y="1968502"/>
            <a:ext cx="0" cy="25082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1" name="Connecteur droit 250"/>
          <p:cNvCxnSpPr>
            <a:cxnSpLocks noChangeShapeType="1"/>
          </p:cNvCxnSpPr>
          <p:nvPr/>
        </p:nvCxnSpPr>
        <p:spPr bwMode="auto">
          <a:xfrm>
            <a:off x="6191251" y="1508125"/>
            <a:ext cx="245110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2" name="Connecteur droit 252"/>
          <p:cNvCxnSpPr>
            <a:cxnSpLocks noChangeShapeType="1"/>
          </p:cNvCxnSpPr>
          <p:nvPr/>
        </p:nvCxnSpPr>
        <p:spPr bwMode="auto">
          <a:xfrm>
            <a:off x="8642351" y="1370013"/>
            <a:ext cx="0" cy="13811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3" name="Connecteur droit 253"/>
          <p:cNvCxnSpPr>
            <a:cxnSpLocks noChangeShapeType="1"/>
          </p:cNvCxnSpPr>
          <p:nvPr/>
        </p:nvCxnSpPr>
        <p:spPr bwMode="auto">
          <a:xfrm>
            <a:off x="6282267" y="1393826"/>
            <a:ext cx="0" cy="1143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4" name="Connecteur droit 257"/>
          <p:cNvCxnSpPr>
            <a:cxnSpLocks noChangeShapeType="1"/>
          </p:cNvCxnSpPr>
          <p:nvPr/>
        </p:nvCxnSpPr>
        <p:spPr bwMode="auto">
          <a:xfrm>
            <a:off x="6191251" y="1508126"/>
            <a:ext cx="0" cy="2363788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5" name="Connecteur droit avec flèche 260"/>
          <p:cNvCxnSpPr>
            <a:cxnSpLocks noChangeShapeType="1"/>
          </p:cNvCxnSpPr>
          <p:nvPr/>
        </p:nvCxnSpPr>
        <p:spPr bwMode="auto">
          <a:xfrm>
            <a:off x="6191253" y="1778000"/>
            <a:ext cx="222249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6" name="Connecteur droit avec flèche 265"/>
          <p:cNvCxnSpPr>
            <a:cxnSpLocks noChangeShapeType="1"/>
          </p:cNvCxnSpPr>
          <p:nvPr/>
        </p:nvCxnSpPr>
        <p:spPr bwMode="auto">
          <a:xfrm>
            <a:off x="6191253" y="2244725"/>
            <a:ext cx="222249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7" name="Connecteur droit avec flèche 266"/>
          <p:cNvCxnSpPr>
            <a:cxnSpLocks noChangeShapeType="1"/>
          </p:cNvCxnSpPr>
          <p:nvPr/>
        </p:nvCxnSpPr>
        <p:spPr bwMode="auto">
          <a:xfrm>
            <a:off x="6191253" y="2649537"/>
            <a:ext cx="222249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8" name="Connecteur droit avec flèche 267"/>
          <p:cNvCxnSpPr>
            <a:cxnSpLocks noChangeShapeType="1"/>
          </p:cNvCxnSpPr>
          <p:nvPr/>
        </p:nvCxnSpPr>
        <p:spPr bwMode="auto">
          <a:xfrm>
            <a:off x="6191253" y="3076575"/>
            <a:ext cx="222249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9" name="Connecteur droit avec flèche 268"/>
          <p:cNvCxnSpPr>
            <a:cxnSpLocks noChangeShapeType="1"/>
          </p:cNvCxnSpPr>
          <p:nvPr/>
        </p:nvCxnSpPr>
        <p:spPr bwMode="auto">
          <a:xfrm>
            <a:off x="6191253" y="3462339"/>
            <a:ext cx="222249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0" name="Connecteur droit avec flèche 269"/>
          <p:cNvCxnSpPr>
            <a:cxnSpLocks noChangeShapeType="1"/>
          </p:cNvCxnSpPr>
          <p:nvPr/>
        </p:nvCxnSpPr>
        <p:spPr bwMode="auto">
          <a:xfrm>
            <a:off x="6191253" y="3871913"/>
            <a:ext cx="222249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1" name="Connecteur droit 272"/>
          <p:cNvCxnSpPr>
            <a:cxnSpLocks noChangeShapeType="1"/>
          </p:cNvCxnSpPr>
          <p:nvPr/>
        </p:nvCxnSpPr>
        <p:spPr bwMode="auto">
          <a:xfrm>
            <a:off x="521571" y="1220789"/>
            <a:ext cx="0" cy="5199063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2" name="Connecteur droit avec flèche 274"/>
          <p:cNvCxnSpPr>
            <a:cxnSpLocks noChangeShapeType="1"/>
          </p:cNvCxnSpPr>
          <p:nvPr/>
        </p:nvCxnSpPr>
        <p:spPr bwMode="auto">
          <a:xfrm>
            <a:off x="532154" y="1663700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3" name="Connecteur droit avec flèche 276"/>
          <p:cNvCxnSpPr>
            <a:cxnSpLocks noChangeShapeType="1"/>
          </p:cNvCxnSpPr>
          <p:nvPr/>
        </p:nvCxnSpPr>
        <p:spPr bwMode="auto">
          <a:xfrm>
            <a:off x="521573" y="2519363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4" name="Connecteur droit avec flèche 277"/>
          <p:cNvCxnSpPr>
            <a:cxnSpLocks noChangeShapeType="1"/>
          </p:cNvCxnSpPr>
          <p:nvPr/>
        </p:nvCxnSpPr>
        <p:spPr bwMode="auto">
          <a:xfrm>
            <a:off x="521573" y="2936875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5" name="Connecteur droit avec flèche 278"/>
          <p:cNvCxnSpPr>
            <a:cxnSpLocks noChangeShapeType="1"/>
          </p:cNvCxnSpPr>
          <p:nvPr/>
        </p:nvCxnSpPr>
        <p:spPr bwMode="auto">
          <a:xfrm>
            <a:off x="521573" y="3360739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6" name="Connecteur droit avec flèche 279"/>
          <p:cNvCxnSpPr>
            <a:cxnSpLocks noChangeShapeType="1"/>
          </p:cNvCxnSpPr>
          <p:nvPr/>
        </p:nvCxnSpPr>
        <p:spPr bwMode="auto">
          <a:xfrm>
            <a:off x="510989" y="3792539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7" name="Connecteur droit avec flèche 280"/>
          <p:cNvCxnSpPr>
            <a:cxnSpLocks noChangeShapeType="1"/>
          </p:cNvCxnSpPr>
          <p:nvPr/>
        </p:nvCxnSpPr>
        <p:spPr bwMode="auto">
          <a:xfrm>
            <a:off x="502522" y="4667251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8" name="Connecteur droit avec flèche 281"/>
          <p:cNvCxnSpPr>
            <a:cxnSpLocks noChangeShapeType="1"/>
          </p:cNvCxnSpPr>
          <p:nvPr/>
        </p:nvCxnSpPr>
        <p:spPr bwMode="auto">
          <a:xfrm>
            <a:off x="530038" y="5095875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9" name="Connecteur droit avec flèche 282"/>
          <p:cNvCxnSpPr>
            <a:cxnSpLocks noChangeShapeType="1"/>
          </p:cNvCxnSpPr>
          <p:nvPr/>
        </p:nvCxnSpPr>
        <p:spPr bwMode="auto">
          <a:xfrm>
            <a:off x="510989" y="5527675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0" name="Connecteur droit avec flèche 283"/>
          <p:cNvCxnSpPr>
            <a:cxnSpLocks noChangeShapeType="1"/>
          </p:cNvCxnSpPr>
          <p:nvPr/>
        </p:nvCxnSpPr>
        <p:spPr bwMode="auto">
          <a:xfrm>
            <a:off x="521573" y="5959475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1" name="Connecteur droit avec flèche 284"/>
          <p:cNvCxnSpPr>
            <a:cxnSpLocks noChangeShapeType="1"/>
          </p:cNvCxnSpPr>
          <p:nvPr/>
        </p:nvCxnSpPr>
        <p:spPr bwMode="auto">
          <a:xfrm>
            <a:off x="510989" y="6419851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2" name="Connecteur droit avec flèche 285"/>
          <p:cNvCxnSpPr>
            <a:cxnSpLocks noChangeShapeType="1"/>
          </p:cNvCxnSpPr>
          <p:nvPr/>
        </p:nvCxnSpPr>
        <p:spPr bwMode="auto">
          <a:xfrm>
            <a:off x="532154" y="2112963"/>
            <a:ext cx="342900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3" name="Connecteur droit 290"/>
          <p:cNvCxnSpPr>
            <a:cxnSpLocks noChangeShapeType="1"/>
            <a:stCxn id="96262" idx="1"/>
          </p:cNvCxnSpPr>
          <p:nvPr/>
        </p:nvCxnSpPr>
        <p:spPr bwMode="auto">
          <a:xfrm flipH="1">
            <a:off x="532156" y="1217028"/>
            <a:ext cx="478371" cy="376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4" name="Connecteur droit 294"/>
          <p:cNvCxnSpPr>
            <a:cxnSpLocks noChangeShapeType="1"/>
            <a:stCxn id="96261" idx="3"/>
          </p:cNvCxnSpPr>
          <p:nvPr/>
        </p:nvCxnSpPr>
        <p:spPr bwMode="auto">
          <a:xfrm>
            <a:off x="7418307" y="1217028"/>
            <a:ext cx="694878" cy="376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5" name="Connecteur droit 301"/>
          <p:cNvCxnSpPr>
            <a:cxnSpLocks noChangeShapeType="1"/>
          </p:cNvCxnSpPr>
          <p:nvPr/>
        </p:nvCxnSpPr>
        <p:spPr bwMode="auto">
          <a:xfrm flipV="1">
            <a:off x="9745135" y="1220788"/>
            <a:ext cx="641351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6" name="Connecteur droit 312"/>
          <p:cNvCxnSpPr>
            <a:cxnSpLocks noChangeShapeType="1"/>
          </p:cNvCxnSpPr>
          <p:nvPr/>
        </p:nvCxnSpPr>
        <p:spPr bwMode="auto">
          <a:xfrm>
            <a:off x="4661771" y="2084389"/>
            <a:ext cx="0" cy="40481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7" name="Connecteur droit 314"/>
          <p:cNvCxnSpPr>
            <a:cxnSpLocks noChangeShapeType="1"/>
            <a:stCxn id="96278" idx="3"/>
          </p:cNvCxnSpPr>
          <p:nvPr/>
        </p:nvCxnSpPr>
        <p:spPr bwMode="auto">
          <a:xfrm>
            <a:off x="3952350" y="2088567"/>
            <a:ext cx="709423" cy="5346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8" name="Connecteur droit 315"/>
          <p:cNvCxnSpPr>
            <a:cxnSpLocks noChangeShapeType="1"/>
            <a:stCxn id="96267" idx="3"/>
          </p:cNvCxnSpPr>
          <p:nvPr/>
        </p:nvCxnSpPr>
        <p:spPr bwMode="auto">
          <a:xfrm>
            <a:off x="1586331" y="2485442"/>
            <a:ext cx="3075441" cy="10111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9" name="Connecteur droit avec flèche 322"/>
          <p:cNvCxnSpPr>
            <a:cxnSpLocks noChangeShapeType="1"/>
          </p:cNvCxnSpPr>
          <p:nvPr/>
        </p:nvCxnSpPr>
        <p:spPr bwMode="auto">
          <a:xfrm>
            <a:off x="4661772" y="2271714"/>
            <a:ext cx="507737" cy="15081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30" name="Connecteur droit avec flèche 324"/>
          <p:cNvCxnSpPr>
            <a:cxnSpLocks noChangeShapeType="1"/>
            <a:stCxn id="96270" idx="3"/>
          </p:cNvCxnSpPr>
          <p:nvPr/>
        </p:nvCxnSpPr>
        <p:spPr bwMode="auto">
          <a:xfrm flipV="1">
            <a:off x="2610453" y="4667249"/>
            <a:ext cx="1055123" cy="1003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31" name="Connecteur droit avec flèche 327"/>
          <p:cNvCxnSpPr>
            <a:cxnSpLocks noChangeShapeType="1"/>
          </p:cNvCxnSpPr>
          <p:nvPr/>
        </p:nvCxnSpPr>
        <p:spPr bwMode="auto">
          <a:xfrm>
            <a:off x="2302512" y="5527675"/>
            <a:ext cx="1339851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32" name="Connecteur droit avec flèche 329"/>
          <p:cNvCxnSpPr>
            <a:cxnSpLocks noChangeShapeType="1"/>
          </p:cNvCxnSpPr>
          <p:nvPr/>
        </p:nvCxnSpPr>
        <p:spPr bwMode="auto">
          <a:xfrm flipV="1">
            <a:off x="1959611" y="2801940"/>
            <a:ext cx="575733" cy="11747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" name="Titre 1"/>
          <p:cNvSpPr txBox="1">
            <a:spLocks/>
          </p:cNvSpPr>
          <p:nvPr/>
        </p:nvSpPr>
        <p:spPr>
          <a:xfrm>
            <a:off x="3406324" y="6303963"/>
            <a:ext cx="1763184" cy="3492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THI, hiérarchie</a:t>
            </a:r>
          </a:p>
        </p:txBody>
      </p:sp>
      <p:cxnSp>
        <p:nvCxnSpPr>
          <p:cNvPr id="108635" name="Connecteur droit avec flèche 336"/>
          <p:cNvCxnSpPr>
            <a:cxnSpLocks noChangeShapeType="1"/>
          </p:cNvCxnSpPr>
          <p:nvPr/>
        </p:nvCxnSpPr>
        <p:spPr bwMode="auto">
          <a:xfrm flipV="1">
            <a:off x="3078506" y="6472238"/>
            <a:ext cx="306916" cy="6351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348" name="Text Box 16"/>
          <p:cNvSpPr txBox="1">
            <a:spLocks noChangeArrowheads="1"/>
          </p:cNvSpPr>
          <p:nvPr/>
        </p:nvSpPr>
        <p:spPr bwMode="auto">
          <a:xfrm>
            <a:off x="882772" y="4083050"/>
            <a:ext cx="923073" cy="33855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Boiteries</a:t>
            </a:r>
            <a:endParaRPr lang="fr-FR" alt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637" name="Connecteur droit avec flèche 278"/>
          <p:cNvCxnSpPr>
            <a:cxnSpLocks noChangeShapeType="1"/>
          </p:cNvCxnSpPr>
          <p:nvPr/>
        </p:nvCxnSpPr>
        <p:spPr bwMode="auto">
          <a:xfrm>
            <a:off x="513243" y="4211639"/>
            <a:ext cx="353483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Titre 1"/>
          <p:cNvSpPr txBox="1">
            <a:spLocks/>
          </p:cNvSpPr>
          <p:nvPr/>
        </p:nvSpPr>
        <p:spPr>
          <a:xfrm>
            <a:off x="2340476" y="4040189"/>
            <a:ext cx="1149351" cy="393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Acidose</a:t>
            </a:r>
          </a:p>
        </p:txBody>
      </p:sp>
      <p:cxnSp>
        <p:nvCxnSpPr>
          <p:cNvPr id="108639" name="Connecteur droit avec flèche 331"/>
          <p:cNvCxnSpPr>
            <a:cxnSpLocks noChangeShapeType="1"/>
            <a:endCxn id="96" idx="1"/>
          </p:cNvCxnSpPr>
          <p:nvPr/>
        </p:nvCxnSpPr>
        <p:spPr bwMode="auto">
          <a:xfrm flipV="1">
            <a:off x="1824008" y="4237038"/>
            <a:ext cx="516467" cy="6351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Titre 1"/>
          <p:cNvSpPr txBox="1">
            <a:spLocks/>
          </p:cNvSpPr>
          <p:nvPr/>
        </p:nvSpPr>
        <p:spPr>
          <a:xfrm>
            <a:off x="2535415" y="3019427"/>
            <a:ext cx="954411" cy="341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Cliniques</a:t>
            </a:r>
          </a:p>
        </p:txBody>
      </p:sp>
      <p:cxnSp>
        <p:nvCxnSpPr>
          <p:cNvPr id="108641" name="Connecteur droit avec flèche 329"/>
          <p:cNvCxnSpPr>
            <a:cxnSpLocks noChangeShapeType="1"/>
          </p:cNvCxnSpPr>
          <p:nvPr/>
        </p:nvCxnSpPr>
        <p:spPr bwMode="auto">
          <a:xfrm>
            <a:off x="1980779" y="2947989"/>
            <a:ext cx="501651" cy="24447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Titre 1"/>
          <p:cNvSpPr txBox="1">
            <a:spLocks/>
          </p:cNvSpPr>
          <p:nvPr/>
        </p:nvSpPr>
        <p:spPr>
          <a:xfrm>
            <a:off x="10830985" y="2486028"/>
            <a:ext cx="821267" cy="3159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BVD</a:t>
            </a:r>
          </a:p>
        </p:txBody>
      </p:sp>
      <p:cxnSp>
        <p:nvCxnSpPr>
          <p:cNvPr id="108643" name="Connecteur droit 314"/>
          <p:cNvCxnSpPr>
            <a:cxnSpLocks noChangeShapeType="1"/>
            <a:endCxn id="111" idx="1"/>
          </p:cNvCxnSpPr>
          <p:nvPr/>
        </p:nvCxnSpPr>
        <p:spPr bwMode="auto">
          <a:xfrm flipV="1">
            <a:off x="10591800" y="2644775"/>
            <a:ext cx="239184" cy="6351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Rectangle à coins arrondis 97"/>
          <p:cNvSpPr/>
          <p:nvPr/>
        </p:nvSpPr>
        <p:spPr>
          <a:xfrm>
            <a:off x="205640" y="198719"/>
            <a:ext cx="5211764" cy="503656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fr-BE" altLang="fr-FR" sz="18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Hypothèses explicatives de l’allongement de la PR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6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227" grpId="0" animBg="1"/>
      <p:bldP spid="228" grpId="0" animBg="1"/>
      <p:bldP spid="96273" grpId="0" animBg="1"/>
      <p:bldP spid="130" grpId="0" animBg="1"/>
      <p:bldP spid="151" grpId="0" animBg="1"/>
      <p:bldP spid="152" grpId="0" animBg="1"/>
      <p:bldP spid="96277" grpId="0" animBg="1"/>
      <p:bldP spid="96278" grpId="0" animBg="1"/>
      <p:bldP spid="96279" grpId="0" animBg="1"/>
      <p:bldP spid="157" grpId="0" animBg="1"/>
      <p:bldP spid="96281" grpId="0" animBg="1"/>
      <p:bldP spid="61" grpId="0" animBg="1"/>
      <p:bldP spid="163" grpId="0" animBg="1"/>
      <p:bldP spid="164" grpId="0" animBg="1"/>
      <p:bldP spid="165" grpId="0" animBg="1"/>
      <p:bldP spid="168" grpId="0" animBg="1"/>
      <p:bldP spid="170" grpId="0" animBg="1"/>
      <p:bldP spid="172" grpId="0" animBg="1"/>
      <p:bldP spid="174" grpId="0" animBg="1"/>
      <p:bldP spid="178" grpId="0" animBg="1"/>
      <p:bldP spid="179" grpId="0" animBg="1"/>
      <p:bldP spid="182" grpId="0" animBg="1"/>
      <p:bldP spid="183" grpId="0" animBg="1"/>
      <p:bldP spid="185" grpId="0" animBg="1"/>
      <p:bldP spid="96295" grpId="0" animBg="1"/>
      <p:bldP spid="96296" grpId="0" animBg="1"/>
      <p:bldP spid="336" grpId="0" animBg="1"/>
      <p:bldP spid="96348" grpId="0" animBg="1"/>
      <p:bldP spid="96" grpId="0" animBg="1"/>
      <p:bldP spid="102" grpId="0" animBg="1"/>
      <p:bldP spid="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ADC2E-A510-6337-D63D-54266EB10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6C75BF-2DC2-6BCC-4440-057E92C6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2</a:t>
            </a:fld>
            <a:endParaRPr lang="en-US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25188E6-A4C5-2C8D-4AE0-0C38B24D50D3}"/>
              </a:ext>
            </a:extLst>
          </p:cNvPr>
          <p:cNvSpPr/>
          <p:nvPr/>
        </p:nvSpPr>
        <p:spPr>
          <a:xfrm>
            <a:off x="1559859" y="1169894"/>
            <a:ext cx="3630706" cy="3626223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Les données </a:t>
            </a:r>
          </a:p>
          <a:p>
            <a:pPr algn="ctr"/>
            <a:r>
              <a:rPr lang="fr-BE" sz="3200" dirty="0"/>
              <a:t>quelques notions générales</a:t>
            </a:r>
          </a:p>
        </p:txBody>
      </p:sp>
    </p:spTree>
    <p:extLst>
      <p:ext uri="{BB962C8B-B14F-4D97-AF65-F5344CB8AC3E}">
        <p14:creationId xmlns:p14="http://schemas.microsoft.com/office/powerpoint/2010/main" val="255315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BEA4B12-1A26-8229-3908-3D71ACD8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3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B6C49E-EBA4-93B8-A8FE-EFB75640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4" y="2716695"/>
            <a:ext cx="1878910" cy="17580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D1EEFD-C903-2B04-F41C-7356BBB44221}"/>
              </a:ext>
            </a:extLst>
          </p:cNvPr>
          <p:cNvSpPr txBox="1"/>
          <p:nvPr/>
        </p:nvSpPr>
        <p:spPr>
          <a:xfrm>
            <a:off x="778214" y="4467973"/>
            <a:ext cx="2223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474747"/>
                </a:solidFill>
                <a:latin typeface="Google Sans"/>
              </a:rPr>
              <a:t>Tablette mésopotamienne</a:t>
            </a:r>
          </a:p>
          <a:p>
            <a:pPr algn="ctr"/>
            <a:r>
              <a:rPr lang="fr-FR" sz="1400" dirty="0">
                <a:solidFill>
                  <a:srgbClr val="474747"/>
                </a:solidFill>
                <a:latin typeface="Google Sans"/>
              </a:rPr>
              <a:t>(3200 ACN)</a:t>
            </a:r>
            <a:endParaRPr lang="fr-BE" sz="1400" dirty="0"/>
          </a:p>
        </p:txBody>
      </p:sp>
      <p:pic>
        <p:nvPicPr>
          <p:cNvPr id="1026" name="Picture 2" descr="Section 1 : qu'est-ce qu'une donnée ? Petite histoire sociale des données  et leur exploitation">
            <a:extLst>
              <a:ext uri="{FF2B5EF4-FFF2-40B4-BE49-F238E27FC236}">
                <a16:creationId xmlns:a16="http://schemas.microsoft.com/office/drawing/2014/main" id="{F1142AC7-1F43-EE8A-1425-D3ADB785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7" y="811114"/>
            <a:ext cx="4687955" cy="52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F30549F2-951A-68EB-7325-A494516A1AE7}"/>
              </a:ext>
            </a:extLst>
          </p:cNvPr>
          <p:cNvSpPr/>
          <p:nvPr/>
        </p:nvSpPr>
        <p:spPr>
          <a:xfrm>
            <a:off x="821284" y="400037"/>
            <a:ext cx="3353151" cy="1247695"/>
          </a:xfrm>
          <a:prstGeom prst="roundRect">
            <a:avLst/>
          </a:prstGeom>
          <a:solidFill>
            <a:srgbClr val="99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On est noyé sous les données, il est grand temps d’apprendre à nager…  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70A7EF5-8417-D38C-B8F1-35C3AD5644CD}"/>
              </a:ext>
            </a:extLst>
          </p:cNvPr>
          <p:cNvSpPr/>
          <p:nvPr/>
        </p:nvSpPr>
        <p:spPr>
          <a:xfrm>
            <a:off x="3591339" y="2971887"/>
            <a:ext cx="1616765" cy="124769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33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308C96-6D4C-141E-7DDC-C6C3D1B9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BA820F-18F6-AA9E-7221-EFAA1A56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4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7549E1-131E-B510-7021-D0FB69A0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915" y="1622354"/>
            <a:ext cx="6258692" cy="4062195"/>
          </a:xfrm>
          <a:prstGeom prst="rect">
            <a:avLst/>
          </a:prstGeom>
        </p:spPr>
      </p:pic>
      <p:sp>
        <p:nvSpPr>
          <p:cNvPr id="3" name="Rectangle à coins arrondis 12">
            <a:extLst>
              <a:ext uri="{FF2B5EF4-FFF2-40B4-BE49-F238E27FC236}">
                <a16:creationId xmlns:a16="http://schemas.microsoft.com/office/drawing/2014/main" id="{45D58263-2D80-D315-FC4F-7BFE961DF7B9}"/>
              </a:ext>
            </a:extLst>
          </p:cNvPr>
          <p:cNvSpPr/>
          <p:nvPr/>
        </p:nvSpPr>
        <p:spPr>
          <a:xfrm>
            <a:off x="619186" y="296112"/>
            <a:ext cx="6258692" cy="764062"/>
          </a:xfrm>
          <a:prstGeom prst="roundRect">
            <a:avLst/>
          </a:prstGeom>
          <a:solidFill>
            <a:srgbClr val="99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dirty="0"/>
              <a:t>La donnée est un élément de base, brut non interprété.</a:t>
            </a:r>
          </a:p>
          <a:p>
            <a:r>
              <a:rPr lang="fr-BE" sz="2000" dirty="0"/>
              <a:t>C’est un outil d’acquisition d’une compétence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AAB2EC-16FA-9230-E5EC-1C5AEF1D654C}"/>
              </a:ext>
            </a:extLst>
          </p:cNvPr>
          <p:cNvSpPr txBox="1"/>
          <p:nvPr/>
        </p:nvSpPr>
        <p:spPr>
          <a:xfrm>
            <a:off x="470647" y="1869141"/>
            <a:ext cx="5136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</a:rPr>
              <a:t>Données :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bg1"/>
                </a:solidFill>
                <a:effectLst/>
                <a:ea typeface="Arial Unicode MS"/>
                <a:cs typeface="Times New Roman" panose="02020603050405020304" pitchFamily="18" charset="0"/>
              </a:rPr>
              <a:t>quantitatives:</a:t>
            </a:r>
            <a:r>
              <a:rPr lang="fr-FR" sz="1800" dirty="0">
                <a:solidFill>
                  <a:schemeClr val="bg1"/>
                </a:solidFill>
                <a:effectLst/>
                <a:ea typeface="Arial Unicode MS"/>
                <a:cs typeface="Times New Roman" panose="02020603050405020304" pitchFamily="18" charset="0"/>
              </a:rPr>
              <a:t> discrètes (NL, scores), continues (taille, poids) ou ordonnées cad regroupées en classes ou lots.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bg1"/>
                </a:solidFill>
                <a:effectLst/>
                <a:ea typeface="Arial Unicode MS"/>
                <a:cs typeface="Times New Roman" panose="02020603050405020304" pitchFamily="18" charset="0"/>
              </a:rPr>
              <a:t>qualitatives</a:t>
            </a:r>
            <a:r>
              <a:rPr lang="fr-FR" sz="1800" dirty="0">
                <a:solidFill>
                  <a:schemeClr val="bg1"/>
                </a:solidFill>
                <a:effectLst/>
                <a:ea typeface="Arial Unicode MS"/>
                <a:cs typeface="Times New Roman" panose="02020603050405020304" pitchFamily="18" charset="0"/>
              </a:rPr>
              <a:t> : nominales (sexe, race) ou ordinales (jamais, parfois, souvent...). </a:t>
            </a:r>
            <a:r>
              <a:rPr lang="fr-B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6D00AD-532A-EDD9-1EB6-BADBA592D2FF}"/>
              </a:ext>
            </a:extLst>
          </p:cNvPr>
          <p:cNvSpPr txBox="1"/>
          <p:nvPr/>
        </p:nvSpPr>
        <p:spPr>
          <a:xfrm>
            <a:off x="468227" y="3900572"/>
            <a:ext cx="5136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</a:rPr>
              <a:t>Données : contraintes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  <a:effectLst/>
                <a:ea typeface="Arial Unicode MS"/>
                <a:cs typeface="Times New Roman" panose="02020603050405020304" pitchFamily="18" charset="0"/>
              </a:rPr>
              <a:t>Réflexe de notation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ea typeface="Arial Unicode MS"/>
                <a:cs typeface="Times New Roman" panose="02020603050405020304" pitchFamily="18" charset="0"/>
              </a:rPr>
              <a:t>Moyen de notation : </a:t>
            </a:r>
            <a:r>
              <a:rPr lang="fr-FR" dirty="0" err="1">
                <a:solidFill>
                  <a:schemeClr val="bg1"/>
                </a:solidFill>
                <a:ea typeface="Arial Unicode MS"/>
                <a:cs typeface="Times New Roman" panose="02020603050405020304" pitchFamily="18" charset="0"/>
              </a:rPr>
              <a:t>bic</a:t>
            </a:r>
            <a:r>
              <a:rPr lang="fr-FR" dirty="0">
                <a:solidFill>
                  <a:schemeClr val="bg1"/>
                </a:solidFill>
                <a:ea typeface="Arial Unicode MS"/>
                <a:cs typeface="Times New Roman" panose="02020603050405020304" pitchFamily="18" charset="0"/>
              </a:rPr>
              <a:t> vs ordinateur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ea typeface="Arial Unicode MS"/>
                <a:cs typeface="Times New Roman" panose="02020603050405020304" pitchFamily="18" charset="0"/>
              </a:rPr>
              <a:t>Nature des examens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ea typeface="Arial Unicode MS"/>
                <a:cs typeface="Times New Roman" panose="02020603050405020304" pitchFamily="18" charset="0"/>
              </a:rPr>
              <a:t>Rythme des examens : suivi de reproduction </a:t>
            </a:r>
          </a:p>
        </p:txBody>
      </p:sp>
    </p:spTree>
    <p:extLst>
      <p:ext uri="{BB962C8B-B14F-4D97-AF65-F5344CB8AC3E}">
        <p14:creationId xmlns:p14="http://schemas.microsoft.com/office/powerpoint/2010/main" val="38496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548763" y="5339962"/>
            <a:ext cx="5356698" cy="960008"/>
          </a:xfrm>
          <a:prstGeom prst="roundRect">
            <a:avLst/>
          </a:prstGeom>
          <a:solidFill>
            <a:srgbClr val="99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La donnée agricole est devenue le nouvel or vert </a:t>
            </a:r>
            <a:endParaRPr lang="fr-BE" sz="2000" dirty="0">
              <a:solidFill>
                <a:schemeClr val="bg1"/>
              </a:solidFill>
            </a:endParaRPr>
          </a:p>
          <a:p>
            <a:pPr algn="ctr"/>
            <a:r>
              <a:rPr lang="fr-BE" sz="1400" dirty="0"/>
              <a:t>Ministère français de  l’Agriculture et de l’Alimentation. </a:t>
            </a:r>
          </a:p>
          <a:p>
            <a:pPr algn="ctr"/>
            <a:r>
              <a:rPr lang="fr-BE" sz="1400" dirty="0"/>
              <a:t>Revue Analyse. 2021 N°171</a:t>
            </a:r>
          </a:p>
        </p:txBody>
      </p:sp>
      <p:sp>
        <p:nvSpPr>
          <p:cNvPr id="6" name="Rectangle à coins arrondis 4">
            <a:extLst>
              <a:ext uri="{FF2B5EF4-FFF2-40B4-BE49-F238E27FC236}">
                <a16:creationId xmlns:a16="http://schemas.microsoft.com/office/drawing/2014/main" id="{510519D3-DF45-1B7C-59AE-932B499045DA}"/>
              </a:ext>
            </a:extLst>
          </p:cNvPr>
          <p:cNvSpPr/>
          <p:nvPr/>
        </p:nvSpPr>
        <p:spPr>
          <a:xfrm>
            <a:off x="315230" y="298786"/>
            <a:ext cx="11386440" cy="521982"/>
          </a:xfrm>
          <a:prstGeom prst="roundRect">
            <a:avLst/>
          </a:prstGeom>
          <a:solidFill>
            <a:srgbClr val="99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On est entré de plain-pied dans l’agriculture/élevage de précision (agriculture 4.0, smart </a:t>
            </a:r>
            <a:r>
              <a:rPr lang="fr-BE" sz="2000" dirty="0" err="1"/>
              <a:t>farming</a:t>
            </a:r>
            <a:r>
              <a:rPr lang="fr-BE" sz="2000" dirty="0"/>
              <a:t>…)  </a:t>
            </a:r>
            <a:endParaRPr lang="fr-BE" sz="1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57A4CA7-7B3B-0C63-B379-7AD073C7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06" y="1010723"/>
            <a:ext cx="3938715" cy="22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6EC400B-B7D3-370E-DCA8-20C06C76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12" y="1187824"/>
            <a:ext cx="3472070" cy="199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C8EC8B-A03A-B823-2DAC-98386880173F}"/>
              </a:ext>
            </a:extLst>
          </p:cNvPr>
          <p:cNvSpPr/>
          <p:nvPr/>
        </p:nvSpPr>
        <p:spPr>
          <a:xfrm>
            <a:off x="1223006" y="3554794"/>
            <a:ext cx="8399623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augmenter la productivité dans le respect du bien-être et de l’environnement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répondre aux besoins alimentaires liés à l’accroissement de la population mondiale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optimiser les intrants afin de préserver les ressources naturelles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réduire les coûts de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concourir au renouvellement générationnel</a:t>
            </a:r>
          </a:p>
        </p:txBody>
      </p:sp>
    </p:spTree>
    <p:extLst>
      <p:ext uri="{BB962C8B-B14F-4D97-AF65-F5344CB8AC3E}">
        <p14:creationId xmlns:p14="http://schemas.microsoft.com/office/powerpoint/2010/main" val="39312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9840" y="549954"/>
            <a:ext cx="1539240" cy="35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à coins arrondis 4"/>
          <p:cNvSpPr/>
          <p:nvPr/>
        </p:nvSpPr>
        <p:spPr>
          <a:xfrm>
            <a:off x="635491" y="319195"/>
            <a:ext cx="4141955" cy="863219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Les multiples aspects de l’élevage </a:t>
            </a:r>
          </a:p>
          <a:p>
            <a:pPr algn="ctr"/>
            <a:r>
              <a:rPr lang="fr-BE" sz="2000" dirty="0"/>
              <a:t>de précision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7" y="1602267"/>
            <a:ext cx="8194176" cy="48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4910" y="900474"/>
            <a:ext cx="1434662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27A0CC9-346E-04F5-A258-2F8C52A5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60" y="499916"/>
            <a:ext cx="6387006" cy="18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598565" y="6339082"/>
            <a:ext cx="2743200" cy="365125"/>
          </a:xfrm>
        </p:spPr>
        <p:txBody>
          <a:bodyPr/>
          <a:lstStyle/>
          <a:p>
            <a:fld id="{E8733085-2CB6-413A-95A5-FE9845557982}" type="slidenum">
              <a:rPr lang="en-US" smtClean="0"/>
              <a:t>7</a:t>
            </a:fld>
            <a:endParaRPr lang="en-US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98797" l="2637" r="97949">
                        <a14:foregroundMark x1="6836" y1="72782" x2="6836" y2="72782"/>
                        <a14:foregroundMark x1="7227" y1="71729" x2="7227" y2="71729"/>
                        <a14:foregroundMark x1="11230" y1="81353" x2="11230" y2="81353"/>
                        <a14:foregroundMark x1="8008" y1="82406" x2="8008" y2="82406"/>
                        <a14:foregroundMark x1="7617" y1="80451" x2="7617" y2="80451"/>
                        <a14:foregroundMark x1="6934" y1="75940" x2="6934" y2="75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01" y="1187681"/>
            <a:ext cx="5426079" cy="3523772"/>
          </a:xfrm>
          <a:prstGeom prst="rect">
            <a:avLst/>
          </a:prstGeom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410" y="3578"/>
            <a:ext cx="2306370" cy="1310231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84" y="3813353"/>
            <a:ext cx="1496574" cy="15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187" y="19911"/>
            <a:ext cx="2409971" cy="1364993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745" y="1279957"/>
            <a:ext cx="826107" cy="1095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" name="Imag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6" y="71882"/>
            <a:ext cx="2253196" cy="12970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94" y="1914351"/>
            <a:ext cx="1264484" cy="1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5" y="3444530"/>
            <a:ext cx="1981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00542" y="3035812"/>
            <a:ext cx="540994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600" dirty="0"/>
              <a:t>Identification RFID </a:t>
            </a:r>
          </a:p>
          <a:p>
            <a:r>
              <a:rPr lang="fr-BE" sz="1600" dirty="0"/>
              <a:t>      (Radio Frequency Identification)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Temps de rumination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T° corporelle et pH du rumen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Temps d’ingestion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Temps de position couchée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Evaluation du score corporel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Détection des chaleurs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Détection du vêlage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Production laitière, poids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Dépistage des mammites (conductivité, thermographie)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Analyse du lait (</a:t>
            </a:r>
            <a:r>
              <a:rPr lang="fr-BE" sz="1600" dirty="0" err="1"/>
              <a:t>BHB</a:t>
            </a:r>
            <a:r>
              <a:rPr lang="fr-BE" sz="1600" dirty="0"/>
              <a:t>, lactose, P4, MG, Protéines, </a:t>
            </a:r>
            <a:r>
              <a:rPr lang="fr-BE" sz="1600" dirty="0" err="1"/>
              <a:t>LDH</a:t>
            </a:r>
            <a:r>
              <a:rPr lang="fr-BE" sz="1600" dirty="0"/>
              <a:t>, urée)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Localisation (étable, pâture)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09" y="98741"/>
            <a:ext cx="2392428" cy="16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10" y="1827718"/>
            <a:ext cx="2392428" cy="19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" y="1589953"/>
            <a:ext cx="1280447" cy="17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2697" y="5530914"/>
            <a:ext cx="4200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>
                <a:solidFill>
                  <a:srgbClr val="FF0000"/>
                </a:solidFill>
              </a:rPr>
              <a:t>130 applications</a:t>
            </a:r>
          </a:p>
          <a:p>
            <a:r>
              <a:rPr lang="fr-BE" sz="1600" dirty="0">
                <a:hlinkClick r:id="rId15"/>
              </a:rPr>
              <a:t>https://4d4f.eu/content/technology-warehouse</a:t>
            </a:r>
            <a:r>
              <a:rPr lang="fr-BE" sz="1600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23687" y="397610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(34 %)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457463" y="2385192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(11 %)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24839" y="5361637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(19 %)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A88433-BB54-D9EC-E2BC-51F906A5B487}"/>
              </a:ext>
            </a:extLst>
          </p:cNvPr>
          <p:cNvSpPr txBox="1"/>
          <p:nvPr/>
        </p:nvSpPr>
        <p:spPr>
          <a:xfrm>
            <a:off x="9739919" y="3871553"/>
            <a:ext cx="2210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Robots de traite  :  </a:t>
            </a:r>
          </a:p>
          <a:p>
            <a:r>
              <a:rPr lang="fr-BE" sz="1600" dirty="0"/>
              <a:t>France : 14.000 robots</a:t>
            </a:r>
          </a:p>
          <a:p>
            <a:r>
              <a:rPr lang="fr-BE" sz="1600" dirty="0"/>
              <a:t>Suède : 30 % des fermes</a:t>
            </a:r>
          </a:p>
          <a:p>
            <a:r>
              <a:rPr lang="fr-BE" sz="1600" dirty="0"/>
              <a:t>Allemagne : 11 % </a:t>
            </a:r>
          </a:p>
          <a:p>
            <a:r>
              <a:rPr lang="fr-BE" sz="1600" dirty="0"/>
              <a:t>France 8 %</a:t>
            </a:r>
          </a:p>
        </p:txBody>
      </p:sp>
    </p:spTree>
    <p:extLst>
      <p:ext uri="{BB962C8B-B14F-4D97-AF65-F5344CB8AC3E}">
        <p14:creationId xmlns:p14="http://schemas.microsoft.com/office/powerpoint/2010/main" val="20020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8" grpId="0"/>
      <p:bldP spid="1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3085-2CB6-413A-95A5-FE9845557982}" type="slidenum">
              <a:rPr lang="en-US" smtClean="0"/>
              <a:t>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21" y="0"/>
            <a:ext cx="908513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6434" y="981926"/>
            <a:ext cx="273530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850 entreprises proposent </a:t>
            </a:r>
          </a:p>
          <a:p>
            <a:r>
              <a:rPr lang="fr-BE" dirty="0">
                <a:solidFill>
                  <a:schemeClr val="bg1"/>
                </a:solidFill>
              </a:rPr>
              <a:t>des outils numériques </a:t>
            </a:r>
          </a:p>
          <a:p>
            <a:r>
              <a:rPr lang="fr-BE" dirty="0">
                <a:solidFill>
                  <a:schemeClr val="bg1"/>
                </a:solidFill>
              </a:rPr>
              <a:t>agricoles en France et </a:t>
            </a:r>
          </a:p>
          <a:p>
            <a:r>
              <a:rPr lang="fr-BE" dirty="0">
                <a:solidFill>
                  <a:schemeClr val="bg1"/>
                </a:solidFill>
              </a:rPr>
              <a:t>en Europe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434" y="2309904"/>
            <a:ext cx="1789977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chemeClr val="bg1"/>
                </a:solidFill>
                <a:cs typeface="Calibri" panose="020F0502020204030204" pitchFamily="34" charset="0"/>
              </a:rPr>
              <a:t>560 millions </a:t>
            </a:r>
          </a:p>
          <a:p>
            <a:r>
              <a:rPr lang="fr-FR" altLang="fr-FR" dirty="0">
                <a:solidFill>
                  <a:schemeClr val="bg1"/>
                </a:solidFill>
                <a:cs typeface="Calibri" panose="020F0502020204030204" pitchFamily="34" charset="0"/>
              </a:rPr>
              <a:t>d’euros de fonds </a:t>
            </a:r>
          </a:p>
          <a:p>
            <a:r>
              <a:rPr lang="fr-FR" altLang="fr-FR" dirty="0">
                <a:solidFill>
                  <a:schemeClr val="bg1"/>
                </a:solidFill>
                <a:cs typeface="Calibri" panose="020F0502020204030204" pitchFamily="34" charset="0"/>
              </a:rPr>
              <a:t>levés en 2020, </a:t>
            </a:r>
            <a:endParaRPr lang="fr-BE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35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6.4|1.2|6.2|46.9|2|11|30|3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16715</TotalTime>
  <Words>1424</Words>
  <Application>Microsoft Office PowerPoint</Application>
  <PresentationFormat>Grand écran</PresentationFormat>
  <Paragraphs>293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Google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d’une exploitation laitière de 75 vaches Présente-t-elle un problème de reproduction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EAEVE Office VM</dc:creator>
  <cp:lastModifiedBy>Christian Hanzen</cp:lastModifiedBy>
  <cp:revision>304</cp:revision>
  <dcterms:created xsi:type="dcterms:W3CDTF">2018-12-06T15:36:58Z</dcterms:created>
  <dcterms:modified xsi:type="dcterms:W3CDTF">2025-02-04T08:52:23Z</dcterms:modified>
</cp:coreProperties>
</file>