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Lst>
  <p:notesMasterIdLst>
    <p:notesMasterId r:id="rId33"/>
  </p:notesMasterIdLst>
  <p:sldIdLst>
    <p:sldId id="1824" r:id="rId3"/>
    <p:sldId id="1818" r:id="rId4"/>
    <p:sldId id="1797" r:id="rId5"/>
    <p:sldId id="1842" r:id="rId6"/>
    <p:sldId id="1843" r:id="rId7"/>
    <p:sldId id="1849" r:id="rId8"/>
    <p:sldId id="257" r:id="rId9"/>
    <p:sldId id="1751" r:id="rId10"/>
    <p:sldId id="1851" r:id="rId11"/>
    <p:sldId id="1837" r:id="rId12"/>
    <p:sldId id="1838" r:id="rId13"/>
    <p:sldId id="1839" r:id="rId14"/>
    <p:sldId id="1840" r:id="rId15"/>
    <p:sldId id="1841" r:id="rId16"/>
    <p:sldId id="260" r:id="rId17"/>
    <p:sldId id="262" r:id="rId18"/>
    <p:sldId id="1848" r:id="rId19"/>
    <p:sldId id="1850" r:id="rId20"/>
    <p:sldId id="270" r:id="rId21"/>
    <p:sldId id="1853" r:id="rId22"/>
    <p:sldId id="1852" r:id="rId23"/>
    <p:sldId id="1821" r:id="rId24"/>
    <p:sldId id="1830" r:id="rId25"/>
    <p:sldId id="1826" r:id="rId26"/>
    <p:sldId id="1844" r:id="rId27"/>
    <p:sldId id="1740" r:id="rId28"/>
    <p:sldId id="1680" r:id="rId29"/>
    <p:sldId id="1834" r:id="rId30"/>
    <p:sldId id="537" r:id="rId31"/>
    <p:sldId id="1828" r:id="rId32"/>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userDrawn="1">
          <p15:clr>
            <a:srgbClr val="A4A3A4"/>
          </p15:clr>
        </p15:guide>
        <p15:guide id="2" orient="horz" pos="1620" userDrawn="1">
          <p15:clr>
            <a:srgbClr val="A4A3A4"/>
          </p15:clr>
        </p15:guide>
        <p15:guide id="3" pos="285" userDrawn="1">
          <p15:clr>
            <a:srgbClr val="A4A3A4"/>
          </p15:clr>
        </p15:guide>
        <p15:guide id="4" pos="54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2637B6-1BDB-264E-B31A-6029AD7A57CD}" name="Fort Larry" initials="FL" userId="Fort Larr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B0"/>
    <a:srgbClr val="801880"/>
    <a:srgbClr val="FFEF36"/>
    <a:srgbClr val="00707F"/>
    <a:srgbClr val="C6C0B4"/>
    <a:srgbClr val="948F88"/>
    <a:srgbClr val="FF2F92"/>
    <a:srgbClr val="FFFC00"/>
    <a:srgbClr val="F36721"/>
    <a:srgbClr val="E7E7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67" autoAdjust="0"/>
    <p:restoredTop sz="76572" autoAdjust="0"/>
  </p:normalViewPr>
  <p:slideViewPr>
    <p:cSldViewPr snapToGrid="0" snapToObjects="1">
      <p:cViewPr varScale="1">
        <p:scale>
          <a:sx n="116" d="100"/>
          <a:sy n="116" d="100"/>
        </p:scale>
        <p:origin x="944" y="176"/>
      </p:cViewPr>
      <p:guideLst>
        <p:guide orient="horz" pos="259"/>
        <p:guide orient="horz" pos="1620"/>
        <p:guide pos="285"/>
        <p:guide pos="5484"/>
      </p:guideLst>
    </p:cSldViewPr>
  </p:slideViewPr>
  <p:notesTextViewPr>
    <p:cViewPr>
      <p:scale>
        <a:sx n="90" d="100"/>
        <a:sy n="90" d="100"/>
      </p:scale>
      <p:origin x="0" y="0"/>
    </p:cViewPr>
  </p:notesTextViewPr>
  <p:sorterViewPr>
    <p:cViewPr>
      <p:scale>
        <a:sx n="113" d="100"/>
        <a:sy n="113" d="100"/>
      </p:scale>
      <p:origin x="0" y="0"/>
    </p:cViewPr>
  </p:sorter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15/10/2024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ncbi.nlm.nih.gov/pmc/articles/PMC3900623/#B17" TargetMode="External"/><Relationship Id="rId3" Type="http://schemas.openxmlformats.org/officeDocument/2006/relationships/hyperlink" Target="https://www.frontiersin.org/articles/10.3389/fnhum.2018.00248/full#B21" TargetMode="External"/><Relationship Id="rId7" Type="http://schemas.openxmlformats.org/officeDocument/2006/relationships/hyperlink" Target="https://www.ncbi.nlm.nih.gov/pmc/articles/PMC3900623/#B18"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cbi.nlm.nih.gov/pmc/articles/PMC3900623/#B16" TargetMode="External"/><Relationship Id="rId5" Type="http://schemas.openxmlformats.org/officeDocument/2006/relationships/hyperlink" Target="https://www.frontiersin.org/articles/10.3389/fnhum.2018.00248/full#B61" TargetMode="External"/><Relationship Id="rId4" Type="http://schemas.openxmlformats.org/officeDocument/2006/relationships/hyperlink" Target="https://www.frontiersin.org/articles/10.3389/fnhum.2018.00248/full#B45"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Mathematical_object"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n.wikipedia.org/wiki/Random_variable" TargetMode="External"/><Relationship Id="rId4" Type="http://schemas.openxmlformats.org/officeDocument/2006/relationships/hyperlink" Target="https://en.wikipedia.org/wiki/Indexed_famil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Human_brai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en.wikipedia.org/wiki/Neural_oscilla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282199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Cosine similarity determines how similar two matrices/vectors are irrespective of their norm. It can be considered as the normalized version of the Euclidean distance (i.e., projecting the vectors onto the unit sphere and calculating Euclidean distance, which is then effectively the cosine of the angle between those vectors). Subsequently, for each mental state the distribution of distances to all four centroids was created.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generalized linear mixed effect model with gamma distribution and log link function was applied to test the relationship between the distances to each pattern and the mental states.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Tukey post hoc test was applied to compare</a:t>
            </a: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10</a:t>
            </a:fld>
            <a:endParaRPr lang="fr-FR"/>
          </a:p>
        </p:txBody>
      </p:sp>
    </p:spTree>
    <p:extLst>
      <p:ext uri="{BB962C8B-B14F-4D97-AF65-F5344CB8AC3E}">
        <p14:creationId xmlns:p14="http://schemas.microsoft.com/office/powerpoint/2010/main" val="3837760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11</a:t>
            </a:fld>
            <a:endParaRPr lang="fr-FR"/>
          </a:p>
        </p:txBody>
      </p:sp>
    </p:spTree>
    <p:extLst>
      <p:ext uri="{BB962C8B-B14F-4D97-AF65-F5344CB8AC3E}">
        <p14:creationId xmlns:p14="http://schemas.microsoft.com/office/powerpoint/2010/main" val="49695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BE" dirty="0"/>
              <a:t>Slow </a:t>
            </a:r>
            <a:r>
              <a:rPr lang="fr-BE" dirty="0" err="1"/>
              <a:t>waves</a:t>
            </a:r>
            <a:r>
              <a:rPr lang="fr-BE" dirty="0"/>
              <a:t> in the back of the </a:t>
            </a:r>
            <a:r>
              <a:rPr lang="fr-BE" dirty="0" err="1"/>
              <a:t>brain</a:t>
            </a:r>
            <a:r>
              <a:rPr lang="fr-BE" dirty="0"/>
              <a:t> </a:t>
            </a:r>
            <a:r>
              <a:rPr lang="fr-BE" dirty="0" err="1"/>
              <a:t>were</a:t>
            </a:r>
            <a:r>
              <a:rPr lang="fr-BE" dirty="0"/>
              <a:t> </a:t>
            </a:r>
            <a:r>
              <a:rPr lang="fr-BE" dirty="0" err="1"/>
              <a:t>associated</a:t>
            </a:r>
            <a:r>
              <a:rPr lang="fr-BE" dirty="0"/>
              <a:t> </a:t>
            </a:r>
            <a:r>
              <a:rPr lang="fr-BE" dirty="0" err="1"/>
              <a:t>with</a:t>
            </a:r>
            <a:r>
              <a:rPr lang="fr-BE" dirty="0"/>
              <a:t> misses (Fig. 5c), </a:t>
            </a:r>
            <a:r>
              <a:rPr lang="fr-BE" dirty="0" err="1"/>
              <a:t>which</a:t>
            </a:r>
            <a:r>
              <a:rPr lang="fr-BE" dirty="0"/>
              <a:t> </a:t>
            </a:r>
            <a:r>
              <a:rPr lang="fr-BE" dirty="0" err="1"/>
              <a:t>is</a:t>
            </a:r>
            <a:r>
              <a:rPr lang="fr-BE" dirty="0"/>
              <a:t> consistent </a:t>
            </a:r>
            <a:r>
              <a:rPr lang="fr-BE" dirty="0" err="1"/>
              <a:t>with</a:t>
            </a:r>
            <a:r>
              <a:rPr lang="fr-BE" dirty="0"/>
              <a:t> the </a:t>
            </a:r>
            <a:r>
              <a:rPr lang="fr-BE" dirty="0" err="1"/>
              <a:t>involvement</a:t>
            </a:r>
            <a:r>
              <a:rPr lang="fr-BE" dirty="0"/>
              <a:t> of </a:t>
            </a:r>
            <a:r>
              <a:rPr lang="fr-BE" dirty="0" err="1"/>
              <a:t>parietal</a:t>
            </a:r>
            <a:r>
              <a:rPr lang="fr-BE" dirty="0"/>
              <a:t> </a:t>
            </a:r>
            <a:r>
              <a:rPr lang="fr-BE" dirty="0" err="1"/>
              <a:t>cortices</a:t>
            </a:r>
            <a:r>
              <a:rPr lang="fr-BE" dirty="0"/>
              <a:t> in </a:t>
            </a:r>
            <a:r>
              <a:rPr lang="fr-BE" dirty="0" err="1"/>
              <a:t>sensorimotor</a:t>
            </a:r>
            <a:r>
              <a:rPr lang="fr-BE" dirty="0"/>
              <a:t> </a:t>
            </a:r>
            <a:r>
              <a:rPr lang="fr-BE" dirty="0" err="1"/>
              <a:t>integration</a:t>
            </a:r>
            <a:endParaRPr lang="fr-BE" dirty="0"/>
          </a:p>
          <a:p>
            <a:endParaRPr lang="fr-BE" dirty="0"/>
          </a:p>
          <a:p>
            <a:r>
              <a:rPr lang="fr-BE" dirty="0"/>
              <a:t>MB &gt; MW: </a:t>
            </a:r>
            <a:r>
              <a:rPr lang="fr-BE" dirty="0" err="1"/>
              <a:t>reduction</a:t>
            </a:r>
            <a:r>
              <a:rPr lang="fr-BE" dirty="0"/>
              <a:t> of slow-</a:t>
            </a:r>
            <a:r>
              <a:rPr lang="fr-BE" dirty="0" err="1"/>
              <a:t>wave</a:t>
            </a:r>
            <a:r>
              <a:rPr lang="fr-BE" dirty="0"/>
              <a:t> amplitude over frontal </a:t>
            </a:r>
            <a:r>
              <a:rPr lang="fr-BE" dirty="0" err="1"/>
              <a:t>electrodes</a:t>
            </a:r>
            <a:r>
              <a:rPr lang="fr-BE" dirty="0"/>
              <a:t> but an </a:t>
            </a:r>
            <a:r>
              <a:rPr lang="fr-BE" dirty="0" err="1"/>
              <a:t>increase</a:t>
            </a:r>
            <a:r>
              <a:rPr lang="fr-BE" dirty="0"/>
              <a:t> in </a:t>
            </a:r>
            <a:r>
              <a:rPr lang="fr-BE" dirty="0" err="1"/>
              <a:t>their</a:t>
            </a:r>
            <a:r>
              <a:rPr lang="fr-BE" dirty="0"/>
              <a:t> </a:t>
            </a:r>
            <a:r>
              <a:rPr lang="fr-BE" dirty="0" err="1"/>
              <a:t>upward</a:t>
            </a:r>
            <a:r>
              <a:rPr lang="fr-BE" dirty="0"/>
              <a:t> </a:t>
            </a:r>
            <a:r>
              <a:rPr lang="fr-BE" dirty="0" err="1"/>
              <a:t>slope</a:t>
            </a:r>
            <a:r>
              <a:rPr lang="fr-BE" dirty="0"/>
              <a:t> over </a:t>
            </a:r>
            <a:r>
              <a:rPr lang="fr-BE" dirty="0" err="1"/>
              <a:t>parietal</a:t>
            </a:r>
            <a:r>
              <a:rPr lang="fr-BE" dirty="0"/>
              <a:t> </a:t>
            </a:r>
            <a:r>
              <a:rPr lang="fr-BE" dirty="0" err="1"/>
              <a:t>electrodes</a:t>
            </a:r>
            <a:r>
              <a:rPr lang="fr-BE" dirty="0"/>
              <a:t> </a:t>
            </a:r>
            <a:r>
              <a:rPr lang="fr-BE" dirty="0" err="1"/>
              <a:t>were</a:t>
            </a:r>
            <a:r>
              <a:rPr lang="fr-BE" dirty="0"/>
              <a:t> </a:t>
            </a:r>
            <a:r>
              <a:rPr lang="fr-BE" dirty="0" err="1"/>
              <a:t>predictive</a:t>
            </a:r>
            <a:r>
              <a:rPr lang="fr-BE" dirty="0"/>
              <a:t> of MB: a perturbation of frontal </a:t>
            </a:r>
            <a:r>
              <a:rPr lang="fr-BE" dirty="0" err="1"/>
              <a:t>cortices</a:t>
            </a:r>
            <a:r>
              <a:rPr lang="fr-BE" dirty="0"/>
              <a:t> leads to </a:t>
            </a:r>
            <a:r>
              <a:rPr lang="fr-BE" dirty="0" err="1"/>
              <a:t>unconstrained</a:t>
            </a:r>
            <a:r>
              <a:rPr lang="fr-BE" dirty="0"/>
              <a:t> </a:t>
            </a:r>
            <a:r>
              <a:rPr lang="fr-BE" dirty="0" err="1"/>
              <a:t>thoughts</a:t>
            </a:r>
            <a:r>
              <a:rPr lang="fr-BE" dirty="0"/>
              <a:t> (MW) </a:t>
            </a:r>
            <a:r>
              <a:rPr lang="fr-BE" dirty="0" err="1"/>
              <a:t>rather</a:t>
            </a:r>
            <a:r>
              <a:rPr lang="fr-BE" dirty="0"/>
              <a:t> </a:t>
            </a:r>
            <a:r>
              <a:rPr lang="fr-BE" dirty="0" err="1"/>
              <a:t>than</a:t>
            </a:r>
            <a:r>
              <a:rPr lang="fr-BE" dirty="0"/>
              <a:t> the </a:t>
            </a:r>
            <a:r>
              <a:rPr lang="fr-BE" dirty="0" err="1"/>
              <a:t>loss</a:t>
            </a:r>
            <a:r>
              <a:rPr lang="fr-BE" dirty="0"/>
              <a:t> of </a:t>
            </a:r>
            <a:r>
              <a:rPr lang="fr-BE" dirty="0" err="1"/>
              <a:t>awareness</a:t>
            </a:r>
            <a:r>
              <a:rPr lang="fr-BE" dirty="0"/>
              <a:t>, but </a:t>
            </a:r>
            <a:r>
              <a:rPr lang="fr-BE" dirty="0" err="1"/>
              <a:t>that</a:t>
            </a:r>
            <a:r>
              <a:rPr lang="fr-BE" dirty="0"/>
              <a:t> </a:t>
            </a:r>
            <a:r>
              <a:rPr lang="fr-BE" dirty="0" err="1"/>
              <a:t>awareness</a:t>
            </a:r>
            <a:r>
              <a:rPr lang="fr-BE" dirty="0"/>
              <a:t> </a:t>
            </a:r>
            <a:r>
              <a:rPr lang="fr-BE" dirty="0" err="1"/>
              <a:t>decreases</a:t>
            </a:r>
            <a:r>
              <a:rPr lang="fr-BE" dirty="0"/>
              <a:t> </a:t>
            </a:r>
            <a:r>
              <a:rPr lang="fr-BE" dirty="0" err="1"/>
              <a:t>when</a:t>
            </a:r>
            <a:r>
              <a:rPr lang="fr-BE" dirty="0"/>
              <a:t> </a:t>
            </a:r>
            <a:r>
              <a:rPr lang="fr-BE" dirty="0" err="1"/>
              <a:t>posterior</a:t>
            </a:r>
            <a:r>
              <a:rPr lang="fr-BE" dirty="0"/>
              <a:t> </a:t>
            </a:r>
            <a:r>
              <a:rPr lang="fr-BE" dirty="0" err="1"/>
              <a:t>regions</a:t>
            </a:r>
            <a:r>
              <a:rPr lang="fr-BE" dirty="0"/>
              <a:t> </a:t>
            </a:r>
            <a:r>
              <a:rPr lang="fr-BE" dirty="0" err="1"/>
              <a:t>momentarily</a:t>
            </a:r>
            <a:r>
              <a:rPr lang="fr-BE" dirty="0"/>
              <a:t> go offline, a pattern </a:t>
            </a:r>
            <a:r>
              <a:rPr lang="fr-BE" dirty="0" err="1"/>
              <a:t>similar</a:t>
            </a:r>
            <a:r>
              <a:rPr lang="fr-BE" dirty="0"/>
              <a:t> to the neural </a:t>
            </a:r>
            <a:r>
              <a:rPr lang="fr-BE" dirty="0" err="1"/>
              <a:t>correlates</a:t>
            </a:r>
            <a:r>
              <a:rPr lang="fr-BE" dirty="0"/>
              <a:t> of </a:t>
            </a:r>
            <a:r>
              <a:rPr lang="fr-BE" dirty="0" err="1"/>
              <a:t>dreaming</a:t>
            </a:r>
            <a:r>
              <a:rPr lang="fr-BE" dirty="0"/>
              <a:t> </a:t>
            </a:r>
            <a:r>
              <a:rPr lang="fr-BE" dirty="0" err="1"/>
              <a:t>during</a:t>
            </a:r>
            <a:r>
              <a:rPr lang="fr-BE" dirty="0"/>
              <a:t> </a:t>
            </a:r>
            <a:r>
              <a:rPr lang="fr-BE" dirty="0" err="1"/>
              <a:t>sleep</a:t>
            </a:r>
            <a:r>
              <a:rPr lang="fr-BE" dirty="0"/>
              <a:t> or </a:t>
            </a:r>
            <a:r>
              <a:rPr lang="fr-BE" dirty="0" err="1"/>
              <a:t>spontaneous</a:t>
            </a:r>
            <a:r>
              <a:rPr lang="fr-BE" dirty="0"/>
              <a:t> </a:t>
            </a:r>
            <a:r>
              <a:rPr lang="fr-BE" dirty="0" err="1"/>
              <a:t>thoughts</a:t>
            </a:r>
            <a:r>
              <a:rPr lang="fr-BE" dirty="0"/>
              <a:t> </a:t>
            </a:r>
            <a:r>
              <a:rPr lang="fr-BE" dirty="0" err="1"/>
              <a:t>during</a:t>
            </a:r>
            <a:r>
              <a:rPr lang="fr-BE" dirty="0"/>
              <a:t> </a:t>
            </a:r>
            <a:r>
              <a:rPr lang="fr-BE" dirty="0" err="1"/>
              <a:t>wakeful</a:t>
            </a:r>
            <a:r>
              <a:rPr lang="fr-BE" dirty="0"/>
              <a:t> rest57,75.</a:t>
            </a:r>
          </a:p>
          <a:p>
            <a:endParaRPr lang="fr-BE"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Slow wave parameters such as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Amplitude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slope and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number of negative peaks </a:t>
            </a:r>
          </a:p>
          <a:p>
            <a:pPr marL="0" indent="0">
              <a:buFont typeface="Arial" panose="020B0604020202020204" pitchFamily="34" charset="0"/>
              <a:buNone/>
            </a:pPr>
            <a:r>
              <a:rPr lang="en-GB" sz="1200" b="0" i="0" kern="1200" dirty="0">
                <a:solidFill>
                  <a:schemeClr val="tx1"/>
                </a:solidFill>
                <a:effectLst/>
                <a:latin typeface="+mn-lt"/>
                <a:ea typeface="+mn-ea"/>
                <a:cs typeface="+mn-cs"/>
              </a:rPr>
              <a:t>are thought to </a:t>
            </a:r>
            <a:r>
              <a:rPr lang="en-GB" sz="1200" b="1" i="0" kern="1200" dirty="0">
                <a:solidFill>
                  <a:schemeClr val="tx1"/>
                </a:solidFill>
                <a:effectLst/>
                <a:latin typeface="+mn-lt"/>
                <a:ea typeface="+mn-ea"/>
                <a:cs typeface="+mn-cs"/>
              </a:rPr>
              <a:t>depend on the number of recruited neurons and the speed of synchronization across neuronal populations </a:t>
            </a:r>
            <a:r>
              <a:rPr lang="en-GB" sz="1200" b="0" i="0"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hlinkClick r:id="rId3"/>
              </a:rPr>
              <a:t>Esser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Riedner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Vyazovskiy et al., 2007</a:t>
            </a:r>
            <a:r>
              <a:rPr lang="en-GB" sz="1200" b="0" i="0" kern="1200" dirty="0">
                <a:solidFill>
                  <a:schemeClr val="tx1"/>
                </a:solidFill>
                <a:effectLst/>
                <a:latin typeface="+mn-lt"/>
                <a:ea typeface="+mn-ea"/>
                <a:cs typeface="+mn-cs"/>
              </a:rPr>
              <a:t>). In particular, steep, high-amplitude slow waves with few negative peaks are generated when an efficient neuronal synchronization allows for a fast recruitment of a large number of neurons at the cortical level.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www.ncbi.nlm.nih.gov</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pmc</a:t>
            </a:r>
            <a:r>
              <a:rPr lang="en-GB" sz="1200" b="0" i="0" kern="1200" dirty="0">
                <a:solidFill>
                  <a:schemeClr val="tx1"/>
                </a:solidFill>
                <a:effectLst/>
                <a:latin typeface="+mn-lt"/>
                <a:ea typeface="+mn-ea"/>
                <a:cs typeface="+mn-cs"/>
              </a:rPr>
              <a:t>/articles/PMC3900623/#:~:text=Slow%20wave%20activity%20(SWA%2C%200.5,slope%20of%20sleep%20slow%20waves.: </a:t>
            </a:r>
          </a:p>
          <a:p>
            <a:r>
              <a:rPr lang="en-GB" sz="1200" b="0" i="0" kern="1200" dirty="0">
                <a:solidFill>
                  <a:schemeClr val="tx1"/>
                </a:solidFill>
                <a:effectLst/>
                <a:latin typeface="+mn-lt"/>
                <a:ea typeface="+mn-ea"/>
                <a:cs typeface="+mn-cs"/>
              </a:rPr>
              <a:t>It has been proposed that the slope of slow waves, measured in the EEG, may represent a </a:t>
            </a:r>
            <a:r>
              <a:rPr lang="en-GB" sz="1200" b="1" i="0" kern="1200" dirty="0">
                <a:solidFill>
                  <a:schemeClr val="tx1"/>
                </a:solidFill>
                <a:effectLst/>
                <a:latin typeface="+mn-lt"/>
                <a:ea typeface="+mn-ea"/>
                <a:cs typeface="+mn-cs"/>
              </a:rPr>
              <a:t>marker of this neuronal synchronization</a:t>
            </a:r>
            <a:r>
              <a:rPr lang="en-GB" sz="1200" b="0" i="0" kern="12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6"/>
              </a:rPr>
              <a:t>16</a:t>
            </a:r>
            <a:r>
              <a:rPr lang="en-GB" sz="1200" b="0" i="0" kern="1200" baseline="300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7"/>
              </a:rPr>
              <a:t>18</a:t>
            </a:r>
            <a:r>
              <a:rPr lang="en-GB" sz="1200" b="0" i="0" kern="1200" dirty="0">
                <a:solidFill>
                  <a:schemeClr val="tx1"/>
                </a:solidFill>
                <a:effectLst/>
                <a:latin typeface="+mn-lt"/>
                <a:ea typeface="+mn-ea"/>
                <a:cs typeface="+mn-cs"/>
              </a:rPr>
              <a:t> Thus, </a:t>
            </a:r>
            <a:r>
              <a:rPr lang="en-GB" sz="1200" b="1" i="0" kern="1200" dirty="0">
                <a:solidFill>
                  <a:schemeClr val="tx1"/>
                </a:solidFill>
                <a:effectLst/>
                <a:latin typeface="+mn-lt"/>
                <a:ea typeface="+mn-ea"/>
                <a:cs typeface="+mn-cs"/>
              </a:rPr>
              <a:t>the faster neuronal populations of a network are able to synchronize their activity, the steeper the slopes of the slow waves are</a:t>
            </a:r>
            <a:r>
              <a:rPr lang="en-GB" sz="1200" b="0" i="0" kern="1200" dirty="0">
                <a:solidFill>
                  <a:schemeClr val="tx1"/>
                </a:solidFill>
                <a:effectLst/>
                <a:latin typeface="+mn-lt"/>
                <a:ea typeface="+mn-ea"/>
                <a:cs typeface="+mn-cs"/>
              </a:rPr>
              <a:t>. Consequently, the slope of slow waves at the beginning of the night when sleep pressure is high is much steeper compared to the slope of slow waves with the same amplitude towards the end of the sleep period when sleep pressure has dissipated.</a:t>
            </a:r>
            <a:r>
              <a:rPr lang="en-GB" sz="1200" b="0" i="0" u="sng" kern="1200" baseline="30000" dirty="0">
                <a:solidFill>
                  <a:schemeClr val="tx1"/>
                </a:solidFill>
                <a:effectLst/>
                <a:latin typeface="+mn-lt"/>
                <a:ea typeface="+mn-ea"/>
                <a:cs typeface="+mn-cs"/>
                <a:hlinkClick r:id="rId8"/>
              </a:rPr>
              <a:t>17</a:t>
            </a:r>
            <a:r>
              <a:rPr lang="en-GB" sz="1200" b="0" i="0" kern="1200" dirty="0">
                <a:solidFill>
                  <a:schemeClr val="tx1"/>
                </a:solidFill>
                <a:effectLst/>
                <a:latin typeface="+mn-lt"/>
                <a:ea typeface="+mn-ea"/>
                <a:cs typeface="+mn-cs"/>
              </a:rPr>
              <a:t> </a:t>
            </a:r>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12</a:t>
            </a:fld>
            <a:endParaRPr lang="fr-BE"/>
          </a:p>
        </p:txBody>
      </p:sp>
    </p:spTree>
    <p:extLst>
      <p:ext uri="{BB962C8B-B14F-4D97-AF65-F5344CB8AC3E}">
        <p14:creationId xmlns:p14="http://schemas.microsoft.com/office/powerpoint/2010/main" val="292653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‘‘Global flow’’ in PET (Friston et al., 1990), which is the average measured blood flow for the entire volume. </a:t>
            </a:r>
          </a:p>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In fMRI there is at least a superficial analogue which we will refer to as the ‘‘global signal’’ and which we define as the average brain voxel time series (the global signal is thus a time signal)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global signal for each subject was calculated after applying the atlas and time series extraction, by averaging time series of all the ROIs</a:t>
            </a:r>
          </a:p>
          <a:p>
            <a:r>
              <a:rPr lang="en-GB" sz="1200" kern="1200" dirty="0">
                <a:solidFill>
                  <a:schemeClr val="tx1"/>
                </a:solidFill>
                <a:effectLst/>
                <a:latin typeface="+mn-lt"/>
                <a:ea typeface="+mn-ea"/>
                <a:cs typeface="+mn-cs"/>
              </a:rPr>
              <a:t>The global signal amplitude was defined as the sum of the absolute value of the GS time points related to the functional repertoire of each mental state (extracted at the ROI level, after </a:t>
            </a:r>
            <a:r>
              <a:rPr lang="en-GB" sz="1200" kern="1200" dirty="0" err="1">
                <a:solidFill>
                  <a:schemeClr val="tx1"/>
                </a:solidFill>
                <a:effectLst/>
                <a:latin typeface="+mn-lt"/>
                <a:ea typeface="+mn-ea"/>
                <a:cs typeface="+mn-cs"/>
              </a:rPr>
              <a:t>preprocessing</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13</a:t>
            </a:fld>
            <a:endParaRPr lang="fr-FR"/>
          </a:p>
        </p:txBody>
      </p:sp>
    </p:spTree>
    <p:extLst>
      <p:ext uri="{BB962C8B-B14F-4D97-AF65-F5344CB8AC3E}">
        <p14:creationId xmlns:p14="http://schemas.microsoft.com/office/powerpoint/2010/main" val="323016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BE" dirty="0"/>
              <a:t>Liu 2018:momentary </a:t>
            </a:r>
            <a:r>
              <a:rPr lang="fr-BE" dirty="0" err="1"/>
              <a:t>increases</a:t>
            </a:r>
            <a:r>
              <a:rPr lang="fr-BE" dirty="0"/>
              <a:t> in the global signal are </a:t>
            </a:r>
            <a:r>
              <a:rPr lang="fr-BE" dirty="0" err="1"/>
              <a:t>accompanied</a:t>
            </a:r>
            <a:r>
              <a:rPr lang="fr-BE" dirty="0"/>
              <a:t> by signal </a:t>
            </a:r>
            <a:r>
              <a:rPr lang="fr-BE" dirty="0" err="1"/>
              <a:t>decreases</a:t>
            </a:r>
            <a:r>
              <a:rPr lang="fr-BE" dirty="0"/>
              <a:t> in subcortical </a:t>
            </a:r>
            <a:r>
              <a:rPr lang="fr-BE" dirty="0" err="1"/>
              <a:t>regions</a:t>
            </a:r>
            <a:r>
              <a:rPr lang="fr-BE" dirty="0"/>
              <a:t> </a:t>
            </a:r>
            <a:r>
              <a:rPr lang="fr-BE" dirty="0" err="1"/>
              <a:t>with</a:t>
            </a:r>
            <a:r>
              <a:rPr lang="fr-BE" dirty="0"/>
              <a:t> </a:t>
            </a:r>
            <a:r>
              <a:rPr lang="fr-BE" dirty="0" err="1"/>
              <a:t>established</a:t>
            </a:r>
            <a:r>
              <a:rPr lang="fr-BE" dirty="0"/>
              <a:t> </a:t>
            </a:r>
            <a:r>
              <a:rPr lang="fr-BE" dirty="0" err="1"/>
              <a:t>involvement</a:t>
            </a:r>
            <a:r>
              <a:rPr lang="fr-BE" dirty="0"/>
              <a:t> in </a:t>
            </a:r>
            <a:r>
              <a:rPr lang="fr-BE" dirty="0" err="1"/>
              <a:t>promoting</a:t>
            </a:r>
            <a:r>
              <a:rPr lang="fr-BE" dirty="0"/>
              <a:t> arousal and </a:t>
            </a:r>
            <a:r>
              <a:rPr lang="fr-BE" dirty="0" err="1"/>
              <a:t>wakefulness</a:t>
            </a:r>
            <a:r>
              <a:rPr lang="fr-BE" dirty="0"/>
              <a:t>. </a:t>
            </a:r>
          </a:p>
        </p:txBody>
      </p:sp>
      <p:sp>
        <p:nvSpPr>
          <p:cNvPr id="4" name="Slide Number Placeholder 3"/>
          <p:cNvSpPr>
            <a:spLocks noGrp="1"/>
          </p:cNvSpPr>
          <p:nvPr>
            <p:ph type="sldNum" sz="quarter" idx="5"/>
          </p:nvPr>
        </p:nvSpPr>
        <p:spPr/>
        <p:txBody>
          <a:bodyPr/>
          <a:lstStyle/>
          <a:p>
            <a:fld id="{F1FE3E70-BCB7-4D28-9793-1FBFA0A634E0}" type="slidenum">
              <a:rPr lang="fr-BE" smtClean="0"/>
              <a:t>14</a:t>
            </a:fld>
            <a:endParaRPr lang="fr-BE"/>
          </a:p>
        </p:txBody>
      </p:sp>
    </p:spTree>
    <p:extLst>
      <p:ext uri="{BB962C8B-B14F-4D97-AF65-F5344CB8AC3E}">
        <p14:creationId xmlns:p14="http://schemas.microsoft.com/office/powerpoint/2010/main" val="298187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N =  26 </a:t>
            </a:r>
          </a:p>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Power = .95</a:t>
            </a:r>
          </a:p>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3 sessions</a:t>
            </a:r>
          </a:p>
          <a:p>
            <a:pPr marL="135000"/>
            <a:r>
              <a:rPr lang="en-US" sz="1200" dirty="0">
                <a:latin typeface="+mj-lt"/>
                <a:ea typeface="Calibri Light" panose="020F0302020204030204" pitchFamily="34" charset="0"/>
                <a:cs typeface="Calibri Light" panose="020F0302020204030204" pitchFamily="34" charset="0"/>
              </a:rPr>
              <a:t>        Baseline</a:t>
            </a:r>
          </a:p>
          <a:p>
            <a:pPr marL="135000"/>
            <a:r>
              <a:rPr lang="en-US" sz="1200" dirty="0">
                <a:latin typeface="+mj-lt"/>
                <a:ea typeface="Calibri Light" panose="020F0302020204030204" pitchFamily="34" charset="0"/>
                <a:cs typeface="Calibri Light" panose="020F0302020204030204" pitchFamily="34" charset="0"/>
              </a:rPr>
              <a:t>        Post-Exercise</a:t>
            </a:r>
          </a:p>
          <a:p>
            <a:pPr marL="135000"/>
            <a:r>
              <a:rPr lang="en-US" sz="1200" dirty="0">
                <a:latin typeface="+mj-lt"/>
                <a:ea typeface="Calibri Light" panose="020F0302020204030204" pitchFamily="34" charset="0"/>
                <a:cs typeface="Calibri Light" panose="020F0302020204030204" pitchFamily="34" charset="0"/>
              </a:rPr>
              <a:t>        Sleep Deprivation </a:t>
            </a:r>
          </a:p>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40 resting blocks (110-120sec) -&gt; probe</a:t>
            </a:r>
          </a:p>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Monitored and matched sleep schedule</a:t>
            </a:r>
          </a:p>
          <a:p>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15</a:t>
            </a:fld>
            <a:endParaRPr lang="fr-FR"/>
          </a:p>
        </p:txBody>
      </p:sp>
    </p:spTree>
    <p:extLst>
      <p:ext uri="{BB962C8B-B14F-4D97-AF65-F5344CB8AC3E}">
        <p14:creationId xmlns:p14="http://schemas.microsoft.com/office/powerpoint/2010/main" val="3527887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0" i="0" dirty="0">
                <a:solidFill>
                  <a:srgbClr val="000000"/>
                </a:solidFill>
                <a:effectLst/>
                <a:latin typeface="Times New Roman" panose="02020603050405020304" pitchFamily="18" charset="0"/>
              </a:rPr>
              <a:t>Transition probabilities revealed that, after sleep deprivation, MW was more likely to be followed by MB and less likely to be followed by more mind-wandering reports.</a:t>
            </a:r>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16</a:t>
            </a:fld>
            <a:endParaRPr lang="fr-FR"/>
          </a:p>
        </p:txBody>
      </p:sp>
    </p:spTree>
    <p:extLst>
      <p:ext uri="{BB962C8B-B14F-4D97-AF65-F5344CB8AC3E}">
        <p14:creationId xmlns:p14="http://schemas.microsoft.com/office/powerpoint/2010/main" val="2070691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a:t>A balanced random forest classifier trained on a combination of BRAIN and BODY features outperformed classifiers trained solely on BRAIN or BODY features when evaluated with balanced accuracy. Individual points </a:t>
            </a:r>
          </a:p>
          <a:p>
            <a:pPr marL="228600" indent="-228600">
              <a:buAutoNum type="alphaLcParenR"/>
            </a:pPr>
            <a:r>
              <a:rPr lang="en-GB" dirty="0"/>
              <a:t> indicate performance on the folds of the repeated cross-validation.</a:t>
            </a:r>
          </a:p>
          <a:p>
            <a:pPr marL="228600" indent="-228600">
              <a:buAutoNum type="alphaLcParenR"/>
            </a:pPr>
            <a:endParaRPr lang="en-GB" dirty="0"/>
          </a:p>
          <a:p>
            <a:pPr marL="228600" indent="-228600">
              <a:buAutoNum type="alphaLcParenR"/>
            </a:pPr>
            <a:r>
              <a:rPr lang="en-GB" dirty="0"/>
              <a:t> b) Subset of the 10 features with the highest mean of the 628 absolute SHAP values obtained from the balanced random forest classifier. </a:t>
            </a:r>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17</a:t>
            </a:fld>
            <a:endParaRPr lang="fr-FR"/>
          </a:p>
        </p:txBody>
      </p:sp>
    </p:spTree>
    <p:extLst>
      <p:ext uri="{BB962C8B-B14F-4D97-AF65-F5344CB8AC3E}">
        <p14:creationId xmlns:p14="http://schemas.microsoft.com/office/powerpoint/2010/main" val="243825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a:t>A balanced random forest classifier trained on a combination of BRAIN and BODY features 626 outperformed classifiers trained solely on BRAIN or BODY features when evaluated with balanced accuracy. Individual points 627 indicate performance on the folds of the repeated cross-validation.</a:t>
            </a:r>
          </a:p>
          <a:p>
            <a:pPr marL="228600" indent="-228600">
              <a:buAutoNum type="alphaLcParenR"/>
            </a:pPr>
            <a:endParaRPr lang="en-GB" dirty="0"/>
          </a:p>
          <a:p>
            <a:pPr marL="228600" indent="-228600">
              <a:buAutoNum type="alphaLcParenR"/>
            </a:pPr>
            <a:r>
              <a:rPr lang="en-GB" dirty="0"/>
              <a:t> b) Subset of the 10 features with the highest mean of the 628 absolute SHAP values obtained from the balanced random forest classifier. </a:t>
            </a:r>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18</a:t>
            </a:fld>
            <a:endParaRPr lang="fr-FR"/>
          </a:p>
        </p:txBody>
      </p:sp>
    </p:spTree>
    <p:extLst>
      <p:ext uri="{BB962C8B-B14F-4D97-AF65-F5344CB8AC3E}">
        <p14:creationId xmlns:p14="http://schemas.microsoft.com/office/powerpoint/2010/main" val="1908869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xfrm>
            <a:off x="381000" y="685800"/>
            <a:ext cx="6096000" cy="3429000"/>
          </a:xfrm>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lvl1pPr>
              <a:defRPr>
                <a:solidFill>
                  <a:srgbClr val="FFFFFF"/>
                </a:solidFill>
                <a:latin typeface="Helvetica Neue"/>
                <a:ea typeface="Helvetica Neue"/>
                <a:cs typeface="Helvetica Neue"/>
                <a:sym typeface="Helvetica Neue"/>
              </a:defRPr>
            </a:lvl1pPr>
          </a:lstStyle>
          <a:p>
            <a:r>
              <a:t>Conclusions: I showed how states of unconsciousness raise ethical debates, mostly about whether C . exists. I provided data which point towards the one or the other direction. In the end, it seems there is an Open dialogue in the science of about what C it is. In that respect, Consciousness is a construct of consensus and we'd better be off to define 4 quantify it as accurately as possible. This is why I think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a:lnSpc>
                <a:spcPct val="90000"/>
              </a:lnSpc>
            </a:pPr>
            <a:r>
              <a:rPr lang="en-US" dirty="0">
                <a:latin typeface="Times New Roman" charset="0"/>
                <a:ea typeface="MS PGothic" charset="0"/>
                <a:cs typeface="MS PGothic" charset="0"/>
              </a:rPr>
              <a:t>Saul Steinberg's marvelous </a:t>
            </a:r>
            <a:r>
              <a:rPr lang="en-US" i="1" dirty="0">
                <a:latin typeface="Times New Roman" charset="0"/>
                <a:ea typeface="MS PGothic" charset="0"/>
                <a:cs typeface="MS PGothic" charset="0"/>
              </a:rPr>
              <a:t>New Yorker</a:t>
            </a:r>
            <a:r>
              <a:rPr lang="en-US" dirty="0">
                <a:latin typeface="Times New Roman" charset="0"/>
                <a:ea typeface="MS PGothic" charset="0"/>
                <a:cs typeface="MS PGothic" charset="0"/>
              </a:rPr>
              <a:t> cover from October 8, 1969 (see </a:t>
            </a:r>
            <a:r>
              <a:rPr lang="en-US" b="1" dirty="0">
                <a:latin typeface="Times New Roman" charset="0"/>
                <a:ea typeface="MS PGothic" charset="0"/>
                <a:cs typeface="MS PGothic" charset="0"/>
              </a:rPr>
              <a:t>Figure 1</a:t>
            </a:r>
            <a:r>
              <a:rPr lang="en-US" dirty="0">
                <a:latin typeface="Times New Roman" charset="0"/>
                <a:ea typeface="MS PGothic" charset="0"/>
                <a:cs typeface="MS PGothic" charset="0"/>
              </a:rPr>
              <a:t>), provides the best picture of human consciousness I have encountered. Not just words, but colors and shapes succeed each other in delicious association. Even the genius of Steinberg can't quite render aromas, tickles and sounds on the cover of a magazine, but at least he suggests the likelihood of their inclusion. And the whole rendering is made possible by his exploitation of a familiar cartoonists' convention, the thought balloon or thought bubble. Calling this a convention underplays its naturalness; I doubt that children ever need to have the convention explained to them--it's quite wonderfully obvious what it depicts, metaphorically: the stream of </a:t>
            </a:r>
            <a:r>
              <a:rPr lang="en-US" dirty="0" err="1">
                <a:latin typeface="Times New Roman" charset="0"/>
                <a:ea typeface="MS PGothic" charset="0"/>
                <a:cs typeface="MS PGothic" charset="0"/>
              </a:rPr>
              <a:t>consciouscontents</a:t>
            </a:r>
            <a:r>
              <a:rPr lang="en-US" dirty="0">
                <a:latin typeface="Times New Roman" charset="0"/>
                <a:ea typeface="MS PGothic" charset="0"/>
                <a:cs typeface="MS PGothic" charset="0"/>
              </a:rPr>
              <a:t> in the mind of the man looking at the painting in the museum. This powerful and natural metaphor provides a nice setting of the problem of consciousness: If this picture gives us the metaphorical truth, what is the literal truth? How can an account of what happens in the man's brain ever do justice to the familiar--indeed intimate--facts we recognize in this metaphorical rendering?</a:t>
            </a:r>
          </a:p>
          <a:p>
            <a:pPr>
              <a:lnSpc>
                <a:spcPct val="90000"/>
              </a:lnSpc>
            </a:pPr>
            <a:endParaRPr lang="fr-BE" dirty="0">
              <a:latin typeface="Times New Roman" charset="0"/>
              <a:ea typeface="MS PGothic" charset="0"/>
              <a:cs typeface="MS PGothic" charset="0"/>
            </a:endParaRPr>
          </a:p>
          <a:p>
            <a:pPr>
              <a:lnSpc>
                <a:spcPct val="90000"/>
              </a:lnSpc>
            </a:pPr>
            <a:r>
              <a:rPr lang="nl-NL" dirty="0">
                <a:latin typeface="Times New Roman" charset="0"/>
                <a:ea typeface="MS PGothic" charset="0"/>
                <a:cs typeface="MS PGothic" charset="0"/>
              </a:rPr>
              <a:t>W. James (1980): five </a:t>
            </a:r>
            <a:r>
              <a:rPr lang="nl-NL" dirty="0" err="1">
                <a:latin typeface="Times New Roman" charset="0"/>
                <a:ea typeface="MS PGothic" charset="0"/>
                <a:cs typeface="MS PGothic" charset="0"/>
              </a:rPr>
              <a:t>characters</a:t>
            </a:r>
            <a:r>
              <a:rPr lang="nl-NL" dirty="0">
                <a:latin typeface="Times New Roman" charset="0"/>
                <a:ea typeface="MS PGothic" charset="0"/>
                <a:cs typeface="MS PGothic" charset="0"/>
              </a:rPr>
              <a:t> in </a:t>
            </a:r>
            <a:r>
              <a:rPr lang="nl-NL" dirty="0" err="1">
                <a:latin typeface="Times New Roman" charset="0"/>
                <a:ea typeface="MS PGothic" charset="0"/>
                <a:cs typeface="MS PGothic" charset="0"/>
              </a:rPr>
              <a:t>thought</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Every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tends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be</a:t>
            </a:r>
            <a:r>
              <a:rPr lang="nl-NL" dirty="0">
                <a:latin typeface="Times New Roman" charset="0"/>
                <a:ea typeface="MS PGothic" charset="0"/>
                <a:cs typeface="MS PGothic" charset="0"/>
              </a:rPr>
              <a:t> part of a personal </a:t>
            </a:r>
            <a:r>
              <a:rPr lang="nl-NL" dirty="0" err="1">
                <a:latin typeface="Times New Roman" charset="0"/>
                <a:ea typeface="MS PGothic" charset="0"/>
                <a:cs typeface="MS PGothic" charset="0"/>
              </a:rPr>
              <a:t>consciousness</a:t>
            </a:r>
            <a:endParaRPr lang="nl-NL" dirty="0">
              <a:latin typeface="Times New Roman" charset="0"/>
              <a:ea typeface="MS PGothic" charset="0"/>
              <a:cs typeface="MS PGothic" charset="0"/>
            </a:endParaRPr>
          </a:p>
          <a:p>
            <a:pPr>
              <a:lnSpc>
                <a:spcPct val="90000"/>
              </a:lnSpc>
              <a:buFontTx/>
              <a:buAutoNum type="arabicPeriod"/>
            </a:pPr>
            <a:r>
              <a:rPr lang="nl-NL" dirty="0" err="1">
                <a:latin typeface="Times New Roman" charset="0"/>
                <a:ea typeface="MS PGothic" charset="0"/>
                <a:cs typeface="MS PGothic" charset="0"/>
              </a:rPr>
              <a:t>Within</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each</a:t>
            </a:r>
            <a:r>
              <a:rPr lang="nl-NL" dirty="0">
                <a:latin typeface="Times New Roman" charset="0"/>
                <a:ea typeface="MS PGothic" charset="0"/>
                <a:cs typeface="MS PGothic" charset="0"/>
              </a:rPr>
              <a:t> personal </a:t>
            </a:r>
            <a:r>
              <a:rPr lang="nl-NL" dirty="0" err="1">
                <a:latin typeface="Times New Roman" charset="0"/>
                <a:ea typeface="MS PGothic" charset="0"/>
                <a:cs typeface="MS PGothic" charset="0"/>
              </a:rPr>
              <a:t>consciousness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is </a:t>
            </a:r>
            <a:r>
              <a:rPr lang="nl-NL" dirty="0" err="1">
                <a:latin typeface="Times New Roman" charset="0"/>
                <a:ea typeface="MS PGothic" charset="0"/>
                <a:cs typeface="MS PGothic" charset="0"/>
              </a:rPr>
              <a:t>always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changing</a:t>
            </a:r>
            <a:endParaRPr lang="nl-NL" dirty="0">
              <a:latin typeface="Times New Roman" charset="0"/>
              <a:ea typeface="MS PGothic" charset="0"/>
              <a:cs typeface="MS PGothic" charset="0"/>
            </a:endParaRPr>
          </a:p>
          <a:p>
            <a:pPr>
              <a:lnSpc>
                <a:spcPct val="90000"/>
              </a:lnSpc>
              <a:buFontTx/>
              <a:buAutoNum type="arabicPeriod"/>
            </a:pPr>
            <a:r>
              <a:rPr lang="nl-NL" dirty="0" err="1">
                <a:latin typeface="Times New Roman" charset="0"/>
                <a:ea typeface="MS PGothic" charset="0"/>
                <a:cs typeface="MS PGothic" charset="0"/>
              </a:rPr>
              <a:t>Within</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each</a:t>
            </a:r>
            <a:r>
              <a:rPr lang="nl-NL" dirty="0">
                <a:latin typeface="Times New Roman" charset="0"/>
                <a:ea typeface="MS PGothic" charset="0"/>
                <a:cs typeface="MS PGothic" charset="0"/>
              </a:rPr>
              <a:t> personal </a:t>
            </a:r>
            <a:r>
              <a:rPr lang="nl-NL" dirty="0" err="1">
                <a:latin typeface="Times New Roman" charset="0"/>
                <a:ea typeface="MS PGothic" charset="0"/>
                <a:cs typeface="MS PGothic" charset="0"/>
              </a:rPr>
              <a:t>consciousness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is </a:t>
            </a:r>
            <a:r>
              <a:rPr lang="nl-NL" dirty="0" err="1">
                <a:latin typeface="Times New Roman" charset="0"/>
                <a:ea typeface="MS PGothic" charset="0"/>
                <a:cs typeface="MS PGothic" charset="0"/>
              </a:rPr>
              <a:t>sensibly</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continuous</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It </a:t>
            </a:r>
            <a:r>
              <a:rPr lang="nl-NL" dirty="0" err="1">
                <a:latin typeface="Times New Roman" charset="0"/>
                <a:ea typeface="MS PGothic" charset="0"/>
                <a:cs typeface="MS PGothic" charset="0"/>
              </a:rPr>
              <a:t>always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appears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deal </a:t>
            </a:r>
            <a:r>
              <a:rPr lang="nl-NL" dirty="0" err="1">
                <a:latin typeface="Times New Roman" charset="0"/>
                <a:ea typeface="MS PGothic" charset="0"/>
                <a:cs typeface="MS PGothic" charset="0"/>
              </a:rPr>
              <a:t>with</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objects</a:t>
            </a:r>
            <a:r>
              <a:rPr lang="nl-NL" dirty="0">
                <a:latin typeface="Times New Roman" charset="0"/>
                <a:ea typeface="MS PGothic" charset="0"/>
                <a:cs typeface="MS PGothic" charset="0"/>
              </a:rPr>
              <a:t> independent of </a:t>
            </a:r>
            <a:r>
              <a:rPr lang="nl-NL" dirty="0" err="1">
                <a:latin typeface="Times New Roman" charset="0"/>
                <a:ea typeface="MS PGothic" charset="0"/>
                <a:cs typeface="MS PGothic" charset="0"/>
              </a:rPr>
              <a:t>itself</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It is </a:t>
            </a:r>
            <a:r>
              <a:rPr lang="nl-NL" dirty="0" err="1">
                <a:latin typeface="Times New Roman" charset="0"/>
                <a:ea typeface="MS PGothic" charset="0"/>
                <a:cs typeface="MS PGothic" charset="0"/>
              </a:rPr>
              <a:t>interested</a:t>
            </a:r>
            <a:r>
              <a:rPr lang="nl-NL" dirty="0">
                <a:latin typeface="Times New Roman" charset="0"/>
                <a:ea typeface="MS PGothic" charset="0"/>
                <a:cs typeface="MS PGothic" charset="0"/>
              </a:rPr>
              <a:t> in </a:t>
            </a:r>
            <a:r>
              <a:rPr lang="nl-NL" dirty="0" err="1">
                <a:latin typeface="Times New Roman" charset="0"/>
                <a:ea typeface="MS PGothic" charset="0"/>
                <a:cs typeface="MS PGothic" charset="0"/>
              </a:rPr>
              <a:t>some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parts</a:t>
            </a:r>
            <a:r>
              <a:rPr lang="nl-NL" dirty="0">
                <a:latin typeface="Times New Roman" charset="0"/>
                <a:ea typeface="MS PGothic" charset="0"/>
                <a:cs typeface="MS PGothic" charset="0"/>
              </a:rPr>
              <a:t> of these </a:t>
            </a:r>
            <a:r>
              <a:rPr lang="nl-NL" dirty="0" err="1">
                <a:latin typeface="Times New Roman" charset="0"/>
                <a:ea typeface="MS PGothic" charset="0"/>
                <a:cs typeface="MS PGothic" charset="0"/>
              </a:rPr>
              <a:t>objects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exclusion</a:t>
            </a:r>
            <a:r>
              <a:rPr lang="nl-NL" dirty="0">
                <a:latin typeface="Times New Roman" charset="0"/>
                <a:ea typeface="MS PGothic" charset="0"/>
                <a:cs typeface="MS PGothic" charset="0"/>
              </a:rPr>
              <a:t> of </a:t>
            </a:r>
            <a:r>
              <a:rPr lang="nl-NL" dirty="0" err="1">
                <a:latin typeface="Times New Roman" charset="0"/>
                <a:ea typeface="MS PGothic" charset="0"/>
                <a:cs typeface="MS PGothic" charset="0"/>
              </a:rPr>
              <a:t>others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and</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welcomes</a:t>
            </a:r>
            <a:r>
              <a:rPr lang="nl-NL" dirty="0">
                <a:latin typeface="Times New Roman" charset="0"/>
                <a:ea typeface="MS PGothic" charset="0"/>
                <a:cs typeface="MS PGothic" charset="0"/>
              </a:rPr>
              <a:t> or </a:t>
            </a:r>
            <a:r>
              <a:rPr lang="nl-NL" dirty="0" err="1">
                <a:latin typeface="Times New Roman" charset="0"/>
                <a:ea typeface="MS PGothic" charset="0"/>
                <a:cs typeface="MS PGothic" charset="0"/>
              </a:rPr>
              <a:t>rejects</a:t>
            </a:r>
            <a:r>
              <a:rPr lang="nl-NL" dirty="0">
                <a:latin typeface="Times New Roman" charset="0"/>
                <a:ea typeface="MS PGothic" charset="0"/>
                <a:cs typeface="MS PGothic" charset="0"/>
              </a:rPr>
              <a:t> or </a:t>
            </a:r>
            <a:r>
              <a:rPr lang="nl-NL" i="1" dirty="0" err="1">
                <a:latin typeface="Times New Roman" charset="0"/>
                <a:ea typeface="MS PGothic" charset="0"/>
                <a:cs typeface="MS PGothic" charset="0"/>
              </a:rPr>
              <a:t>chooses</a:t>
            </a:r>
            <a:r>
              <a:rPr lang="nl-NL" i="1" dirty="0">
                <a:latin typeface="Times New Roman" charset="0"/>
                <a:ea typeface="MS PGothic" charset="0"/>
                <a:cs typeface="MS PGothic" charset="0"/>
              </a:rPr>
              <a:t> </a:t>
            </a:r>
            <a:r>
              <a:rPr lang="nl-NL" dirty="0" err="1">
                <a:latin typeface="Times New Roman" charset="0"/>
                <a:ea typeface="MS PGothic" charset="0"/>
                <a:cs typeface="MS PGothic" charset="0"/>
              </a:rPr>
              <a:t>from</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among</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them</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all</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while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it</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thinks</a:t>
            </a:r>
            <a:endParaRPr lang="en-US" i="1" dirty="0">
              <a:latin typeface="Times New Roman" charset="0"/>
              <a:ea typeface="MS PGothic" charset="0"/>
              <a:cs typeface="MS PGothic" charset="0"/>
            </a:endParaRP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2933360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9C216-ACD6-484A-8B93-69F5E342F21D}"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794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21</a:t>
            </a:fld>
            <a:endParaRPr lang="fr-FR"/>
          </a:p>
        </p:txBody>
      </p:sp>
    </p:spTree>
    <p:extLst>
      <p:ext uri="{BB962C8B-B14F-4D97-AF65-F5344CB8AC3E}">
        <p14:creationId xmlns:p14="http://schemas.microsoft.com/office/powerpoint/2010/main" val="1899650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22</a:t>
            </a:fld>
            <a:endParaRPr lang="fr-FR"/>
          </a:p>
        </p:txBody>
      </p:sp>
    </p:spTree>
    <p:extLst>
      <p:ext uri="{BB962C8B-B14F-4D97-AF65-F5344CB8AC3E}">
        <p14:creationId xmlns:p14="http://schemas.microsoft.com/office/powerpoint/2010/main" val="774902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altLang="x-none" b="1" dirty="0">
                <a:ea typeface="ＭＳ Ｐゴシック" charset="-128"/>
              </a:rPr>
              <a:t>﻿Black arrows </a:t>
            </a:r>
            <a:r>
              <a:rPr lang="en-US" altLang="x-none" dirty="0">
                <a:ea typeface="ＭＳ Ｐゴシック" charset="-128"/>
              </a:rPr>
              <a:t>indicate a higher probability to transit between the coordination patterns in healthy controls (HC) as opposed to patients in MCS and patients in UWS (HC &gt; MCS &gt; UWS). Gray arrows indicate the opposite trend (HC &lt; MCS &lt; UWS)</a:t>
            </a:r>
          </a:p>
          <a:p>
            <a:endParaRPr lang="en-US" altLang="x-none" dirty="0">
              <a:ea typeface="ＭＳ Ｐゴシック" charset="-128"/>
            </a:endParaRPr>
          </a:p>
          <a:p>
            <a:r>
              <a:rPr lang="en-US" altLang="x-none" dirty="0">
                <a:ea typeface="ＭＳ Ｐゴシック" charset="-128"/>
              </a:rPr>
              <a:t>﻿To further describe the dynamic nature of the pattern exploration, we obtained, for each participant, a matrix containing information about the probabilities that any given pattern to transition into another. This matrix contains, in its </a:t>
            </a:r>
            <a:r>
              <a:rPr lang="en-US" altLang="x-none" dirty="0" err="1">
                <a:ea typeface="ＭＳ Ｐゴシック" charset="-128"/>
              </a:rPr>
              <a:t>ith</a:t>
            </a:r>
            <a:r>
              <a:rPr lang="en-US" altLang="x-none" dirty="0">
                <a:ea typeface="ＭＳ Ｐゴシック" charset="-128"/>
              </a:rPr>
              <a:t> row, the normalized (i.e., sum equal to one) frequency distribution of observing a volume labeled as the </a:t>
            </a:r>
            <a:r>
              <a:rPr lang="en-US" altLang="x-none" dirty="0" err="1">
                <a:ea typeface="ＭＳ Ｐゴシック" charset="-128"/>
              </a:rPr>
              <a:t>ith</a:t>
            </a:r>
            <a:r>
              <a:rPr lang="en-US" altLang="x-none" dirty="0">
                <a:ea typeface="ＭＳ Ｐゴシック" charset="-128"/>
              </a:rPr>
              <a:t> pattern transitioning into the pattern corresponding to the </a:t>
            </a:r>
            <a:r>
              <a:rPr lang="en-US" altLang="x-none" dirty="0" err="1">
                <a:ea typeface="ＭＳ Ｐゴシック" charset="-128"/>
              </a:rPr>
              <a:t>jth</a:t>
            </a:r>
            <a:r>
              <a:rPr lang="en-US" altLang="x-none" dirty="0">
                <a:ea typeface="ＭＳ Ｐゴシック" charset="-128"/>
              </a:rPr>
              <a:t> column. The average contiguous amount of time spent in each pattern for each clinical group was corrected for random durations by subtracting the average duration of surrogate shuffled pattern series. </a:t>
            </a:r>
          </a:p>
          <a:p>
            <a:endParaRPr lang="en-US" altLang="x-none" dirty="0">
              <a:ea typeface="ＭＳ Ｐゴシック" charset="-128"/>
            </a:endParaRPr>
          </a:p>
          <a:p>
            <a:r>
              <a:rPr lang="en-US" altLang="x-none" dirty="0">
                <a:ea typeface="ＭＳ Ｐゴシック" charset="-128"/>
              </a:rPr>
              <a:t>The sequence predictability for each individual was quantified using the </a:t>
            </a:r>
            <a:r>
              <a:rPr lang="en-US" altLang="x-none" b="1" dirty="0">
                <a:ea typeface="ＭＳ Ｐゴシック" charset="-128"/>
              </a:rPr>
              <a:t>entropy rate (Markov entropy</a:t>
            </a:r>
            <a:r>
              <a:rPr lang="en-US" altLang="x-none" dirty="0">
                <a:ea typeface="ＭＳ Ｐゴシック" charset="-128"/>
              </a:rPr>
              <a:t>) for the corresponding probabilities and the transition probability matrices. The entropy rate for the sequence of brain patterns of each participant was computed as follows:</a:t>
            </a:r>
          </a:p>
          <a:p>
            <a:endParaRPr lang="en-US" altLang="x-none" dirty="0">
              <a:ea typeface="ＭＳ Ｐゴシック" charset="-128"/>
            </a:endParaRPr>
          </a:p>
          <a:p>
            <a:r>
              <a:rPr lang="en-US" sz="1200" b="0" i="0" kern="1200" dirty="0" err="1">
                <a:solidFill>
                  <a:schemeClr val="tx1"/>
                </a:solidFill>
                <a:effectLst/>
                <a:latin typeface="+mn-lt"/>
                <a:ea typeface="+mn-ea"/>
                <a:cs typeface="+mn-cs"/>
              </a:rPr>
              <a:t>A</a:t>
            </a:r>
            <a:r>
              <a:rPr lang="en-US" sz="1200" b="1" i="0" kern="1200" dirty="0" err="1">
                <a:solidFill>
                  <a:schemeClr val="tx1"/>
                </a:solidFill>
                <a:effectLst/>
                <a:latin typeface="+mn-lt"/>
                <a:ea typeface="+mn-ea"/>
                <a:cs typeface="+mn-cs"/>
              </a:rPr>
              <a:t>stochastic</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random process</a:t>
            </a:r>
            <a:r>
              <a:rPr lang="en-US" sz="1200" b="0" i="0"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3" tooltip="Mathematical object"/>
              </a:rPr>
              <a:t>mathematical object</a:t>
            </a:r>
            <a:r>
              <a:rPr lang="en-US" sz="1200" b="0" i="0" kern="1200" dirty="0">
                <a:solidFill>
                  <a:schemeClr val="tx1"/>
                </a:solidFill>
                <a:effectLst/>
                <a:latin typeface="+mn-lt"/>
                <a:ea typeface="+mn-ea"/>
                <a:cs typeface="+mn-cs"/>
              </a:rPr>
              <a:t> usually defined as a </a:t>
            </a:r>
            <a:r>
              <a:rPr lang="en-US" sz="1200" b="0" i="0" u="none" strike="noStrike" kern="1200" dirty="0">
                <a:solidFill>
                  <a:schemeClr val="tx1"/>
                </a:solidFill>
                <a:effectLst/>
                <a:latin typeface="+mn-lt"/>
                <a:ea typeface="+mn-ea"/>
                <a:cs typeface="+mn-cs"/>
                <a:hlinkClick r:id="rId4" tooltip="Indexed family"/>
              </a:rPr>
              <a:t>family</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5" tooltip="Random variable"/>
              </a:rPr>
              <a:t>random variables</a:t>
            </a:r>
            <a:r>
              <a:rPr lang="en-US" sz="1200" b="0" i="0" kern="1200" dirty="0">
                <a:solidFill>
                  <a:schemeClr val="tx1"/>
                </a:solidFill>
                <a:effectLst/>
                <a:latin typeface="+mn-lt"/>
                <a:ea typeface="+mn-ea"/>
                <a:cs typeface="+mn-cs"/>
              </a:rPr>
              <a:t>. Many stochastic processes can be represented by time series. However, a stochastic process is by nature continuous while a time series is a set of observations indexed by integers.</a:t>
            </a:r>
            <a:endParaRPr lang="en-US" altLang="x-none" dirty="0">
              <a:ea typeface="ＭＳ Ｐゴシック" charset="-128"/>
            </a:endParaRPr>
          </a:p>
          <a:p>
            <a:endParaRPr lang="en-US" altLang="x-none" dirty="0">
              <a:ea typeface="ＭＳ Ｐゴシック" charset="-128"/>
            </a:endParaRPr>
          </a:p>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23</a:t>
            </a:fld>
            <a:endParaRPr lang="fr-FR"/>
          </a:p>
        </p:txBody>
      </p:sp>
    </p:spTree>
    <p:extLst>
      <p:ext uri="{BB962C8B-B14F-4D97-AF65-F5344CB8AC3E}">
        <p14:creationId xmlns:p14="http://schemas.microsoft.com/office/powerpoint/2010/main" val="1226689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Is it possible to decode the experience of MB from brain body interaction? What would such a brain-body profile look like?</a:t>
            </a:r>
          </a:p>
          <a:p>
            <a:r>
              <a:rPr lang="en-US" dirty="0"/>
              <a:t>Is the experience of MB phenomenologically akin to other cases of inability to report our mental life, like blindsight? What can we draw from there?</a:t>
            </a:r>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24</a:t>
            </a:fld>
            <a:endParaRPr lang="fr-BE"/>
          </a:p>
        </p:txBody>
      </p:sp>
    </p:spTree>
    <p:extLst>
      <p:ext uri="{BB962C8B-B14F-4D97-AF65-F5344CB8AC3E}">
        <p14:creationId xmlns:p14="http://schemas.microsoft.com/office/powerpoint/2010/main" val="1205367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chemeClr val="tx1">
                    <a:lumMod val="85000"/>
                    <a:lumOff val="15000"/>
                  </a:schemeClr>
                </a:solidFill>
                <a:latin typeface="Helvetica Light" panose="020B0403020202020204" pitchFamily="34" charset="0"/>
              </a:rPr>
              <a:t>Neuronal activity encodes expectations about the causes of sensory input with the aim to minimize surprise of sensory data</a:t>
            </a:r>
            <a:endParaRPr lang="en-BE" sz="1200" dirty="0">
              <a:solidFill>
                <a:schemeClr val="tx1">
                  <a:lumMod val="85000"/>
                  <a:lumOff val="15000"/>
                </a:schemeClr>
              </a:solidFill>
              <a:latin typeface="Helvetica Light" panose="020B0403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6E4C6C62-3297-8D49-BDA0-359D0081DC7C}" type="slidenum">
              <a:rPr lang="fr-FR" smtClean="0"/>
              <a:pPr>
                <a:defRPr/>
              </a:pPr>
              <a:t>26</a:t>
            </a:fld>
            <a:endParaRPr lang="fr-FR"/>
          </a:p>
        </p:txBody>
      </p:sp>
    </p:spTree>
    <p:extLst>
      <p:ext uri="{BB962C8B-B14F-4D97-AF65-F5344CB8AC3E}">
        <p14:creationId xmlns:p14="http://schemas.microsoft.com/office/powerpoint/2010/main" val="2793397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a:t>After the deviant, the</a:t>
            </a:r>
            <a:r>
              <a:rPr lang="en-US" baseline="0" dirty="0"/>
              <a:t> </a:t>
            </a:r>
            <a:r>
              <a:rPr lang="en-US" baseline="0" dirty="0" err="1"/>
              <a:t>foillowing</a:t>
            </a:r>
            <a:r>
              <a:rPr lang="en-US" baseline="0" dirty="0"/>
              <a:t> heartbeat is faster in the MCS</a:t>
            </a:r>
            <a:endParaRPr lang="en-US" dirty="0"/>
          </a:p>
        </p:txBody>
      </p:sp>
      <p:sp>
        <p:nvSpPr>
          <p:cNvPr id="4" name="Slide Number Placeholder 3"/>
          <p:cNvSpPr>
            <a:spLocks noGrp="1"/>
          </p:cNvSpPr>
          <p:nvPr>
            <p:ph type="sldNum" sz="quarter" idx="10"/>
          </p:nvPr>
        </p:nvSpPr>
        <p:spPr/>
        <p:txBody>
          <a:bodyPr/>
          <a:lstStyle/>
          <a:p>
            <a:pPr>
              <a:defRPr/>
            </a:pPr>
            <a:fld id="{6E4C6C62-3297-8D49-BDA0-359D0081DC7C}" type="slidenum">
              <a:rPr lang="fr-FR" smtClean="0"/>
              <a:pPr>
                <a:defRPr/>
              </a:pPr>
              <a:t>27</a:t>
            </a:fld>
            <a:endParaRPr lang="fr-FR"/>
          </a:p>
        </p:txBody>
      </p:sp>
    </p:spTree>
    <p:extLst>
      <p:ext uri="{BB962C8B-B14F-4D97-AF65-F5344CB8AC3E}">
        <p14:creationId xmlns:p14="http://schemas.microsoft.com/office/powerpoint/2010/main" val="2575749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Cardiac modulation index: the difference between the word's onset (S) and the heartbeat (R) coming after (SR) versus before (RS) the word's presentation. Positive index values indicate cardiac activity deceleration; negative index values indicate cardiac acceleration.</a:t>
            </a:r>
            <a:endParaRPr dirty="0"/>
          </a:p>
        </p:txBody>
      </p:sp>
      <p:sp>
        <p:nvSpPr>
          <p:cNvPr id="4" name="Slide Number Placeholder 3"/>
          <p:cNvSpPr>
            <a:spLocks noGrp="1"/>
          </p:cNvSpPr>
          <p:nvPr>
            <p:ph type="sldNum" sz="quarter" idx="5"/>
          </p:nvPr>
        </p:nvSpPr>
        <p:spPr/>
        <p:txBody>
          <a:bodyPr/>
          <a:lstStyle/>
          <a:p>
            <a:fld id="{DACB8460-0177-FC47-BD0D-1CFCF980119B}" type="slidenum">
              <a:rPr lang="fr-FR" smtClean="0"/>
              <a:t>29</a:t>
            </a:fld>
            <a:endParaRPr lang="fr-FR"/>
          </a:p>
        </p:txBody>
      </p:sp>
    </p:spTree>
    <p:extLst>
      <p:ext uri="{BB962C8B-B14F-4D97-AF65-F5344CB8AC3E}">
        <p14:creationId xmlns:p14="http://schemas.microsoft.com/office/powerpoint/2010/main" val="4114927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sz="1200" b="1" i="0" kern="1200" dirty="0">
                <a:solidFill>
                  <a:schemeClr val="tx1"/>
                </a:solidFill>
                <a:effectLst/>
                <a:latin typeface="+mn-lt"/>
                <a:ea typeface="+mn-ea"/>
                <a:cs typeface="+mn-cs"/>
              </a:rPr>
              <a:t>Metastability</a:t>
            </a:r>
            <a:r>
              <a:rPr lang="en-GB" sz="1200" b="0" i="0" kern="1200" dirty="0">
                <a:solidFill>
                  <a:schemeClr val="tx1"/>
                </a:solidFill>
                <a:effectLst/>
                <a:latin typeface="+mn-lt"/>
                <a:ea typeface="+mn-ea"/>
                <a:cs typeface="+mn-cs"/>
              </a:rPr>
              <a:t> refers to the </a:t>
            </a:r>
            <a:r>
              <a:rPr lang="en-GB" sz="1200" b="0" i="0" u="none" strike="noStrike" kern="1200" dirty="0">
                <a:solidFill>
                  <a:schemeClr val="tx1"/>
                </a:solidFill>
                <a:effectLst/>
                <a:latin typeface="+mn-lt"/>
                <a:ea typeface="+mn-ea"/>
                <a:cs typeface="+mn-cs"/>
                <a:hlinkClick r:id="rId3" tooltip="Human brain"/>
              </a:rPr>
              <a:t>human brain’s</a:t>
            </a:r>
            <a:r>
              <a:rPr lang="en-GB" sz="1200" b="0" i="0" kern="1200" dirty="0">
                <a:solidFill>
                  <a:schemeClr val="tx1"/>
                </a:solidFill>
                <a:effectLst/>
                <a:latin typeface="+mn-lt"/>
                <a:ea typeface="+mn-ea"/>
                <a:cs typeface="+mn-cs"/>
              </a:rPr>
              <a:t> ability to integrate several functional parts and to produce </a:t>
            </a:r>
            <a:r>
              <a:rPr lang="en-GB" sz="1200" b="0" i="0" u="none" strike="noStrike" kern="1200" dirty="0">
                <a:solidFill>
                  <a:schemeClr val="tx1"/>
                </a:solidFill>
                <a:effectLst/>
                <a:latin typeface="+mn-lt"/>
                <a:ea typeface="+mn-ea"/>
                <a:cs typeface="+mn-cs"/>
                <a:hlinkClick r:id="rId4" tooltip="Neural oscillations"/>
              </a:rPr>
              <a:t>neural oscillations</a:t>
            </a:r>
            <a:r>
              <a:rPr lang="en-GB" sz="1200" b="0" i="0" kern="1200" dirty="0">
                <a:solidFill>
                  <a:schemeClr val="tx1"/>
                </a:solidFill>
                <a:effectLst/>
                <a:latin typeface="+mn-lt"/>
                <a:ea typeface="+mn-ea"/>
                <a:cs typeface="+mn-cs"/>
              </a:rPr>
              <a:t> in a cooperative and coordinated manner. phase synchronization forms the basis of metastable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in neural networks.</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30</a:t>
            </a:fld>
            <a:endParaRPr lang="fr-FR"/>
          </a:p>
        </p:txBody>
      </p:sp>
    </p:spTree>
    <p:extLst>
      <p:ext uri="{BB962C8B-B14F-4D97-AF65-F5344CB8AC3E}">
        <p14:creationId xmlns:p14="http://schemas.microsoft.com/office/powerpoint/2010/main" val="37409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BE" dirty="0"/>
              <a:t>Mental states = </a:t>
            </a:r>
          </a:p>
        </p:txBody>
      </p:sp>
      <p:sp>
        <p:nvSpPr>
          <p:cNvPr id="4" name="Slide Number Placeholder 3"/>
          <p:cNvSpPr>
            <a:spLocks noGrp="1"/>
          </p:cNvSpPr>
          <p:nvPr>
            <p:ph type="sldNum" sz="quarter" idx="5"/>
          </p:nvPr>
        </p:nvSpPr>
        <p:spPr/>
        <p:txBody>
          <a:bodyPr/>
          <a:lstStyle/>
          <a:p>
            <a:fld id="{F1FE3E70-BCB7-4D28-9793-1FBFA0A634E0}" type="slidenum">
              <a:rPr lang="fr-BE" smtClean="0"/>
              <a:t>3</a:t>
            </a:fld>
            <a:endParaRPr lang="fr-BE"/>
          </a:p>
        </p:txBody>
      </p:sp>
    </p:spTree>
    <p:extLst>
      <p:ext uri="{BB962C8B-B14F-4D97-AF65-F5344CB8AC3E}">
        <p14:creationId xmlns:p14="http://schemas.microsoft.com/office/powerpoint/2010/main" val="75678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dirty="0"/>
              <a:t>Decreased activation:</a:t>
            </a:r>
          </a:p>
          <a:p>
            <a:r>
              <a:rPr lang="en-US" sz="1200" dirty="0"/>
              <a:t>Broca's area    </a:t>
            </a:r>
            <a:r>
              <a:rPr lang="en-US" sz="1200" dirty="0">
                <a:sym typeface="Wingdings" panose="05000000000000000000" pitchFamily="2" charset="2"/>
              </a:rPr>
              <a:t>    </a:t>
            </a:r>
            <a:r>
              <a:rPr lang="en-US" sz="1200" dirty="0"/>
              <a:t>reduced “inner speech”</a:t>
            </a:r>
          </a:p>
          <a:p>
            <a:r>
              <a:rPr lang="en-US" sz="1200" dirty="0"/>
              <a:t>Hippocampus</a:t>
            </a:r>
            <a:r>
              <a:rPr lang="en-US" sz="1200" b="1" dirty="0"/>
              <a:t> </a:t>
            </a:r>
            <a:r>
              <a:rPr lang="en-US" sz="1200" b="1" dirty="0">
                <a:sym typeface="Wingdings" panose="05000000000000000000" pitchFamily="2" charset="2"/>
              </a:rPr>
              <a:t>    </a:t>
            </a:r>
            <a:r>
              <a:rPr lang="en-US" sz="1200" dirty="0"/>
              <a:t>less impressionable “content”</a:t>
            </a:r>
          </a:p>
          <a:p>
            <a:pPr marL="0" indent="0">
              <a:buNone/>
            </a:pPr>
            <a:endParaRPr lang="en-US" sz="1200" dirty="0"/>
          </a:p>
          <a:p>
            <a:pPr marL="0" indent="0">
              <a:buNone/>
            </a:pPr>
            <a:r>
              <a:rPr lang="en-US" sz="1200" dirty="0"/>
              <a:t>Increased activation:</a:t>
            </a:r>
          </a:p>
          <a:p>
            <a:r>
              <a:rPr lang="en-US" sz="1200" dirty="0"/>
              <a:t>ACC </a:t>
            </a:r>
            <a:r>
              <a:rPr lang="en-US" sz="1200" dirty="0">
                <a:sym typeface="Wingdings" panose="05000000000000000000" pitchFamily="2" charset="2"/>
              </a:rPr>
              <a:t> </a:t>
            </a:r>
            <a:r>
              <a:rPr lang="en-US" sz="1200" dirty="0"/>
              <a:t>stream of consciousness continuity is retained</a:t>
            </a:r>
          </a:p>
          <a:p>
            <a:endParaRPr lang="en-US" sz="1200" dirty="0"/>
          </a:p>
          <a:p>
            <a:endParaRPr lang="en-US" sz="1200" dirty="0"/>
          </a:p>
          <a:p>
            <a:pPr marL="0" indent="0">
              <a:buNone/>
            </a:pPr>
            <a:r>
              <a:rPr lang="en-US" sz="1200" dirty="0"/>
              <a:t>Decreased connectivity: </a:t>
            </a:r>
          </a:p>
          <a:p>
            <a:r>
              <a:rPr lang="en-US" sz="1200" dirty="0"/>
              <a:t>DMN - sensory cortices </a:t>
            </a:r>
            <a:r>
              <a:rPr lang="en-US" sz="1200" dirty="0">
                <a:sym typeface="Wingdings" panose="05000000000000000000" pitchFamily="2" charset="2"/>
              </a:rPr>
              <a:t> </a:t>
            </a:r>
            <a:r>
              <a:rPr lang="en-US" sz="1200" dirty="0"/>
              <a:t>less available content from sensory avenues to drive internally, self-oriented thought</a:t>
            </a:r>
          </a:p>
          <a:p>
            <a:endParaRPr lang="en-US" sz="1200" dirty="0"/>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4</a:t>
            </a:fld>
            <a:endParaRPr lang="fr-BE"/>
          </a:p>
        </p:txBody>
      </p:sp>
    </p:spTree>
    <p:extLst>
      <p:ext uri="{BB962C8B-B14F-4D97-AF65-F5344CB8AC3E}">
        <p14:creationId xmlns:p14="http://schemas.microsoft.com/office/powerpoint/2010/main" val="4005968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latin typeface="Times"/>
              </a:rPr>
              <a:t>We sampled 5000 samples from the posterior, with 2000 samples as burn-in.</a:t>
            </a:r>
          </a:p>
          <a:p>
            <a:endParaRPr lang="en-GB" dirty="0">
              <a:effectLst/>
              <a:latin typeface="Helvetica" pitchFamily="2" charset="0"/>
            </a:endParaRPr>
          </a:p>
          <a:p>
            <a:r>
              <a:rPr lang="en-GB" dirty="0">
                <a:effectLst/>
                <a:latin typeface="Helvetica" pitchFamily="2" charset="0"/>
              </a:rPr>
              <a:t>- Forest plot of each of the four sampled chains of the posterior distribution indicate that </a:t>
            </a:r>
            <a:r>
              <a:rPr lang="en-GB" b="1" dirty="0" err="1">
                <a:effectLst/>
                <a:latin typeface="Helvetica" pitchFamily="2" charset="0"/>
              </a:rPr>
              <a:t>vmPFC</a:t>
            </a:r>
            <a:r>
              <a:rPr lang="en-GB" b="1" dirty="0">
                <a:effectLst/>
                <a:latin typeface="Helvetica" pitchFamily="2" charset="0"/>
              </a:rPr>
              <a:t>/ACC contains significant evidence for MB deactivations</a:t>
            </a:r>
            <a:r>
              <a:rPr lang="en-GB" dirty="0">
                <a:effectLst/>
                <a:latin typeface="Helvetica" pitchFamily="2" charset="0"/>
              </a:rPr>
              <a:t>, as the b values did not contain 0 in the</a:t>
            </a:r>
          </a:p>
          <a:p>
            <a:r>
              <a:rPr lang="en-GB" dirty="0">
                <a:effectLst/>
                <a:latin typeface="Helvetica" pitchFamily="2" charset="0"/>
              </a:rPr>
              <a:t>94% highest density interval (HDI). </a:t>
            </a:r>
            <a:r>
              <a:rPr lang="en-GB" b="0" i="0" dirty="0">
                <a:solidFill>
                  <a:srgbClr val="040C28"/>
                </a:solidFill>
                <a:effectLst/>
                <a:latin typeface="Google Sans"/>
              </a:rPr>
              <a:t>The HDI is the interval which contains the required mass such that all points within the interval have a higher probability density than points outside the interval</a:t>
            </a:r>
            <a:r>
              <a:rPr lang="en-GB" b="0" i="0" dirty="0">
                <a:solidFill>
                  <a:srgbClr val="202124"/>
                </a:solidFill>
                <a:effectLst/>
                <a:latin typeface="Google Sans"/>
              </a:rPr>
              <a:t>.</a:t>
            </a:r>
            <a:endParaRPr lang="en-GB" dirty="0">
              <a:effectLst/>
              <a:latin typeface="Helvetica" pitchFamily="2" charset="0"/>
            </a:endParaRPr>
          </a:p>
          <a:p>
            <a:endParaRPr lang="en-GB" dirty="0">
              <a:effectLst/>
              <a:latin typeface="Helvetica" pitchFamily="2" charset="0"/>
            </a:endParaRPr>
          </a:p>
          <a:p>
            <a:r>
              <a:rPr lang="en-GB" dirty="0">
                <a:effectLst/>
                <a:latin typeface="Helvetica" pitchFamily="2" charset="0"/>
              </a:rPr>
              <a:t>- Posterior differences between MB and the other mental states. We observed that the </a:t>
            </a:r>
            <a:r>
              <a:rPr lang="en-GB" b="1" dirty="0">
                <a:effectLst/>
                <a:latin typeface="Helvetica" pitchFamily="2" charset="0"/>
              </a:rPr>
              <a:t>contrast MB-</a:t>
            </a:r>
            <a:r>
              <a:rPr lang="en-GB" b="1" dirty="0" err="1">
                <a:effectLst/>
                <a:latin typeface="Helvetica" pitchFamily="2" charset="0"/>
              </a:rPr>
              <a:t>SInd</a:t>
            </a:r>
            <a:r>
              <a:rPr lang="en-GB" b="1" dirty="0">
                <a:effectLst/>
                <a:latin typeface="Helvetica" pitchFamily="2" charset="0"/>
              </a:rPr>
              <a:t> did not contain 0 in the 94% HDI* </a:t>
            </a:r>
            <a:r>
              <a:rPr lang="en-GB" dirty="0">
                <a:effectLst/>
                <a:latin typeface="Helvetica" pitchFamily="2" charset="0"/>
              </a:rPr>
              <a:t>(shaded yellow area), providing evidence that frontal deactivations differentiated between MB and </a:t>
            </a:r>
            <a:r>
              <a:rPr lang="en-GB" dirty="0" err="1">
                <a:effectLst/>
                <a:latin typeface="Helvetica" pitchFamily="2" charset="0"/>
              </a:rPr>
              <a:t>SInd</a:t>
            </a:r>
            <a:r>
              <a:rPr lang="en-GB" dirty="0">
                <a:effectLst/>
                <a:latin typeface="Helvetica" pitchFamily="2" charset="0"/>
              </a:rPr>
              <a:t>.</a:t>
            </a:r>
          </a:p>
          <a:p>
            <a:endParaRPr lang="en-GB" dirty="0">
              <a:effectLst/>
              <a:latin typeface="Helvetica" pitchFamily="2" charset="0"/>
            </a:endParaRPr>
          </a:p>
          <a:p>
            <a:endParaRPr lang="en-GB" dirty="0">
              <a:effectLst/>
              <a:latin typeface="Helvetica" pitchFamily="2" charset="0"/>
            </a:endParaRPr>
          </a:p>
          <a:p>
            <a:r>
              <a:rPr lang="en-GB" b="0" i="0" dirty="0">
                <a:solidFill>
                  <a:srgbClr val="212529"/>
                </a:solidFill>
                <a:effectLst/>
                <a:highlight>
                  <a:srgbClr val="FFFFFF"/>
                </a:highlight>
                <a:latin typeface="Roboto" panose="020F0502020204030204" pitchFamily="34" charset="0"/>
              </a:rPr>
              <a:t>*The HDI can be used in the context of uncertainty characterisation of posterior distributions as </a:t>
            </a:r>
            <a:r>
              <a:rPr lang="en-GB" b="0" i="0" dirty="0">
                <a:solidFill>
                  <a:srgbClr val="212529"/>
                </a:solidFill>
                <a:effectLst/>
                <a:highlight>
                  <a:srgbClr val="FFFFFF"/>
                </a:highlight>
                <a:latin typeface="Roboto" panose="02000000000000000000" pitchFamily="2" charset="0"/>
              </a:rPr>
              <a:t>Credible Interval (CI).</a:t>
            </a:r>
            <a:endParaRPr lang="en-GB" b="0" dirty="0">
              <a:effectLst/>
              <a:latin typeface="Helvetica" pitchFamily="2" charset="0"/>
            </a:endParaRPr>
          </a:p>
          <a:p>
            <a:endParaRPr lang="en-GB" dirty="0">
              <a:effectLst/>
              <a:latin typeface="Helvetica" pitchFamily="2" charset="0"/>
            </a:endParaRPr>
          </a:p>
          <a:p>
            <a:r>
              <a:rPr lang="en-GB" dirty="0">
                <a:effectLst/>
                <a:latin typeface="Helvetica" pitchFamily="2" charset="0"/>
              </a:rPr>
              <a:t>https://</a:t>
            </a:r>
            <a:r>
              <a:rPr lang="en-GB" dirty="0" err="1">
                <a:effectLst/>
                <a:latin typeface="Helvetica" pitchFamily="2" charset="0"/>
              </a:rPr>
              <a:t>www.linkedin.com</a:t>
            </a:r>
            <a:r>
              <a:rPr lang="en-GB" dirty="0">
                <a:effectLst/>
                <a:latin typeface="Helvetica" pitchFamily="2" charset="0"/>
              </a:rPr>
              <a:t>/advice/0/how-do-you-visualize-</a:t>
            </a:r>
            <a:r>
              <a:rPr lang="en-GB" dirty="0" err="1">
                <a:effectLst/>
                <a:latin typeface="Helvetica" pitchFamily="2" charset="0"/>
              </a:rPr>
              <a:t>bayesian</a:t>
            </a:r>
            <a:r>
              <a:rPr lang="en-GB" dirty="0">
                <a:effectLst/>
                <a:latin typeface="Helvetica" pitchFamily="2" charset="0"/>
              </a:rPr>
              <a:t>-models-skills-statistics#:~:text=Trace%20plots%20show%20how%20the,sampling%20from%20the%20posterior%20distribution.</a:t>
            </a:r>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5</a:t>
            </a:fld>
            <a:endParaRPr lang="fr-BE"/>
          </a:p>
        </p:txBody>
      </p:sp>
    </p:spTree>
    <p:extLst>
      <p:ext uri="{BB962C8B-B14F-4D97-AF65-F5344CB8AC3E}">
        <p14:creationId xmlns:p14="http://schemas.microsoft.com/office/powerpoint/2010/main" val="273519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E3E70-BCB7-4D28-9793-1FBFA0A634E0}" type="slidenum">
              <a:rPr lang="fr-BE" smtClean="0"/>
              <a:t>6</a:t>
            </a:fld>
            <a:endParaRPr lang="fr-BE"/>
          </a:p>
        </p:txBody>
      </p:sp>
    </p:spTree>
    <p:extLst>
      <p:ext uri="{BB962C8B-B14F-4D97-AF65-F5344CB8AC3E}">
        <p14:creationId xmlns:p14="http://schemas.microsoft.com/office/powerpoint/2010/main" val="311170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approach emphasises the fundamental roles of the interactions between regions, thereby finding solid grounding in the complex systems approach to the brain – and providing plentiful insights about brain function and dysfunction</a:t>
            </a:r>
          </a:p>
        </p:txBody>
      </p:sp>
      <p:sp>
        <p:nvSpPr>
          <p:cNvPr id="4" name="Slide Number Placeholder 3"/>
          <p:cNvSpPr>
            <a:spLocks noGrp="1"/>
          </p:cNvSpPr>
          <p:nvPr>
            <p:ph type="sldNum" sz="quarter" idx="5"/>
          </p:nvPr>
        </p:nvSpPr>
        <p:spPr/>
        <p:txBody>
          <a:bodyPr/>
          <a:lstStyle/>
          <a:p>
            <a:fld id="{D11EF8F0-DC55-9945-B38D-F919C8ED8FC9}" type="slidenum">
              <a:rPr lang="en-BE" smtClean="0"/>
              <a:t>7</a:t>
            </a:fld>
            <a:endParaRPr lang="en-BE"/>
          </a:p>
        </p:txBody>
      </p:sp>
    </p:spTree>
    <p:extLst>
      <p:ext uri="{BB962C8B-B14F-4D97-AF65-F5344CB8AC3E}">
        <p14:creationId xmlns:p14="http://schemas.microsoft.com/office/powerpoint/2010/main" val="13393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8</a:t>
            </a:fld>
            <a:endParaRPr lang="fr-FR"/>
          </a:p>
        </p:txBody>
      </p:sp>
    </p:spTree>
    <p:extLst>
      <p:ext uri="{BB962C8B-B14F-4D97-AF65-F5344CB8AC3E}">
        <p14:creationId xmlns:p14="http://schemas.microsoft.com/office/powerpoint/2010/main" val="2968429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9</a:t>
            </a:fld>
            <a:endParaRPr lang="fr-FR"/>
          </a:p>
        </p:txBody>
      </p:sp>
    </p:spTree>
    <p:extLst>
      <p:ext uri="{BB962C8B-B14F-4D97-AF65-F5344CB8AC3E}">
        <p14:creationId xmlns:p14="http://schemas.microsoft.com/office/powerpoint/2010/main" val="4225411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4" name="Image 3" descr="RS5335_Ambiance-LiegeVille-Exterieur-DrapeauxPonts-JLW-092-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8475051" cy="5143500"/>
          </a:xfrm>
          <a:prstGeom prst="rect">
            <a:avLst/>
          </a:prstGeom>
        </p:spPr>
      </p:pic>
      <p:sp>
        <p:nvSpPr>
          <p:cNvPr id="17" name="Triangle rectangle 16"/>
          <p:cNvSpPr/>
          <p:nvPr userDrawn="1"/>
        </p:nvSpPr>
        <p:spPr>
          <a:xfrm rot="10800000" flipV="1">
            <a:off x="771867" y="931852"/>
            <a:ext cx="8372135"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8" name="Triangle rectangle 17"/>
          <p:cNvSpPr/>
          <p:nvPr userDrawn="1"/>
        </p:nvSpPr>
        <p:spPr>
          <a:xfrm>
            <a:off x="3" y="2810694"/>
            <a:ext cx="4632535" cy="2332806"/>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9" name="Triangle rectangle 18"/>
          <p:cNvSpPr>
            <a:spLocks noChangeAspect="1"/>
          </p:cNvSpPr>
          <p:nvPr userDrawn="1"/>
        </p:nvSpPr>
        <p:spPr>
          <a:xfrm rot="10800000">
            <a:off x="4122131" y="1"/>
            <a:ext cx="5021871"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itre 10"/>
          <p:cNvSpPr>
            <a:spLocks noGrp="1"/>
          </p:cNvSpPr>
          <p:nvPr userDrawn="1">
            <p:ph type="title"/>
          </p:nvPr>
        </p:nvSpPr>
        <p:spPr>
          <a:xfrm>
            <a:off x="3656776" y="3607361"/>
            <a:ext cx="5152371" cy="521302"/>
          </a:xfrm>
        </p:spPr>
        <p:txBody>
          <a:bodyPr>
            <a:normAutofit/>
          </a:bodyPr>
          <a:lstStyle>
            <a:lvl1pPr algn="r">
              <a:defRPr sz="3200" b="1">
                <a:solidFill>
                  <a:srgbClr val="5FA4B0"/>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3656776" y="4176675"/>
            <a:ext cx="5152371" cy="585698"/>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sp>
        <p:nvSpPr>
          <p:cNvPr id="2" name="ZoneTexte 1"/>
          <p:cNvSpPr txBox="1"/>
          <p:nvPr userDrawn="1"/>
        </p:nvSpPr>
        <p:spPr>
          <a:xfrm>
            <a:off x="5624087" y="-473040"/>
            <a:ext cx="914400" cy="914400"/>
          </a:xfrm>
          <a:prstGeom prst="rect">
            <a:avLst/>
          </a:prstGeom>
        </p:spPr>
        <p:txBody>
          <a:bodyPr vert="horz" wrap="none" lIns="91440" tIns="45720" rIns="91440" bIns="45720" rtlCol="0" anchor="ctr">
            <a:normAutofit/>
          </a:bodyPr>
          <a:lstStyle/>
          <a:p>
            <a:endParaRPr lang="fr-FR" sz="1800" dirty="0"/>
          </a:p>
        </p:txBody>
      </p:sp>
      <p:pic>
        <p:nvPicPr>
          <p:cNvPr id="12" name="Image 11" descr="GIGA_NEW.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0137" y="352775"/>
            <a:ext cx="1689859" cy="540000"/>
          </a:xfrm>
          <a:prstGeom prst="rect">
            <a:avLst/>
          </a:prstGeom>
        </p:spPr>
      </p:pic>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7099373" cy="5143500"/>
            <a:chOff x="0" y="0"/>
            <a:chExt cx="7099373" cy="5143500"/>
          </a:xfrm>
        </p:grpSpPr>
        <p:sp>
          <p:nvSpPr>
            <p:cNvPr id="14" name="Triangle rectangle 13"/>
            <p:cNvSpPr/>
            <p:nvPr userDrawn="1"/>
          </p:nvSpPr>
          <p:spPr>
            <a:xfrm flipV="1">
              <a:off x="1" y="0"/>
              <a:ext cx="4757430" cy="2395700"/>
            </a:xfrm>
            <a:prstGeom prst="rtTriangle">
              <a:avLst/>
            </a:pr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t>15/10/2024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457200" y="3285078"/>
            <a:ext cx="5622328" cy="567349"/>
          </a:xfrm>
        </p:spPr>
        <p:txBody>
          <a:bodyPr>
            <a:normAutofit/>
          </a:bodyPr>
          <a:lstStyle>
            <a:lvl1pPr algn="l">
              <a:defRPr sz="32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457200" y="3931026"/>
            <a:ext cx="5622328" cy="486486"/>
          </a:xfrm>
        </p:spPr>
        <p:txBody>
          <a:bodyPr>
            <a:noAutofit/>
          </a:bodyPr>
          <a:lstStyle>
            <a:lvl1pPr marL="0" indent="0" algn="l">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12" name="Image 11"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5725" y="152440"/>
            <a:ext cx="1089707" cy="348219"/>
          </a:xfrm>
          <a:prstGeom prst="rect">
            <a:avLst/>
          </a:prstGeom>
        </p:spPr>
      </p:pic>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15/10/2024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title"/>
          </p:nvPr>
        </p:nvSpPr>
        <p:spPr>
          <a:xfrm>
            <a:off x="457201" y="640677"/>
            <a:ext cx="7639171" cy="567349"/>
          </a:xfrm>
        </p:spPr>
        <p:txBody>
          <a:bodyPr>
            <a:normAutofit/>
          </a:bodyPr>
          <a:lstStyle>
            <a:lvl1pPr algn="l">
              <a:defRPr sz="3200" b="0">
                <a:solidFill>
                  <a:srgbClr val="5FA4B0"/>
                </a:solidFill>
              </a:defRPr>
            </a:lvl1pPr>
          </a:lstStyle>
          <a:p>
            <a:r>
              <a:rPr lang="fr-FR"/>
              <a:t>Cliquez et modifiez le titre</a:t>
            </a:r>
          </a:p>
        </p:txBody>
      </p:sp>
      <p:pic>
        <p:nvPicPr>
          <p:cNvPr id="10" name="Image 9"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15/10/2024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0" y="1278179"/>
            <a:ext cx="3935667"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7" y="1278179"/>
            <a:ext cx="3963427"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Titre 1"/>
          <p:cNvSpPr>
            <a:spLocks noGrp="1"/>
          </p:cNvSpPr>
          <p:nvPr>
            <p:ph type="title"/>
          </p:nvPr>
        </p:nvSpPr>
        <p:spPr>
          <a:xfrm>
            <a:off x="457202" y="640677"/>
            <a:ext cx="7989521" cy="567349"/>
          </a:xfrm>
        </p:spPr>
        <p:txBody>
          <a:bodyPr>
            <a:normAutofit/>
          </a:bodyPr>
          <a:lstStyle>
            <a:lvl1pPr algn="l">
              <a:defRPr sz="3200" b="0">
                <a:solidFill>
                  <a:srgbClr val="5FA4B0"/>
                </a:solidFill>
              </a:defRPr>
            </a:lvl1pPr>
          </a:lstStyle>
          <a:p>
            <a:r>
              <a:rPr lang="fr-FR"/>
              <a:t>Cliquez et modifiez le titre</a:t>
            </a:r>
          </a:p>
        </p:txBody>
      </p:sp>
      <p:pic>
        <p:nvPicPr>
          <p:cNvPr id="13" name="Image 12"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t>15/10/2024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8" name="Image 7"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r-FR"/>
          </a:p>
        </p:txBody>
      </p:sp>
      <p:sp>
        <p:nvSpPr>
          <p:cNvPr id="4" name="Espace réservé du texte 3"/>
          <p:cNvSpPr>
            <a:spLocks noGrp="1"/>
          </p:cNvSpPr>
          <p:nvPr>
            <p:ph type="body" sz="half" idx="2"/>
          </p:nvPr>
        </p:nvSpPr>
        <p:spPr>
          <a:xfrm>
            <a:off x="1792288" y="4025507"/>
            <a:ext cx="5486400" cy="603647"/>
          </a:xfrm>
        </p:spPr>
        <p:txBody>
          <a:bodyPr>
            <a:normAutofit/>
          </a:bodyPr>
          <a:lstStyle>
            <a:lvl1pPr marL="0" indent="0">
              <a:buNone/>
              <a:defRPr sz="1200">
                <a:solidFill>
                  <a:srgbClr val="8C8B82"/>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t>15/10/2024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8" name="Image 7"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grpSp>
        <p:nvGrpSpPr>
          <p:cNvPr id="2" name="Grouper 1"/>
          <p:cNvGrpSpPr/>
          <p:nvPr userDrawn="1"/>
        </p:nvGrpSpPr>
        <p:grpSpPr>
          <a:xfrm>
            <a:off x="1" y="2271293"/>
            <a:ext cx="9145411"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5FA4B0"/>
                </a:solidFill>
              </a:defRPr>
            </a:lvl1pPr>
          </a:lstStyle>
          <a:p>
            <a:r>
              <a:rPr lang="fr-FR" dirty="0"/>
              <a:t>Merci de votre attention/</a:t>
            </a:r>
            <a:br>
              <a:rPr lang="fr-FR" dirty="0"/>
            </a:br>
            <a:r>
              <a:rPr lang="fr-FR" dirty="0"/>
              <a:t>Questions-suggestions/...</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1" y="2271293"/>
            <a:ext cx="9145411"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5FA4B0"/>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9" y="3952223"/>
            <a:ext cx="2465236" cy="875838"/>
          </a:xfrm>
        </p:spPr>
        <p:txBody>
          <a:bodyPr>
            <a:noAutofit/>
          </a:bodyPr>
          <a:lstStyle>
            <a:lvl1pPr marL="0" indent="0" algn="r">
              <a:buNone/>
              <a:defRPr sz="1200">
                <a:solidFill>
                  <a:schemeClr val="tx1"/>
                </a:solidFill>
              </a:defRPr>
            </a:lvl1pPr>
            <a:lvl2pPr marL="457178" indent="0" algn="r">
              <a:buNone/>
              <a:defRPr sz="1400"/>
            </a:lvl2pPr>
            <a:lvl3pPr marL="914354" indent="0" algn="r">
              <a:buNone/>
              <a:defRPr sz="1400"/>
            </a:lvl3pPr>
            <a:lvl4pPr marL="1371532" indent="0" algn="r">
              <a:buNone/>
              <a:defRPr sz="1400"/>
            </a:lvl4pPr>
            <a:lvl5pPr marL="1828709" indent="0" algn="r">
              <a:buNone/>
              <a:defRPr sz="1400"/>
            </a:lvl5pPr>
          </a:lstStyle>
          <a:p>
            <a:pPr lvl="0"/>
            <a:r>
              <a:rPr lang="fr-FR" sz="1400" dirty="0">
                <a:solidFill>
                  <a:srgbClr val="5FA4B0"/>
                </a:solidFill>
              </a:rPr>
              <a:t>Contact</a:t>
            </a:r>
            <a:endParaRPr lang="fr-FR" dirty="0"/>
          </a:p>
          <a:p>
            <a:pPr lvl="0"/>
            <a:r>
              <a:rPr lang="fr-FR" dirty="0"/>
              <a:t>À compléter</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Image 3"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0311" y="1999210"/>
            <a:ext cx="3583380" cy="1145080"/>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C5E13-C940-403F-95EC-14BBE1C9A2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DD2945-7A87-4F66-A50D-A6E9247B019E}"/>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BF3465B-4D6A-430C-85B6-B5787D5FC2EE}"/>
              </a:ext>
            </a:extLst>
          </p:cNvPr>
          <p:cNvSpPr>
            <a:spLocks noGrp="1"/>
          </p:cNvSpPr>
          <p:nvPr>
            <p:ph type="dt" sz="half" idx="10"/>
          </p:nvPr>
        </p:nvSpPr>
        <p:spPr/>
        <p:txBody>
          <a:bodyPr/>
          <a:lstStyle/>
          <a:p>
            <a:fld id="{F956CD76-6B3F-4EBE-8C5A-1057957E6DAB}" type="datetimeFigureOut">
              <a:rPr lang="fr-FR" smtClean="0"/>
              <a:t>15/10/2024</a:t>
            </a:fld>
            <a:endParaRPr lang="fr-FR"/>
          </a:p>
        </p:txBody>
      </p:sp>
      <p:sp>
        <p:nvSpPr>
          <p:cNvPr id="5" name="Espace réservé du pied de page 4">
            <a:extLst>
              <a:ext uri="{FF2B5EF4-FFF2-40B4-BE49-F238E27FC236}">
                <a16:creationId xmlns:a16="http://schemas.microsoft.com/office/drawing/2014/main" id="{9CD862AB-0C5E-4830-B9CD-B3725D2407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49E935-68D2-46FB-960B-A2A069BEB45A}"/>
              </a:ext>
            </a:extLst>
          </p:cNvPr>
          <p:cNvSpPr>
            <a:spLocks noGrp="1"/>
          </p:cNvSpPr>
          <p:nvPr>
            <p:ph type="sldNum" sz="quarter" idx="12"/>
          </p:nvPr>
        </p:nvSpPr>
        <p:spPr/>
        <p:txBody>
          <a:bodyPr/>
          <a:lstStyle/>
          <a:p>
            <a:fld id="{C015FF3C-1A28-4A80-AA77-DDFE1B8AD0D2}" type="slidenum">
              <a:rPr lang="fr-FR" smtClean="0"/>
              <a:t>‹#›</a:t>
            </a:fld>
            <a:endParaRPr lang="fr-FR"/>
          </a:p>
        </p:txBody>
      </p:sp>
    </p:spTree>
    <p:extLst>
      <p:ext uri="{BB962C8B-B14F-4D97-AF65-F5344CB8AC3E}">
        <p14:creationId xmlns:p14="http://schemas.microsoft.com/office/powerpoint/2010/main" val="1327903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BAPS 2022</a:t>
            </a:r>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FE6B5075-531B-464A-A8BF-AB7A34F3A623}" type="slidenum">
              <a:rPr lang="fr-BE" smtClean="0"/>
              <a:t>‹#›</a:t>
            </a:fld>
            <a:endParaRPr lang="fr-BE"/>
          </a:p>
        </p:txBody>
      </p:sp>
    </p:spTree>
    <p:extLst>
      <p:ext uri="{BB962C8B-B14F-4D97-AF65-F5344CB8AC3E}">
        <p14:creationId xmlns:p14="http://schemas.microsoft.com/office/powerpoint/2010/main" val="221059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1" y="2276498"/>
            <a:ext cx="9145411"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4" name="Triangle isocèle 3"/>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2" name="Titre 1"/>
          <p:cNvSpPr>
            <a:spLocks noGrp="1"/>
          </p:cNvSpPr>
          <p:nvPr>
            <p:ph type="title"/>
          </p:nvPr>
        </p:nvSpPr>
        <p:spPr>
          <a:xfrm>
            <a:off x="848915" y="1987062"/>
            <a:ext cx="7493796" cy="567349"/>
          </a:xfrm>
        </p:spPr>
        <p:txBody>
          <a:bodyPr>
            <a:normAutofit/>
          </a:bodyPr>
          <a:lstStyle>
            <a:lvl1pPr>
              <a:defRPr sz="3200" b="1">
                <a:solidFill>
                  <a:srgbClr val="5FA4B0"/>
                </a:solidFill>
              </a:defRPr>
            </a:lvl1pPr>
          </a:lstStyle>
          <a:p>
            <a:r>
              <a:rPr lang="fr-FR"/>
              <a:t>Cliquez et modifiez le titre</a:t>
            </a:r>
          </a:p>
        </p:txBody>
      </p:sp>
      <p:sp>
        <p:nvSpPr>
          <p:cNvPr id="7" name="Espace réservé du texte 6"/>
          <p:cNvSpPr>
            <a:spLocks noGrp="1"/>
          </p:cNvSpPr>
          <p:nvPr>
            <p:ph type="body" sz="quarter" idx="10" hasCustomPrompt="1"/>
          </p:nvPr>
        </p:nvSpPr>
        <p:spPr>
          <a:xfrm>
            <a:off x="2012183" y="2633012"/>
            <a:ext cx="5119639" cy="552855"/>
          </a:xfrm>
        </p:spPr>
        <p:txBody>
          <a:bodyPr>
            <a:noAutofit/>
          </a:bodyPr>
          <a:lstStyle>
            <a:lvl1pPr marL="0" indent="0" algn="ct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9" name="Image 8"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7C54-B4BC-5195-8588-336B390E8F26}"/>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BE"/>
          </a:p>
        </p:txBody>
      </p:sp>
      <p:sp>
        <p:nvSpPr>
          <p:cNvPr id="3" name="Subtitle 2">
            <a:extLst>
              <a:ext uri="{FF2B5EF4-FFF2-40B4-BE49-F238E27FC236}">
                <a16:creationId xmlns:a16="http://schemas.microsoft.com/office/drawing/2014/main" id="{E8943BC5-7A79-E2E8-CE8D-53E7CB04D17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8CB2FC11-8843-7365-83F3-4095479CB4A0}"/>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5" name="Footer Placeholder 4">
            <a:extLst>
              <a:ext uri="{FF2B5EF4-FFF2-40B4-BE49-F238E27FC236}">
                <a16:creationId xmlns:a16="http://schemas.microsoft.com/office/drawing/2014/main" id="{EB648C74-A61D-F6CE-FD4B-552F34BB42B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BA06F4D0-D9DD-AA52-30D7-6F0D9A8F58E5}"/>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1167036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5275-55DB-2B68-105A-78CCC70137B8}"/>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155B3F8A-89D3-946D-E640-02FA4F057C8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61E62074-B2AF-654E-3401-694E67F43FE4}"/>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5" name="Footer Placeholder 4">
            <a:extLst>
              <a:ext uri="{FF2B5EF4-FFF2-40B4-BE49-F238E27FC236}">
                <a16:creationId xmlns:a16="http://schemas.microsoft.com/office/drawing/2014/main" id="{C14AD46D-68F6-0165-23A9-B1911FB82D3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DB94D99-633E-E00B-28F9-699AEF807809}"/>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2601041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C8DF-AC5B-2E4F-E7B8-5C437C27FEC3}"/>
              </a:ext>
            </a:extLst>
          </p:cNvPr>
          <p:cNvSpPr>
            <a:spLocks noGrp="1"/>
          </p:cNvSpPr>
          <p:nvPr>
            <p:ph type="title"/>
          </p:nvPr>
        </p:nvSpPr>
        <p:spPr>
          <a:xfrm>
            <a:off x="623887" y="1282304"/>
            <a:ext cx="7886700" cy="2139553"/>
          </a:xfrm>
        </p:spPr>
        <p:txBody>
          <a:bodyPr anchor="b"/>
          <a:lstStyle>
            <a:lvl1pPr>
              <a:defRPr sz="45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DEF19E15-65A9-EEC9-B3FB-789145511B9A}"/>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FF1581-F606-4852-C0F8-DAE9E1F3586A}"/>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5" name="Footer Placeholder 4">
            <a:extLst>
              <a:ext uri="{FF2B5EF4-FFF2-40B4-BE49-F238E27FC236}">
                <a16:creationId xmlns:a16="http://schemas.microsoft.com/office/drawing/2014/main" id="{D5C36E39-4788-FD16-B52E-C0A6FEECA37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8D5EEF1-FEFD-F9D4-5D64-6D45A471D1C2}"/>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2001197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6FBF-BE79-2CBE-40F2-36F341E8B4C6}"/>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AB133678-A6E5-3FA8-D5DE-95B5F4BEC536}"/>
              </a:ext>
            </a:extLst>
          </p:cNvPr>
          <p:cNvSpPr>
            <a:spLocks noGrp="1"/>
          </p:cNvSpPr>
          <p:nvPr>
            <p:ph sz="half" idx="1"/>
          </p:nvPr>
        </p:nvSpPr>
        <p:spPr>
          <a:xfrm>
            <a:off x="6286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53C79262-7742-B3B3-4458-4E94D53E43F6}"/>
              </a:ext>
            </a:extLst>
          </p:cNvPr>
          <p:cNvSpPr>
            <a:spLocks noGrp="1"/>
          </p:cNvSpPr>
          <p:nvPr>
            <p:ph sz="half" idx="2"/>
          </p:nvPr>
        </p:nvSpPr>
        <p:spPr>
          <a:xfrm>
            <a:off x="46291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D5405DBC-4ABD-C821-88B9-7F91BEC042B6}"/>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6" name="Footer Placeholder 5">
            <a:extLst>
              <a:ext uri="{FF2B5EF4-FFF2-40B4-BE49-F238E27FC236}">
                <a16:creationId xmlns:a16="http://schemas.microsoft.com/office/drawing/2014/main" id="{4EA03CCF-702D-F426-7019-AE3DFD528BEA}"/>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AC043940-4156-89D8-A043-55CEF34A160B}"/>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775996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9396-6C72-B669-5CDB-40448E26D930}"/>
              </a:ext>
            </a:extLst>
          </p:cNvPr>
          <p:cNvSpPr>
            <a:spLocks noGrp="1"/>
          </p:cNvSpPr>
          <p:nvPr>
            <p:ph type="title"/>
          </p:nvPr>
        </p:nvSpPr>
        <p:spPr>
          <a:xfrm>
            <a:off x="629841" y="273844"/>
            <a:ext cx="7886700" cy="994172"/>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D7A9A800-B846-D737-A058-B123E71BF69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68AB1A9-CF76-1E0E-A47A-F1EA8B3D791B}"/>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25834513-B72E-F41D-CD29-0C13B8BBF64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3EBCED8-4C19-1661-407A-835A57B3117C}"/>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54CA695-DD6E-2292-81D7-2764D93C619E}"/>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8" name="Footer Placeholder 7">
            <a:extLst>
              <a:ext uri="{FF2B5EF4-FFF2-40B4-BE49-F238E27FC236}">
                <a16:creationId xmlns:a16="http://schemas.microsoft.com/office/drawing/2014/main" id="{68D1A01D-23E2-CC5A-5A5F-E3DCBF63D760}"/>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4C9735F7-F4E1-353B-123B-1B0F527AB462}"/>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2187888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2E69-7250-8AFE-66AA-353FBB874101}"/>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3D17C6F0-5377-A544-7369-3F46F1F712E0}"/>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4" name="Footer Placeholder 3">
            <a:extLst>
              <a:ext uri="{FF2B5EF4-FFF2-40B4-BE49-F238E27FC236}">
                <a16:creationId xmlns:a16="http://schemas.microsoft.com/office/drawing/2014/main" id="{0EAF011D-2D33-8536-5E56-9D1D656432F5}"/>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FF7B689-F2F6-0AB9-6F83-9D1380819C32}"/>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673097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FDBED3-C1C3-E757-9B9F-34B9B9915664}"/>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3" name="Footer Placeholder 2">
            <a:extLst>
              <a:ext uri="{FF2B5EF4-FFF2-40B4-BE49-F238E27FC236}">
                <a16:creationId xmlns:a16="http://schemas.microsoft.com/office/drawing/2014/main" id="{F21600CB-D1A2-D777-EDEF-20AAD4DE196D}"/>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1DBF1521-8EFF-E2A3-DF05-75133114CAE4}"/>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4234878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36B1-2173-2B36-5D8A-B72F1076A066}"/>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580EFA74-E78B-C493-E363-8D5CEBC42C1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BE63AB7A-6AFF-C346-7D58-331974F396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732FE1C-158D-0B00-DB83-10D974EB58C4}"/>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6" name="Footer Placeholder 5">
            <a:extLst>
              <a:ext uri="{FF2B5EF4-FFF2-40B4-BE49-F238E27FC236}">
                <a16:creationId xmlns:a16="http://schemas.microsoft.com/office/drawing/2014/main" id="{E0BB52C0-71F9-5167-8A21-4BA408739408}"/>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F411DB9B-D445-FBAA-6B8D-EC89F2742FD3}"/>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4142295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0379-EE01-1643-4C4A-FAAB61A4A5D3}"/>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63C46626-81AD-E87A-41D2-18A3720E6FF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BE"/>
          </a:p>
        </p:txBody>
      </p:sp>
      <p:sp>
        <p:nvSpPr>
          <p:cNvPr id="4" name="Text Placeholder 3">
            <a:extLst>
              <a:ext uri="{FF2B5EF4-FFF2-40B4-BE49-F238E27FC236}">
                <a16:creationId xmlns:a16="http://schemas.microsoft.com/office/drawing/2014/main" id="{FAE022CB-CCF1-212A-FC4F-160310FAAD7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ED65000-93A8-900A-62F3-03A27FD56B29}"/>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6" name="Footer Placeholder 5">
            <a:extLst>
              <a:ext uri="{FF2B5EF4-FFF2-40B4-BE49-F238E27FC236}">
                <a16:creationId xmlns:a16="http://schemas.microsoft.com/office/drawing/2014/main" id="{CC4E78BE-3B9E-C8EE-C37A-FB9D7455319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24726EA-9329-3E92-383B-5EE71072841B}"/>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15135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1185-6E02-DF2D-11BE-2EF48E822AB5}"/>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D54F2367-2A68-C267-09BF-4363AF4057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B5516B94-E799-C115-84E6-2D9D5E0928F6}"/>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5" name="Footer Placeholder 4">
            <a:extLst>
              <a:ext uri="{FF2B5EF4-FFF2-40B4-BE49-F238E27FC236}">
                <a16:creationId xmlns:a16="http://schemas.microsoft.com/office/drawing/2014/main" id="{F1A4CFE1-939A-3F1C-2543-00C7BD5D666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E5EB069-1B71-631D-14B4-A744FF822260}"/>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66576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1652" cy="5143500"/>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33BCB8-AE81-DDF8-5CF1-5EF1678A227C}"/>
              </a:ext>
            </a:extLst>
          </p:cNvPr>
          <p:cNvSpPr>
            <a:spLocks noGrp="1"/>
          </p:cNvSpPr>
          <p:nvPr>
            <p:ph type="title" orient="vert"/>
          </p:nvPr>
        </p:nvSpPr>
        <p:spPr>
          <a:xfrm>
            <a:off x="6543675" y="273843"/>
            <a:ext cx="1971675" cy="4358879"/>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5EA3B461-1B59-C335-6B13-49AC7BD6E5F4}"/>
              </a:ext>
            </a:extLst>
          </p:cNvPr>
          <p:cNvSpPr>
            <a:spLocks noGrp="1"/>
          </p:cNvSpPr>
          <p:nvPr>
            <p:ph type="body" orient="vert" idx="1"/>
          </p:nvPr>
        </p:nvSpPr>
        <p:spPr>
          <a:xfrm>
            <a:off x="628650" y="273843"/>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B9AF0BF-E66C-D435-9C00-E2E85B16FCF2}"/>
              </a:ext>
            </a:extLst>
          </p:cNvPr>
          <p:cNvSpPr>
            <a:spLocks noGrp="1"/>
          </p:cNvSpPr>
          <p:nvPr>
            <p:ph type="dt" sz="half" idx="10"/>
          </p:nvPr>
        </p:nvSpPr>
        <p:spPr/>
        <p:txBody>
          <a:bodyPr/>
          <a:lstStyle/>
          <a:p>
            <a:fld id="{B6C19606-95B3-8543-ABE4-07517B5DD2E5}" type="datetimeFigureOut">
              <a:rPr lang="en-BE" smtClean="0"/>
              <a:t>15/10/2024</a:t>
            </a:fld>
            <a:endParaRPr lang="en-BE"/>
          </a:p>
        </p:txBody>
      </p:sp>
      <p:sp>
        <p:nvSpPr>
          <p:cNvPr id="5" name="Footer Placeholder 4">
            <a:extLst>
              <a:ext uri="{FF2B5EF4-FFF2-40B4-BE49-F238E27FC236}">
                <a16:creationId xmlns:a16="http://schemas.microsoft.com/office/drawing/2014/main" id="{9A89E27C-02F0-475E-8DFE-0DCBE0A02CD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D62CE94-4816-EA26-84C5-09FC23C28888}"/>
              </a:ext>
            </a:extLst>
          </p:cNvPr>
          <p:cNvSpPr>
            <a:spLocks noGrp="1"/>
          </p:cNvSpPr>
          <p:nvPr>
            <p:ph type="sldNum" sz="quarter" idx="12"/>
          </p:nvPr>
        </p:nvSpPr>
        <p:spPr/>
        <p:txBody>
          <a:bodyPr/>
          <a:lstStyle/>
          <a:p>
            <a:fld id="{E56D1680-E8F4-124A-BEB7-CE2035D28BFC}" type="slidenum">
              <a:rPr lang="en-BE" smtClean="0"/>
              <a:t>‹#›</a:t>
            </a:fld>
            <a:endParaRPr lang="en-BE"/>
          </a:p>
        </p:txBody>
      </p:sp>
    </p:spTree>
    <p:extLst>
      <p:ext uri="{BB962C8B-B14F-4D97-AF65-F5344CB8AC3E}">
        <p14:creationId xmlns:p14="http://schemas.microsoft.com/office/powerpoint/2010/main" val="72632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0" y="0"/>
            <a:ext cx="9141652" cy="5143500"/>
          </a:xfrm>
          <a:prstGeom prst="rect">
            <a:avLst/>
          </a:prstGeom>
        </p:spPr>
      </p:pic>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0" y="0"/>
            <a:ext cx="9141652"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5101" y="-5100"/>
            <a:ext cx="9149101"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7" name="Espace réservé de la date 6"/>
          <p:cNvSpPr>
            <a:spLocks noGrp="1"/>
          </p:cNvSpPr>
          <p:nvPr>
            <p:ph type="dt" sz="half" idx="10"/>
          </p:nvPr>
        </p:nvSpPr>
        <p:spPr/>
        <p:txBody>
          <a:bodyPr/>
          <a:lstStyle/>
          <a:p>
            <a:fld id="{E84C0596-2690-A647-BF28-8313842AC749}" type="datetimeFigureOut">
              <a:rPr lang="fr-FR" smtClean="0"/>
              <a:t>15/10/2024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3186817" y="3476669"/>
            <a:ext cx="5622328" cy="567349"/>
          </a:xfrm>
        </p:spPr>
        <p:txBody>
          <a:bodyPr>
            <a:normAutofit/>
          </a:bodyPr>
          <a:lstStyle>
            <a:lvl1pPr algn="r">
              <a:defRPr sz="32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5725" y="152440"/>
            <a:ext cx="1089707" cy="348219"/>
          </a:xfrm>
          <a:prstGeom prst="rect">
            <a:avLst/>
          </a:prstGeom>
        </p:spPr>
      </p:pic>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t>15/10/2024</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t>‹#›</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 id="2147483673" r:id="rId18"/>
    <p:sldLayoutId id="2147483674"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Clr>
          <a:srgbClr val="00707F"/>
        </a:buClr>
        <a:buSzPct val="55000"/>
        <a:buFont typeface="Lucida Grande"/>
        <a:buChar char="▶"/>
        <a:defRPr sz="3200" kern="1200">
          <a:solidFill>
            <a:schemeClr val="tx1"/>
          </a:solidFill>
          <a:latin typeface="+mn-lt"/>
          <a:ea typeface="+mn-ea"/>
          <a:cs typeface="+mn-cs"/>
        </a:defRPr>
      </a:lvl1pPr>
      <a:lvl2pPr marL="742913" indent="-285737" algn="l" defTabSz="457178" rtl="0" eaLnBrk="1" latinLnBrk="0" hangingPunct="1">
        <a:spcBef>
          <a:spcPct val="20000"/>
        </a:spcBef>
        <a:buClr>
          <a:srgbClr val="00707F"/>
        </a:buClr>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Clr>
          <a:srgbClr val="00707F"/>
        </a:buClr>
        <a:buFont typeface="Lucida Grande"/>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Clr>
          <a:srgbClr val="00707F"/>
        </a:buClr>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Clr>
          <a:srgbClr val="00707F"/>
        </a:buClr>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5E08-87DB-F4CB-5C2F-F3AE053B6A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CFCCBD19-3D20-E77E-1E4F-D57DDA9D49DE}"/>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897A49E4-56EA-1346-0870-02B0ABE6E3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B6C19606-95B3-8543-ABE4-07517B5DD2E5}" type="datetimeFigureOut">
              <a:rPr lang="en-BE" smtClean="0"/>
              <a:t>15/10/2024</a:t>
            </a:fld>
            <a:endParaRPr lang="en-BE"/>
          </a:p>
        </p:txBody>
      </p:sp>
      <p:sp>
        <p:nvSpPr>
          <p:cNvPr id="5" name="Footer Placeholder 4">
            <a:extLst>
              <a:ext uri="{FF2B5EF4-FFF2-40B4-BE49-F238E27FC236}">
                <a16:creationId xmlns:a16="http://schemas.microsoft.com/office/drawing/2014/main" id="{2BFE3548-47C7-349E-8486-F6CD02D653C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EA53983E-B539-BE08-95F5-0889E85D61B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E56D1680-E8F4-124A-BEB7-CE2035D28BFC}" type="slidenum">
              <a:rPr lang="en-BE" smtClean="0"/>
              <a:t>‹#›</a:t>
            </a:fld>
            <a:endParaRPr lang="en-BE"/>
          </a:p>
        </p:txBody>
      </p:sp>
    </p:spTree>
    <p:extLst>
      <p:ext uri="{BB962C8B-B14F-4D97-AF65-F5344CB8AC3E}">
        <p14:creationId xmlns:p14="http://schemas.microsoft.com/office/powerpoint/2010/main" val="210974495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47.tif"/><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notesSlide" Target="../notesSlides/notesSlide19.xml"/><Relationship Id="rId16"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slideLayout" Target="../slideLayouts/slideLayout13.xml"/><Relationship Id="rId7" Type="http://schemas.openxmlformats.org/officeDocument/2006/relationships/image" Target="../media/image68.e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notesSlide" Target="../notesSlides/notesSlide26.xml"/><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image" Target="../media/image73.emf"/></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15FFE5-0AFD-E34C-9098-959F0213BC20}"/>
              </a:ext>
            </a:extLst>
          </p:cNvPr>
          <p:cNvSpPr/>
          <p:nvPr/>
        </p:nvSpPr>
        <p:spPr>
          <a:xfrm>
            <a:off x="7432804" y="0"/>
            <a:ext cx="1445301" cy="6829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9683E884-1602-3A45-B7B2-5B870947C32F}"/>
              </a:ext>
            </a:extLst>
          </p:cNvPr>
          <p:cNvSpPr/>
          <p:nvPr/>
        </p:nvSpPr>
        <p:spPr>
          <a:xfrm>
            <a:off x="291939" y="2810767"/>
            <a:ext cx="4401981" cy="1877437"/>
          </a:xfrm>
          <a:prstGeom prst="rect">
            <a:avLst/>
          </a:prstGeom>
        </p:spPr>
        <p:txBody>
          <a:bodyPr wrap="square">
            <a:spAutoFit/>
          </a:bodyPr>
          <a:lstStyle/>
          <a:p>
            <a:r>
              <a:rPr lang="en-GB" sz="2000" dirty="0">
                <a:latin typeface="Calibri Light" panose="020F0302020204030204" pitchFamily="34" charset="0"/>
                <a:cs typeface="Calibri Light" panose="020F0302020204030204" pitchFamily="34" charset="0"/>
              </a:rPr>
              <a:t>Athena Demertzi, PhD</a:t>
            </a:r>
          </a:p>
          <a:p>
            <a:endParaRPr lang="en-GB" sz="1000"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Director, Physiology of Cognition Lab</a:t>
            </a:r>
            <a:endParaRPr lang="en-GB" sz="900"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GIGA Institute </a:t>
            </a:r>
          </a:p>
          <a:p>
            <a:r>
              <a:rPr lang="en-GB" dirty="0">
                <a:latin typeface="Calibri Light" panose="020F0302020204030204" pitchFamily="34" charset="0"/>
                <a:cs typeface="Calibri Light" panose="020F0302020204030204" pitchFamily="34" charset="0"/>
              </a:rPr>
              <a:t>CRC-Human Imaging Unit</a:t>
            </a:r>
            <a:endParaRPr lang="en-GB" sz="12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University of Liège</a:t>
            </a:r>
          </a:p>
          <a:p>
            <a:r>
              <a:rPr lang="en-GB" sz="1600" dirty="0">
                <a:latin typeface="Calibri Light" panose="020F0302020204030204" pitchFamily="34" charset="0"/>
                <a:cs typeface="Calibri Light" panose="020F0302020204030204" pitchFamily="34" charset="0"/>
              </a:rPr>
              <a:t>BELGIUM</a:t>
            </a:r>
          </a:p>
        </p:txBody>
      </p:sp>
      <p:sp>
        <p:nvSpPr>
          <p:cNvPr id="2" name="Titre 1"/>
          <p:cNvSpPr>
            <a:spLocks noGrp="1"/>
          </p:cNvSpPr>
          <p:nvPr>
            <p:ph type="title"/>
          </p:nvPr>
        </p:nvSpPr>
        <p:spPr>
          <a:xfrm>
            <a:off x="291939" y="1023549"/>
            <a:ext cx="5240142" cy="1410785"/>
          </a:xfrm>
          <a:noFill/>
          <a:effectLst/>
        </p:spPr>
        <p:txBody>
          <a:bodyPr>
            <a:noAutofit/>
          </a:bodyPr>
          <a:lstStyle/>
          <a:p>
            <a:pPr algn="l"/>
            <a:r>
              <a:rPr lang="en-GB" sz="3200" dirty="0">
                <a:solidFill>
                  <a:schemeClr val="tx1"/>
                </a:solidFill>
                <a:effectLst/>
                <a:latin typeface="Helvetica Neue" panose="02000503000000020004" pitchFamily="2" charset="0"/>
              </a:rPr>
              <a:t>Mind blanking as default manifestation of contentless thinking</a:t>
            </a:r>
            <a:endParaRPr lang="en-US" sz="4000" dirty="0">
              <a:solidFill>
                <a:schemeClr val="tx1"/>
              </a:solidFill>
              <a:latin typeface="Helvetica Light" panose="020B0403020202020204" pitchFamily="34" charset="0"/>
              <a:ea typeface="Helvetica Neue Light" panose="02000403000000020004" pitchFamily="2" charset="0"/>
            </a:endParaRPr>
          </a:p>
        </p:txBody>
      </p:sp>
      <p:pic>
        <p:nvPicPr>
          <p:cNvPr id="8" name="Picture 7" descr="A white background with blue and green text&#10;&#10;Description automatically generated">
            <a:extLst>
              <a:ext uri="{FF2B5EF4-FFF2-40B4-BE49-F238E27FC236}">
                <a16:creationId xmlns:a16="http://schemas.microsoft.com/office/drawing/2014/main" id="{3DC9C93F-77A8-705A-DCB3-266AD7F582A6}"/>
              </a:ext>
            </a:extLst>
          </p:cNvPr>
          <p:cNvPicPr>
            <a:picLocks noChangeAspect="1"/>
          </p:cNvPicPr>
          <p:nvPr/>
        </p:nvPicPr>
        <p:blipFill>
          <a:blip r:embed="rId3"/>
          <a:stretch>
            <a:fillRect/>
          </a:stretch>
        </p:blipFill>
        <p:spPr>
          <a:xfrm>
            <a:off x="4799877" y="3513984"/>
            <a:ext cx="3718377" cy="1486194"/>
          </a:xfrm>
          <a:prstGeom prst="rect">
            <a:avLst/>
          </a:prstGeom>
        </p:spPr>
      </p:pic>
      <p:sp>
        <p:nvSpPr>
          <p:cNvPr id="5" name="TextBox 4">
            <a:extLst>
              <a:ext uri="{FF2B5EF4-FFF2-40B4-BE49-F238E27FC236}">
                <a16:creationId xmlns:a16="http://schemas.microsoft.com/office/drawing/2014/main" id="{33DFD697-E53E-5A43-7A51-5A83BF09CAF7}"/>
              </a:ext>
            </a:extLst>
          </p:cNvPr>
          <p:cNvSpPr txBox="1"/>
          <p:nvPr/>
        </p:nvSpPr>
        <p:spPr>
          <a:xfrm>
            <a:off x="5387501" y="189916"/>
            <a:ext cx="3464560" cy="914400"/>
          </a:xfrm>
          <a:prstGeom prst="rect">
            <a:avLst/>
          </a:prstGeom>
        </p:spPr>
        <p:txBody>
          <a:bodyPr vert="horz" wrap="none" lIns="91440" tIns="45720" rIns="91440" bIns="45720" rtlCol="0" anchor="ctr">
            <a:normAutofit/>
          </a:bodyPr>
          <a:lstStyle/>
          <a:p>
            <a:pPr algn="ctr"/>
            <a:r>
              <a:rPr lang="en-BE" sz="1400" dirty="0">
                <a:latin typeface="Calibri Light" panose="020F0302020204030204" pitchFamily="34" charset="0"/>
                <a:cs typeface="Calibri Light" panose="020F0302020204030204" pitchFamily="34" charset="0"/>
              </a:rPr>
              <a:t>Mini-Symposium </a:t>
            </a:r>
          </a:p>
          <a:p>
            <a:pPr algn="ctr"/>
            <a:r>
              <a:rPr lang="en-GB" sz="1600" dirty="0">
                <a:solidFill>
                  <a:srgbClr val="202124"/>
                </a:solidFill>
                <a:effectLst/>
                <a:latin typeface="Calibri Light" panose="020F0302020204030204" pitchFamily="34" charset="0"/>
                <a:cs typeface="Calibri Light" panose="020F0302020204030204" pitchFamily="34" charset="0"/>
              </a:rPr>
              <a:t>'Non-ordinary states of consciousness’ </a:t>
            </a:r>
            <a:r>
              <a:rPr lang="en-GB" sz="1400" u="none" strike="noStrike" dirty="0">
                <a:solidFill>
                  <a:srgbClr val="212121"/>
                </a:solidFill>
                <a:effectLst/>
                <a:latin typeface="Calibri Light" panose="020F0302020204030204" pitchFamily="34" charset="0"/>
                <a:cs typeface="Calibri Light" panose="020F0302020204030204" pitchFamily="34" charset="0"/>
              </a:rPr>
              <a:t> </a:t>
            </a:r>
          </a:p>
          <a:p>
            <a:pPr algn="ctr"/>
            <a:r>
              <a:rPr lang="en-GB" sz="1100" dirty="0">
                <a:solidFill>
                  <a:srgbClr val="212121"/>
                </a:solidFill>
                <a:latin typeface="Calibri Light" panose="020F0302020204030204" pitchFamily="34" charset="0"/>
                <a:cs typeface="Calibri Light" panose="020F0302020204030204" pitchFamily="34" charset="0"/>
              </a:rPr>
              <a:t>October 15 2024</a:t>
            </a:r>
          </a:p>
          <a:p>
            <a:pPr algn="ctr"/>
            <a:r>
              <a:rPr lang="en-GB" sz="1100" dirty="0">
                <a:solidFill>
                  <a:srgbClr val="212121"/>
                </a:solidFill>
                <a:latin typeface="Calibri Light" panose="020F0302020204030204" pitchFamily="34" charset="0"/>
                <a:cs typeface="Calibri Light" panose="020F0302020204030204" pitchFamily="34" charset="0"/>
              </a:rPr>
              <a:t>Paris</a:t>
            </a:r>
            <a:endParaRPr lang="en-BE" sz="11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1126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6184920" y="777350"/>
            <a:ext cx="1601768"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sp>
        <p:nvSpPr>
          <p:cNvPr id="12" name="TextBox 11">
            <a:extLst>
              <a:ext uri="{FF2B5EF4-FFF2-40B4-BE49-F238E27FC236}">
                <a16:creationId xmlns:a16="http://schemas.microsoft.com/office/drawing/2014/main" id="{8242D50B-8832-3CB4-DFED-20CC7467340A}"/>
              </a:ext>
            </a:extLst>
          </p:cNvPr>
          <p:cNvSpPr txBox="1"/>
          <p:nvPr/>
        </p:nvSpPr>
        <p:spPr>
          <a:xfrm>
            <a:off x="3143546" y="881256"/>
            <a:ext cx="4392122" cy="265457"/>
          </a:xfrm>
          <a:prstGeom prst="rect">
            <a:avLst/>
          </a:prstGeom>
          <a:noFill/>
        </p:spPr>
        <p:txBody>
          <a:bodyPr wrap="square" rtlCol="0">
            <a:spAutoFit/>
          </a:bodyPr>
          <a:lstStyle/>
          <a:p>
            <a:r>
              <a:rPr lang="en-US" sz="1125" dirty="0"/>
              <a:t>Sparsely reported                            Reduced perceptions        Equiprobable      </a:t>
            </a:r>
            <a:endParaRPr lang="fr-BE" sz="1125" dirty="0"/>
          </a:p>
        </p:txBody>
      </p:sp>
      <p:sp>
        <p:nvSpPr>
          <p:cNvPr id="13" name="Rectangle 12">
            <a:extLst>
              <a:ext uri="{FF2B5EF4-FFF2-40B4-BE49-F238E27FC236}">
                <a16:creationId xmlns:a16="http://schemas.microsoft.com/office/drawing/2014/main" id="{734F3146-8ECC-5576-C45A-1ED9460E5527}"/>
              </a:ext>
            </a:extLst>
          </p:cNvPr>
          <p:cNvSpPr/>
          <p:nvPr/>
        </p:nvSpPr>
        <p:spPr>
          <a:xfrm>
            <a:off x="2013967" y="64293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14" name="Rectangle 13">
            <a:extLst>
              <a:ext uri="{FF2B5EF4-FFF2-40B4-BE49-F238E27FC236}">
                <a16:creationId xmlns:a16="http://schemas.microsoft.com/office/drawing/2014/main" id="{007AA95C-543C-3A82-934A-8B931571AA7F}"/>
              </a:ext>
            </a:extLst>
          </p:cNvPr>
          <p:cNvSpPr/>
          <p:nvPr/>
        </p:nvSpPr>
        <p:spPr>
          <a:xfrm>
            <a:off x="1082864" y="708553"/>
            <a:ext cx="6931510"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dirty="0"/>
          </a:p>
        </p:txBody>
      </p:sp>
      <p:sp>
        <p:nvSpPr>
          <p:cNvPr id="18" name="Titre 2">
            <a:extLst>
              <a:ext uri="{FF2B5EF4-FFF2-40B4-BE49-F238E27FC236}">
                <a16:creationId xmlns:a16="http://schemas.microsoft.com/office/drawing/2014/main" id="{16508A66-EDA2-90E9-2F03-238FBBCBC373}"/>
              </a:ext>
            </a:extLst>
          </p:cNvPr>
          <p:cNvSpPr txBox="1">
            <a:spLocks/>
          </p:cNvSpPr>
          <p:nvPr/>
        </p:nvSpPr>
        <p:spPr>
          <a:xfrm>
            <a:off x="1192801" y="57119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21" name="Rectangle 20">
            <a:extLst>
              <a:ext uri="{FF2B5EF4-FFF2-40B4-BE49-F238E27FC236}">
                <a16:creationId xmlns:a16="http://schemas.microsoft.com/office/drawing/2014/main" id="{D223F6C1-6BB0-6BF7-C11E-C91BF38275E3}"/>
              </a:ext>
            </a:extLst>
          </p:cNvPr>
          <p:cNvSpPr/>
          <p:nvPr/>
        </p:nvSpPr>
        <p:spPr>
          <a:xfrm>
            <a:off x="7558701" y="109450"/>
            <a:ext cx="1278442" cy="41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8" name="TextBox 7">
            <a:extLst>
              <a:ext uri="{FF2B5EF4-FFF2-40B4-BE49-F238E27FC236}">
                <a16:creationId xmlns:a16="http://schemas.microsoft.com/office/drawing/2014/main" id="{C4650B02-A17B-BD49-FA18-CFD336BC1058}"/>
              </a:ext>
            </a:extLst>
          </p:cNvPr>
          <p:cNvSpPr txBox="1"/>
          <p:nvPr/>
        </p:nvSpPr>
        <p:spPr>
          <a:xfrm>
            <a:off x="1243350" y="4670058"/>
            <a:ext cx="6743189" cy="387692"/>
          </a:xfrm>
          <a:prstGeom prst="rect">
            <a:avLst/>
          </a:prstGeom>
        </p:spPr>
        <p:txBody>
          <a:bodyPr vert="horz" wrap="square" lIns="68580" tIns="34290" rIns="68580" bIns="34290" rtlCol="0" anchor="ctr">
            <a:normAutofit/>
          </a:bodyPr>
          <a:lstStyle/>
          <a:p>
            <a:endParaRPr lang="en-BE" sz="800" dirty="0"/>
          </a:p>
        </p:txBody>
      </p:sp>
      <p:sp>
        <p:nvSpPr>
          <p:cNvPr id="5" name="TextBox 4">
            <a:extLst>
              <a:ext uri="{FF2B5EF4-FFF2-40B4-BE49-F238E27FC236}">
                <a16:creationId xmlns:a16="http://schemas.microsoft.com/office/drawing/2014/main" id="{7B624C18-51DC-D487-7620-8E0BD8A0B2D0}"/>
              </a:ext>
            </a:extLst>
          </p:cNvPr>
          <p:cNvSpPr txBox="1"/>
          <p:nvPr/>
        </p:nvSpPr>
        <p:spPr>
          <a:xfrm>
            <a:off x="271002" y="4762269"/>
            <a:ext cx="6743189" cy="387692"/>
          </a:xfrm>
          <a:prstGeom prst="rect">
            <a:avLst/>
          </a:prstGeom>
        </p:spPr>
        <p:txBody>
          <a:bodyPr vert="horz" wrap="square" lIns="68580" tIns="34290" rIns="68580" bIns="34290" rtlCol="0" anchor="ctr">
            <a:noAutofit/>
          </a:bodyPr>
          <a:lstStyle/>
          <a:p>
            <a:r>
              <a:rPr lang="en-GB" sz="1100" dirty="0" err="1"/>
              <a:t>Mortaheb</a:t>
            </a:r>
            <a:r>
              <a:rPr lang="en-GB" sz="1100" dirty="0"/>
              <a:t>, Van </a:t>
            </a:r>
            <a:r>
              <a:rPr lang="en-GB" sz="1100" dirty="0" err="1"/>
              <a:t>Calster</a:t>
            </a:r>
            <a:r>
              <a:rPr lang="en-GB" sz="1100" dirty="0"/>
              <a:t>, Raimondo, </a:t>
            </a:r>
            <a:r>
              <a:rPr lang="en-GB" sz="1100" dirty="0" err="1"/>
              <a:t>Klados</a:t>
            </a:r>
            <a:r>
              <a:rPr lang="en-GB" sz="1100" dirty="0"/>
              <a:t>, </a:t>
            </a:r>
            <a:r>
              <a:rPr lang="en-GB" sz="1100" dirty="0" err="1"/>
              <a:t>Boulakis</a:t>
            </a:r>
            <a:r>
              <a:rPr lang="en-GB" sz="1100" dirty="0"/>
              <a:t>, </a:t>
            </a:r>
            <a:r>
              <a:rPr lang="en-GB" sz="1100" dirty="0" err="1"/>
              <a:t>Georgoulaa</a:t>
            </a:r>
            <a:r>
              <a:rPr lang="en-GB" sz="1100" dirty="0"/>
              <a:t>, Majerus, Van De Ville*, Demertzi*. </a:t>
            </a:r>
            <a:r>
              <a:rPr lang="en-GB" sz="1100" i="1" dirty="0"/>
              <a:t>PNAS</a:t>
            </a:r>
            <a:r>
              <a:rPr lang="en-GB" sz="1100" dirty="0"/>
              <a:t> 2022 </a:t>
            </a:r>
          </a:p>
          <a:p>
            <a:endParaRPr lang="en-BE" sz="1100" dirty="0"/>
          </a:p>
        </p:txBody>
      </p:sp>
      <p:sp>
        <p:nvSpPr>
          <p:cNvPr id="20" name="Titre 2">
            <a:extLst>
              <a:ext uri="{FF2B5EF4-FFF2-40B4-BE49-F238E27FC236}">
                <a16:creationId xmlns:a16="http://schemas.microsoft.com/office/drawing/2014/main" id="{26606005-A723-B54B-D355-D20FF9BB8AC1}"/>
              </a:ext>
            </a:extLst>
          </p:cNvPr>
          <p:cNvSpPr txBox="1">
            <a:spLocks/>
          </p:cNvSpPr>
          <p:nvPr/>
        </p:nvSpPr>
        <p:spPr>
          <a:xfrm>
            <a:off x="196935" y="309337"/>
            <a:ext cx="8836018"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4000" b="1" dirty="0"/>
              <a:t>MB is linked to a hyper-connected state</a:t>
            </a:r>
          </a:p>
        </p:txBody>
      </p:sp>
      <p:pic>
        <p:nvPicPr>
          <p:cNvPr id="2" name="Picture 1">
            <a:extLst>
              <a:ext uri="{FF2B5EF4-FFF2-40B4-BE49-F238E27FC236}">
                <a16:creationId xmlns:a16="http://schemas.microsoft.com/office/drawing/2014/main" id="{F741FC71-226A-69A5-90FC-DE34A0FA4C93}"/>
              </a:ext>
            </a:extLst>
          </p:cNvPr>
          <p:cNvPicPr>
            <a:picLocks noChangeAspect="1"/>
          </p:cNvPicPr>
          <p:nvPr/>
        </p:nvPicPr>
        <p:blipFill rotWithShape="1">
          <a:blip r:embed="rId3"/>
          <a:srcRect l="11111" r="57505"/>
          <a:stretch/>
        </p:blipFill>
        <p:spPr>
          <a:xfrm>
            <a:off x="1460520" y="882219"/>
            <a:ext cx="3148245" cy="2006263"/>
          </a:xfrm>
          <a:prstGeom prst="rect">
            <a:avLst/>
          </a:prstGeom>
        </p:spPr>
      </p:pic>
      <p:grpSp>
        <p:nvGrpSpPr>
          <p:cNvPr id="10" name="Group 9">
            <a:extLst>
              <a:ext uri="{FF2B5EF4-FFF2-40B4-BE49-F238E27FC236}">
                <a16:creationId xmlns:a16="http://schemas.microsoft.com/office/drawing/2014/main" id="{BDADC705-D5A4-1B0B-2423-9E106F9B1ADD}"/>
              </a:ext>
            </a:extLst>
          </p:cNvPr>
          <p:cNvGrpSpPr/>
          <p:nvPr/>
        </p:nvGrpSpPr>
        <p:grpSpPr>
          <a:xfrm>
            <a:off x="4619910" y="858661"/>
            <a:ext cx="3772120" cy="2047686"/>
            <a:chOff x="4366131" y="950900"/>
            <a:chExt cx="3772120" cy="2047686"/>
          </a:xfrm>
        </p:grpSpPr>
        <p:pic>
          <p:nvPicPr>
            <p:cNvPr id="16" name="Picture 15">
              <a:extLst>
                <a:ext uri="{FF2B5EF4-FFF2-40B4-BE49-F238E27FC236}">
                  <a16:creationId xmlns:a16="http://schemas.microsoft.com/office/drawing/2014/main" id="{D46E9B6E-77C6-6294-5CAF-9D1908F373F6}"/>
                </a:ext>
              </a:extLst>
            </p:cNvPr>
            <p:cNvPicPr>
              <a:picLocks noChangeAspect="1"/>
            </p:cNvPicPr>
            <p:nvPr/>
          </p:nvPicPr>
          <p:blipFill rotWithShape="1">
            <a:blip r:embed="rId3"/>
            <a:srcRect l="43499" r="23062"/>
            <a:stretch/>
          </p:blipFill>
          <p:spPr>
            <a:xfrm>
              <a:off x="4366131" y="950900"/>
              <a:ext cx="3423630" cy="2047686"/>
            </a:xfrm>
            <a:prstGeom prst="rect">
              <a:avLst/>
            </a:prstGeom>
          </p:spPr>
        </p:pic>
        <p:sp>
          <p:nvSpPr>
            <p:cNvPr id="6" name="Rectangle 5">
              <a:extLst>
                <a:ext uri="{FF2B5EF4-FFF2-40B4-BE49-F238E27FC236}">
                  <a16:creationId xmlns:a16="http://schemas.microsoft.com/office/drawing/2014/main" id="{3EAD5440-2368-3684-A642-677757CBF94E}"/>
                </a:ext>
              </a:extLst>
            </p:cNvPr>
            <p:cNvSpPr/>
            <p:nvPr/>
          </p:nvSpPr>
          <p:spPr>
            <a:xfrm>
              <a:off x="7500107" y="1081964"/>
              <a:ext cx="638144" cy="1779595"/>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grpSp>
      <p:pic>
        <p:nvPicPr>
          <p:cNvPr id="7" name="Picture 6">
            <a:extLst>
              <a:ext uri="{FF2B5EF4-FFF2-40B4-BE49-F238E27FC236}">
                <a16:creationId xmlns:a16="http://schemas.microsoft.com/office/drawing/2014/main" id="{8DD9F8EF-5D64-9949-D239-7A26BAF90F3B}"/>
              </a:ext>
            </a:extLst>
          </p:cNvPr>
          <p:cNvPicPr>
            <a:picLocks noChangeAspect="1"/>
          </p:cNvPicPr>
          <p:nvPr/>
        </p:nvPicPr>
        <p:blipFill rotWithShape="1">
          <a:blip r:embed="rId4"/>
          <a:srcRect r="67571"/>
          <a:stretch/>
        </p:blipFill>
        <p:spPr>
          <a:xfrm>
            <a:off x="755325" y="2377954"/>
            <a:ext cx="2297597" cy="2361649"/>
          </a:xfrm>
          <a:prstGeom prst="rect">
            <a:avLst/>
          </a:prstGeom>
        </p:spPr>
      </p:pic>
      <p:pic>
        <p:nvPicPr>
          <p:cNvPr id="3" name="Picture 2">
            <a:extLst>
              <a:ext uri="{FF2B5EF4-FFF2-40B4-BE49-F238E27FC236}">
                <a16:creationId xmlns:a16="http://schemas.microsoft.com/office/drawing/2014/main" id="{8BB5FF6E-176B-EA3C-3632-487168EDE3E7}"/>
              </a:ext>
            </a:extLst>
          </p:cNvPr>
          <p:cNvPicPr>
            <a:picLocks noChangeAspect="1"/>
          </p:cNvPicPr>
          <p:nvPr/>
        </p:nvPicPr>
        <p:blipFill rotWithShape="1">
          <a:blip r:embed="rId4"/>
          <a:srcRect l="32192" r="48132"/>
          <a:stretch/>
        </p:blipFill>
        <p:spPr>
          <a:xfrm>
            <a:off x="3214797" y="2368464"/>
            <a:ext cx="1393968" cy="2361649"/>
          </a:xfrm>
          <a:prstGeom prst="rect">
            <a:avLst/>
          </a:prstGeom>
        </p:spPr>
      </p:pic>
      <p:pic>
        <p:nvPicPr>
          <p:cNvPr id="4" name="Picture 3">
            <a:extLst>
              <a:ext uri="{FF2B5EF4-FFF2-40B4-BE49-F238E27FC236}">
                <a16:creationId xmlns:a16="http://schemas.microsoft.com/office/drawing/2014/main" id="{2703545A-0CB3-91B9-F661-E7D1D4295782}"/>
              </a:ext>
            </a:extLst>
          </p:cNvPr>
          <p:cNvPicPr>
            <a:picLocks noChangeAspect="1"/>
          </p:cNvPicPr>
          <p:nvPr/>
        </p:nvPicPr>
        <p:blipFill rotWithShape="1">
          <a:blip r:embed="rId4"/>
          <a:srcRect l="51261" t="87" r="31371" b="-87"/>
          <a:stretch/>
        </p:blipFill>
        <p:spPr>
          <a:xfrm>
            <a:off x="4801539" y="2377954"/>
            <a:ext cx="1230483" cy="2361649"/>
          </a:xfrm>
          <a:prstGeom prst="rect">
            <a:avLst/>
          </a:prstGeom>
        </p:spPr>
      </p:pic>
      <p:pic>
        <p:nvPicPr>
          <p:cNvPr id="9" name="Picture 8">
            <a:extLst>
              <a:ext uri="{FF2B5EF4-FFF2-40B4-BE49-F238E27FC236}">
                <a16:creationId xmlns:a16="http://schemas.microsoft.com/office/drawing/2014/main" id="{0B890944-11DB-822A-43AF-F7D18EBCCC9B}"/>
              </a:ext>
            </a:extLst>
          </p:cNvPr>
          <p:cNvPicPr>
            <a:picLocks noChangeAspect="1"/>
          </p:cNvPicPr>
          <p:nvPr/>
        </p:nvPicPr>
        <p:blipFill rotWithShape="1">
          <a:blip r:embed="rId4"/>
          <a:srcRect l="69872" r="-1"/>
          <a:stretch/>
        </p:blipFill>
        <p:spPr>
          <a:xfrm>
            <a:off x="6320376" y="2368463"/>
            <a:ext cx="2134619" cy="2361649"/>
          </a:xfrm>
          <a:prstGeom prst="rect">
            <a:avLst/>
          </a:prstGeom>
        </p:spPr>
      </p:pic>
    </p:spTree>
    <p:extLst>
      <p:ext uri="{BB962C8B-B14F-4D97-AF65-F5344CB8AC3E}">
        <p14:creationId xmlns:p14="http://schemas.microsoft.com/office/powerpoint/2010/main" val="355663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7828540" y="21985"/>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pic>
        <p:nvPicPr>
          <p:cNvPr id="9" name="Picture 8">
            <a:extLst>
              <a:ext uri="{FF2B5EF4-FFF2-40B4-BE49-F238E27FC236}">
                <a16:creationId xmlns:a16="http://schemas.microsoft.com/office/drawing/2014/main" id="{B2A40CAA-3104-6E01-E7A7-A1FD17C3790A}"/>
              </a:ext>
            </a:extLst>
          </p:cNvPr>
          <p:cNvPicPr>
            <a:picLocks noChangeAspect="1"/>
          </p:cNvPicPr>
          <p:nvPr/>
        </p:nvPicPr>
        <p:blipFill rotWithShape="1">
          <a:blip r:embed="rId3">
            <a:extLst>
              <a:ext uri="{28A0092B-C50C-407E-A947-70E740481C1C}">
                <a14:useLocalDpi xmlns:a14="http://schemas.microsoft.com/office/drawing/2010/main" val="0"/>
              </a:ext>
            </a:extLst>
          </a:blip>
          <a:srcRect b="8743"/>
          <a:stretch/>
        </p:blipFill>
        <p:spPr>
          <a:xfrm>
            <a:off x="991576" y="3296527"/>
            <a:ext cx="3955775" cy="1495912"/>
          </a:xfrm>
          <a:prstGeom prst="rect">
            <a:avLst/>
          </a:prstGeom>
        </p:spPr>
      </p:pic>
      <p:pic>
        <p:nvPicPr>
          <p:cNvPr id="12" name="Picture 11">
            <a:extLst>
              <a:ext uri="{FF2B5EF4-FFF2-40B4-BE49-F238E27FC236}">
                <a16:creationId xmlns:a16="http://schemas.microsoft.com/office/drawing/2014/main" id="{C17A9466-9C66-93AB-8EE9-DF889F70E4BD}"/>
              </a:ext>
            </a:extLst>
          </p:cNvPr>
          <p:cNvPicPr>
            <a:picLocks noChangeAspect="1"/>
          </p:cNvPicPr>
          <p:nvPr/>
        </p:nvPicPr>
        <p:blipFill rotWithShape="1">
          <a:blip r:embed="rId4">
            <a:extLst>
              <a:ext uri="{28A0092B-C50C-407E-A947-70E740481C1C}">
                <a14:useLocalDpi xmlns:a14="http://schemas.microsoft.com/office/drawing/2010/main" val="0"/>
              </a:ext>
            </a:extLst>
          </a:blip>
          <a:srcRect t="47641" r="24351"/>
          <a:stretch/>
        </p:blipFill>
        <p:spPr>
          <a:xfrm>
            <a:off x="780594" y="2430551"/>
            <a:ext cx="3474076" cy="1207138"/>
          </a:xfrm>
          <a:prstGeom prst="rect">
            <a:avLst/>
          </a:prstGeom>
        </p:spPr>
      </p:pic>
      <p:pic>
        <p:nvPicPr>
          <p:cNvPr id="18" name="Picture 17">
            <a:extLst>
              <a:ext uri="{FF2B5EF4-FFF2-40B4-BE49-F238E27FC236}">
                <a16:creationId xmlns:a16="http://schemas.microsoft.com/office/drawing/2014/main" id="{FF7A95F0-B4DB-E304-23D1-0061E6D69212}"/>
              </a:ext>
            </a:extLst>
          </p:cNvPr>
          <p:cNvPicPr>
            <a:picLocks noChangeAspect="1"/>
          </p:cNvPicPr>
          <p:nvPr/>
        </p:nvPicPr>
        <p:blipFill rotWithShape="1">
          <a:blip r:embed="rId4">
            <a:extLst>
              <a:ext uri="{28A0092B-C50C-407E-A947-70E740481C1C}">
                <a14:useLocalDpi xmlns:a14="http://schemas.microsoft.com/office/drawing/2010/main" val="0"/>
              </a:ext>
            </a:extLst>
          </a:blip>
          <a:srcRect b="51442"/>
          <a:stretch/>
        </p:blipFill>
        <p:spPr>
          <a:xfrm>
            <a:off x="346758" y="1477776"/>
            <a:ext cx="4787523" cy="1167091"/>
          </a:xfrm>
          <a:prstGeom prst="rect">
            <a:avLst/>
          </a:prstGeom>
        </p:spPr>
      </p:pic>
      <p:sp>
        <p:nvSpPr>
          <p:cNvPr id="13" name="TextBox 12">
            <a:extLst>
              <a:ext uri="{FF2B5EF4-FFF2-40B4-BE49-F238E27FC236}">
                <a16:creationId xmlns:a16="http://schemas.microsoft.com/office/drawing/2014/main" id="{5664A694-4B46-60CB-0843-8B2D1EA7532E}"/>
              </a:ext>
            </a:extLst>
          </p:cNvPr>
          <p:cNvSpPr txBox="1"/>
          <p:nvPr/>
        </p:nvSpPr>
        <p:spPr>
          <a:xfrm>
            <a:off x="2078707" y="4899426"/>
            <a:ext cx="1758815" cy="253916"/>
          </a:xfrm>
          <a:prstGeom prst="rect">
            <a:avLst/>
          </a:prstGeom>
          <a:noFill/>
        </p:spPr>
        <p:txBody>
          <a:bodyPr wrap="none" rtlCol="0">
            <a:spAutoFit/>
          </a:bodyPr>
          <a:lstStyle/>
          <a:p>
            <a:r>
              <a:rPr lang="en-GB" sz="1050" dirty="0">
                <a:latin typeface="Calibri" panose="020F0502020204030204" pitchFamily="34" charset="0"/>
                <a:cs typeface="Calibri" panose="020F0502020204030204" pitchFamily="34" charset="0"/>
              </a:rPr>
              <a:t>El-Baba et al, </a:t>
            </a:r>
            <a:r>
              <a:rPr lang="en-GB" sz="1050" i="1" dirty="0">
                <a:latin typeface="Calibri" panose="020F0502020204030204" pitchFamily="34" charset="0"/>
                <a:cs typeface="Calibri" panose="020F0502020204030204" pitchFamily="34" charset="0"/>
              </a:rPr>
              <a:t>PLOS One </a:t>
            </a:r>
            <a:r>
              <a:rPr lang="en-GB" sz="1050" dirty="0">
                <a:latin typeface="Calibri" panose="020F0502020204030204" pitchFamily="34" charset="0"/>
                <a:cs typeface="Calibri" panose="020F0502020204030204" pitchFamily="34" charset="0"/>
              </a:rPr>
              <a:t>2019</a:t>
            </a:r>
            <a:endParaRPr lang="en-BE" sz="105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1F9C1823-DB4C-2519-6287-4C9FDA21968A}"/>
              </a:ext>
            </a:extLst>
          </p:cNvPr>
          <p:cNvSpPr/>
          <p:nvPr/>
        </p:nvSpPr>
        <p:spPr>
          <a:xfrm>
            <a:off x="6466380" y="3345170"/>
            <a:ext cx="792716" cy="23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nvGrpSpPr>
          <p:cNvPr id="23" name="Group 22">
            <a:extLst>
              <a:ext uri="{FF2B5EF4-FFF2-40B4-BE49-F238E27FC236}">
                <a16:creationId xmlns:a16="http://schemas.microsoft.com/office/drawing/2014/main" id="{799BAD2F-C3FA-143D-DA61-654D06306856}"/>
              </a:ext>
            </a:extLst>
          </p:cNvPr>
          <p:cNvGrpSpPr/>
          <p:nvPr/>
        </p:nvGrpSpPr>
        <p:grpSpPr>
          <a:xfrm>
            <a:off x="4251406" y="3348266"/>
            <a:ext cx="781992" cy="553037"/>
            <a:chOff x="7266389" y="4238676"/>
            <a:chExt cx="1042656" cy="737382"/>
          </a:xfrm>
        </p:grpSpPr>
        <p:sp>
          <p:nvSpPr>
            <p:cNvPr id="19" name="TextBox 18">
              <a:extLst>
                <a:ext uri="{FF2B5EF4-FFF2-40B4-BE49-F238E27FC236}">
                  <a16:creationId xmlns:a16="http://schemas.microsoft.com/office/drawing/2014/main" id="{C27C9937-FD42-1640-422E-B41CB7E16308}"/>
                </a:ext>
              </a:extLst>
            </p:cNvPr>
            <p:cNvSpPr txBox="1"/>
            <p:nvPr/>
          </p:nvSpPr>
          <p:spPr>
            <a:xfrm>
              <a:off x="7455734" y="4238676"/>
              <a:ext cx="853311" cy="737382"/>
            </a:xfrm>
            <a:prstGeom prst="rect">
              <a:avLst/>
            </a:prstGeom>
            <a:solidFill>
              <a:schemeClr val="bg1"/>
            </a:solidFill>
          </p:spPr>
          <p:txBody>
            <a:bodyPr wrap="none" rtlCol="0">
              <a:spAutoFit/>
            </a:bodyPr>
            <a:lstStyle/>
            <a:p>
              <a:pPr>
                <a:lnSpc>
                  <a:spcPct val="130000"/>
                </a:lnSpc>
              </a:pPr>
              <a:r>
                <a:rPr lang="en-BE" sz="1200" dirty="0"/>
                <a:t>Wake</a:t>
              </a:r>
            </a:p>
            <a:p>
              <a:pPr>
                <a:lnSpc>
                  <a:spcPct val="130000"/>
                </a:lnSpc>
              </a:pPr>
              <a:r>
                <a:rPr lang="en-BE" sz="1200" dirty="0"/>
                <a:t>Stage 2</a:t>
              </a:r>
            </a:p>
          </p:txBody>
        </p:sp>
        <p:sp>
          <p:nvSpPr>
            <p:cNvPr id="22" name="Rectangle 21">
              <a:extLst>
                <a:ext uri="{FF2B5EF4-FFF2-40B4-BE49-F238E27FC236}">
                  <a16:creationId xmlns:a16="http://schemas.microsoft.com/office/drawing/2014/main" id="{DFD2A396-85AD-99CA-8FAC-34B5375817C0}"/>
                </a:ext>
              </a:extLst>
            </p:cNvPr>
            <p:cNvSpPr/>
            <p:nvPr/>
          </p:nvSpPr>
          <p:spPr>
            <a:xfrm>
              <a:off x="7268324" y="4653420"/>
              <a:ext cx="221672" cy="249382"/>
            </a:xfrm>
            <a:prstGeom prst="rect">
              <a:avLst/>
            </a:prstGeom>
            <a:solidFill>
              <a:srgbClr val="006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dirty="0"/>
            </a:p>
          </p:txBody>
        </p:sp>
        <p:sp>
          <p:nvSpPr>
            <p:cNvPr id="17" name="Rectangle 16">
              <a:extLst>
                <a:ext uri="{FF2B5EF4-FFF2-40B4-BE49-F238E27FC236}">
                  <a16:creationId xmlns:a16="http://schemas.microsoft.com/office/drawing/2014/main" id="{12141C53-8E93-DD71-F19E-3B2E9D976444}"/>
                </a:ext>
              </a:extLst>
            </p:cNvPr>
            <p:cNvSpPr/>
            <p:nvPr/>
          </p:nvSpPr>
          <p:spPr>
            <a:xfrm>
              <a:off x="7266389" y="4357908"/>
              <a:ext cx="221672" cy="249382"/>
            </a:xfrm>
            <a:prstGeom prst="rect">
              <a:avLst/>
            </a:prstGeom>
            <a:solidFill>
              <a:srgbClr val="FFB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sp>
        <p:nvSpPr>
          <p:cNvPr id="24" name="TextBox 23">
            <a:extLst>
              <a:ext uri="{FF2B5EF4-FFF2-40B4-BE49-F238E27FC236}">
                <a16:creationId xmlns:a16="http://schemas.microsoft.com/office/drawing/2014/main" id="{A6CBF984-BA34-E3A3-AA4E-EE5A9D855F69}"/>
              </a:ext>
            </a:extLst>
          </p:cNvPr>
          <p:cNvSpPr txBox="1"/>
          <p:nvPr/>
        </p:nvSpPr>
        <p:spPr>
          <a:xfrm rot="16200000">
            <a:off x="580979" y="3984960"/>
            <a:ext cx="1314892" cy="300082"/>
          </a:xfrm>
          <a:prstGeom prst="rect">
            <a:avLst/>
          </a:prstGeom>
          <a:solidFill>
            <a:schemeClr val="bg1"/>
          </a:solidFill>
        </p:spPr>
        <p:txBody>
          <a:bodyPr wrap="square" rtlCol="0">
            <a:spAutoFit/>
          </a:bodyPr>
          <a:lstStyle/>
          <a:p>
            <a:pPr algn="ctr"/>
            <a:r>
              <a:rPr lang="en-BE" sz="1350" dirty="0"/>
              <a:t>Frequency</a:t>
            </a:r>
          </a:p>
        </p:txBody>
      </p:sp>
      <p:sp>
        <p:nvSpPr>
          <p:cNvPr id="25" name="TextBox 24">
            <a:extLst>
              <a:ext uri="{FF2B5EF4-FFF2-40B4-BE49-F238E27FC236}">
                <a16:creationId xmlns:a16="http://schemas.microsoft.com/office/drawing/2014/main" id="{5C6A3A8C-86F9-F217-B09F-A5009FC460D6}"/>
              </a:ext>
            </a:extLst>
          </p:cNvPr>
          <p:cNvSpPr txBox="1"/>
          <p:nvPr/>
        </p:nvSpPr>
        <p:spPr>
          <a:xfrm>
            <a:off x="2287799" y="937252"/>
            <a:ext cx="1144865" cy="530915"/>
          </a:xfrm>
          <a:prstGeom prst="rect">
            <a:avLst/>
          </a:prstGeom>
          <a:noFill/>
        </p:spPr>
        <p:txBody>
          <a:bodyPr wrap="none" rtlCol="0">
            <a:spAutoFit/>
          </a:bodyPr>
          <a:lstStyle/>
          <a:p>
            <a:pPr algn="ctr"/>
            <a:r>
              <a:rPr lang="en-BE" sz="1500" b="1" dirty="0"/>
              <a:t>NREM sleep</a:t>
            </a:r>
          </a:p>
          <a:p>
            <a:pPr algn="ctr"/>
            <a:r>
              <a:rPr lang="en-BE" sz="1350" dirty="0"/>
              <a:t>Humans</a:t>
            </a:r>
          </a:p>
        </p:txBody>
      </p:sp>
      <p:pic>
        <p:nvPicPr>
          <p:cNvPr id="27" name="Picture 26">
            <a:extLst>
              <a:ext uri="{FF2B5EF4-FFF2-40B4-BE49-F238E27FC236}">
                <a16:creationId xmlns:a16="http://schemas.microsoft.com/office/drawing/2014/main" id="{AE2F02A9-D0D1-95C1-1E2A-03833060AB0F}"/>
              </a:ext>
            </a:extLst>
          </p:cNvPr>
          <p:cNvPicPr>
            <a:picLocks noChangeAspect="1"/>
          </p:cNvPicPr>
          <p:nvPr/>
        </p:nvPicPr>
        <p:blipFill rotWithShape="1">
          <a:blip r:embed="rId5">
            <a:extLst>
              <a:ext uri="{28A0092B-C50C-407E-A947-70E740481C1C}">
                <a14:useLocalDpi xmlns:a14="http://schemas.microsoft.com/office/drawing/2010/main" val="0"/>
              </a:ext>
            </a:extLst>
          </a:blip>
          <a:srcRect r="59539" b="50062"/>
          <a:stretch/>
        </p:blipFill>
        <p:spPr>
          <a:xfrm>
            <a:off x="5895845" y="1425289"/>
            <a:ext cx="1893995" cy="1549265"/>
          </a:xfrm>
          <a:prstGeom prst="rect">
            <a:avLst/>
          </a:prstGeom>
        </p:spPr>
      </p:pic>
      <p:pic>
        <p:nvPicPr>
          <p:cNvPr id="31" name="Picture 30">
            <a:extLst>
              <a:ext uri="{FF2B5EF4-FFF2-40B4-BE49-F238E27FC236}">
                <a16:creationId xmlns:a16="http://schemas.microsoft.com/office/drawing/2014/main" id="{3087D22C-C61E-1B31-847D-39EDA9B9A8C2}"/>
              </a:ext>
            </a:extLst>
          </p:cNvPr>
          <p:cNvPicPr>
            <a:picLocks noChangeAspect="1"/>
          </p:cNvPicPr>
          <p:nvPr/>
        </p:nvPicPr>
        <p:blipFill rotWithShape="1">
          <a:blip r:embed="rId5">
            <a:extLst>
              <a:ext uri="{28A0092B-C50C-407E-A947-70E740481C1C}">
                <a14:useLocalDpi xmlns:a14="http://schemas.microsoft.com/office/drawing/2010/main" val="0"/>
              </a:ext>
            </a:extLst>
          </a:blip>
          <a:srcRect l="44996" r="-1" b="22536"/>
          <a:stretch/>
        </p:blipFill>
        <p:spPr>
          <a:xfrm>
            <a:off x="5771997" y="2974552"/>
            <a:ext cx="1937568" cy="1808462"/>
          </a:xfrm>
          <a:prstGeom prst="rect">
            <a:avLst/>
          </a:prstGeom>
        </p:spPr>
      </p:pic>
      <p:pic>
        <p:nvPicPr>
          <p:cNvPr id="32" name="Picture 31">
            <a:extLst>
              <a:ext uri="{FF2B5EF4-FFF2-40B4-BE49-F238E27FC236}">
                <a16:creationId xmlns:a16="http://schemas.microsoft.com/office/drawing/2014/main" id="{07A0331C-F1FB-2D17-B265-8E80B1FF1DBA}"/>
              </a:ext>
            </a:extLst>
          </p:cNvPr>
          <p:cNvPicPr>
            <a:picLocks noChangeAspect="1"/>
          </p:cNvPicPr>
          <p:nvPr/>
        </p:nvPicPr>
        <p:blipFill rotWithShape="1">
          <a:blip r:embed="rId5">
            <a:extLst>
              <a:ext uri="{28A0092B-C50C-407E-A947-70E740481C1C}">
                <a14:useLocalDpi xmlns:a14="http://schemas.microsoft.com/office/drawing/2010/main" val="0"/>
              </a:ext>
            </a:extLst>
          </a:blip>
          <a:srcRect l="51396" t="81748" r="1620" b="5577"/>
          <a:stretch/>
        </p:blipFill>
        <p:spPr>
          <a:xfrm rot="16200000">
            <a:off x="7174541" y="4015308"/>
            <a:ext cx="1373341" cy="277001"/>
          </a:xfrm>
          <a:prstGeom prst="rect">
            <a:avLst/>
          </a:prstGeom>
        </p:spPr>
      </p:pic>
      <p:sp>
        <p:nvSpPr>
          <p:cNvPr id="33" name="TextBox 32">
            <a:extLst>
              <a:ext uri="{FF2B5EF4-FFF2-40B4-BE49-F238E27FC236}">
                <a16:creationId xmlns:a16="http://schemas.microsoft.com/office/drawing/2014/main" id="{6E9C53E7-AE3E-CF7F-C7D2-50743FD2EAD7}"/>
              </a:ext>
            </a:extLst>
          </p:cNvPr>
          <p:cNvSpPr txBox="1"/>
          <p:nvPr/>
        </p:nvSpPr>
        <p:spPr>
          <a:xfrm>
            <a:off x="6211717" y="4889009"/>
            <a:ext cx="1628972" cy="253916"/>
          </a:xfrm>
          <a:prstGeom prst="rect">
            <a:avLst/>
          </a:prstGeom>
          <a:noFill/>
        </p:spPr>
        <p:txBody>
          <a:bodyPr wrap="none" rtlCol="0">
            <a:spAutoFit/>
          </a:bodyPr>
          <a:lstStyle/>
          <a:p>
            <a:r>
              <a:rPr lang="en-GB" sz="1050" dirty="0" err="1">
                <a:latin typeface="Calibri" panose="020F0502020204030204" pitchFamily="34" charset="0"/>
                <a:cs typeface="Calibri" panose="020F0502020204030204" pitchFamily="34" charset="0"/>
              </a:rPr>
              <a:t>Aedo</a:t>
            </a:r>
            <a:r>
              <a:rPr lang="en-GB" sz="1050" dirty="0">
                <a:latin typeface="Calibri" panose="020F0502020204030204" pitchFamily="34" charset="0"/>
                <a:cs typeface="Calibri" panose="020F0502020204030204" pitchFamily="34" charset="0"/>
              </a:rPr>
              <a:t>-Jury et al, </a:t>
            </a:r>
            <a:r>
              <a:rPr lang="en-GB" sz="1050" i="1" dirty="0" err="1">
                <a:latin typeface="Calibri" panose="020F0502020204030204" pitchFamily="34" charset="0"/>
                <a:cs typeface="Calibri" panose="020F0502020204030204" pitchFamily="34" charset="0"/>
              </a:rPr>
              <a:t>eLife</a:t>
            </a:r>
            <a:r>
              <a:rPr lang="en-GB" sz="1050" i="1" dirty="0">
                <a:latin typeface="Calibri" panose="020F0502020204030204" pitchFamily="34" charset="0"/>
                <a:cs typeface="Calibri" panose="020F0502020204030204" pitchFamily="34" charset="0"/>
              </a:rPr>
              <a:t> </a:t>
            </a:r>
            <a:r>
              <a:rPr lang="en-GB" sz="1050" dirty="0">
                <a:latin typeface="Calibri" panose="020F0502020204030204" pitchFamily="34" charset="0"/>
                <a:cs typeface="Calibri" panose="020F0502020204030204" pitchFamily="34" charset="0"/>
              </a:rPr>
              <a:t>2019</a:t>
            </a:r>
            <a:endParaRPr lang="en-BE" sz="1050" dirty="0">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03BCB96D-01F5-1570-3263-FF5FB19E99C4}"/>
              </a:ext>
            </a:extLst>
          </p:cNvPr>
          <p:cNvSpPr/>
          <p:nvPr/>
        </p:nvSpPr>
        <p:spPr>
          <a:xfrm>
            <a:off x="2013967" y="58197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36" name="Titre 2">
            <a:extLst>
              <a:ext uri="{FF2B5EF4-FFF2-40B4-BE49-F238E27FC236}">
                <a16:creationId xmlns:a16="http://schemas.microsoft.com/office/drawing/2014/main" id="{E037ECCE-7ACA-4940-0672-4FC0F1741D13}"/>
              </a:ext>
            </a:extLst>
          </p:cNvPr>
          <p:cNvSpPr txBox="1">
            <a:spLocks/>
          </p:cNvSpPr>
          <p:nvPr/>
        </p:nvSpPr>
        <p:spPr>
          <a:xfrm>
            <a:off x="1192801" y="51023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p>
        </p:txBody>
      </p:sp>
      <p:sp>
        <p:nvSpPr>
          <p:cNvPr id="38" name="Titre 2">
            <a:extLst>
              <a:ext uri="{FF2B5EF4-FFF2-40B4-BE49-F238E27FC236}">
                <a16:creationId xmlns:a16="http://schemas.microsoft.com/office/drawing/2014/main" id="{16172E81-440A-C342-A3EC-584ABE49C045}"/>
              </a:ext>
            </a:extLst>
          </p:cNvPr>
          <p:cNvSpPr txBox="1">
            <a:spLocks/>
          </p:cNvSpPr>
          <p:nvPr/>
        </p:nvSpPr>
        <p:spPr>
          <a:xfrm>
            <a:off x="238624" y="178890"/>
            <a:ext cx="8452884" cy="901977"/>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600" b="1" dirty="0"/>
              <a:t>Higher connectivity in unconscious states</a:t>
            </a:r>
          </a:p>
        </p:txBody>
      </p:sp>
      <p:sp>
        <p:nvSpPr>
          <p:cNvPr id="28" name="TextBox 27">
            <a:extLst>
              <a:ext uri="{FF2B5EF4-FFF2-40B4-BE49-F238E27FC236}">
                <a16:creationId xmlns:a16="http://schemas.microsoft.com/office/drawing/2014/main" id="{5DF2D4F3-721D-62E0-E807-1D5FBBB31B1D}"/>
              </a:ext>
            </a:extLst>
          </p:cNvPr>
          <p:cNvSpPr txBox="1"/>
          <p:nvPr/>
        </p:nvSpPr>
        <p:spPr>
          <a:xfrm>
            <a:off x="5922416" y="955262"/>
            <a:ext cx="1880643" cy="530915"/>
          </a:xfrm>
          <a:prstGeom prst="rect">
            <a:avLst/>
          </a:prstGeom>
          <a:noFill/>
        </p:spPr>
        <p:txBody>
          <a:bodyPr wrap="none" rtlCol="0">
            <a:spAutoFit/>
          </a:bodyPr>
          <a:lstStyle/>
          <a:p>
            <a:pPr algn="ctr"/>
            <a:r>
              <a:rPr lang="en-GB" sz="1500" b="1" dirty="0"/>
              <a:t>Isoflurane </a:t>
            </a:r>
            <a:r>
              <a:rPr lang="en-GB" sz="1500" b="1" dirty="0" err="1"/>
              <a:t>anesthesia</a:t>
            </a:r>
            <a:endParaRPr lang="en-GB" sz="1500" b="1" dirty="0"/>
          </a:p>
          <a:p>
            <a:pPr algn="ctr"/>
            <a:r>
              <a:rPr lang="en-BE" sz="1350" dirty="0"/>
              <a:t>Rats</a:t>
            </a:r>
          </a:p>
        </p:txBody>
      </p:sp>
    </p:spTree>
    <p:extLst>
      <p:ext uri="{BB962C8B-B14F-4D97-AF65-F5344CB8AC3E}">
        <p14:creationId xmlns:p14="http://schemas.microsoft.com/office/powerpoint/2010/main" val="2735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5295F0E-0F78-03C8-96C5-F56AD98CAE83}"/>
              </a:ext>
            </a:extLst>
          </p:cNvPr>
          <p:cNvSpPr txBox="1"/>
          <p:nvPr/>
        </p:nvSpPr>
        <p:spPr>
          <a:xfrm>
            <a:off x="366801" y="4820928"/>
            <a:ext cx="3021262" cy="261610"/>
          </a:xfrm>
          <a:prstGeom prst="rect">
            <a:avLst/>
          </a:prstGeom>
          <a:noFill/>
        </p:spPr>
        <p:txBody>
          <a:bodyPr wrap="square" rtlCol="0">
            <a:spAutoFit/>
          </a:bodyPr>
          <a:lstStyle/>
          <a:p>
            <a:r>
              <a:rPr lang="en-US" sz="1100" dirty="0" err="1"/>
              <a:t>Andrillon</a:t>
            </a:r>
            <a:r>
              <a:rPr lang="en-US" sz="1100" dirty="0"/>
              <a:t> et al, </a:t>
            </a:r>
            <a:r>
              <a:rPr lang="en-US" sz="1100" i="1" dirty="0"/>
              <a:t>Nat Communications </a:t>
            </a:r>
            <a:r>
              <a:rPr lang="en-US" sz="1100" dirty="0"/>
              <a:t>2021</a:t>
            </a:r>
            <a:endParaRPr lang="fr-BE" sz="1100" dirty="0"/>
          </a:p>
        </p:txBody>
      </p:sp>
      <p:sp>
        <p:nvSpPr>
          <p:cNvPr id="17" name="Rectangle 16">
            <a:extLst>
              <a:ext uri="{FF2B5EF4-FFF2-40B4-BE49-F238E27FC236}">
                <a16:creationId xmlns:a16="http://schemas.microsoft.com/office/drawing/2014/main" id="{E67029D0-3D35-44AC-9E94-B680AA271DED}"/>
              </a:ext>
            </a:extLst>
          </p:cNvPr>
          <p:cNvSpPr/>
          <p:nvPr/>
        </p:nvSpPr>
        <p:spPr>
          <a:xfrm>
            <a:off x="3605669" y="1310995"/>
            <a:ext cx="280533" cy="29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26" name="Rectangle 25">
            <a:extLst>
              <a:ext uri="{FF2B5EF4-FFF2-40B4-BE49-F238E27FC236}">
                <a16:creationId xmlns:a16="http://schemas.microsoft.com/office/drawing/2014/main" id="{49D66373-BD74-0AC5-C586-3E53D6BD66C1}"/>
              </a:ext>
            </a:extLst>
          </p:cNvPr>
          <p:cNvSpPr/>
          <p:nvPr/>
        </p:nvSpPr>
        <p:spPr>
          <a:xfrm>
            <a:off x="1654445" y="395591"/>
            <a:ext cx="5704991" cy="245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35" name="Rectangle 34">
            <a:extLst>
              <a:ext uri="{FF2B5EF4-FFF2-40B4-BE49-F238E27FC236}">
                <a16:creationId xmlns:a16="http://schemas.microsoft.com/office/drawing/2014/main" id="{C5FDE374-D542-5AA5-389F-2A6786B0E891}"/>
              </a:ext>
            </a:extLst>
          </p:cNvPr>
          <p:cNvSpPr/>
          <p:nvPr/>
        </p:nvSpPr>
        <p:spPr>
          <a:xfrm>
            <a:off x="4663341" y="946010"/>
            <a:ext cx="327115" cy="24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3" name="Titre 2">
            <a:extLst>
              <a:ext uri="{FF2B5EF4-FFF2-40B4-BE49-F238E27FC236}">
                <a16:creationId xmlns:a16="http://schemas.microsoft.com/office/drawing/2014/main" id="{D4BBAEF3-F02C-91AB-B965-5A8840BA6C55}"/>
              </a:ext>
            </a:extLst>
          </p:cNvPr>
          <p:cNvSpPr txBox="1">
            <a:spLocks/>
          </p:cNvSpPr>
          <p:nvPr/>
        </p:nvSpPr>
        <p:spPr>
          <a:xfrm>
            <a:off x="81023" y="345721"/>
            <a:ext cx="8981954"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400" b="1" dirty="0"/>
              <a:t>Slow wave activity in wakefulness: “local sleeps”</a:t>
            </a:r>
          </a:p>
        </p:txBody>
      </p:sp>
      <p:grpSp>
        <p:nvGrpSpPr>
          <p:cNvPr id="7" name="Group 6">
            <a:extLst>
              <a:ext uri="{FF2B5EF4-FFF2-40B4-BE49-F238E27FC236}">
                <a16:creationId xmlns:a16="http://schemas.microsoft.com/office/drawing/2014/main" id="{322D5FE7-A0E7-FA70-0294-48266239E701}"/>
              </a:ext>
            </a:extLst>
          </p:cNvPr>
          <p:cNvGrpSpPr/>
          <p:nvPr/>
        </p:nvGrpSpPr>
        <p:grpSpPr>
          <a:xfrm>
            <a:off x="770025" y="1547214"/>
            <a:ext cx="4216901" cy="3042361"/>
            <a:chOff x="155362" y="946009"/>
            <a:chExt cx="4216901" cy="3042361"/>
          </a:xfrm>
        </p:grpSpPr>
        <p:pic>
          <p:nvPicPr>
            <p:cNvPr id="5" name="Picture 4">
              <a:extLst>
                <a:ext uri="{FF2B5EF4-FFF2-40B4-BE49-F238E27FC236}">
                  <a16:creationId xmlns:a16="http://schemas.microsoft.com/office/drawing/2014/main" id="{6E903679-2727-91EA-F244-580707D602E6}"/>
                </a:ext>
              </a:extLst>
            </p:cNvPr>
            <p:cNvPicPr>
              <a:picLocks noChangeAspect="1"/>
            </p:cNvPicPr>
            <p:nvPr/>
          </p:nvPicPr>
          <p:blipFill rotWithShape="1">
            <a:blip r:embed="rId3"/>
            <a:srcRect l="7575"/>
            <a:stretch/>
          </p:blipFill>
          <p:spPr>
            <a:xfrm>
              <a:off x="155362" y="1081254"/>
              <a:ext cx="4216901" cy="2907116"/>
            </a:xfrm>
            <a:prstGeom prst="rect">
              <a:avLst/>
            </a:prstGeom>
          </p:spPr>
        </p:pic>
        <p:sp>
          <p:nvSpPr>
            <p:cNvPr id="6" name="Oval 5">
              <a:extLst>
                <a:ext uri="{FF2B5EF4-FFF2-40B4-BE49-F238E27FC236}">
                  <a16:creationId xmlns:a16="http://schemas.microsoft.com/office/drawing/2014/main" id="{4A671F7E-A498-BB53-D88D-4DA15D5FE0DE}"/>
                </a:ext>
              </a:extLst>
            </p:cNvPr>
            <p:cNvSpPr/>
            <p:nvPr/>
          </p:nvSpPr>
          <p:spPr>
            <a:xfrm>
              <a:off x="3124200" y="946009"/>
              <a:ext cx="238125" cy="4732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sp>
        <p:nvSpPr>
          <p:cNvPr id="9" name="TextBox 8">
            <a:extLst>
              <a:ext uri="{FF2B5EF4-FFF2-40B4-BE49-F238E27FC236}">
                <a16:creationId xmlns:a16="http://schemas.microsoft.com/office/drawing/2014/main" id="{D966A4FB-A3BB-8740-A76A-375C6A959800}"/>
              </a:ext>
            </a:extLst>
          </p:cNvPr>
          <p:cNvSpPr txBox="1"/>
          <p:nvPr/>
        </p:nvSpPr>
        <p:spPr>
          <a:xfrm>
            <a:off x="708411" y="1268612"/>
            <a:ext cx="3560600" cy="338554"/>
          </a:xfrm>
          <a:prstGeom prst="rect">
            <a:avLst/>
          </a:prstGeom>
          <a:noFill/>
        </p:spPr>
        <p:txBody>
          <a:bodyPr wrap="square">
            <a:spAutoFit/>
          </a:bodyPr>
          <a:lstStyle/>
          <a:p>
            <a:pPr algn="ctr"/>
            <a:r>
              <a:rPr lang="en-BE" sz="1600" b="1" dirty="0">
                <a:latin typeface="Helvetica" pitchFamily="2" charset="0"/>
                <a:cs typeface="Calibri Light" panose="020F0302020204030204" pitchFamily="34" charset="0"/>
              </a:rPr>
              <a:t>Properties of slow waves            </a:t>
            </a:r>
          </a:p>
        </p:txBody>
      </p:sp>
      <p:sp>
        <p:nvSpPr>
          <p:cNvPr id="12" name="TextBox 11">
            <a:extLst>
              <a:ext uri="{FF2B5EF4-FFF2-40B4-BE49-F238E27FC236}">
                <a16:creationId xmlns:a16="http://schemas.microsoft.com/office/drawing/2014/main" id="{ACF7096D-1E8D-1112-0153-71AA08FA8708}"/>
              </a:ext>
            </a:extLst>
          </p:cNvPr>
          <p:cNvSpPr txBox="1"/>
          <p:nvPr/>
        </p:nvSpPr>
        <p:spPr>
          <a:xfrm>
            <a:off x="4572000" y="1267232"/>
            <a:ext cx="4856265" cy="338554"/>
          </a:xfrm>
          <a:prstGeom prst="rect">
            <a:avLst/>
          </a:prstGeom>
          <a:noFill/>
        </p:spPr>
        <p:txBody>
          <a:bodyPr wrap="square">
            <a:spAutoFit/>
          </a:bodyPr>
          <a:lstStyle/>
          <a:p>
            <a:pPr algn="ctr"/>
            <a:r>
              <a:rPr lang="en-BE" sz="1600" b="1" dirty="0">
                <a:latin typeface="Helvetica" pitchFamily="2" charset="0"/>
                <a:cs typeface="Calibri Light" panose="020F0302020204030204" pitchFamily="34" charset="0"/>
              </a:rPr>
              <a:t>Predictive of  mental states</a:t>
            </a:r>
          </a:p>
        </p:txBody>
      </p:sp>
      <p:pic>
        <p:nvPicPr>
          <p:cNvPr id="16" name="Picture 15">
            <a:extLst>
              <a:ext uri="{FF2B5EF4-FFF2-40B4-BE49-F238E27FC236}">
                <a16:creationId xmlns:a16="http://schemas.microsoft.com/office/drawing/2014/main" id="{9957377F-548C-2C09-2513-7A13F8A289FC}"/>
              </a:ext>
            </a:extLst>
          </p:cNvPr>
          <p:cNvPicPr>
            <a:picLocks noChangeAspect="1"/>
          </p:cNvPicPr>
          <p:nvPr/>
        </p:nvPicPr>
        <p:blipFill rotWithShape="1">
          <a:blip r:embed="rId4"/>
          <a:srcRect t="4158"/>
          <a:stretch/>
        </p:blipFill>
        <p:spPr>
          <a:xfrm>
            <a:off x="5728557" y="1603553"/>
            <a:ext cx="3018583" cy="2926911"/>
          </a:xfrm>
          <a:prstGeom prst="rect">
            <a:avLst/>
          </a:prstGeom>
        </p:spPr>
      </p:pic>
    </p:spTree>
    <p:extLst>
      <p:ext uri="{BB962C8B-B14F-4D97-AF65-F5344CB8AC3E}">
        <p14:creationId xmlns:p14="http://schemas.microsoft.com/office/powerpoint/2010/main" val="82034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6184920" y="777350"/>
            <a:ext cx="1601768"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sp>
        <p:nvSpPr>
          <p:cNvPr id="6" name="Rectangle 5">
            <a:extLst>
              <a:ext uri="{FF2B5EF4-FFF2-40B4-BE49-F238E27FC236}">
                <a16:creationId xmlns:a16="http://schemas.microsoft.com/office/drawing/2014/main" id="{3EAD5440-2368-3684-A642-677757CBF94E}"/>
              </a:ext>
            </a:extLst>
          </p:cNvPr>
          <p:cNvSpPr/>
          <p:nvPr/>
        </p:nvSpPr>
        <p:spPr>
          <a:xfrm>
            <a:off x="7319350" y="1390114"/>
            <a:ext cx="638144" cy="1605732"/>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sp>
        <p:nvSpPr>
          <p:cNvPr id="10" name="TextBox 9">
            <a:extLst>
              <a:ext uri="{FF2B5EF4-FFF2-40B4-BE49-F238E27FC236}">
                <a16:creationId xmlns:a16="http://schemas.microsoft.com/office/drawing/2014/main" id="{3ACFD42E-9F0B-1393-D7C5-70DF36AC9078}"/>
              </a:ext>
            </a:extLst>
          </p:cNvPr>
          <p:cNvSpPr txBox="1"/>
          <p:nvPr/>
        </p:nvSpPr>
        <p:spPr>
          <a:xfrm>
            <a:off x="1665195" y="4577337"/>
            <a:ext cx="1728358" cy="261610"/>
          </a:xfrm>
          <a:prstGeom prst="rect">
            <a:avLst/>
          </a:prstGeom>
          <a:noFill/>
        </p:spPr>
        <p:txBody>
          <a:bodyPr wrap="none" rtlCol="0">
            <a:spAutoFit/>
          </a:bodyPr>
          <a:lstStyle/>
          <a:p>
            <a:r>
              <a:rPr lang="en-GB" sz="1100" dirty="0"/>
              <a:t>Liu et al, </a:t>
            </a:r>
            <a:r>
              <a:rPr lang="en-GB" sz="1100" i="1" dirty="0" err="1"/>
              <a:t>NeuroImage</a:t>
            </a:r>
            <a:r>
              <a:rPr lang="en-GB" sz="1100" dirty="0"/>
              <a:t> 2017</a:t>
            </a:r>
          </a:p>
        </p:txBody>
      </p:sp>
      <p:pic>
        <p:nvPicPr>
          <p:cNvPr id="14" name="Picture 13">
            <a:extLst>
              <a:ext uri="{FF2B5EF4-FFF2-40B4-BE49-F238E27FC236}">
                <a16:creationId xmlns:a16="http://schemas.microsoft.com/office/drawing/2014/main" id="{57B18814-855B-C70F-BD3B-E9DC8F92EBCF}"/>
              </a:ext>
            </a:extLst>
          </p:cNvPr>
          <p:cNvPicPr>
            <a:picLocks noChangeAspect="1"/>
          </p:cNvPicPr>
          <p:nvPr/>
        </p:nvPicPr>
        <p:blipFill rotWithShape="1">
          <a:blip r:embed="rId3">
            <a:extLst>
              <a:ext uri="{28A0092B-C50C-407E-A947-70E740481C1C}">
                <a14:useLocalDpi xmlns:a14="http://schemas.microsoft.com/office/drawing/2010/main" val="0"/>
              </a:ext>
            </a:extLst>
          </a:blip>
          <a:srcRect l="8621"/>
          <a:stretch/>
        </p:blipFill>
        <p:spPr>
          <a:xfrm>
            <a:off x="963739" y="1512975"/>
            <a:ext cx="2833851" cy="2965741"/>
          </a:xfrm>
          <a:prstGeom prst="rect">
            <a:avLst/>
          </a:prstGeom>
        </p:spPr>
      </p:pic>
      <p:pic>
        <p:nvPicPr>
          <p:cNvPr id="18" name="Picture 17">
            <a:extLst>
              <a:ext uri="{FF2B5EF4-FFF2-40B4-BE49-F238E27FC236}">
                <a16:creationId xmlns:a16="http://schemas.microsoft.com/office/drawing/2014/main" id="{A3C18D26-CA22-1CB5-3C65-BF002CE9565D}"/>
              </a:ext>
            </a:extLst>
          </p:cNvPr>
          <p:cNvPicPr>
            <a:picLocks noChangeAspect="1"/>
          </p:cNvPicPr>
          <p:nvPr/>
        </p:nvPicPr>
        <p:blipFill>
          <a:blip r:embed="rId4"/>
          <a:stretch>
            <a:fillRect/>
          </a:stretch>
        </p:blipFill>
        <p:spPr>
          <a:xfrm>
            <a:off x="4478583" y="1831595"/>
            <a:ext cx="4313155" cy="2804992"/>
          </a:xfrm>
          <a:prstGeom prst="rect">
            <a:avLst/>
          </a:prstGeom>
        </p:spPr>
      </p:pic>
      <p:sp>
        <p:nvSpPr>
          <p:cNvPr id="20" name="TextBox 19">
            <a:extLst>
              <a:ext uri="{FF2B5EF4-FFF2-40B4-BE49-F238E27FC236}">
                <a16:creationId xmlns:a16="http://schemas.microsoft.com/office/drawing/2014/main" id="{BB03C887-9AA3-C407-530C-0A76F7496CE9}"/>
              </a:ext>
            </a:extLst>
          </p:cNvPr>
          <p:cNvSpPr txBox="1"/>
          <p:nvPr/>
        </p:nvSpPr>
        <p:spPr>
          <a:xfrm>
            <a:off x="5266923" y="1097726"/>
            <a:ext cx="2972275" cy="584775"/>
          </a:xfrm>
          <a:prstGeom prst="rect">
            <a:avLst/>
          </a:prstGeom>
          <a:noFill/>
        </p:spPr>
        <p:txBody>
          <a:bodyPr wrap="square">
            <a:spAutoFit/>
          </a:bodyPr>
          <a:lstStyle/>
          <a:p>
            <a:pPr algn="ctr"/>
            <a:r>
              <a:rPr lang="en-US" sz="1600" b="1" dirty="0"/>
              <a:t>Higher Global Signal Amplitude around MB reports </a:t>
            </a:r>
            <a:endParaRPr lang="en-BE" sz="1600" b="1" dirty="0"/>
          </a:p>
        </p:txBody>
      </p:sp>
      <p:sp>
        <p:nvSpPr>
          <p:cNvPr id="21" name="TextBox 20">
            <a:extLst>
              <a:ext uri="{FF2B5EF4-FFF2-40B4-BE49-F238E27FC236}">
                <a16:creationId xmlns:a16="http://schemas.microsoft.com/office/drawing/2014/main" id="{6AA12B1F-90A7-D8A4-B139-470F3996EE1C}"/>
              </a:ext>
            </a:extLst>
          </p:cNvPr>
          <p:cNvSpPr txBox="1"/>
          <p:nvPr/>
        </p:nvSpPr>
        <p:spPr>
          <a:xfrm>
            <a:off x="6025418" y="4577337"/>
            <a:ext cx="2135824" cy="261610"/>
          </a:xfrm>
          <a:prstGeom prst="rect">
            <a:avLst/>
          </a:prstGeom>
          <a:noFill/>
        </p:spPr>
        <p:txBody>
          <a:bodyPr wrap="square">
            <a:spAutoFit/>
          </a:bodyPr>
          <a:lstStyle/>
          <a:p>
            <a:r>
              <a:rPr lang="en-GB" sz="1100" dirty="0" err="1"/>
              <a:t>Mortaheb</a:t>
            </a:r>
            <a:r>
              <a:rPr lang="en-GB" sz="1100" dirty="0"/>
              <a:t> et al, </a:t>
            </a:r>
            <a:r>
              <a:rPr lang="en-US" sz="1100" i="1" dirty="0"/>
              <a:t>PNAS </a:t>
            </a:r>
            <a:r>
              <a:rPr lang="en-US" sz="1100" dirty="0"/>
              <a:t>2022</a:t>
            </a:r>
            <a:endParaRPr lang="en-GB" sz="1100" dirty="0"/>
          </a:p>
        </p:txBody>
      </p:sp>
      <p:sp>
        <p:nvSpPr>
          <p:cNvPr id="5" name="Rectangle 4">
            <a:extLst>
              <a:ext uri="{FF2B5EF4-FFF2-40B4-BE49-F238E27FC236}">
                <a16:creationId xmlns:a16="http://schemas.microsoft.com/office/drawing/2014/main" id="{125C8597-F2EB-6A63-C7E1-DB2399D91FED}"/>
              </a:ext>
            </a:extLst>
          </p:cNvPr>
          <p:cNvSpPr/>
          <p:nvPr/>
        </p:nvSpPr>
        <p:spPr>
          <a:xfrm>
            <a:off x="7631661" y="108339"/>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7" name="Rectangle 6">
            <a:extLst>
              <a:ext uri="{FF2B5EF4-FFF2-40B4-BE49-F238E27FC236}">
                <a16:creationId xmlns:a16="http://schemas.microsoft.com/office/drawing/2014/main" id="{CC917DDF-7888-2A48-B89F-529D0B23334B}"/>
              </a:ext>
            </a:extLst>
          </p:cNvPr>
          <p:cNvSpPr/>
          <p:nvPr/>
        </p:nvSpPr>
        <p:spPr>
          <a:xfrm>
            <a:off x="1963877" y="594303"/>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8" name="Titre 2">
            <a:extLst>
              <a:ext uri="{FF2B5EF4-FFF2-40B4-BE49-F238E27FC236}">
                <a16:creationId xmlns:a16="http://schemas.microsoft.com/office/drawing/2014/main" id="{121DFE7E-CD1C-15F1-F944-56E7CA4466B5}"/>
              </a:ext>
            </a:extLst>
          </p:cNvPr>
          <p:cNvSpPr txBox="1">
            <a:spLocks/>
          </p:cNvSpPr>
          <p:nvPr/>
        </p:nvSpPr>
        <p:spPr>
          <a:xfrm>
            <a:off x="1192801" y="51023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12" name="Titre 2">
            <a:extLst>
              <a:ext uri="{FF2B5EF4-FFF2-40B4-BE49-F238E27FC236}">
                <a16:creationId xmlns:a16="http://schemas.microsoft.com/office/drawing/2014/main" id="{F2086C87-5758-F03D-60BD-D766B0DAC7A3}"/>
              </a:ext>
            </a:extLst>
          </p:cNvPr>
          <p:cNvSpPr txBox="1">
            <a:spLocks/>
          </p:cNvSpPr>
          <p:nvPr/>
        </p:nvSpPr>
        <p:spPr>
          <a:xfrm>
            <a:off x="146466" y="91628"/>
            <a:ext cx="8851067" cy="916403"/>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4000" b="1" dirty="0"/>
              <a:t>Higher connectivity and BOLD</a:t>
            </a:r>
          </a:p>
        </p:txBody>
      </p:sp>
      <p:sp>
        <p:nvSpPr>
          <p:cNvPr id="9" name="TextBox 8">
            <a:extLst>
              <a:ext uri="{FF2B5EF4-FFF2-40B4-BE49-F238E27FC236}">
                <a16:creationId xmlns:a16="http://schemas.microsoft.com/office/drawing/2014/main" id="{D8C74996-3406-443B-E757-12BDFB254C23}"/>
              </a:ext>
            </a:extLst>
          </p:cNvPr>
          <p:cNvSpPr txBox="1"/>
          <p:nvPr/>
        </p:nvSpPr>
        <p:spPr>
          <a:xfrm>
            <a:off x="833236" y="1056354"/>
            <a:ext cx="3645347" cy="369332"/>
          </a:xfrm>
          <a:prstGeom prst="rect">
            <a:avLst/>
          </a:prstGeom>
          <a:noFill/>
        </p:spPr>
        <p:txBody>
          <a:bodyPr wrap="square">
            <a:spAutoFit/>
          </a:bodyPr>
          <a:lstStyle/>
          <a:p>
            <a:pPr algn="ctr"/>
            <a:r>
              <a:rPr lang="en-BE" b="1" dirty="0"/>
              <a:t>The Global Signal</a:t>
            </a:r>
          </a:p>
        </p:txBody>
      </p:sp>
    </p:spTree>
    <p:extLst>
      <p:ext uri="{BB962C8B-B14F-4D97-AF65-F5344CB8AC3E}">
        <p14:creationId xmlns:p14="http://schemas.microsoft.com/office/powerpoint/2010/main" val="368948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708E8C7-11D7-014D-C71D-0C9AF06762B7}"/>
              </a:ext>
            </a:extLst>
          </p:cNvPr>
          <p:cNvSpPr txBox="1"/>
          <p:nvPr/>
        </p:nvSpPr>
        <p:spPr>
          <a:xfrm>
            <a:off x="628020" y="2805365"/>
            <a:ext cx="4211692" cy="338554"/>
          </a:xfrm>
          <a:prstGeom prst="rect">
            <a:avLst/>
          </a:prstGeom>
          <a:solidFill>
            <a:schemeClr val="bg1"/>
          </a:solidFill>
        </p:spPr>
        <p:txBody>
          <a:bodyPr wrap="square" rtlCol="0">
            <a:spAutoFit/>
          </a:bodyPr>
          <a:lstStyle/>
          <a:p>
            <a:r>
              <a:rPr lang="en-BE" sz="1600" b="1" dirty="0"/>
              <a:t>GS amplitude decreases with caffeine intake</a:t>
            </a:r>
            <a:endParaRPr lang="en-BE" sz="1050" b="1" dirty="0"/>
          </a:p>
        </p:txBody>
      </p:sp>
      <p:grpSp>
        <p:nvGrpSpPr>
          <p:cNvPr id="29" name="Group 28">
            <a:extLst>
              <a:ext uri="{FF2B5EF4-FFF2-40B4-BE49-F238E27FC236}">
                <a16:creationId xmlns:a16="http://schemas.microsoft.com/office/drawing/2014/main" id="{661EC736-C4F6-795F-C50E-DF88BC80DF78}"/>
              </a:ext>
            </a:extLst>
          </p:cNvPr>
          <p:cNvGrpSpPr/>
          <p:nvPr/>
        </p:nvGrpSpPr>
        <p:grpSpPr>
          <a:xfrm>
            <a:off x="1115116" y="987978"/>
            <a:ext cx="3144059" cy="1713490"/>
            <a:chOff x="349693" y="1701811"/>
            <a:chExt cx="4192078" cy="2284653"/>
          </a:xfrm>
        </p:grpSpPr>
        <p:pic>
          <p:nvPicPr>
            <p:cNvPr id="18" name="Picture 17" descr="Chart, scatter chart&#10;&#10;Description automatically generated">
              <a:extLst>
                <a:ext uri="{FF2B5EF4-FFF2-40B4-BE49-F238E27FC236}">
                  <a16:creationId xmlns:a16="http://schemas.microsoft.com/office/drawing/2014/main" id="{E4CFFA57-FC0E-0992-FBE9-248E75E56A65}"/>
                </a:ext>
              </a:extLst>
            </p:cNvPr>
            <p:cNvPicPr>
              <a:picLocks noChangeAspect="1"/>
            </p:cNvPicPr>
            <p:nvPr/>
          </p:nvPicPr>
          <p:blipFill rotWithShape="1">
            <a:blip r:embed="rId3">
              <a:extLst>
                <a:ext uri="{28A0092B-C50C-407E-A947-70E740481C1C}">
                  <a14:useLocalDpi xmlns:a14="http://schemas.microsoft.com/office/drawing/2010/main" val="0"/>
                </a:ext>
              </a:extLst>
            </a:blip>
            <a:srcRect t="53098" r="51166"/>
            <a:stretch/>
          </p:blipFill>
          <p:spPr>
            <a:xfrm>
              <a:off x="2494627" y="1938998"/>
              <a:ext cx="2047144" cy="1963700"/>
            </a:xfrm>
            <a:prstGeom prst="rect">
              <a:avLst/>
            </a:prstGeom>
          </p:spPr>
        </p:pic>
        <p:pic>
          <p:nvPicPr>
            <p:cNvPr id="6" name="Picture 5" descr="Chart, scatter chart&#10;&#10;Description automatically generated">
              <a:extLst>
                <a:ext uri="{FF2B5EF4-FFF2-40B4-BE49-F238E27FC236}">
                  <a16:creationId xmlns:a16="http://schemas.microsoft.com/office/drawing/2014/main" id="{894E19D0-C56A-49C7-A2B6-AFFD018FD4A6}"/>
                </a:ext>
              </a:extLst>
            </p:cNvPr>
            <p:cNvPicPr>
              <a:picLocks noChangeAspect="1"/>
            </p:cNvPicPr>
            <p:nvPr/>
          </p:nvPicPr>
          <p:blipFill rotWithShape="1">
            <a:blip r:embed="rId3">
              <a:extLst>
                <a:ext uri="{28A0092B-C50C-407E-A947-70E740481C1C}">
                  <a14:useLocalDpi xmlns:a14="http://schemas.microsoft.com/office/drawing/2010/main" val="0"/>
                </a:ext>
              </a:extLst>
            </a:blip>
            <a:srcRect r="51166" b="45432"/>
            <a:stretch/>
          </p:blipFill>
          <p:spPr>
            <a:xfrm>
              <a:off x="349693" y="1701811"/>
              <a:ext cx="2047144" cy="2284653"/>
            </a:xfrm>
            <a:prstGeom prst="rect">
              <a:avLst/>
            </a:prstGeom>
          </p:spPr>
        </p:pic>
      </p:grpSp>
      <p:sp>
        <p:nvSpPr>
          <p:cNvPr id="19" name="TextBox 18">
            <a:extLst>
              <a:ext uri="{FF2B5EF4-FFF2-40B4-BE49-F238E27FC236}">
                <a16:creationId xmlns:a16="http://schemas.microsoft.com/office/drawing/2014/main" id="{DD2335A3-D753-A528-8139-A38662C11A98}"/>
              </a:ext>
            </a:extLst>
          </p:cNvPr>
          <p:cNvSpPr txBox="1"/>
          <p:nvPr/>
        </p:nvSpPr>
        <p:spPr>
          <a:xfrm>
            <a:off x="935799" y="857926"/>
            <a:ext cx="3328860" cy="338554"/>
          </a:xfrm>
          <a:prstGeom prst="rect">
            <a:avLst/>
          </a:prstGeom>
          <a:solidFill>
            <a:schemeClr val="bg1"/>
          </a:solidFill>
        </p:spPr>
        <p:txBody>
          <a:bodyPr wrap="none" rtlCol="0">
            <a:spAutoFit/>
          </a:bodyPr>
          <a:lstStyle/>
          <a:p>
            <a:pPr algn="ctr"/>
            <a:r>
              <a:rPr lang="en-US" sz="1600" b="1" dirty="0">
                <a:latin typeface="Calibri" panose="020F0502020204030204" pitchFamily="34" charset="0"/>
                <a:cs typeface="Calibri" panose="020F0502020204030204" pitchFamily="34" charset="0"/>
              </a:rPr>
              <a:t>GS amplitude is linked to low arousal</a:t>
            </a:r>
          </a:p>
        </p:txBody>
      </p:sp>
      <p:grpSp>
        <p:nvGrpSpPr>
          <p:cNvPr id="30" name="Group 29">
            <a:extLst>
              <a:ext uri="{FF2B5EF4-FFF2-40B4-BE49-F238E27FC236}">
                <a16:creationId xmlns:a16="http://schemas.microsoft.com/office/drawing/2014/main" id="{F080AA6B-98C4-BC44-BE62-CE48CB9B9E9E}"/>
              </a:ext>
            </a:extLst>
          </p:cNvPr>
          <p:cNvGrpSpPr/>
          <p:nvPr/>
        </p:nvGrpSpPr>
        <p:grpSpPr>
          <a:xfrm>
            <a:off x="1116170" y="3108255"/>
            <a:ext cx="3390034" cy="1628350"/>
            <a:chOff x="4523319" y="1911106"/>
            <a:chExt cx="4520045" cy="2171133"/>
          </a:xfrm>
        </p:grpSpPr>
        <p:pic>
          <p:nvPicPr>
            <p:cNvPr id="21" name="Picture 20">
              <a:extLst>
                <a:ext uri="{FF2B5EF4-FFF2-40B4-BE49-F238E27FC236}">
                  <a16:creationId xmlns:a16="http://schemas.microsoft.com/office/drawing/2014/main" id="{811489A0-617A-B5F8-A0B7-3367BE6E6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319" y="1911106"/>
              <a:ext cx="4520045" cy="2144646"/>
            </a:xfrm>
            <a:prstGeom prst="rect">
              <a:avLst/>
            </a:prstGeom>
          </p:spPr>
        </p:pic>
        <p:sp>
          <p:nvSpPr>
            <p:cNvPr id="22" name="Rectangle 21">
              <a:extLst>
                <a:ext uri="{FF2B5EF4-FFF2-40B4-BE49-F238E27FC236}">
                  <a16:creationId xmlns:a16="http://schemas.microsoft.com/office/drawing/2014/main" id="{4C9F372E-5BB0-D79F-7BFC-0D7663C230F7}"/>
                </a:ext>
              </a:extLst>
            </p:cNvPr>
            <p:cNvSpPr/>
            <p:nvPr/>
          </p:nvSpPr>
          <p:spPr>
            <a:xfrm>
              <a:off x="4724450" y="1937593"/>
              <a:ext cx="343267" cy="27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solidFill>
                  <a:srgbClr val="801880"/>
                </a:solidFill>
              </a:endParaRPr>
            </a:p>
          </p:txBody>
        </p:sp>
        <p:sp>
          <p:nvSpPr>
            <p:cNvPr id="24" name="Rectangle 23">
              <a:extLst>
                <a:ext uri="{FF2B5EF4-FFF2-40B4-BE49-F238E27FC236}">
                  <a16:creationId xmlns:a16="http://schemas.microsoft.com/office/drawing/2014/main" id="{F61A7657-B2A9-FF4E-520B-E6D589A33708}"/>
                </a:ext>
              </a:extLst>
            </p:cNvPr>
            <p:cNvSpPr/>
            <p:nvPr/>
          </p:nvSpPr>
          <p:spPr>
            <a:xfrm>
              <a:off x="4587053" y="3811159"/>
              <a:ext cx="343267" cy="27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solidFill>
                  <a:srgbClr val="801880"/>
                </a:solidFill>
              </a:endParaRPr>
            </a:p>
          </p:txBody>
        </p:sp>
      </p:grpSp>
      <p:sp>
        <p:nvSpPr>
          <p:cNvPr id="7" name="TextBox 6">
            <a:extLst>
              <a:ext uri="{FF2B5EF4-FFF2-40B4-BE49-F238E27FC236}">
                <a16:creationId xmlns:a16="http://schemas.microsoft.com/office/drawing/2014/main" id="{33F2EF89-8F88-4151-B733-D678A51B7F07}"/>
              </a:ext>
            </a:extLst>
          </p:cNvPr>
          <p:cNvSpPr txBox="1"/>
          <p:nvPr/>
        </p:nvSpPr>
        <p:spPr>
          <a:xfrm>
            <a:off x="1717465" y="4720317"/>
            <a:ext cx="1765527" cy="29931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000" dirty="0"/>
              <a:t>Wong et al, </a:t>
            </a:r>
            <a:r>
              <a:rPr lang="en-US" sz="1000" i="1" dirty="0"/>
              <a:t>Neuroimage</a:t>
            </a:r>
            <a:r>
              <a:rPr lang="en-US" sz="1000" dirty="0"/>
              <a:t> 2013</a:t>
            </a:r>
          </a:p>
        </p:txBody>
      </p:sp>
      <p:grpSp>
        <p:nvGrpSpPr>
          <p:cNvPr id="48" name="Group 47">
            <a:extLst>
              <a:ext uri="{FF2B5EF4-FFF2-40B4-BE49-F238E27FC236}">
                <a16:creationId xmlns:a16="http://schemas.microsoft.com/office/drawing/2014/main" id="{280C5339-201A-0FDE-CAA8-4E57F4DA401E}"/>
              </a:ext>
            </a:extLst>
          </p:cNvPr>
          <p:cNvGrpSpPr/>
          <p:nvPr/>
        </p:nvGrpSpPr>
        <p:grpSpPr>
          <a:xfrm>
            <a:off x="5207894" y="877389"/>
            <a:ext cx="3055324" cy="4142977"/>
            <a:chOff x="4871517" y="1296982"/>
            <a:chExt cx="4073765" cy="5523968"/>
          </a:xfrm>
        </p:grpSpPr>
        <p:sp>
          <p:nvSpPr>
            <p:cNvPr id="25" name="TextBox 24">
              <a:extLst>
                <a:ext uri="{FF2B5EF4-FFF2-40B4-BE49-F238E27FC236}">
                  <a16:creationId xmlns:a16="http://schemas.microsoft.com/office/drawing/2014/main" id="{48AD5E03-381A-A513-AF83-E45B183217CF}"/>
                </a:ext>
              </a:extLst>
            </p:cNvPr>
            <p:cNvSpPr txBox="1"/>
            <p:nvPr/>
          </p:nvSpPr>
          <p:spPr>
            <a:xfrm>
              <a:off x="5705429" y="6421866"/>
              <a:ext cx="2900045" cy="39908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000" dirty="0"/>
                <a:t>Liu et al, </a:t>
              </a:r>
              <a:r>
                <a:rPr lang="en-US" sz="1000" i="1" dirty="0"/>
                <a:t>Nat Communications</a:t>
              </a:r>
              <a:r>
                <a:rPr lang="en-US" sz="1000" dirty="0"/>
                <a:t> 2018</a:t>
              </a:r>
            </a:p>
          </p:txBody>
        </p:sp>
        <p:grpSp>
          <p:nvGrpSpPr>
            <p:cNvPr id="45" name="Group 44">
              <a:extLst>
                <a:ext uri="{FF2B5EF4-FFF2-40B4-BE49-F238E27FC236}">
                  <a16:creationId xmlns:a16="http://schemas.microsoft.com/office/drawing/2014/main" id="{02365790-D8B8-9EF9-F200-6E45379F339A}"/>
                </a:ext>
              </a:extLst>
            </p:cNvPr>
            <p:cNvGrpSpPr/>
            <p:nvPr/>
          </p:nvGrpSpPr>
          <p:grpSpPr>
            <a:xfrm>
              <a:off x="4960621" y="2169993"/>
              <a:ext cx="3895559" cy="4219682"/>
              <a:chOff x="4960621" y="2169993"/>
              <a:chExt cx="3895559" cy="4219682"/>
            </a:xfrm>
          </p:grpSpPr>
          <p:sp>
            <p:nvSpPr>
              <p:cNvPr id="38" name="Rectangle 37">
                <a:extLst>
                  <a:ext uri="{FF2B5EF4-FFF2-40B4-BE49-F238E27FC236}">
                    <a16:creationId xmlns:a16="http://schemas.microsoft.com/office/drawing/2014/main" id="{65FE5FA1-D018-5C6D-FFB2-AFB2A06D5125}"/>
                  </a:ext>
                </a:extLst>
              </p:cNvPr>
              <p:cNvSpPr/>
              <p:nvPr/>
            </p:nvSpPr>
            <p:spPr>
              <a:xfrm>
                <a:off x="4960621" y="2169993"/>
                <a:ext cx="3895559" cy="421968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pic>
            <p:nvPicPr>
              <p:cNvPr id="39" name="Picture 38">
                <a:extLst>
                  <a:ext uri="{FF2B5EF4-FFF2-40B4-BE49-F238E27FC236}">
                    <a16:creationId xmlns:a16="http://schemas.microsoft.com/office/drawing/2014/main" id="{BC4F9055-A3A9-9F50-3709-EA5844BDC0CC}"/>
                  </a:ext>
                </a:extLst>
              </p:cNvPr>
              <p:cNvPicPr>
                <a:picLocks noChangeAspect="1"/>
              </p:cNvPicPr>
              <p:nvPr/>
            </p:nvPicPr>
            <p:blipFill rotWithShape="1">
              <a:blip r:embed="rId5">
                <a:extLst>
                  <a:ext uri="{28A0092B-C50C-407E-A947-70E740481C1C}">
                    <a14:useLocalDpi xmlns:a14="http://schemas.microsoft.com/office/drawing/2010/main" val="0"/>
                  </a:ext>
                </a:extLst>
              </a:blip>
              <a:srcRect l="5479" t="33987" r="62837" b="19814"/>
              <a:stretch/>
            </p:blipFill>
            <p:spPr>
              <a:xfrm>
                <a:off x="5292250" y="2297582"/>
                <a:ext cx="1570236" cy="1684100"/>
              </a:xfrm>
              <a:prstGeom prst="rect">
                <a:avLst/>
              </a:prstGeom>
            </p:spPr>
          </p:pic>
          <p:pic>
            <p:nvPicPr>
              <p:cNvPr id="40" name="Picture 39">
                <a:extLst>
                  <a:ext uri="{FF2B5EF4-FFF2-40B4-BE49-F238E27FC236}">
                    <a16:creationId xmlns:a16="http://schemas.microsoft.com/office/drawing/2014/main" id="{5FB722EE-8176-F66D-417B-D1130865C039}"/>
                  </a:ext>
                </a:extLst>
              </p:cNvPr>
              <p:cNvPicPr>
                <a:picLocks noChangeAspect="1"/>
              </p:cNvPicPr>
              <p:nvPr/>
            </p:nvPicPr>
            <p:blipFill rotWithShape="1">
              <a:blip r:embed="rId5">
                <a:extLst>
                  <a:ext uri="{28A0092B-C50C-407E-A947-70E740481C1C}">
                    <a14:useLocalDpi xmlns:a14="http://schemas.microsoft.com/office/drawing/2010/main" val="0"/>
                  </a:ext>
                </a:extLst>
              </a:blip>
              <a:srcRect l="33095" t="3385" r="35024" b="52593"/>
              <a:stretch/>
            </p:blipFill>
            <p:spPr>
              <a:xfrm>
                <a:off x="6909710" y="2362425"/>
                <a:ext cx="1797317" cy="1825431"/>
              </a:xfrm>
              <a:prstGeom prst="rect">
                <a:avLst/>
              </a:prstGeom>
            </p:spPr>
          </p:pic>
          <p:sp>
            <p:nvSpPr>
              <p:cNvPr id="41" name="Oval 40">
                <a:extLst>
                  <a:ext uri="{FF2B5EF4-FFF2-40B4-BE49-F238E27FC236}">
                    <a16:creationId xmlns:a16="http://schemas.microsoft.com/office/drawing/2014/main" id="{A7D10422-0240-CF44-45D8-91311E9C82D8}"/>
                  </a:ext>
                </a:extLst>
              </p:cNvPr>
              <p:cNvSpPr/>
              <p:nvPr/>
            </p:nvSpPr>
            <p:spPr>
              <a:xfrm>
                <a:off x="6482799" y="2362425"/>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sp>
            <p:nvSpPr>
              <p:cNvPr id="42" name="Oval 41">
                <a:extLst>
                  <a:ext uri="{FF2B5EF4-FFF2-40B4-BE49-F238E27FC236}">
                    <a16:creationId xmlns:a16="http://schemas.microsoft.com/office/drawing/2014/main" id="{1092D975-C6F2-1718-3659-A701A3D0AF77}"/>
                  </a:ext>
                </a:extLst>
              </p:cNvPr>
              <p:cNvSpPr/>
              <p:nvPr/>
            </p:nvSpPr>
            <p:spPr>
              <a:xfrm>
                <a:off x="6705600" y="3727172"/>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pic>
            <p:nvPicPr>
              <p:cNvPr id="43" name="Picture 42">
                <a:extLst>
                  <a:ext uri="{FF2B5EF4-FFF2-40B4-BE49-F238E27FC236}">
                    <a16:creationId xmlns:a16="http://schemas.microsoft.com/office/drawing/2014/main" id="{EA2CBB8D-DF6A-8E14-4A33-6EE116091259}"/>
                  </a:ext>
                </a:extLst>
              </p:cNvPr>
              <p:cNvPicPr>
                <a:picLocks noChangeAspect="1"/>
              </p:cNvPicPr>
              <p:nvPr/>
            </p:nvPicPr>
            <p:blipFill rotWithShape="1">
              <a:blip r:embed="rId5">
                <a:extLst>
                  <a:ext uri="{28A0092B-C50C-407E-A947-70E740481C1C}">
                    <a14:useLocalDpi xmlns:a14="http://schemas.microsoft.com/office/drawing/2010/main" val="0"/>
                  </a:ext>
                </a:extLst>
              </a:blip>
              <a:srcRect l="31783" t="58310" r="4262" b="2838"/>
              <a:stretch/>
            </p:blipFill>
            <p:spPr>
              <a:xfrm>
                <a:off x="5087282" y="4580734"/>
                <a:ext cx="3768898" cy="1684099"/>
              </a:xfrm>
              <a:prstGeom prst="rect">
                <a:avLst/>
              </a:prstGeom>
            </p:spPr>
          </p:pic>
          <p:pic>
            <p:nvPicPr>
              <p:cNvPr id="37" name="Picture 36">
                <a:extLst>
                  <a:ext uri="{FF2B5EF4-FFF2-40B4-BE49-F238E27FC236}">
                    <a16:creationId xmlns:a16="http://schemas.microsoft.com/office/drawing/2014/main" id="{CA22068E-4504-6B72-1614-2A719BF008C9}"/>
                  </a:ext>
                </a:extLst>
              </p:cNvPr>
              <p:cNvPicPr>
                <a:picLocks noChangeAspect="1"/>
              </p:cNvPicPr>
              <p:nvPr/>
            </p:nvPicPr>
            <p:blipFill rotWithShape="1">
              <a:blip r:embed="rId5">
                <a:extLst>
                  <a:ext uri="{28A0092B-C50C-407E-A947-70E740481C1C}">
                    <a14:useLocalDpi xmlns:a14="http://schemas.microsoft.com/office/drawing/2010/main" val="0"/>
                  </a:ext>
                </a:extLst>
              </a:blip>
              <a:srcRect l="40460" t="46644" r="36798" b="41942"/>
              <a:stretch/>
            </p:blipFill>
            <p:spPr>
              <a:xfrm>
                <a:off x="6279407" y="4093320"/>
                <a:ext cx="1411853" cy="521159"/>
              </a:xfrm>
              <a:prstGeom prst="rect">
                <a:avLst/>
              </a:prstGeom>
            </p:spPr>
          </p:pic>
          <p:sp>
            <p:nvSpPr>
              <p:cNvPr id="44" name="Oval 43">
                <a:extLst>
                  <a:ext uri="{FF2B5EF4-FFF2-40B4-BE49-F238E27FC236}">
                    <a16:creationId xmlns:a16="http://schemas.microsoft.com/office/drawing/2014/main" id="{D6A92C7B-7805-E864-BAB6-57D4CF5B7B01}"/>
                  </a:ext>
                </a:extLst>
              </p:cNvPr>
              <p:cNvSpPr/>
              <p:nvPr/>
            </p:nvSpPr>
            <p:spPr>
              <a:xfrm>
                <a:off x="4977089" y="4272192"/>
                <a:ext cx="428617" cy="7314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grpSp>
        <p:sp>
          <p:nvSpPr>
            <p:cNvPr id="46" name="TextBox 45">
              <a:extLst>
                <a:ext uri="{FF2B5EF4-FFF2-40B4-BE49-F238E27FC236}">
                  <a16:creationId xmlns:a16="http://schemas.microsoft.com/office/drawing/2014/main" id="{C57EDC5C-FBAF-D0F3-6793-FDE6210D2931}"/>
                </a:ext>
              </a:extLst>
            </p:cNvPr>
            <p:cNvSpPr txBox="1"/>
            <p:nvPr/>
          </p:nvSpPr>
          <p:spPr>
            <a:xfrm>
              <a:off x="4871517" y="1296982"/>
              <a:ext cx="4073765" cy="838777"/>
            </a:xfrm>
            <a:prstGeom prst="rect">
              <a:avLst/>
            </a:prstGeom>
            <a:noFill/>
          </p:spPr>
          <p:txBody>
            <a:bodyPr wrap="none" rtlCol="0">
              <a:spAutoFit/>
            </a:bodyPr>
            <a:lstStyle/>
            <a:p>
              <a:pPr algn="ctr"/>
              <a:r>
                <a:rPr lang="en-US" sz="1350" b="1" dirty="0">
                  <a:latin typeface="Calibri" panose="020F0502020204030204" pitchFamily="34" charset="0"/>
                  <a:cs typeface="Calibri" panose="020F0502020204030204" pitchFamily="34" charset="0"/>
                </a:rPr>
                <a:t>GS amplitude linked to signal decreases </a:t>
              </a:r>
              <a:br>
                <a:rPr lang="en-US" sz="1350" b="1" dirty="0">
                  <a:latin typeface="Calibri" panose="020F0502020204030204" pitchFamily="34" charset="0"/>
                  <a:cs typeface="Calibri" panose="020F0502020204030204" pitchFamily="34" charset="0"/>
                </a:rPr>
              </a:br>
              <a:r>
                <a:rPr lang="en-US" sz="1350" b="1" dirty="0">
                  <a:latin typeface="Calibri" panose="020F0502020204030204" pitchFamily="34" charset="0"/>
                  <a:cs typeface="Calibri" panose="020F0502020204030204" pitchFamily="34" charset="0"/>
                </a:rPr>
                <a:t>in subcortical structures of arousal</a:t>
              </a:r>
            </a:p>
            <a:p>
              <a:pPr algn="ctr"/>
              <a:endParaRPr lang="fr-BE" sz="788"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5A402595-05D0-CFC5-FE89-161610115DD7}"/>
                </a:ext>
              </a:extLst>
            </p:cNvPr>
            <p:cNvSpPr/>
            <p:nvPr/>
          </p:nvSpPr>
          <p:spPr>
            <a:xfrm>
              <a:off x="7126357" y="4726118"/>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grpSp>
      <p:sp>
        <p:nvSpPr>
          <p:cNvPr id="4" name="Rectangle 3">
            <a:extLst>
              <a:ext uri="{FF2B5EF4-FFF2-40B4-BE49-F238E27FC236}">
                <a16:creationId xmlns:a16="http://schemas.microsoft.com/office/drawing/2014/main" id="{E2025275-10B1-9AF3-2F9A-97F5393944AD}"/>
              </a:ext>
            </a:extLst>
          </p:cNvPr>
          <p:cNvSpPr/>
          <p:nvPr/>
        </p:nvSpPr>
        <p:spPr>
          <a:xfrm>
            <a:off x="6722559" y="85752"/>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5" name="Rectangle 4">
            <a:extLst>
              <a:ext uri="{FF2B5EF4-FFF2-40B4-BE49-F238E27FC236}">
                <a16:creationId xmlns:a16="http://schemas.microsoft.com/office/drawing/2014/main" id="{9B26E365-B51A-88A6-B4E4-E3D6DA25E35B}"/>
              </a:ext>
            </a:extLst>
          </p:cNvPr>
          <p:cNvSpPr/>
          <p:nvPr/>
        </p:nvSpPr>
        <p:spPr>
          <a:xfrm>
            <a:off x="2013967" y="496634"/>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9" name="Titre 2">
            <a:extLst>
              <a:ext uri="{FF2B5EF4-FFF2-40B4-BE49-F238E27FC236}">
                <a16:creationId xmlns:a16="http://schemas.microsoft.com/office/drawing/2014/main" id="{5B719A65-42BF-6B6B-BA4D-48830AB52C60}"/>
              </a:ext>
            </a:extLst>
          </p:cNvPr>
          <p:cNvSpPr txBox="1">
            <a:spLocks/>
          </p:cNvSpPr>
          <p:nvPr/>
        </p:nvSpPr>
        <p:spPr>
          <a:xfrm>
            <a:off x="1192801" y="424891"/>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12" name="Rectangle 11">
            <a:extLst>
              <a:ext uri="{FF2B5EF4-FFF2-40B4-BE49-F238E27FC236}">
                <a16:creationId xmlns:a16="http://schemas.microsoft.com/office/drawing/2014/main" id="{42F2B79B-32E1-DA7C-449D-7F11D919A773}"/>
              </a:ext>
            </a:extLst>
          </p:cNvPr>
          <p:cNvSpPr/>
          <p:nvPr/>
        </p:nvSpPr>
        <p:spPr>
          <a:xfrm>
            <a:off x="6722559" y="85751"/>
            <a:ext cx="1278442" cy="327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 name="Titre 2">
            <a:extLst>
              <a:ext uri="{FF2B5EF4-FFF2-40B4-BE49-F238E27FC236}">
                <a16:creationId xmlns:a16="http://schemas.microsoft.com/office/drawing/2014/main" id="{05B46661-F1A4-F78C-18FC-1EFFEAEDD387}"/>
              </a:ext>
            </a:extLst>
          </p:cNvPr>
          <p:cNvSpPr txBox="1">
            <a:spLocks/>
          </p:cNvSpPr>
          <p:nvPr/>
        </p:nvSpPr>
        <p:spPr>
          <a:xfrm>
            <a:off x="-1" y="208825"/>
            <a:ext cx="9333571"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100" b="1" dirty="0"/>
              <a:t>Global Signal amplitude reflects levels of vigilance</a:t>
            </a:r>
          </a:p>
        </p:txBody>
      </p:sp>
    </p:spTree>
    <p:extLst>
      <p:ext uri="{BB962C8B-B14F-4D97-AF65-F5344CB8AC3E}">
        <p14:creationId xmlns:p14="http://schemas.microsoft.com/office/powerpoint/2010/main" val="104509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C3A7DE-7A3E-CD7D-DD72-965BB784C501}"/>
              </a:ext>
            </a:extLst>
          </p:cNvPr>
          <p:cNvSpPr>
            <a:spLocks noGrp="1"/>
          </p:cNvSpPr>
          <p:nvPr>
            <p:ph type="title"/>
          </p:nvPr>
        </p:nvSpPr>
        <p:spPr>
          <a:xfrm>
            <a:off x="457200" y="153169"/>
            <a:ext cx="8229600" cy="857250"/>
          </a:xfrm>
        </p:spPr>
        <p:txBody>
          <a:bodyPr>
            <a:normAutofit fontScale="90000"/>
          </a:bodyPr>
          <a:lstStyle/>
          <a:p>
            <a:pPr algn="ctr"/>
            <a:r>
              <a:rPr lang="en-US" b="1" dirty="0">
                <a:solidFill>
                  <a:srgbClr val="5FA4B0"/>
                </a:solidFill>
              </a:rPr>
              <a:t>Do arousal variations mediate MB? </a:t>
            </a:r>
            <a:endParaRPr lang="en-001" b="1" dirty="0">
              <a:solidFill>
                <a:srgbClr val="5FA4B0"/>
              </a:solidFill>
              <a:latin typeface="+mj-lt"/>
            </a:endParaRPr>
          </a:p>
        </p:txBody>
      </p:sp>
      <p:pic>
        <p:nvPicPr>
          <p:cNvPr id="3" name="Content Placeholder 2" descr="A diagram of a sampling task&#10;&#10;Description automatically generated">
            <a:extLst>
              <a:ext uri="{FF2B5EF4-FFF2-40B4-BE49-F238E27FC236}">
                <a16:creationId xmlns:a16="http://schemas.microsoft.com/office/drawing/2014/main" id="{11E7C01A-70AC-77AB-6024-6E5E6C9920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2298" y="1256032"/>
            <a:ext cx="7705176" cy="3377942"/>
          </a:xfrm>
        </p:spPr>
      </p:pic>
      <p:sp>
        <p:nvSpPr>
          <p:cNvPr id="4" name="TextBox 3">
            <a:extLst>
              <a:ext uri="{FF2B5EF4-FFF2-40B4-BE49-F238E27FC236}">
                <a16:creationId xmlns:a16="http://schemas.microsoft.com/office/drawing/2014/main" id="{20E32133-33BB-CDDE-E728-9D574092177B}"/>
              </a:ext>
            </a:extLst>
          </p:cNvPr>
          <p:cNvSpPr txBox="1"/>
          <p:nvPr/>
        </p:nvSpPr>
        <p:spPr>
          <a:xfrm>
            <a:off x="457200" y="4808279"/>
            <a:ext cx="7830274" cy="261610"/>
          </a:xfrm>
          <a:prstGeom prst="rect">
            <a:avLst/>
          </a:prstGeom>
          <a:noFill/>
        </p:spPr>
        <p:txBody>
          <a:bodyPr wrap="square">
            <a:spAutoFit/>
          </a:bodyPr>
          <a:lstStyle/>
          <a:p>
            <a:r>
              <a:rPr lang="en-US" sz="1100" dirty="0" err="1">
                <a:latin typeface="+mj-lt"/>
              </a:rPr>
              <a:t>Boulakis</a:t>
            </a:r>
            <a:r>
              <a:rPr lang="en-US" sz="1100" dirty="0">
                <a:latin typeface="+mj-lt"/>
                <a:ea typeface="Calibri" panose="020F0502020204030204" pitchFamily="34" charset="0"/>
              </a:rPr>
              <a:t>, Simos, </a:t>
            </a:r>
            <a:r>
              <a:rPr lang="en-US" sz="1100" dirty="0" err="1">
                <a:latin typeface="+mj-lt"/>
                <a:ea typeface="Calibri" panose="020F0502020204030204" pitchFamily="34" charset="0"/>
              </a:rPr>
              <a:t>Zoi</a:t>
            </a:r>
            <a:r>
              <a:rPr lang="en-US" sz="1100" dirty="0">
                <a:latin typeface="+mj-lt"/>
                <a:ea typeface="Calibri" panose="020F0502020204030204" pitchFamily="34" charset="0"/>
              </a:rPr>
              <a:t>, </a:t>
            </a:r>
            <a:r>
              <a:rPr lang="en-US" sz="1100" dirty="0" err="1">
                <a:latin typeface="+mj-lt"/>
                <a:ea typeface="Calibri" panose="020F0502020204030204" pitchFamily="34" charset="0"/>
              </a:rPr>
              <a:t>Mortaheb</a:t>
            </a:r>
            <a:r>
              <a:rPr lang="en-US" sz="1100" dirty="0">
                <a:latin typeface="+mj-lt"/>
                <a:ea typeface="Calibri" panose="020F0502020204030204" pitchFamily="34" charset="0"/>
              </a:rPr>
              <a:t>, Schmidt,  Raimondo, </a:t>
            </a:r>
            <a:r>
              <a:rPr lang="en-US" sz="1100" dirty="0" err="1">
                <a:latin typeface="+mj-lt"/>
                <a:ea typeface="Calibri" panose="020F0502020204030204" pitchFamily="34" charset="0"/>
              </a:rPr>
              <a:t>Demertzi</a:t>
            </a:r>
            <a:r>
              <a:rPr lang="en-US" sz="1100" dirty="0">
                <a:latin typeface="+mj-lt"/>
                <a:ea typeface="Calibri" panose="020F0502020204030204" pitchFamily="34" charset="0"/>
              </a:rPr>
              <a:t>. Registered Report Stage2 (results), </a:t>
            </a:r>
            <a:r>
              <a:rPr lang="en-US" sz="1100" i="1" dirty="0" err="1">
                <a:latin typeface="+mj-lt"/>
                <a:ea typeface="Calibri" panose="020F0502020204030204" pitchFamily="34" charset="0"/>
              </a:rPr>
              <a:t>bior</a:t>
            </a:r>
            <a:r>
              <a:rPr lang="el-GR" sz="1100" i="1" dirty="0">
                <a:latin typeface="+mj-lt"/>
                <a:ea typeface="Calibri" panose="020F0502020204030204" pitchFamily="34" charset="0"/>
              </a:rPr>
              <a:t>χ</a:t>
            </a:r>
            <a:r>
              <a:rPr lang="en-US" sz="1100" i="1" dirty="0">
                <a:latin typeface="+mj-lt"/>
                <a:ea typeface="Calibri" panose="020F0502020204030204" pitchFamily="34" charset="0"/>
              </a:rPr>
              <a:t>iv </a:t>
            </a:r>
            <a:r>
              <a:rPr lang="en-US" sz="1100" dirty="0">
                <a:latin typeface="+mj-lt"/>
                <a:ea typeface="Calibri" panose="020F0502020204030204" pitchFamily="34" charset="0"/>
              </a:rPr>
              <a:t>2024</a:t>
            </a:r>
            <a:endParaRPr lang="fr-BE" sz="1100" dirty="0">
              <a:latin typeface="+mj-lt"/>
            </a:endParaRPr>
          </a:p>
        </p:txBody>
      </p:sp>
    </p:spTree>
    <p:extLst>
      <p:ext uri="{BB962C8B-B14F-4D97-AF65-F5344CB8AC3E}">
        <p14:creationId xmlns:p14="http://schemas.microsoft.com/office/powerpoint/2010/main" val="2859339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16E65-5591-4916-C739-DC5222969DBF}"/>
              </a:ext>
            </a:extLst>
          </p:cNvPr>
          <p:cNvSpPr>
            <a:spLocks noGrp="1"/>
          </p:cNvSpPr>
          <p:nvPr>
            <p:ph type="title"/>
          </p:nvPr>
        </p:nvSpPr>
        <p:spPr/>
        <p:txBody>
          <a:bodyPr>
            <a:normAutofit fontScale="90000"/>
          </a:bodyPr>
          <a:lstStyle/>
          <a:p>
            <a:pPr algn="ctr"/>
            <a:r>
              <a:rPr lang="en-US" b="1" dirty="0">
                <a:solidFill>
                  <a:srgbClr val="5FA4B0"/>
                </a:solidFill>
                <a:latin typeface="+mj-lt"/>
              </a:rPr>
              <a:t>Altered arousal increases MB reports</a:t>
            </a:r>
            <a:endParaRPr lang="en-001" b="1" dirty="0">
              <a:solidFill>
                <a:srgbClr val="5FA4B0"/>
              </a:solidFill>
              <a:latin typeface="+mj-lt"/>
            </a:endParaRPr>
          </a:p>
        </p:txBody>
      </p:sp>
      <p:grpSp>
        <p:nvGrpSpPr>
          <p:cNvPr id="76" name="Group 75">
            <a:extLst>
              <a:ext uri="{FF2B5EF4-FFF2-40B4-BE49-F238E27FC236}">
                <a16:creationId xmlns:a16="http://schemas.microsoft.com/office/drawing/2014/main" id="{5DCEFFC2-2109-57B5-88F3-8470FF78DC1E}"/>
              </a:ext>
            </a:extLst>
          </p:cNvPr>
          <p:cNvGrpSpPr/>
          <p:nvPr/>
        </p:nvGrpSpPr>
        <p:grpSpPr>
          <a:xfrm>
            <a:off x="5154561" y="1388492"/>
            <a:ext cx="3268819" cy="3083908"/>
            <a:chOff x="7015146" y="1946850"/>
            <a:chExt cx="4200557" cy="4331634"/>
          </a:xfrm>
        </p:grpSpPr>
        <p:grpSp>
          <p:nvGrpSpPr>
            <p:cNvPr id="74" name="Group 73">
              <a:extLst>
                <a:ext uri="{FF2B5EF4-FFF2-40B4-BE49-F238E27FC236}">
                  <a16:creationId xmlns:a16="http://schemas.microsoft.com/office/drawing/2014/main" id="{D49B7925-9F30-AD3C-B63D-E4C736709BD1}"/>
                </a:ext>
              </a:extLst>
            </p:cNvPr>
            <p:cNvGrpSpPr/>
            <p:nvPr/>
          </p:nvGrpSpPr>
          <p:grpSpPr>
            <a:xfrm>
              <a:off x="7015146" y="2338195"/>
              <a:ext cx="4200557" cy="3940289"/>
              <a:chOff x="6996096" y="1659642"/>
              <a:chExt cx="4200557" cy="3940289"/>
            </a:xfrm>
          </p:grpSpPr>
          <p:sp>
            <p:nvSpPr>
              <p:cNvPr id="30" name="Oval 29">
                <a:extLst>
                  <a:ext uri="{FF2B5EF4-FFF2-40B4-BE49-F238E27FC236}">
                    <a16:creationId xmlns:a16="http://schemas.microsoft.com/office/drawing/2014/main" id="{D17B9C7A-30E8-B85B-9648-2221361900FA}"/>
                  </a:ext>
                </a:extLst>
              </p:cNvPr>
              <p:cNvSpPr/>
              <p:nvPr/>
            </p:nvSpPr>
            <p:spPr>
              <a:xfrm>
                <a:off x="7477123" y="4082070"/>
                <a:ext cx="1085851" cy="999517"/>
              </a:xfrm>
              <a:prstGeom prst="ellipse">
                <a:avLst/>
              </a:prstGeom>
              <a:solidFill>
                <a:schemeClr val="bg1"/>
              </a:solidFill>
              <a:ln w="38100">
                <a:solidFill>
                  <a:srgbClr val="C3882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lumMod val="95000"/>
                        <a:lumOff val="5000"/>
                      </a:schemeClr>
                    </a:solidFill>
                    <a:latin typeface="+mj-lt"/>
                    <a:cs typeface="Calibri Light" panose="020F0302020204030204" pitchFamily="34" charset="0"/>
                  </a:rPr>
                  <a:t>SENS</a:t>
                </a:r>
                <a:endParaRPr lang="en-BE" sz="1350" dirty="0">
                  <a:solidFill>
                    <a:schemeClr val="tx1">
                      <a:lumMod val="95000"/>
                      <a:lumOff val="5000"/>
                    </a:schemeClr>
                  </a:solidFill>
                  <a:latin typeface="+mj-lt"/>
                  <a:cs typeface="Calibri Light" panose="020F0302020204030204" pitchFamily="34" charset="0"/>
                </a:endParaRPr>
              </a:p>
            </p:txBody>
          </p:sp>
          <p:sp>
            <p:nvSpPr>
              <p:cNvPr id="31" name="Oval 30">
                <a:extLst>
                  <a:ext uri="{FF2B5EF4-FFF2-40B4-BE49-F238E27FC236}">
                    <a16:creationId xmlns:a16="http://schemas.microsoft.com/office/drawing/2014/main" id="{14DA25F2-BF84-886F-EB90-E0F71AB4D4E3}"/>
                  </a:ext>
                </a:extLst>
              </p:cNvPr>
              <p:cNvSpPr/>
              <p:nvPr/>
            </p:nvSpPr>
            <p:spPr>
              <a:xfrm>
                <a:off x="8562974" y="2338195"/>
                <a:ext cx="1085851" cy="999517"/>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MW</a:t>
                </a:r>
                <a:endParaRPr lang="en-BE" dirty="0">
                  <a:solidFill>
                    <a:schemeClr val="tx1"/>
                  </a:solidFill>
                  <a:latin typeface="+mj-lt"/>
                </a:endParaRPr>
              </a:p>
            </p:txBody>
          </p:sp>
          <p:sp>
            <p:nvSpPr>
              <p:cNvPr id="32" name="Oval 31">
                <a:extLst>
                  <a:ext uri="{FF2B5EF4-FFF2-40B4-BE49-F238E27FC236}">
                    <a16:creationId xmlns:a16="http://schemas.microsoft.com/office/drawing/2014/main" id="{399F7E8E-CA75-8F3F-030A-4FAF37D32B12}"/>
                  </a:ext>
                </a:extLst>
              </p:cNvPr>
              <p:cNvSpPr/>
              <p:nvPr/>
            </p:nvSpPr>
            <p:spPr>
              <a:xfrm>
                <a:off x="9648825" y="4082070"/>
                <a:ext cx="1085851" cy="999517"/>
              </a:xfrm>
              <a:prstGeom prst="ellipse">
                <a:avLst/>
              </a:prstGeom>
              <a:solidFill>
                <a:schemeClr val="bg1"/>
              </a:solidFill>
              <a:ln w="38100">
                <a:solidFill>
                  <a:srgbClr val="158B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latin typeface="+mj-lt"/>
                  </a:rPr>
                  <a:t>MB</a:t>
                </a:r>
                <a:endParaRPr lang="en-BE" sz="1350" dirty="0">
                  <a:solidFill>
                    <a:schemeClr val="tx1">
                      <a:lumMod val="95000"/>
                      <a:lumOff val="5000"/>
                    </a:schemeClr>
                  </a:solidFill>
                  <a:latin typeface="+mj-lt"/>
                </a:endParaRPr>
              </a:p>
            </p:txBody>
          </p:sp>
          <p:cxnSp>
            <p:nvCxnSpPr>
              <p:cNvPr id="36" name="Straight Arrow Connector 35">
                <a:extLst>
                  <a:ext uri="{FF2B5EF4-FFF2-40B4-BE49-F238E27FC236}">
                    <a16:creationId xmlns:a16="http://schemas.microsoft.com/office/drawing/2014/main" id="{75E1646D-9786-D65F-91A6-4B4D27C8C595}"/>
                  </a:ext>
                </a:extLst>
              </p:cNvPr>
              <p:cNvCxnSpPr>
                <a:cxnSpLocks/>
              </p:cNvCxnSpPr>
              <p:nvPr/>
            </p:nvCxnSpPr>
            <p:spPr>
              <a:xfrm>
                <a:off x="8710610" y="4692606"/>
                <a:ext cx="862015" cy="0"/>
              </a:xfrm>
              <a:prstGeom prst="straightConnector1">
                <a:avLst/>
              </a:prstGeom>
              <a:ln w="38100">
                <a:solidFill>
                  <a:srgbClr val="C3882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085D2E1-9581-3D97-9F31-69BC9BA1124C}"/>
                  </a:ext>
                </a:extLst>
              </p:cNvPr>
              <p:cNvCxnSpPr>
                <a:cxnSpLocks/>
              </p:cNvCxnSpPr>
              <p:nvPr/>
            </p:nvCxnSpPr>
            <p:spPr>
              <a:xfrm flipV="1">
                <a:off x="8172450" y="3312965"/>
                <a:ext cx="442913" cy="672254"/>
              </a:xfrm>
              <a:prstGeom prst="straightConnector1">
                <a:avLst/>
              </a:prstGeom>
              <a:ln w="38100">
                <a:solidFill>
                  <a:srgbClr val="C3882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69D66F34-8AE4-469E-142B-52F402E346FA}"/>
                  </a:ext>
                </a:extLst>
              </p:cNvPr>
              <p:cNvCxnSpPr>
                <a:cxnSpLocks/>
              </p:cNvCxnSpPr>
              <p:nvPr/>
            </p:nvCxnSpPr>
            <p:spPr>
              <a:xfrm flipH="1">
                <a:off x="8710610" y="4889886"/>
                <a:ext cx="862015" cy="0"/>
              </a:xfrm>
              <a:prstGeom prst="straightConnector1">
                <a:avLst/>
              </a:prstGeom>
              <a:ln w="38100">
                <a:solidFill>
                  <a:srgbClr val="158B69"/>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008A0D78-35BB-537D-0650-05FEC042C676}"/>
                  </a:ext>
                </a:extLst>
              </p:cNvPr>
              <p:cNvCxnSpPr>
                <a:cxnSpLocks/>
              </p:cNvCxnSpPr>
              <p:nvPr/>
            </p:nvCxnSpPr>
            <p:spPr>
              <a:xfrm flipH="1" flipV="1">
                <a:off x="9629775" y="3290341"/>
                <a:ext cx="471488" cy="694878"/>
              </a:xfrm>
              <a:prstGeom prst="straightConnector1">
                <a:avLst/>
              </a:prstGeom>
              <a:ln w="38100">
                <a:solidFill>
                  <a:srgbClr val="158B69"/>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EEE8B98-E668-07E6-280F-7B3E4466F4E7}"/>
                  </a:ext>
                </a:extLst>
              </p:cNvPr>
              <p:cNvCxnSpPr>
                <a:cxnSpLocks/>
              </p:cNvCxnSpPr>
              <p:nvPr/>
            </p:nvCxnSpPr>
            <p:spPr>
              <a:xfrm flipH="1">
                <a:off x="8351390" y="3429000"/>
                <a:ext cx="411610" cy="645163"/>
              </a:xfrm>
              <a:prstGeom prst="straightConnector1">
                <a:avLst/>
              </a:prstGeom>
              <a:ln w="38100">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2A225FD7-C426-F2F3-2734-F4786A9E354A}"/>
                  </a:ext>
                </a:extLst>
              </p:cNvPr>
              <p:cNvCxnSpPr>
                <a:cxnSpLocks/>
              </p:cNvCxnSpPr>
              <p:nvPr/>
            </p:nvCxnSpPr>
            <p:spPr>
              <a:xfrm>
                <a:off x="9464279" y="3403780"/>
                <a:ext cx="435770" cy="653070"/>
              </a:xfrm>
              <a:prstGeom prst="straightConnector1">
                <a:avLst/>
              </a:prstGeom>
              <a:ln w="38100">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0" name="Freeform: Shape 59">
                <a:extLst>
                  <a:ext uri="{FF2B5EF4-FFF2-40B4-BE49-F238E27FC236}">
                    <a16:creationId xmlns:a16="http://schemas.microsoft.com/office/drawing/2014/main" id="{967A622F-3B38-8002-6F62-4904CBAC08BF}"/>
                  </a:ext>
                </a:extLst>
              </p:cNvPr>
              <p:cNvSpPr/>
              <p:nvPr/>
            </p:nvSpPr>
            <p:spPr>
              <a:xfrm rot="21426119">
                <a:off x="8769569" y="1987970"/>
                <a:ext cx="467918" cy="271686"/>
              </a:xfrm>
              <a:custGeom>
                <a:avLst/>
                <a:gdLst>
                  <a:gd name="connsiteX0" fmla="*/ 466135 w 467918"/>
                  <a:gd name="connsiteY0" fmla="*/ 223002 h 223002"/>
                  <a:gd name="connsiteX1" fmla="*/ 399460 w 467918"/>
                  <a:gd name="connsiteY1" fmla="*/ 13452 h 223002"/>
                  <a:gd name="connsiteX2" fmla="*/ 18460 w 467918"/>
                  <a:gd name="connsiteY2" fmla="*/ 42027 h 223002"/>
                  <a:gd name="connsiteX3" fmla="*/ 94660 w 467918"/>
                  <a:gd name="connsiteY3" fmla="*/ 213477 h 223002"/>
                </a:gdLst>
                <a:ahLst/>
                <a:cxnLst>
                  <a:cxn ang="0">
                    <a:pos x="connsiteX0" y="connsiteY0"/>
                  </a:cxn>
                  <a:cxn ang="0">
                    <a:pos x="connsiteX1" y="connsiteY1"/>
                  </a:cxn>
                  <a:cxn ang="0">
                    <a:pos x="connsiteX2" y="connsiteY2"/>
                  </a:cxn>
                  <a:cxn ang="0">
                    <a:pos x="connsiteX3" y="connsiteY3"/>
                  </a:cxn>
                </a:cxnLst>
                <a:rect l="l" t="t" r="r" b="b"/>
                <a:pathLst>
                  <a:path w="467918" h="223002">
                    <a:moveTo>
                      <a:pt x="466135" y="223002"/>
                    </a:moveTo>
                    <a:cubicBezTo>
                      <a:pt x="470104" y="133308"/>
                      <a:pt x="474073" y="43614"/>
                      <a:pt x="399460" y="13452"/>
                    </a:cubicBezTo>
                    <a:cubicBezTo>
                      <a:pt x="324847" y="-16711"/>
                      <a:pt x="69260" y="8690"/>
                      <a:pt x="18460" y="42027"/>
                    </a:cubicBezTo>
                    <a:cubicBezTo>
                      <a:pt x="-32340" y="75364"/>
                      <a:pt x="31160" y="144420"/>
                      <a:pt x="94660" y="213477"/>
                    </a:cubicBezTo>
                  </a:path>
                </a:pathLst>
              </a:custGeom>
              <a:noFill/>
              <a:ln w="38100">
                <a:solidFill>
                  <a:schemeClr val="tx2">
                    <a:lumMod val="75000"/>
                    <a:lumOff val="25000"/>
                  </a:schemeClr>
                </a:solidFill>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61" name="Freeform: Shape 60">
                <a:extLst>
                  <a:ext uri="{FF2B5EF4-FFF2-40B4-BE49-F238E27FC236}">
                    <a16:creationId xmlns:a16="http://schemas.microsoft.com/office/drawing/2014/main" id="{03275E41-BA79-E6B2-1364-15158652C899}"/>
                  </a:ext>
                </a:extLst>
              </p:cNvPr>
              <p:cNvSpPr/>
              <p:nvPr/>
            </p:nvSpPr>
            <p:spPr>
              <a:xfrm rot="13969547">
                <a:off x="7205064" y="4879251"/>
                <a:ext cx="467918" cy="271686"/>
              </a:xfrm>
              <a:custGeom>
                <a:avLst/>
                <a:gdLst>
                  <a:gd name="connsiteX0" fmla="*/ 466135 w 467918"/>
                  <a:gd name="connsiteY0" fmla="*/ 223002 h 223002"/>
                  <a:gd name="connsiteX1" fmla="*/ 399460 w 467918"/>
                  <a:gd name="connsiteY1" fmla="*/ 13452 h 223002"/>
                  <a:gd name="connsiteX2" fmla="*/ 18460 w 467918"/>
                  <a:gd name="connsiteY2" fmla="*/ 42027 h 223002"/>
                  <a:gd name="connsiteX3" fmla="*/ 94660 w 467918"/>
                  <a:gd name="connsiteY3" fmla="*/ 213477 h 223002"/>
                </a:gdLst>
                <a:ahLst/>
                <a:cxnLst>
                  <a:cxn ang="0">
                    <a:pos x="connsiteX0" y="connsiteY0"/>
                  </a:cxn>
                  <a:cxn ang="0">
                    <a:pos x="connsiteX1" y="connsiteY1"/>
                  </a:cxn>
                  <a:cxn ang="0">
                    <a:pos x="connsiteX2" y="connsiteY2"/>
                  </a:cxn>
                  <a:cxn ang="0">
                    <a:pos x="connsiteX3" y="connsiteY3"/>
                  </a:cxn>
                </a:cxnLst>
                <a:rect l="l" t="t" r="r" b="b"/>
                <a:pathLst>
                  <a:path w="467918" h="223002">
                    <a:moveTo>
                      <a:pt x="466135" y="223002"/>
                    </a:moveTo>
                    <a:cubicBezTo>
                      <a:pt x="470104" y="133308"/>
                      <a:pt x="474073" y="43614"/>
                      <a:pt x="399460" y="13452"/>
                    </a:cubicBezTo>
                    <a:cubicBezTo>
                      <a:pt x="324847" y="-16711"/>
                      <a:pt x="69260" y="8690"/>
                      <a:pt x="18460" y="42027"/>
                    </a:cubicBezTo>
                    <a:cubicBezTo>
                      <a:pt x="-32340" y="75364"/>
                      <a:pt x="31160" y="144420"/>
                      <a:pt x="94660" y="213477"/>
                    </a:cubicBezTo>
                  </a:path>
                </a:pathLst>
              </a:custGeom>
              <a:noFill/>
              <a:ln w="38100">
                <a:solidFill>
                  <a:srgbClr val="C38820"/>
                </a:solidFill>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62" name="Freeform: Shape 61">
                <a:extLst>
                  <a:ext uri="{FF2B5EF4-FFF2-40B4-BE49-F238E27FC236}">
                    <a16:creationId xmlns:a16="http://schemas.microsoft.com/office/drawing/2014/main" id="{E00F236D-E62C-7991-F8B6-8CD312EFBDDD}"/>
                  </a:ext>
                </a:extLst>
              </p:cNvPr>
              <p:cNvSpPr/>
              <p:nvPr/>
            </p:nvSpPr>
            <p:spPr>
              <a:xfrm rot="8612378">
                <a:off x="10424517" y="4945744"/>
                <a:ext cx="467918" cy="271686"/>
              </a:xfrm>
              <a:custGeom>
                <a:avLst/>
                <a:gdLst>
                  <a:gd name="connsiteX0" fmla="*/ 466135 w 467918"/>
                  <a:gd name="connsiteY0" fmla="*/ 223002 h 223002"/>
                  <a:gd name="connsiteX1" fmla="*/ 399460 w 467918"/>
                  <a:gd name="connsiteY1" fmla="*/ 13452 h 223002"/>
                  <a:gd name="connsiteX2" fmla="*/ 18460 w 467918"/>
                  <a:gd name="connsiteY2" fmla="*/ 42027 h 223002"/>
                  <a:gd name="connsiteX3" fmla="*/ 94660 w 467918"/>
                  <a:gd name="connsiteY3" fmla="*/ 213477 h 223002"/>
                </a:gdLst>
                <a:ahLst/>
                <a:cxnLst>
                  <a:cxn ang="0">
                    <a:pos x="connsiteX0" y="connsiteY0"/>
                  </a:cxn>
                  <a:cxn ang="0">
                    <a:pos x="connsiteX1" y="connsiteY1"/>
                  </a:cxn>
                  <a:cxn ang="0">
                    <a:pos x="connsiteX2" y="connsiteY2"/>
                  </a:cxn>
                  <a:cxn ang="0">
                    <a:pos x="connsiteX3" y="connsiteY3"/>
                  </a:cxn>
                </a:cxnLst>
                <a:rect l="l" t="t" r="r" b="b"/>
                <a:pathLst>
                  <a:path w="467918" h="223002">
                    <a:moveTo>
                      <a:pt x="466135" y="223002"/>
                    </a:moveTo>
                    <a:cubicBezTo>
                      <a:pt x="470104" y="133308"/>
                      <a:pt x="474073" y="43614"/>
                      <a:pt x="399460" y="13452"/>
                    </a:cubicBezTo>
                    <a:cubicBezTo>
                      <a:pt x="324847" y="-16711"/>
                      <a:pt x="69260" y="8690"/>
                      <a:pt x="18460" y="42027"/>
                    </a:cubicBezTo>
                    <a:cubicBezTo>
                      <a:pt x="-32340" y="75364"/>
                      <a:pt x="31160" y="144420"/>
                      <a:pt x="94660" y="213477"/>
                    </a:cubicBezTo>
                  </a:path>
                </a:pathLst>
              </a:custGeom>
              <a:noFill/>
              <a:ln w="38100">
                <a:solidFill>
                  <a:srgbClr val="158B69"/>
                </a:solidFill>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63" name="TextBox 62">
                <a:extLst>
                  <a:ext uri="{FF2B5EF4-FFF2-40B4-BE49-F238E27FC236}">
                    <a16:creationId xmlns:a16="http://schemas.microsoft.com/office/drawing/2014/main" id="{A9E8F25A-0809-DE82-26F9-8F74773121A5}"/>
                  </a:ext>
                </a:extLst>
              </p:cNvPr>
              <p:cNvSpPr txBox="1"/>
              <p:nvPr/>
            </p:nvSpPr>
            <p:spPr>
              <a:xfrm>
                <a:off x="8752567" y="1659642"/>
                <a:ext cx="478314" cy="421493"/>
              </a:xfrm>
              <a:prstGeom prst="rect">
                <a:avLst/>
              </a:prstGeom>
              <a:noFill/>
            </p:spPr>
            <p:txBody>
              <a:bodyPr wrap="none" rtlCol="0">
                <a:spAutoFit/>
              </a:bodyPr>
              <a:lstStyle/>
              <a:p>
                <a:r>
                  <a:rPr lang="en-US" sz="1350" b="1" dirty="0"/>
                  <a:t>-.2</a:t>
                </a:r>
                <a:endParaRPr lang="en-BE" sz="1350" b="1" dirty="0"/>
              </a:p>
            </p:txBody>
          </p:sp>
          <p:sp>
            <p:nvSpPr>
              <p:cNvPr id="65" name="TextBox 64">
                <a:extLst>
                  <a:ext uri="{FF2B5EF4-FFF2-40B4-BE49-F238E27FC236}">
                    <a16:creationId xmlns:a16="http://schemas.microsoft.com/office/drawing/2014/main" id="{607831A9-B8F9-6940-E850-4EE6EBAD40DC}"/>
                  </a:ext>
                </a:extLst>
              </p:cNvPr>
              <p:cNvSpPr txBox="1"/>
              <p:nvPr/>
            </p:nvSpPr>
            <p:spPr>
              <a:xfrm>
                <a:off x="8563397" y="3604136"/>
                <a:ext cx="519513" cy="421493"/>
              </a:xfrm>
              <a:prstGeom prst="rect">
                <a:avLst/>
              </a:prstGeom>
              <a:noFill/>
            </p:spPr>
            <p:txBody>
              <a:bodyPr wrap="none" rtlCol="0">
                <a:spAutoFit/>
              </a:bodyPr>
              <a:lstStyle/>
              <a:p>
                <a:r>
                  <a:rPr lang="en-US" sz="1350" dirty="0"/>
                  <a:t>.07</a:t>
                </a:r>
                <a:endParaRPr lang="en-BE" sz="1350" dirty="0"/>
              </a:p>
            </p:txBody>
          </p:sp>
          <p:sp>
            <p:nvSpPr>
              <p:cNvPr id="66" name="TextBox 65">
                <a:extLst>
                  <a:ext uri="{FF2B5EF4-FFF2-40B4-BE49-F238E27FC236}">
                    <a16:creationId xmlns:a16="http://schemas.microsoft.com/office/drawing/2014/main" id="{17023411-C066-5056-F57E-2A04C6DBF3D8}"/>
                  </a:ext>
                </a:extLst>
              </p:cNvPr>
              <p:cNvSpPr txBox="1"/>
              <p:nvPr/>
            </p:nvSpPr>
            <p:spPr>
              <a:xfrm>
                <a:off x="9141617" y="3591633"/>
                <a:ext cx="523632" cy="421493"/>
              </a:xfrm>
              <a:prstGeom prst="rect">
                <a:avLst/>
              </a:prstGeom>
              <a:noFill/>
            </p:spPr>
            <p:txBody>
              <a:bodyPr wrap="none" rtlCol="0">
                <a:spAutoFit/>
              </a:bodyPr>
              <a:lstStyle/>
              <a:p>
                <a:r>
                  <a:rPr lang="en-US" sz="1350" b="1" dirty="0"/>
                  <a:t>.09</a:t>
                </a:r>
                <a:endParaRPr lang="en-BE" sz="1350" b="1" dirty="0"/>
              </a:p>
            </p:txBody>
          </p:sp>
          <p:sp>
            <p:nvSpPr>
              <p:cNvPr id="67" name="TextBox 66">
                <a:extLst>
                  <a:ext uri="{FF2B5EF4-FFF2-40B4-BE49-F238E27FC236}">
                    <a16:creationId xmlns:a16="http://schemas.microsoft.com/office/drawing/2014/main" id="{2B6582FA-C05A-CC50-E1C5-ED37E747EC1B}"/>
                  </a:ext>
                </a:extLst>
              </p:cNvPr>
              <p:cNvSpPr txBox="1"/>
              <p:nvPr/>
            </p:nvSpPr>
            <p:spPr>
              <a:xfrm>
                <a:off x="7867232" y="3311055"/>
                <a:ext cx="591608" cy="421493"/>
              </a:xfrm>
              <a:prstGeom prst="rect">
                <a:avLst/>
              </a:prstGeom>
              <a:noFill/>
            </p:spPr>
            <p:txBody>
              <a:bodyPr wrap="none" rtlCol="0">
                <a:spAutoFit/>
              </a:bodyPr>
              <a:lstStyle/>
              <a:p>
                <a:r>
                  <a:rPr lang="en-US" sz="1350" b="1" dirty="0"/>
                  <a:t>-.23</a:t>
                </a:r>
                <a:endParaRPr lang="en-BE" sz="1350" b="1" dirty="0"/>
              </a:p>
            </p:txBody>
          </p:sp>
          <p:sp>
            <p:nvSpPr>
              <p:cNvPr id="69" name="TextBox 68">
                <a:extLst>
                  <a:ext uri="{FF2B5EF4-FFF2-40B4-BE49-F238E27FC236}">
                    <a16:creationId xmlns:a16="http://schemas.microsoft.com/office/drawing/2014/main" id="{48A3104C-E882-5776-041C-1378B2F33D5A}"/>
                  </a:ext>
                </a:extLst>
              </p:cNvPr>
              <p:cNvSpPr txBox="1"/>
              <p:nvPr/>
            </p:nvSpPr>
            <p:spPr>
              <a:xfrm>
                <a:off x="6996096" y="5178438"/>
                <a:ext cx="519513" cy="421493"/>
              </a:xfrm>
              <a:prstGeom prst="rect">
                <a:avLst/>
              </a:prstGeom>
              <a:noFill/>
            </p:spPr>
            <p:txBody>
              <a:bodyPr wrap="none" rtlCol="0">
                <a:spAutoFit/>
              </a:bodyPr>
              <a:lstStyle/>
              <a:p>
                <a:r>
                  <a:rPr lang="en-US" sz="1350" dirty="0"/>
                  <a:t>.05</a:t>
                </a:r>
                <a:endParaRPr lang="en-BE" sz="1350" dirty="0"/>
              </a:p>
            </p:txBody>
          </p:sp>
          <p:sp>
            <p:nvSpPr>
              <p:cNvPr id="70" name="TextBox 69">
                <a:extLst>
                  <a:ext uri="{FF2B5EF4-FFF2-40B4-BE49-F238E27FC236}">
                    <a16:creationId xmlns:a16="http://schemas.microsoft.com/office/drawing/2014/main" id="{C3D2FFA7-FD46-80B7-4C4F-6580DCBE3B5A}"/>
                  </a:ext>
                </a:extLst>
              </p:cNvPr>
              <p:cNvSpPr txBox="1"/>
              <p:nvPr/>
            </p:nvSpPr>
            <p:spPr>
              <a:xfrm>
                <a:off x="8919730" y="4323274"/>
                <a:ext cx="406216" cy="421493"/>
              </a:xfrm>
              <a:prstGeom prst="rect">
                <a:avLst/>
              </a:prstGeom>
              <a:noFill/>
            </p:spPr>
            <p:txBody>
              <a:bodyPr wrap="none" rtlCol="0">
                <a:spAutoFit/>
              </a:bodyPr>
              <a:lstStyle/>
              <a:p>
                <a:r>
                  <a:rPr lang="en-US" sz="1350" dirty="0"/>
                  <a:t>.1</a:t>
                </a:r>
                <a:endParaRPr lang="en-BE" sz="1350" dirty="0"/>
              </a:p>
            </p:txBody>
          </p:sp>
          <p:sp>
            <p:nvSpPr>
              <p:cNvPr id="71" name="TextBox 70">
                <a:extLst>
                  <a:ext uri="{FF2B5EF4-FFF2-40B4-BE49-F238E27FC236}">
                    <a16:creationId xmlns:a16="http://schemas.microsoft.com/office/drawing/2014/main" id="{B475D279-7DFD-B381-C18C-6DE71BF51974}"/>
                  </a:ext>
                </a:extLst>
              </p:cNvPr>
              <p:cNvSpPr txBox="1"/>
              <p:nvPr/>
            </p:nvSpPr>
            <p:spPr>
              <a:xfrm>
                <a:off x="9839325" y="3399279"/>
                <a:ext cx="519513" cy="421493"/>
              </a:xfrm>
              <a:prstGeom prst="rect">
                <a:avLst/>
              </a:prstGeom>
              <a:noFill/>
            </p:spPr>
            <p:txBody>
              <a:bodyPr wrap="none" rtlCol="0">
                <a:spAutoFit/>
              </a:bodyPr>
              <a:lstStyle/>
              <a:p>
                <a:r>
                  <a:rPr lang="en-US" sz="1350" dirty="0"/>
                  <a:t>.01</a:t>
                </a:r>
                <a:endParaRPr lang="en-BE" sz="1350" dirty="0"/>
              </a:p>
            </p:txBody>
          </p:sp>
          <p:sp>
            <p:nvSpPr>
              <p:cNvPr id="72" name="TextBox 71">
                <a:extLst>
                  <a:ext uri="{FF2B5EF4-FFF2-40B4-BE49-F238E27FC236}">
                    <a16:creationId xmlns:a16="http://schemas.microsoft.com/office/drawing/2014/main" id="{3F6870BA-0227-5B5D-8113-B61AE0F8B260}"/>
                  </a:ext>
                </a:extLst>
              </p:cNvPr>
              <p:cNvSpPr txBox="1"/>
              <p:nvPr/>
            </p:nvSpPr>
            <p:spPr>
              <a:xfrm>
                <a:off x="8857273" y="4854018"/>
                <a:ext cx="519513" cy="421493"/>
              </a:xfrm>
              <a:prstGeom prst="rect">
                <a:avLst/>
              </a:prstGeom>
              <a:noFill/>
            </p:spPr>
            <p:txBody>
              <a:bodyPr wrap="none" rtlCol="0">
                <a:spAutoFit/>
              </a:bodyPr>
              <a:lstStyle/>
              <a:p>
                <a:r>
                  <a:rPr lang="en-US" sz="1350" dirty="0"/>
                  <a:t>.06</a:t>
                </a:r>
                <a:endParaRPr lang="en-BE" sz="1350" dirty="0"/>
              </a:p>
            </p:txBody>
          </p:sp>
          <p:sp>
            <p:nvSpPr>
              <p:cNvPr id="73" name="TextBox 72">
                <a:extLst>
                  <a:ext uri="{FF2B5EF4-FFF2-40B4-BE49-F238E27FC236}">
                    <a16:creationId xmlns:a16="http://schemas.microsoft.com/office/drawing/2014/main" id="{DC3FA50F-10ED-07B5-F461-CAD1471345CE}"/>
                  </a:ext>
                </a:extLst>
              </p:cNvPr>
              <p:cNvSpPr txBox="1"/>
              <p:nvPr/>
            </p:nvSpPr>
            <p:spPr>
              <a:xfrm>
                <a:off x="10677140" y="5145210"/>
                <a:ext cx="519513" cy="421493"/>
              </a:xfrm>
              <a:prstGeom prst="rect">
                <a:avLst/>
              </a:prstGeom>
              <a:noFill/>
            </p:spPr>
            <p:txBody>
              <a:bodyPr wrap="none" rtlCol="0">
                <a:spAutoFit/>
              </a:bodyPr>
              <a:lstStyle/>
              <a:p>
                <a:r>
                  <a:rPr lang="en-US" sz="1350" dirty="0"/>
                  <a:t>.07</a:t>
                </a:r>
                <a:endParaRPr lang="en-BE" sz="1350" dirty="0"/>
              </a:p>
            </p:txBody>
          </p:sp>
        </p:grpSp>
        <p:sp>
          <p:nvSpPr>
            <p:cNvPr id="75" name="TextBox 74">
              <a:extLst>
                <a:ext uri="{FF2B5EF4-FFF2-40B4-BE49-F238E27FC236}">
                  <a16:creationId xmlns:a16="http://schemas.microsoft.com/office/drawing/2014/main" id="{CE9A9172-ECAE-F1EE-B3B0-1C3E56A22310}"/>
                </a:ext>
              </a:extLst>
            </p:cNvPr>
            <p:cNvSpPr txBox="1"/>
            <p:nvPr/>
          </p:nvSpPr>
          <p:spPr>
            <a:xfrm>
              <a:off x="7203712" y="1946850"/>
              <a:ext cx="3614122" cy="475530"/>
            </a:xfrm>
            <a:prstGeom prst="rect">
              <a:avLst/>
            </a:prstGeom>
            <a:noFill/>
          </p:spPr>
          <p:txBody>
            <a:bodyPr wrap="square" rtlCol="0">
              <a:spAutoFit/>
            </a:bodyPr>
            <a:lstStyle/>
            <a:p>
              <a:pPr algn="ctr"/>
              <a:r>
                <a:rPr lang="en-US" sz="1600" dirty="0">
                  <a:latin typeface="+mj-lt"/>
                  <a:cs typeface="Calibri Light" panose="020F0302020204030204" pitchFamily="34" charset="0"/>
                </a:rPr>
                <a:t>Sleep </a:t>
              </a:r>
              <a:r>
                <a:rPr lang="en-US" sz="1600" dirty="0" err="1">
                  <a:latin typeface="+mj-lt"/>
                  <a:cs typeface="Calibri Light" panose="020F0302020204030204" pitchFamily="34" charset="0"/>
                </a:rPr>
                <a:t>depriv</a:t>
              </a:r>
              <a:r>
                <a:rPr lang="en-US" sz="1600" dirty="0">
                  <a:latin typeface="+mj-lt"/>
                  <a:cs typeface="Calibri Light" panose="020F0302020204030204" pitchFamily="34" charset="0"/>
                </a:rPr>
                <a:t> – Exercise </a:t>
              </a:r>
            </a:p>
          </p:txBody>
        </p:sp>
      </p:grpSp>
      <p:sp>
        <p:nvSpPr>
          <p:cNvPr id="79" name="TextBox 78">
            <a:extLst>
              <a:ext uri="{FF2B5EF4-FFF2-40B4-BE49-F238E27FC236}">
                <a16:creationId xmlns:a16="http://schemas.microsoft.com/office/drawing/2014/main" id="{646AB825-6479-64FE-786C-563EF43C9DBA}"/>
              </a:ext>
            </a:extLst>
          </p:cNvPr>
          <p:cNvSpPr txBox="1"/>
          <p:nvPr/>
        </p:nvSpPr>
        <p:spPr>
          <a:xfrm>
            <a:off x="1388537" y="4345219"/>
            <a:ext cx="3151306" cy="738664"/>
          </a:xfrm>
          <a:prstGeom prst="rect">
            <a:avLst/>
          </a:prstGeom>
          <a:noFill/>
        </p:spPr>
        <p:txBody>
          <a:bodyPr wrap="square" rtlCol="0">
            <a:spAutoFit/>
          </a:bodyPr>
          <a:lstStyle/>
          <a:p>
            <a:pPr algn="ctr"/>
            <a:r>
              <a:rPr lang="en-US" sz="1400" b="1" i="1" dirty="0">
                <a:latin typeface="Calibri Light" panose="020F0302020204030204" pitchFamily="34" charset="0"/>
                <a:cs typeface="Calibri Light" panose="020F0302020204030204" pitchFamily="34" charset="0"/>
              </a:rPr>
              <a:t>but</a:t>
            </a:r>
            <a:r>
              <a:rPr lang="en-US" sz="1400" dirty="0">
                <a:latin typeface="Calibri Light" panose="020F0302020204030204" pitchFamily="34" charset="0"/>
                <a:cs typeface="Calibri Light" panose="020F0302020204030204" pitchFamily="34" charset="0"/>
              </a:rPr>
              <a:t> MB was more frequent in </a:t>
            </a:r>
          </a:p>
          <a:p>
            <a:pPr algn="ctr"/>
            <a:r>
              <a:rPr lang="en-US" sz="1400" u="sng" dirty="0">
                <a:latin typeface="Calibri Light" panose="020F0302020204030204" pitchFamily="34" charset="0"/>
                <a:cs typeface="Calibri Light" panose="020F0302020204030204" pitchFamily="34" charset="0"/>
              </a:rPr>
              <a:t>first half </a:t>
            </a:r>
            <a:r>
              <a:rPr lang="en-US" sz="1400" dirty="0">
                <a:latin typeface="Calibri Light" panose="020F0302020204030204" pitchFamily="34" charset="0"/>
                <a:cs typeface="Calibri Light" panose="020F0302020204030204" pitchFamily="34" charset="0"/>
              </a:rPr>
              <a:t>of post-exercise vs. second half </a:t>
            </a:r>
            <a:r>
              <a:rPr lang="en-US" sz="1400" dirty="0">
                <a:latin typeface="Calibri Light" panose="020F0302020204030204" pitchFamily="34" charset="0"/>
                <a:ea typeface="MS Mincho" panose="02020609040205080304" pitchFamily="49" charset="-128"/>
                <a:cs typeface="Calibri Light" panose="020F0302020204030204" pitchFamily="34" charset="0"/>
              </a:rPr>
              <a:t>(divergence = 4.08, p = 3.2e-02) </a:t>
            </a:r>
            <a:endParaRPr lang="en-BE" sz="14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6C3D479A-9812-A569-C387-287B6A7CB9D0}"/>
              </a:ext>
            </a:extLst>
          </p:cNvPr>
          <p:cNvSpPr txBox="1"/>
          <p:nvPr/>
        </p:nvSpPr>
        <p:spPr>
          <a:xfrm>
            <a:off x="906738" y="4241429"/>
            <a:ext cx="1671869" cy="266223"/>
          </a:xfrm>
          <a:prstGeom prst="rect">
            <a:avLst/>
          </a:prstGeom>
        </p:spPr>
        <p:txBody>
          <a:bodyPr vert="horz" wrap="none" lIns="91440" tIns="45720" rIns="91440" bIns="45720" rtlCol="0" anchor="ctr">
            <a:normAutofit fontScale="70000" lnSpcReduction="20000"/>
          </a:bodyPr>
          <a:lstStyle/>
          <a:p>
            <a:endParaRPr lang="en-BE" dirty="0"/>
          </a:p>
        </p:txBody>
      </p:sp>
      <p:sp>
        <p:nvSpPr>
          <p:cNvPr id="12" name="Oval 11">
            <a:extLst>
              <a:ext uri="{FF2B5EF4-FFF2-40B4-BE49-F238E27FC236}">
                <a16:creationId xmlns:a16="http://schemas.microsoft.com/office/drawing/2014/main" id="{8EC9F379-B2D1-0BAA-730A-7538392E311D}"/>
              </a:ext>
            </a:extLst>
          </p:cNvPr>
          <p:cNvSpPr/>
          <p:nvPr/>
        </p:nvSpPr>
        <p:spPr>
          <a:xfrm>
            <a:off x="6893642" y="3042592"/>
            <a:ext cx="310414" cy="300082"/>
          </a:xfrm>
          <a:prstGeom prst="ellipse">
            <a:avLst/>
          </a:prstGeom>
          <a:solidFill>
            <a:srgbClr val="FFEF36">
              <a:alpha val="5729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pic>
        <p:nvPicPr>
          <p:cNvPr id="3" name="Picture 2" descr="A black and white image of a couple of rectangular objects&#10;&#10;Description automatically generated">
            <a:extLst>
              <a:ext uri="{FF2B5EF4-FFF2-40B4-BE49-F238E27FC236}">
                <a16:creationId xmlns:a16="http://schemas.microsoft.com/office/drawing/2014/main" id="{FFE5DA47-A4B2-1A19-2C6C-203D3AB0522F}"/>
              </a:ext>
            </a:extLst>
          </p:cNvPr>
          <p:cNvPicPr>
            <a:picLocks noChangeAspect="1"/>
          </p:cNvPicPr>
          <p:nvPr/>
        </p:nvPicPr>
        <p:blipFill>
          <a:blip r:embed="rId3"/>
          <a:srcRect t="5992" r="72900" b="10009"/>
          <a:stretch/>
        </p:blipFill>
        <p:spPr>
          <a:xfrm>
            <a:off x="1370472" y="1141483"/>
            <a:ext cx="2853121" cy="2961882"/>
          </a:xfrm>
          <a:prstGeom prst="rect">
            <a:avLst/>
          </a:prstGeom>
        </p:spPr>
      </p:pic>
      <p:sp>
        <p:nvSpPr>
          <p:cNvPr id="10" name="TextBox 9">
            <a:extLst>
              <a:ext uri="{FF2B5EF4-FFF2-40B4-BE49-F238E27FC236}">
                <a16:creationId xmlns:a16="http://schemas.microsoft.com/office/drawing/2014/main" id="{A4974CA3-9840-1C64-C6BA-A4E50442D5B3}"/>
              </a:ext>
            </a:extLst>
          </p:cNvPr>
          <p:cNvSpPr txBox="1"/>
          <p:nvPr/>
        </p:nvSpPr>
        <p:spPr>
          <a:xfrm>
            <a:off x="1820614" y="3966883"/>
            <a:ext cx="2948364" cy="300082"/>
          </a:xfrm>
          <a:prstGeom prst="rect">
            <a:avLst/>
          </a:prstGeom>
          <a:solidFill>
            <a:schemeClr val="bg1"/>
          </a:solidFill>
        </p:spPr>
        <p:txBody>
          <a:bodyPr vert="horz" wrap="none" lIns="91440" tIns="45720" rIns="91440" bIns="45720" rtlCol="0" anchor="ctr">
            <a:normAutofit lnSpcReduction="10000"/>
          </a:bodyPr>
          <a:lstStyle/>
          <a:p>
            <a:r>
              <a:rPr lang="en-BE" sz="1400" dirty="0"/>
              <a:t>Baseline      Excercise    Sleep depriv</a:t>
            </a:r>
          </a:p>
        </p:txBody>
      </p:sp>
      <p:sp>
        <p:nvSpPr>
          <p:cNvPr id="5" name="Oval 4">
            <a:extLst>
              <a:ext uri="{FF2B5EF4-FFF2-40B4-BE49-F238E27FC236}">
                <a16:creationId xmlns:a16="http://schemas.microsoft.com/office/drawing/2014/main" id="{782442A0-9D1A-7C35-A8B8-8ECC5F244269}"/>
              </a:ext>
            </a:extLst>
          </p:cNvPr>
          <p:cNvSpPr/>
          <p:nvPr/>
        </p:nvSpPr>
        <p:spPr>
          <a:xfrm>
            <a:off x="1696720" y="1063229"/>
            <a:ext cx="264160" cy="1745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5FA451E6-D61D-49B1-E722-B3F4566855C4}"/>
              </a:ext>
            </a:extLst>
          </p:cNvPr>
          <p:cNvSpPr txBox="1"/>
          <p:nvPr/>
        </p:nvSpPr>
        <p:spPr>
          <a:xfrm>
            <a:off x="4461199" y="1095905"/>
            <a:ext cx="4572000" cy="400110"/>
          </a:xfrm>
          <a:prstGeom prst="rect">
            <a:avLst/>
          </a:prstGeom>
          <a:noFill/>
        </p:spPr>
        <p:txBody>
          <a:bodyPr wrap="square">
            <a:spAutoFit/>
          </a:bodyPr>
          <a:lstStyle/>
          <a:p>
            <a:pPr algn="ctr"/>
            <a:r>
              <a:rPr lang="en-US" sz="2000" dirty="0">
                <a:latin typeface="+mj-lt"/>
                <a:cs typeface="Calibri Light" panose="020F0302020204030204" pitchFamily="34" charset="0"/>
              </a:rPr>
              <a:t>Transition Probabilities</a:t>
            </a:r>
            <a:endParaRPr lang="en-BE" sz="2000" dirty="0">
              <a:latin typeface="+mj-lt"/>
              <a:cs typeface="Calibri Light" panose="020F0302020204030204" pitchFamily="34" charset="0"/>
            </a:endParaRPr>
          </a:p>
        </p:txBody>
      </p:sp>
    </p:spTree>
    <p:extLst>
      <p:ext uri="{BB962C8B-B14F-4D97-AF65-F5344CB8AC3E}">
        <p14:creationId xmlns:p14="http://schemas.microsoft.com/office/powerpoint/2010/main" val="15802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7EAA-85B2-CB39-86B6-80DDAAA40807}"/>
              </a:ext>
            </a:extLst>
          </p:cNvPr>
          <p:cNvSpPr>
            <a:spLocks noGrp="1"/>
          </p:cNvSpPr>
          <p:nvPr>
            <p:ph type="title"/>
          </p:nvPr>
        </p:nvSpPr>
        <p:spPr>
          <a:xfrm>
            <a:off x="457199" y="68653"/>
            <a:ext cx="8229600" cy="857250"/>
          </a:xfrm>
        </p:spPr>
        <p:txBody>
          <a:bodyPr>
            <a:normAutofit/>
          </a:bodyPr>
          <a:lstStyle/>
          <a:p>
            <a:pPr algn="ctr"/>
            <a:r>
              <a:rPr lang="en-US" sz="4000" b="1" dirty="0">
                <a:solidFill>
                  <a:srgbClr val="5FA4B0"/>
                </a:solidFill>
                <a:latin typeface="Calibri" panose="020F0502020204030204" pitchFamily="34" charset="0"/>
                <a:cs typeface="Calibri" panose="020F0502020204030204" pitchFamily="34" charset="0"/>
              </a:rPr>
              <a:t>MB has an embodied profile</a:t>
            </a:r>
            <a:endParaRPr lang="en-001" sz="4000" b="1" dirty="0">
              <a:solidFill>
                <a:srgbClr val="5FA4B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26AED71-29F7-9306-692C-84347212EC31}"/>
              </a:ext>
            </a:extLst>
          </p:cNvPr>
          <p:cNvSpPr txBox="1"/>
          <p:nvPr/>
        </p:nvSpPr>
        <p:spPr>
          <a:xfrm>
            <a:off x="1447465" y="1073426"/>
            <a:ext cx="2166730" cy="357804"/>
          </a:xfrm>
          <a:prstGeom prst="rect">
            <a:avLst/>
          </a:prstGeom>
        </p:spPr>
        <p:txBody>
          <a:bodyPr vert="horz" wrap="none" lIns="91440" tIns="45720" rIns="91440" bIns="45720" rtlCol="0" anchor="ctr">
            <a:normAutofit lnSpcReduction="10000"/>
          </a:bodyPr>
          <a:lstStyle/>
          <a:p>
            <a:r>
              <a:rPr lang="en-BE" dirty="0"/>
              <a:t>MB vs. other states</a:t>
            </a:r>
          </a:p>
        </p:txBody>
      </p:sp>
      <p:sp>
        <p:nvSpPr>
          <p:cNvPr id="6" name="TextBox 5">
            <a:extLst>
              <a:ext uri="{FF2B5EF4-FFF2-40B4-BE49-F238E27FC236}">
                <a16:creationId xmlns:a16="http://schemas.microsoft.com/office/drawing/2014/main" id="{419FAB10-F2ED-957D-8314-4BA438AD2BB8}"/>
              </a:ext>
            </a:extLst>
          </p:cNvPr>
          <p:cNvSpPr txBox="1"/>
          <p:nvPr/>
        </p:nvSpPr>
        <p:spPr>
          <a:xfrm>
            <a:off x="457200" y="4808279"/>
            <a:ext cx="7830274" cy="261610"/>
          </a:xfrm>
          <a:prstGeom prst="rect">
            <a:avLst/>
          </a:prstGeom>
          <a:noFill/>
        </p:spPr>
        <p:txBody>
          <a:bodyPr wrap="square">
            <a:spAutoFit/>
          </a:bodyPr>
          <a:lstStyle/>
          <a:p>
            <a:r>
              <a:rPr lang="en-US" sz="1100" dirty="0" err="1">
                <a:latin typeface="+mj-lt"/>
              </a:rPr>
              <a:t>Boulakis</a:t>
            </a:r>
            <a:r>
              <a:rPr lang="en-US" sz="1100" dirty="0">
                <a:latin typeface="+mj-lt"/>
                <a:ea typeface="Calibri" panose="020F0502020204030204" pitchFamily="34" charset="0"/>
              </a:rPr>
              <a:t>, Simos, </a:t>
            </a:r>
            <a:r>
              <a:rPr lang="en-US" sz="1100" dirty="0" err="1">
                <a:latin typeface="+mj-lt"/>
                <a:ea typeface="Calibri" panose="020F0502020204030204" pitchFamily="34" charset="0"/>
              </a:rPr>
              <a:t>Zoi</a:t>
            </a:r>
            <a:r>
              <a:rPr lang="en-US" sz="1100" dirty="0">
                <a:latin typeface="+mj-lt"/>
                <a:ea typeface="Calibri" panose="020F0502020204030204" pitchFamily="34" charset="0"/>
              </a:rPr>
              <a:t>, </a:t>
            </a:r>
            <a:r>
              <a:rPr lang="en-US" sz="1100" dirty="0" err="1">
                <a:latin typeface="+mj-lt"/>
                <a:ea typeface="Calibri" panose="020F0502020204030204" pitchFamily="34" charset="0"/>
              </a:rPr>
              <a:t>Mortaheb</a:t>
            </a:r>
            <a:r>
              <a:rPr lang="en-US" sz="1100" dirty="0">
                <a:latin typeface="+mj-lt"/>
                <a:ea typeface="Calibri" panose="020F0502020204030204" pitchFamily="34" charset="0"/>
              </a:rPr>
              <a:t>, Schmidt,  Raimondo, </a:t>
            </a:r>
            <a:r>
              <a:rPr lang="en-US" sz="1100" dirty="0" err="1">
                <a:latin typeface="+mj-lt"/>
                <a:ea typeface="Calibri" panose="020F0502020204030204" pitchFamily="34" charset="0"/>
              </a:rPr>
              <a:t>Demertzi</a:t>
            </a:r>
            <a:r>
              <a:rPr lang="en-US" sz="1100" dirty="0">
                <a:latin typeface="+mj-lt"/>
                <a:ea typeface="Calibri" panose="020F0502020204030204" pitchFamily="34" charset="0"/>
              </a:rPr>
              <a:t>. Registered Report Stage2 (results), </a:t>
            </a:r>
            <a:r>
              <a:rPr lang="en-US" sz="1100" i="1" dirty="0" err="1">
                <a:latin typeface="+mj-lt"/>
                <a:ea typeface="Calibri" panose="020F0502020204030204" pitchFamily="34" charset="0"/>
              </a:rPr>
              <a:t>bior</a:t>
            </a:r>
            <a:r>
              <a:rPr lang="el-GR" sz="1100" i="1" dirty="0">
                <a:latin typeface="+mj-lt"/>
                <a:ea typeface="Calibri" panose="020F0502020204030204" pitchFamily="34" charset="0"/>
              </a:rPr>
              <a:t>χ</a:t>
            </a:r>
            <a:r>
              <a:rPr lang="en-US" sz="1100" i="1" dirty="0">
                <a:latin typeface="+mj-lt"/>
                <a:ea typeface="Calibri" panose="020F0502020204030204" pitchFamily="34" charset="0"/>
              </a:rPr>
              <a:t>iv </a:t>
            </a:r>
            <a:r>
              <a:rPr lang="en-US" sz="1100" dirty="0">
                <a:latin typeface="+mj-lt"/>
                <a:ea typeface="Calibri" panose="020F0502020204030204" pitchFamily="34" charset="0"/>
              </a:rPr>
              <a:t>2024</a:t>
            </a:r>
            <a:endParaRPr lang="fr-BE" sz="1100" dirty="0">
              <a:latin typeface="+mj-lt"/>
            </a:endParaRPr>
          </a:p>
        </p:txBody>
      </p:sp>
      <p:pic>
        <p:nvPicPr>
          <p:cNvPr id="4" name="Picture 3" descr="A collage of graphs and diagrams&#10;&#10;Description automatically generated">
            <a:extLst>
              <a:ext uri="{FF2B5EF4-FFF2-40B4-BE49-F238E27FC236}">
                <a16:creationId xmlns:a16="http://schemas.microsoft.com/office/drawing/2014/main" id="{AE63A7AE-99EC-1684-88C2-0BEB92627ABF}"/>
              </a:ext>
            </a:extLst>
          </p:cNvPr>
          <p:cNvPicPr>
            <a:picLocks noChangeAspect="1"/>
          </p:cNvPicPr>
          <p:nvPr/>
        </p:nvPicPr>
        <p:blipFill>
          <a:blip r:embed="rId3"/>
          <a:srcRect r="53881" b="51923"/>
          <a:stretch/>
        </p:blipFill>
        <p:spPr>
          <a:xfrm>
            <a:off x="0" y="1431229"/>
            <a:ext cx="4399997" cy="2955689"/>
          </a:xfrm>
          <a:prstGeom prst="rect">
            <a:avLst/>
          </a:prstGeom>
        </p:spPr>
      </p:pic>
      <p:pic>
        <p:nvPicPr>
          <p:cNvPr id="9" name="Picture 8" descr="A collage of graphs and diagrams&#10;&#10;Description automatically generated">
            <a:extLst>
              <a:ext uri="{FF2B5EF4-FFF2-40B4-BE49-F238E27FC236}">
                <a16:creationId xmlns:a16="http://schemas.microsoft.com/office/drawing/2014/main" id="{16E77B52-232C-BF23-769E-B47BA4E2A6A6}"/>
              </a:ext>
            </a:extLst>
          </p:cNvPr>
          <p:cNvPicPr>
            <a:picLocks noChangeAspect="1"/>
          </p:cNvPicPr>
          <p:nvPr/>
        </p:nvPicPr>
        <p:blipFill>
          <a:blip r:embed="rId3"/>
          <a:srcRect l="45989" t="-2412" b="51429"/>
          <a:stretch/>
        </p:blipFill>
        <p:spPr>
          <a:xfrm>
            <a:off x="4378961" y="1488538"/>
            <a:ext cx="4765040" cy="2898381"/>
          </a:xfrm>
          <a:prstGeom prst="rect">
            <a:avLst/>
          </a:prstGeom>
        </p:spPr>
      </p:pic>
    </p:spTree>
    <p:extLst>
      <p:ext uri="{BB962C8B-B14F-4D97-AF65-F5344CB8AC3E}">
        <p14:creationId xmlns:p14="http://schemas.microsoft.com/office/powerpoint/2010/main" val="3158275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7EAA-85B2-CB39-86B6-80DDAAA40807}"/>
              </a:ext>
            </a:extLst>
          </p:cNvPr>
          <p:cNvSpPr>
            <a:spLocks noGrp="1"/>
          </p:cNvSpPr>
          <p:nvPr>
            <p:ph type="title"/>
          </p:nvPr>
        </p:nvSpPr>
        <p:spPr>
          <a:xfrm>
            <a:off x="357476" y="147230"/>
            <a:ext cx="8229600" cy="857250"/>
          </a:xfrm>
        </p:spPr>
        <p:txBody>
          <a:bodyPr/>
          <a:lstStyle/>
          <a:p>
            <a:pPr algn="ctr"/>
            <a:r>
              <a:rPr lang="en-US" dirty="0">
                <a:solidFill>
                  <a:srgbClr val="5FA4B0"/>
                </a:solidFill>
              </a:rPr>
              <a:t>Summary</a:t>
            </a:r>
            <a:endParaRPr lang="en-001" dirty="0">
              <a:solidFill>
                <a:srgbClr val="5FA4B0"/>
              </a:solidFill>
            </a:endParaRPr>
          </a:p>
        </p:txBody>
      </p:sp>
      <p:pic>
        <p:nvPicPr>
          <p:cNvPr id="3" name="Picture 2">
            <a:extLst>
              <a:ext uri="{FF2B5EF4-FFF2-40B4-BE49-F238E27FC236}">
                <a16:creationId xmlns:a16="http://schemas.microsoft.com/office/drawing/2014/main" id="{770139C9-2C30-BEC9-ECFF-08CF4349EF78}"/>
              </a:ext>
            </a:extLst>
          </p:cNvPr>
          <p:cNvPicPr>
            <a:picLocks noChangeAspect="1"/>
          </p:cNvPicPr>
          <p:nvPr/>
        </p:nvPicPr>
        <p:blipFill rotWithShape="1">
          <a:blip r:embed="rId3"/>
          <a:srcRect r="32262"/>
          <a:stretch/>
        </p:blipFill>
        <p:spPr>
          <a:xfrm>
            <a:off x="6271696" y="567600"/>
            <a:ext cx="2623581" cy="3770853"/>
          </a:xfrm>
          <a:prstGeom prst="rect">
            <a:avLst/>
          </a:prstGeom>
        </p:spPr>
      </p:pic>
      <p:sp>
        <p:nvSpPr>
          <p:cNvPr id="6" name="TextBox 5">
            <a:extLst>
              <a:ext uri="{FF2B5EF4-FFF2-40B4-BE49-F238E27FC236}">
                <a16:creationId xmlns:a16="http://schemas.microsoft.com/office/drawing/2014/main" id="{1BE668C7-97BE-8326-363F-BCA8573E7B96}"/>
              </a:ext>
            </a:extLst>
          </p:cNvPr>
          <p:cNvSpPr txBox="1"/>
          <p:nvPr/>
        </p:nvSpPr>
        <p:spPr>
          <a:xfrm>
            <a:off x="118305" y="1424850"/>
            <a:ext cx="7603295" cy="1821406"/>
          </a:xfrm>
          <a:prstGeom prst="rect">
            <a:avLst/>
          </a:prstGeom>
        </p:spPr>
        <p:txBody>
          <a:bodyPr vert="horz" wrap="square" lIns="91440" tIns="45720" rIns="91440" bIns="45720" rtlCol="0" anchor="ctr">
            <a:noAutofit/>
          </a:bodyPr>
          <a:lstStyle/>
          <a:p>
            <a:r>
              <a:rPr lang="en-GB" sz="2000" dirty="0">
                <a:latin typeface="Calibri Light" panose="020F0302020204030204" pitchFamily="34" charset="0"/>
                <a:cs typeface="Calibri Light" panose="020F0302020204030204" pitchFamily="34" charset="0"/>
              </a:rPr>
              <a:t>Mind Blanking reports:</a:t>
            </a:r>
          </a:p>
          <a:p>
            <a:endParaRPr lang="en-GB" sz="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000" dirty="0">
                <a:latin typeface="Calibri Light" panose="020F0302020204030204" pitchFamily="34" charset="0"/>
                <a:cs typeface="Calibri Light" panose="020F0302020204030204" pitchFamily="34" charset="0"/>
              </a:rPr>
              <a:t>are uniform time in typical waking</a:t>
            </a:r>
            <a:endParaRPr lang="en-BE"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000" dirty="0">
                <a:latin typeface="Calibri Light" panose="020F0302020204030204" pitchFamily="34" charset="0"/>
                <a:cs typeface="Calibri Light" panose="020F0302020204030204" pitchFamily="34" charset="0"/>
              </a:rPr>
              <a:t>are</a:t>
            </a:r>
            <a:r>
              <a:rPr lang="en-BE" sz="2000" dirty="0">
                <a:latin typeface="Calibri Light" panose="020F0302020204030204" pitchFamily="34" charset="0"/>
                <a:cs typeface="Calibri Light" panose="020F0302020204030204" pitchFamily="34" charset="0"/>
              </a:rPr>
              <a:t> more frequent after sleep deprivation</a:t>
            </a:r>
          </a:p>
          <a:p>
            <a:pPr marL="285750" indent="-285750">
              <a:buFont typeface="Arial" panose="020B0604020202020204" pitchFamily="34" charset="0"/>
              <a:buChar char="•"/>
            </a:pPr>
            <a:r>
              <a:rPr lang="en-GB" sz="2000" dirty="0">
                <a:latin typeface="Calibri Light" panose="020F0302020204030204" pitchFamily="34" charset="0"/>
                <a:cs typeface="Calibri Light" panose="020F0302020204030204" pitchFamily="34" charset="0"/>
              </a:rPr>
              <a:t>are</a:t>
            </a:r>
            <a:r>
              <a:rPr lang="en-BE" sz="2000" dirty="0">
                <a:latin typeface="Calibri Light" panose="020F0302020204030204" pitchFamily="34" charset="0"/>
                <a:cs typeface="Calibri Light" panose="020F0302020204030204" pitchFamily="34" charset="0"/>
              </a:rPr>
              <a:t> more frequent after immediate physical exercise</a:t>
            </a:r>
          </a:p>
          <a:p>
            <a:pPr marL="285750" indent="-285750">
              <a:buFont typeface="Arial" panose="020B0604020202020204" pitchFamily="34" charset="0"/>
              <a:buChar char="•"/>
            </a:pPr>
            <a:r>
              <a:rPr lang="en-GB" sz="2000" dirty="0">
                <a:latin typeface="Calibri Light" panose="020F0302020204030204" pitchFamily="34" charset="0"/>
                <a:cs typeface="Calibri Light" panose="020F0302020204030204" pitchFamily="34" charset="0"/>
              </a:rPr>
              <a:t>are ”spontaneous” (but also induced, forgotten, undetected)</a:t>
            </a:r>
          </a:p>
          <a:p>
            <a:pPr marL="285750" indent="-285750">
              <a:buFont typeface="Arial" panose="020B0604020202020204" pitchFamily="34" charset="0"/>
              <a:buChar char="•"/>
            </a:pPr>
            <a:r>
              <a:rPr lang="en-GB" sz="2000" dirty="0">
                <a:latin typeface="Calibri Light" panose="020F0302020204030204" pitchFamily="34" charset="0"/>
                <a:cs typeface="Calibri Light" panose="020F0302020204030204" pitchFamily="34" charset="0"/>
              </a:rPr>
              <a:t>can challenge theories of consciousness </a:t>
            </a:r>
          </a:p>
          <a:p>
            <a:r>
              <a:rPr lang="en-GB" sz="1200" dirty="0">
                <a:latin typeface="Calibri Light" panose="020F0302020204030204" pitchFamily="34" charset="0"/>
                <a:cs typeface="Calibri Light" panose="020F0302020204030204" pitchFamily="34" charset="0"/>
              </a:rPr>
              <a:t>          (</a:t>
            </a:r>
            <a:r>
              <a:rPr lang="en-GB" sz="1200" dirty="0" err="1">
                <a:latin typeface="Calibri Light" panose="020F0302020204030204" pitchFamily="34" charset="0"/>
                <a:cs typeface="Calibri Light" panose="020F0302020204030204" pitchFamily="34" charset="0"/>
              </a:rPr>
              <a:t>Andrillon</a:t>
            </a:r>
            <a:r>
              <a:rPr lang="en-GB" sz="1200" dirty="0">
                <a:latin typeface="Calibri Light" panose="020F0302020204030204" pitchFamily="34" charset="0"/>
                <a:cs typeface="Calibri Light" panose="020F0302020204030204" pitchFamily="34" charset="0"/>
              </a:rPr>
              <a:t>, Lutz, </a:t>
            </a:r>
            <a:r>
              <a:rPr lang="en-GB" sz="1200" dirty="0" err="1">
                <a:latin typeface="Calibri Light" panose="020F0302020204030204" pitchFamily="34" charset="0"/>
                <a:cs typeface="Calibri Light" panose="020F0302020204030204" pitchFamily="34" charset="0"/>
              </a:rPr>
              <a:t>Windt</a:t>
            </a:r>
            <a:r>
              <a:rPr lang="en-GB" sz="1200" dirty="0">
                <a:latin typeface="Calibri Light" panose="020F0302020204030204" pitchFamily="34" charset="0"/>
                <a:cs typeface="Calibri Light" panose="020F0302020204030204" pitchFamily="34" charset="0"/>
              </a:rPr>
              <a:t>, Demertzi (in prep).</a:t>
            </a:r>
          </a:p>
          <a:p>
            <a:pPr marL="285750" indent="-285750">
              <a:buFont typeface="Arial" panose="020B0604020202020204" pitchFamily="34" charset="0"/>
              <a:buChar char="•"/>
            </a:pPr>
            <a:endParaRPr lang="en-BE" sz="2000" dirty="0">
              <a:latin typeface="Calibri Light" panose="020F0302020204030204" pitchFamily="34" charset="0"/>
              <a:cs typeface="Calibri Light" panose="020F0302020204030204" pitchFamily="34" charset="0"/>
            </a:endParaRPr>
          </a:p>
          <a:p>
            <a:endParaRPr lang="en-GB" sz="2000" dirty="0">
              <a:latin typeface="Calibri Light" panose="020F0302020204030204" pitchFamily="34" charset="0"/>
              <a:cs typeface="Calibri Light" panose="020F0302020204030204" pitchFamily="34" charset="0"/>
            </a:endParaRPr>
          </a:p>
        </p:txBody>
      </p:sp>
      <p:sp>
        <p:nvSpPr>
          <p:cNvPr id="8" name="Down Arrow 7">
            <a:extLst>
              <a:ext uri="{FF2B5EF4-FFF2-40B4-BE49-F238E27FC236}">
                <a16:creationId xmlns:a16="http://schemas.microsoft.com/office/drawing/2014/main" id="{DDD452F1-15D3-D134-237C-D4C3A2C04244}"/>
              </a:ext>
            </a:extLst>
          </p:cNvPr>
          <p:cNvSpPr/>
          <p:nvPr/>
        </p:nvSpPr>
        <p:spPr>
          <a:xfrm>
            <a:off x="2722436" y="3430466"/>
            <a:ext cx="416560" cy="578451"/>
          </a:xfrm>
          <a:prstGeom prst="downArrow">
            <a:avLst/>
          </a:prstGeom>
          <a:solidFill>
            <a:srgbClr val="5FA4B0"/>
          </a:solidFill>
          <a:ln>
            <a:solidFill>
              <a:srgbClr val="5FA4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77F3ED76-A196-64FE-C1C9-6333D3F396F1}"/>
              </a:ext>
            </a:extLst>
          </p:cNvPr>
          <p:cNvSpPr txBox="1"/>
          <p:nvPr/>
        </p:nvSpPr>
        <p:spPr>
          <a:xfrm>
            <a:off x="248723" y="4213870"/>
            <a:ext cx="5309190" cy="561463"/>
          </a:xfrm>
          <a:prstGeom prst="rect">
            <a:avLst/>
          </a:prstGeom>
        </p:spPr>
        <p:txBody>
          <a:bodyPr vert="horz" wrap="square" lIns="91440" tIns="45720" rIns="91440" bIns="45720" rtlCol="0" anchor="ctr">
            <a:noAutofit/>
          </a:bodyPr>
          <a:lstStyle/>
          <a:p>
            <a:pPr algn="ctr"/>
            <a:r>
              <a:rPr lang="en-US" sz="2000" dirty="0">
                <a:latin typeface="Calibri Light" panose="020F0302020204030204" pitchFamily="34" charset="0"/>
                <a:cs typeface="Calibri Light" panose="020F0302020204030204" pitchFamily="34" charset="0"/>
              </a:rPr>
              <a:t>MB is a default mental state during </a:t>
            </a:r>
          </a:p>
          <a:p>
            <a:pPr algn="ctr"/>
            <a:r>
              <a:rPr lang="en-US" sz="2000" dirty="0">
                <a:latin typeface="Calibri Light" panose="020F0302020204030204" pitchFamily="34" charset="0"/>
                <a:cs typeface="Calibri Light" panose="020F0302020204030204" pitchFamily="34" charset="0"/>
              </a:rPr>
              <a:t>ongoing thinking</a:t>
            </a:r>
          </a:p>
        </p:txBody>
      </p:sp>
      <p:sp>
        <p:nvSpPr>
          <p:cNvPr id="10" name="TextBox 9">
            <a:extLst>
              <a:ext uri="{FF2B5EF4-FFF2-40B4-BE49-F238E27FC236}">
                <a16:creationId xmlns:a16="http://schemas.microsoft.com/office/drawing/2014/main" id="{C8CA957B-3173-8BCB-0F66-8DF9F613FEE2}"/>
              </a:ext>
            </a:extLst>
          </p:cNvPr>
          <p:cNvSpPr txBox="1"/>
          <p:nvPr/>
        </p:nvSpPr>
        <p:spPr>
          <a:xfrm>
            <a:off x="883071" y="4295422"/>
            <a:ext cx="0" cy="0"/>
          </a:xfrm>
          <a:prstGeom prst="rect">
            <a:avLst/>
          </a:prstGeom>
        </p:spPr>
        <p:txBody>
          <a:bodyPr vert="horz" wrap="none" lIns="91440" tIns="45720" rIns="91440" bIns="45720" rtlCol="0" anchor="ctr">
            <a:normAutofit fontScale="25000" lnSpcReduction="20000"/>
          </a:bodyPr>
          <a:lstStyle/>
          <a:p>
            <a:endParaRPr lang="en-BE" dirty="0"/>
          </a:p>
        </p:txBody>
      </p:sp>
    </p:spTree>
    <p:extLst>
      <p:ext uri="{BB962C8B-B14F-4D97-AF65-F5344CB8AC3E}">
        <p14:creationId xmlns:p14="http://schemas.microsoft.com/office/powerpoint/2010/main" val="409692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angle 4"/>
          <p:cNvSpPr/>
          <p:nvPr/>
        </p:nvSpPr>
        <p:spPr>
          <a:xfrm>
            <a:off x="1292172" y="1948418"/>
            <a:ext cx="5105201" cy="1578880"/>
          </a:xfrm>
          <a:prstGeom prst="rect">
            <a:avLst/>
          </a:prstGeom>
          <a:solidFill>
            <a:srgbClr val="FFFFFF"/>
          </a:solidFill>
          <a:ln w="12700">
            <a:miter lim="400000"/>
          </a:ln>
        </p:spPr>
        <p:txBody>
          <a:bodyPr lIns="45719" rIns="45719" anchor="ctr"/>
          <a:lstStyle/>
          <a:p>
            <a:pPr algn="ctr">
              <a:lnSpc>
                <a:spcPct val="100000"/>
              </a:lnSpc>
              <a:defRPr>
                <a:noFill/>
              </a:defRPr>
            </a:pPr>
            <a:endParaRPr dirty="0"/>
          </a:p>
        </p:txBody>
      </p:sp>
      <p:grpSp>
        <p:nvGrpSpPr>
          <p:cNvPr id="419" name="Group"/>
          <p:cNvGrpSpPr/>
          <p:nvPr/>
        </p:nvGrpSpPr>
        <p:grpSpPr>
          <a:xfrm>
            <a:off x="1286416" y="2013307"/>
            <a:ext cx="1084912" cy="827666"/>
            <a:chOff x="0" y="0"/>
            <a:chExt cx="1084911" cy="827665"/>
          </a:xfrm>
        </p:grpSpPr>
        <p:pic>
          <p:nvPicPr>
            <p:cNvPr id="417" name="Picture 16" descr="Picture 16"/>
            <p:cNvPicPr>
              <a:picLocks noChangeAspect="1"/>
            </p:cNvPicPr>
            <p:nvPr/>
          </p:nvPicPr>
          <p:blipFill>
            <a:blip r:embed="rId3"/>
            <a:srcRect t="4626" b="11732"/>
            <a:stretch>
              <a:fillRect/>
            </a:stretch>
          </p:blipFill>
          <p:spPr>
            <a:xfrm>
              <a:off x="215140" y="0"/>
              <a:ext cx="733104" cy="759203"/>
            </a:xfrm>
            <a:prstGeom prst="rect">
              <a:avLst/>
            </a:prstGeom>
            <a:ln w="9525" cap="sq">
              <a:solidFill>
                <a:srgbClr val="000000"/>
              </a:solidFill>
              <a:prstDash val="solid"/>
              <a:miter lim="800000"/>
            </a:ln>
            <a:effectLst>
              <a:outerShdw blurRad="50800" dist="38100" dir="2700000" rotWithShape="0">
                <a:srgbClr val="000000">
                  <a:alpha val="43000"/>
                </a:srgbClr>
              </a:outerShdw>
            </a:effectLst>
          </p:spPr>
        </p:pic>
        <p:sp>
          <p:nvSpPr>
            <p:cNvPr id="418" name="TextBox 17"/>
            <p:cNvSpPr/>
            <p:nvPr/>
          </p:nvSpPr>
          <p:spPr>
            <a:xfrm>
              <a:off x="0" y="827665"/>
              <a:ext cx="108491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lnSpc>
                  <a:spcPct val="100000"/>
                </a:lnSpc>
                <a:defRPr sz="1000">
                  <a:latin typeface="+mn-lt"/>
                  <a:ea typeface="+mn-ea"/>
                  <a:cs typeface="+mn-cs"/>
                  <a:sym typeface="Helvetica"/>
                </a:defRPr>
              </a:lvl1pPr>
            </a:lstStyle>
            <a:p>
              <a:r>
                <a:t>Matthieu Koroma, PhD</a:t>
              </a:r>
            </a:p>
          </p:txBody>
        </p:sp>
      </p:grpSp>
      <p:grpSp>
        <p:nvGrpSpPr>
          <p:cNvPr id="422" name="Group"/>
          <p:cNvGrpSpPr/>
          <p:nvPr/>
        </p:nvGrpSpPr>
        <p:grpSpPr>
          <a:xfrm>
            <a:off x="2404143" y="2009244"/>
            <a:ext cx="758581" cy="829427"/>
            <a:chOff x="0" y="0"/>
            <a:chExt cx="714160" cy="796181"/>
          </a:xfrm>
        </p:grpSpPr>
        <p:pic>
          <p:nvPicPr>
            <p:cNvPr id="420" name="Picture 18" descr="Picture 18"/>
            <p:cNvPicPr>
              <a:picLocks noChangeAspect="1"/>
            </p:cNvPicPr>
            <p:nvPr/>
          </p:nvPicPr>
          <p:blipFill>
            <a:blip r:embed="rId4"/>
            <a:srcRect b="17483"/>
            <a:stretch>
              <a:fillRect/>
            </a:stretch>
          </p:blipFill>
          <p:spPr>
            <a:xfrm>
              <a:off x="0" y="0"/>
              <a:ext cx="714161" cy="759286"/>
            </a:xfrm>
            <a:prstGeom prst="rect">
              <a:avLst/>
            </a:prstGeom>
            <a:ln w="9525" cap="sq">
              <a:solidFill>
                <a:srgbClr val="000000"/>
              </a:solidFill>
              <a:prstDash val="solid"/>
              <a:miter lim="800000"/>
            </a:ln>
            <a:effectLst>
              <a:outerShdw blurRad="50800" dist="38100" dir="2700000" rotWithShape="0">
                <a:srgbClr val="000000">
                  <a:alpha val="43000"/>
                </a:srgbClr>
              </a:outerShdw>
            </a:effectLst>
          </p:spPr>
        </p:pic>
        <p:sp>
          <p:nvSpPr>
            <p:cNvPr id="421" name="TextBox 19"/>
            <p:cNvSpPr/>
            <p:nvPr/>
          </p:nvSpPr>
          <p:spPr>
            <a:xfrm>
              <a:off x="18835" y="796181"/>
              <a:ext cx="6763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lnSpc>
                  <a:spcPct val="100000"/>
                </a:lnSpc>
                <a:defRPr sz="1000">
                  <a:latin typeface="+mn-lt"/>
                  <a:ea typeface="+mn-ea"/>
                  <a:cs typeface="+mn-cs"/>
                  <a:sym typeface="Helvetica"/>
                </a:defRPr>
              </a:pPr>
              <a:r>
                <a:t>Paris </a:t>
              </a:r>
            </a:p>
            <a:p>
              <a:pPr algn="ctr">
                <a:lnSpc>
                  <a:spcPct val="100000"/>
                </a:lnSpc>
                <a:defRPr sz="1000">
                  <a:latin typeface="+mn-lt"/>
                  <a:ea typeface="+mn-ea"/>
                  <a:cs typeface="+mn-cs"/>
                  <a:sym typeface="Helvetica"/>
                </a:defRPr>
              </a:pPr>
              <a:r>
                <a:t>Boulakis</a:t>
              </a:r>
            </a:p>
          </p:txBody>
        </p:sp>
      </p:grpSp>
      <p:grpSp>
        <p:nvGrpSpPr>
          <p:cNvPr id="428" name="Group"/>
          <p:cNvGrpSpPr/>
          <p:nvPr/>
        </p:nvGrpSpPr>
        <p:grpSpPr>
          <a:xfrm>
            <a:off x="3295847" y="2013307"/>
            <a:ext cx="718052" cy="827523"/>
            <a:chOff x="0" y="0"/>
            <a:chExt cx="718051" cy="827521"/>
          </a:xfrm>
        </p:grpSpPr>
        <p:pic>
          <p:nvPicPr>
            <p:cNvPr id="426" name="Picture 26" descr="Picture 26"/>
            <p:cNvPicPr>
              <a:picLocks noChangeAspect="1"/>
            </p:cNvPicPr>
            <p:nvPr/>
          </p:nvPicPr>
          <p:blipFill>
            <a:blip r:embed="rId5"/>
            <a:srcRect b="15736"/>
            <a:stretch>
              <a:fillRect/>
            </a:stretch>
          </p:blipFill>
          <p:spPr>
            <a:xfrm>
              <a:off x="0" y="0"/>
              <a:ext cx="718052" cy="777267"/>
            </a:xfrm>
            <a:prstGeom prst="rect">
              <a:avLst/>
            </a:prstGeom>
            <a:ln w="9525" cap="sq">
              <a:solidFill>
                <a:srgbClr val="000000"/>
              </a:solidFill>
              <a:prstDash val="solid"/>
              <a:miter lim="800000"/>
            </a:ln>
            <a:effectLst>
              <a:outerShdw blurRad="50800" dist="38100" dir="2700000" rotWithShape="0">
                <a:srgbClr val="000000">
                  <a:alpha val="43000"/>
                </a:srgbClr>
              </a:outerShdw>
            </a:effectLst>
          </p:spPr>
        </p:pic>
        <p:sp>
          <p:nvSpPr>
            <p:cNvPr id="427" name="TextBox 27"/>
            <p:cNvSpPr/>
            <p:nvPr/>
          </p:nvSpPr>
          <p:spPr>
            <a:xfrm>
              <a:off x="26301" y="827521"/>
              <a:ext cx="57792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lnSpc>
                  <a:spcPct val="100000"/>
                </a:lnSpc>
                <a:defRPr sz="1000">
                  <a:latin typeface="+mn-lt"/>
                  <a:ea typeface="+mn-ea"/>
                  <a:cs typeface="+mn-cs"/>
                  <a:sym typeface="Helvetica"/>
                </a:defRPr>
              </a:pPr>
              <a:r>
                <a:t>Larry D </a:t>
              </a:r>
            </a:p>
            <a:p>
              <a:pPr algn="ctr">
                <a:lnSpc>
                  <a:spcPct val="100000"/>
                </a:lnSpc>
                <a:defRPr sz="1000">
                  <a:latin typeface="+mn-lt"/>
                  <a:ea typeface="+mn-ea"/>
                  <a:cs typeface="+mn-cs"/>
                  <a:sym typeface="Helvetica"/>
                </a:defRPr>
              </a:pPr>
              <a:r>
                <a:t>Fort</a:t>
              </a:r>
            </a:p>
          </p:txBody>
        </p:sp>
      </p:grpSp>
      <p:sp>
        <p:nvSpPr>
          <p:cNvPr id="429" name="TextBox 29"/>
          <p:cNvSpPr txBox="1"/>
          <p:nvPr/>
        </p:nvSpPr>
        <p:spPr>
          <a:xfrm>
            <a:off x="4928181" y="3505927"/>
            <a:ext cx="1608843" cy="172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normAutofit/>
          </a:bodyPr>
          <a:lstStyle/>
          <a:p>
            <a:pPr algn="ctr" defTabSz="452627">
              <a:lnSpc>
                <a:spcPct val="100000"/>
              </a:lnSpc>
              <a:defRPr sz="1386"/>
            </a:pPr>
            <a:r>
              <a:t>Thomas ANDRILLON</a:t>
            </a:r>
          </a:p>
          <a:p>
            <a:pPr algn="ctr" defTabSz="452627">
              <a:lnSpc>
                <a:spcPct val="100000"/>
              </a:lnSpc>
              <a:defRPr sz="1386"/>
            </a:pPr>
            <a:r>
              <a:t>Jenny WINDT</a:t>
            </a:r>
          </a:p>
          <a:p>
            <a:pPr algn="ctr" defTabSz="452627">
              <a:lnSpc>
                <a:spcPct val="100000"/>
              </a:lnSpc>
              <a:defRPr sz="1386"/>
            </a:pPr>
            <a:r>
              <a:t>Antoine LUTZ</a:t>
            </a:r>
          </a:p>
          <a:p>
            <a:pPr algn="ctr" defTabSz="452627">
              <a:lnSpc>
                <a:spcPct val="100000"/>
              </a:lnSpc>
              <a:defRPr sz="1386"/>
            </a:pPr>
            <a:r>
              <a:t>Nao TSUCHIYA</a:t>
            </a:r>
          </a:p>
          <a:p>
            <a:pPr algn="ctr" defTabSz="452627">
              <a:lnSpc>
                <a:spcPct val="100000"/>
              </a:lnSpc>
              <a:defRPr sz="1386"/>
            </a:pPr>
            <a:r>
              <a:t>Aniko KUSZTOR</a:t>
            </a:r>
          </a:p>
          <a:p>
            <a:pPr algn="ctr" defTabSz="452627">
              <a:lnSpc>
                <a:spcPct val="100000"/>
              </a:lnSpc>
              <a:defRPr sz="1386"/>
            </a:pPr>
            <a:r>
              <a:t>Kristian SANDBERG</a:t>
            </a:r>
          </a:p>
          <a:p>
            <a:pPr algn="ctr" defTabSz="452627">
              <a:lnSpc>
                <a:spcPct val="100000"/>
              </a:lnSpc>
              <a:defRPr sz="1386"/>
            </a:pPr>
            <a:r>
              <a:t>Timo Torsen Schmidt</a:t>
            </a:r>
          </a:p>
        </p:txBody>
      </p:sp>
      <p:sp>
        <p:nvSpPr>
          <p:cNvPr id="430" name="TextBox 30"/>
          <p:cNvSpPr txBox="1"/>
          <p:nvPr/>
        </p:nvSpPr>
        <p:spPr>
          <a:xfrm>
            <a:off x="960909" y="3477798"/>
            <a:ext cx="2372394" cy="172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normAutofit/>
          </a:bodyPr>
          <a:lstStyle/>
          <a:p>
            <a:pPr algn="ctr">
              <a:lnSpc>
                <a:spcPct val="100000"/>
              </a:lnSpc>
              <a:defRPr sz="1400"/>
            </a:pPr>
            <a:r>
              <a:rPr lang="en-US" dirty="0"/>
              <a:t>Sepehr </a:t>
            </a:r>
            <a:r>
              <a:rPr lang="en-US" dirty="0" err="1"/>
              <a:t>Mortaheb</a:t>
            </a:r>
            <a:endParaRPr lang="en-US" dirty="0"/>
          </a:p>
          <a:p>
            <a:pPr algn="ctr">
              <a:lnSpc>
                <a:spcPct val="100000"/>
              </a:lnSpc>
              <a:defRPr sz="1400"/>
            </a:pPr>
            <a:r>
              <a:rPr dirty="0"/>
              <a:t>Christina SCHMIDT</a:t>
            </a:r>
          </a:p>
          <a:p>
            <a:pPr algn="ctr">
              <a:lnSpc>
                <a:spcPct val="100000"/>
              </a:lnSpc>
              <a:defRPr sz="1400"/>
            </a:pPr>
            <a:r>
              <a:rPr dirty="0"/>
              <a:t>Christine BASTIN</a:t>
            </a:r>
          </a:p>
          <a:p>
            <a:pPr algn="ctr">
              <a:lnSpc>
                <a:spcPct val="100000"/>
              </a:lnSpc>
              <a:defRPr sz="1400"/>
            </a:pPr>
            <a:r>
              <a:rPr dirty="0"/>
              <a:t>Christophe PHILLIPS</a:t>
            </a:r>
          </a:p>
          <a:p>
            <a:pPr algn="ctr">
              <a:lnSpc>
                <a:spcPct val="100000"/>
              </a:lnSpc>
              <a:defRPr sz="1400"/>
            </a:pPr>
            <a:r>
              <a:rPr dirty="0"/>
              <a:t>Gilles VANDEWALLE</a:t>
            </a:r>
          </a:p>
          <a:p>
            <a:pPr algn="ctr">
              <a:lnSpc>
                <a:spcPct val="100000"/>
              </a:lnSpc>
              <a:defRPr sz="1400"/>
            </a:pPr>
            <a:r>
              <a:rPr dirty="0"/>
              <a:t>Fabienne COLLETTE</a:t>
            </a:r>
          </a:p>
          <a:p>
            <a:pPr algn="ctr">
              <a:lnSpc>
                <a:spcPct val="100000"/>
              </a:lnSpc>
              <a:defRPr sz="1400"/>
            </a:pPr>
            <a:r>
              <a:rPr dirty="0"/>
              <a:t>Federico RAIMONDO (FZ </a:t>
            </a:r>
            <a:r>
              <a:rPr dirty="0" err="1"/>
              <a:t>Jülich</a:t>
            </a:r>
            <a:r>
              <a:rPr dirty="0"/>
              <a:t>)</a:t>
            </a:r>
          </a:p>
        </p:txBody>
      </p:sp>
      <p:sp>
        <p:nvSpPr>
          <p:cNvPr id="431" name="TextBox 31"/>
          <p:cNvSpPr txBox="1"/>
          <p:nvPr/>
        </p:nvSpPr>
        <p:spPr>
          <a:xfrm>
            <a:off x="888542" y="3172061"/>
            <a:ext cx="2634957" cy="583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20" rIns="45719" bIns="45720" anchor="ctr">
            <a:normAutofit/>
          </a:bodyPr>
          <a:lstStyle>
            <a:lvl1pPr>
              <a:lnSpc>
                <a:spcPct val="100000"/>
              </a:lnSpc>
              <a:defRPr sz="1700" b="1"/>
            </a:lvl1pPr>
          </a:lstStyle>
          <a:p>
            <a:r>
              <a:rPr dirty="0"/>
              <a:t>CRC HUMAN </a:t>
            </a:r>
            <a:r>
              <a:rPr lang="fr-FR" dirty="0"/>
              <a:t>IMAGING</a:t>
            </a:r>
            <a:r>
              <a:rPr dirty="0"/>
              <a:t> UNIT</a:t>
            </a:r>
            <a:endParaRPr lang="fr-FR" dirty="0"/>
          </a:p>
        </p:txBody>
      </p:sp>
      <p:sp>
        <p:nvSpPr>
          <p:cNvPr id="432" name="TextBox 34"/>
          <p:cNvSpPr txBox="1"/>
          <p:nvPr/>
        </p:nvSpPr>
        <p:spPr>
          <a:xfrm>
            <a:off x="6451684" y="3654256"/>
            <a:ext cx="2086329" cy="1423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100000"/>
              </a:lnSpc>
              <a:defRPr sz="1400"/>
            </a:pPr>
            <a:r>
              <a:t>Marzia DE LUCIA</a:t>
            </a:r>
          </a:p>
          <a:p>
            <a:pPr algn="ctr">
              <a:lnSpc>
                <a:spcPct val="100000"/>
              </a:lnSpc>
              <a:defRPr sz="1400"/>
            </a:pPr>
            <a:r>
              <a:t>Andria PELENTRITOU</a:t>
            </a:r>
          </a:p>
          <a:p>
            <a:pPr algn="ctr">
              <a:lnSpc>
                <a:spcPct val="100000"/>
              </a:lnSpc>
              <a:defRPr sz="1400"/>
            </a:pPr>
            <a:r>
              <a:t>Christine BLUME</a:t>
            </a:r>
          </a:p>
          <a:p>
            <a:pPr algn="ctr">
              <a:lnSpc>
                <a:spcPct val="100000"/>
              </a:lnSpc>
              <a:defRPr sz="1400"/>
            </a:pPr>
            <a:r>
              <a:t>Jan REMAEKERS</a:t>
            </a:r>
          </a:p>
          <a:p>
            <a:pPr algn="ctr">
              <a:lnSpc>
                <a:spcPct val="100000"/>
              </a:lnSpc>
              <a:defRPr sz="1400"/>
            </a:pPr>
            <a:r>
              <a:t>Natasha MASON</a:t>
            </a:r>
          </a:p>
          <a:p>
            <a:pPr algn="ctr">
              <a:lnSpc>
                <a:spcPct val="100000"/>
              </a:lnSpc>
              <a:defRPr sz="1400"/>
            </a:pPr>
            <a:r>
              <a:t>Pablo MALLARONI</a:t>
            </a:r>
          </a:p>
        </p:txBody>
      </p:sp>
      <p:grpSp>
        <p:nvGrpSpPr>
          <p:cNvPr id="438" name="Group"/>
          <p:cNvGrpSpPr/>
          <p:nvPr/>
        </p:nvGrpSpPr>
        <p:grpSpPr>
          <a:xfrm>
            <a:off x="5040390" y="2009552"/>
            <a:ext cx="758580" cy="840858"/>
            <a:chOff x="0" y="0"/>
            <a:chExt cx="758578" cy="840857"/>
          </a:xfrm>
        </p:grpSpPr>
        <p:pic>
          <p:nvPicPr>
            <p:cNvPr id="436" name="Picture 4" descr="Picture 4"/>
            <p:cNvPicPr>
              <a:picLocks noChangeAspect="1"/>
            </p:cNvPicPr>
            <p:nvPr/>
          </p:nvPicPr>
          <p:blipFill>
            <a:blip r:embed="rId6"/>
            <a:srcRect l="32497" t="24801" r="12077" b="16468"/>
            <a:stretch>
              <a:fillRect/>
            </a:stretch>
          </p:blipFill>
          <p:spPr>
            <a:xfrm>
              <a:off x="0" y="0"/>
              <a:ext cx="758579" cy="786313"/>
            </a:xfrm>
            <a:prstGeom prst="rect">
              <a:avLst/>
            </a:prstGeom>
            <a:ln w="9525" cap="sq">
              <a:solidFill>
                <a:srgbClr val="000000"/>
              </a:solidFill>
              <a:prstDash val="solid"/>
              <a:miter lim="800000"/>
            </a:ln>
            <a:effectLst>
              <a:outerShdw blurRad="50800" dist="38100" dir="2700000" rotWithShape="0">
                <a:srgbClr val="000000">
                  <a:alpha val="43000"/>
                </a:srgbClr>
              </a:outerShdw>
            </a:effectLst>
          </p:spPr>
        </p:pic>
        <p:sp>
          <p:nvSpPr>
            <p:cNvPr id="437" name="TextBox 12"/>
            <p:cNvSpPr/>
            <p:nvPr/>
          </p:nvSpPr>
          <p:spPr>
            <a:xfrm>
              <a:off x="45483" y="840857"/>
              <a:ext cx="57792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lnSpc>
                  <a:spcPct val="100000"/>
                </a:lnSpc>
                <a:defRPr sz="1000">
                  <a:latin typeface="+mn-lt"/>
                  <a:ea typeface="+mn-ea"/>
                  <a:cs typeface="+mn-cs"/>
                  <a:sym typeface="Helvetica"/>
                </a:defRPr>
              </a:pPr>
              <a:r>
                <a:t>Nikos J</a:t>
              </a:r>
            </a:p>
            <a:p>
              <a:pPr algn="ctr">
                <a:lnSpc>
                  <a:spcPct val="100000"/>
                </a:lnSpc>
                <a:defRPr sz="1000">
                  <a:latin typeface="+mn-lt"/>
                  <a:ea typeface="+mn-ea"/>
                  <a:cs typeface="+mn-cs"/>
                  <a:sym typeface="Helvetica"/>
                </a:defRPr>
              </a:pPr>
              <a:r>
                <a:t>Simos</a:t>
              </a:r>
            </a:p>
          </p:txBody>
        </p:sp>
      </p:grpSp>
      <p:sp>
        <p:nvSpPr>
          <p:cNvPr id="439" name="TextBox 24"/>
          <p:cNvSpPr txBox="1"/>
          <p:nvPr/>
        </p:nvSpPr>
        <p:spPr>
          <a:xfrm>
            <a:off x="2525870" y="1101795"/>
            <a:ext cx="4715434" cy="95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a:bodyPr>
          <a:lstStyle>
            <a:lvl1pPr algn="ctr">
              <a:defRPr sz="2000" b="1"/>
            </a:lvl1pPr>
          </a:lstStyle>
          <a:p>
            <a:r>
              <a:rPr sz="3200" dirty="0"/>
              <a:t>Physiology of Cognition Lab</a:t>
            </a:r>
          </a:p>
        </p:txBody>
      </p:sp>
      <p:grpSp>
        <p:nvGrpSpPr>
          <p:cNvPr id="443" name="Group"/>
          <p:cNvGrpSpPr/>
          <p:nvPr/>
        </p:nvGrpSpPr>
        <p:grpSpPr>
          <a:xfrm>
            <a:off x="4056453" y="2023094"/>
            <a:ext cx="954742" cy="870789"/>
            <a:chOff x="0" y="0"/>
            <a:chExt cx="954741" cy="870788"/>
          </a:xfrm>
        </p:grpSpPr>
        <p:pic>
          <p:nvPicPr>
            <p:cNvPr id="441" name="AGUSTINA-IMG_5770-Enhanced-NR-2.jpg" descr="AGUSTINA-IMG_5770-Enhanced-NR-2.jpg"/>
            <p:cNvPicPr>
              <a:picLocks noChangeAspect="1"/>
            </p:cNvPicPr>
            <p:nvPr/>
          </p:nvPicPr>
          <p:blipFill>
            <a:blip r:embed="rId7"/>
            <a:srcRect l="19599" t="18726" r="19599" b="36927"/>
            <a:stretch>
              <a:fillRect/>
            </a:stretch>
          </p:blipFill>
          <p:spPr>
            <a:xfrm>
              <a:off x="118199" y="0"/>
              <a:ext cx="718540" cy="786107"/>
            </a:xfrm>
            <a:prstGeom prst="rect">
              <a:avLst/>
            </a:prstGeom>
            <a:ln w="9525" cap="sq">
              <a:solidFill>
                <a:srgbClr val="000000"/>
              </a:solidFill>
              <a:prstDash val="solid"/>
              <a:miter lim="800000"/>
            </a:ln>
            <a:effectLst>
              <a:outerShdw blurRad="50800" dist="38100" dir="2700000" rotWithShape="0">
                <a:srgbClr val="000000">
                  <a:alpha val="43000"/>
                </a:srgbClr>
              </a:outerShdw>
            </a:effectLst>
          </p:spPr>
        </p:pic>
        <p:sp>
          <p:nvSpPr>
            <p:cNvPr id="442" name="TextBox 17"/>
            <p:cNvSpPr/>
            <p:nvPr/>
          </p:nvSpPr>
          <p:spPr>
            <a:xfrm>
              <a:off x="0" y="870788"/>
              <a:ext cx="95474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lnSpc>
                  <a:spcPct val="100000"/>
                </a:lnSpc>
                <a:defRPr sz="1000">
                  <a:latin typeface="+mn-lt"/>
                  <a:ea typeface="+mn-ea"/>
                  <a:cs typeface="+mn-cs"/>
                  <a:sym typeface="Helvetica"/>
                </a:defRPr>
              </a:lvl1pPr>
            </a:lstStyle>
            <a:p>
              <a:r>
                <a:t>Agustina Aragón Daud</a:t>
              </a:r>
            </a:p>
          </p:txBody>
        </p:sp>
      </p:grpSp>
      <p:sp>
        <p:nvSpPr>
          <p:cNvPr id="444" name="TextBox 19"/>
          <p:cNvSpPr txBox="1"/>
          <p:nvPr/>
        </p:nvSpPr>
        <p:spPr>
          <a:xfrm>
            <a:off x="5963676" y="2850410"/>
            <a:ext cx="67630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00000"/>
              </a:lnSpc>
              <a:defRPr sz="1000">
                <a:latin typeface="+mn-lt"/>
                <a:ea typeface="+mn-ea"/>
                <a:cs typeface="+mn-cs"/>
                <a:sym typeface="Helvetica"/>
              </a:defRPr>
            </a:lvl1pPr>
          </a:lstStyle>
          <a:p>
            <a:r>
              <a:t>Venia Giamala</a:t>
            </a:r>
          </a:p>
        </p:txBody>
      </p:sp>
      <p:sp>
        <p:nvSpPr>
          <p:cNvPr id="445" name="TextBox 19"/>
          <p:cNvSpPr txBox="1"/>
          <p:nvPr/>
        </p:nvSpPr>
        <p:spPr>
          <a:xfrm>
            <a:off x="6805749" y="2850410"/>
            <a:ext cx="791423"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00000"/>
              </a:lnSpc>
              <a:defRPr sz="1000">
                <a:latin typeface="+mn-lt"/>
                <a:ea typeface="+mn-ea"/>
                <a:cs typeface="+mn-cs"/>
                <a:sym typeface="Helvetica"/>
              </a:defRPr>
            </a:lvl1pPr>
          </a:lstStyle>
          <a:p>
            <a:r>
              <a:rPr dirty="0" err="1"/>
              <a:t>Varya</a:t>
            </a:r>
            <a:r>
              <a:rPr dirty="0"/>
              <a:t> </a:t>
            </a:r>
            <a:r>
              <a:rPr dirty="0" err="1"/>
              <a:t>Strizhneva</a:t>
            </a:r>
            <a:endParaRPr dirty="0"/>
          </a:p>
        </p:txBody>
      </p:sp>
      <p:grpSp>
        <p:nvGrpSpPr>
          <p:cNvPr id="448" name="Group"/>
          <p:cNvGrpSpPr/>
          <p:nvPr/>
        </p:nvGrpSpPr>
        <p:grpSpPr>
          <a:xfrm>
            <a:off x="448241" y="2009244"/>
            <a:ext cx="954743" cy="810792"/>
            <a:chOff x="0" y="690"/>
            <a:chExt cx="954741" cy="810791"/>
          </a:xfrm>
        </p:grpSpPr>
        <p:pic>
          <p:nvPicPr>
            <p:cNvPr id="446" name="Image" descr="Image"/>
            <p:cNvPicPr>
              <a:picLocks noChangeAspect="1"/>
            </p:cNvPicPr>
            <p:nvPr/>
          </p:nvPicPr>
          <p:blipFill>
            <a:blip r:embed="rId8"/>
            <a:srcRect l="11712" r="11712" b="13636"/>
            <a:stretch>
              <a:fillRect/>
            </a:stretch>
          </p:blipFill>
          <p:spPr>
            <a:xfrm>
              <a:off x="200376" y="690"/>
              <a:ext cx="675269" cy="761585"/>
            </a:xfrm>
            <a:prstGeom prst="rect">
              <a:avLst/>
            </a:prstGeom>
            <a:ln w="9525" cap="sq">
              <a:solidFill>
                <a:srgbClr val="000000"/>
              </a:solidFill>
              <a:prstDash val="solid"/>
              <a:miter lim="800000"/>
            </a:ln>
            <a:effectLst>
              <a:outerShdw blurRad="50800" dist="38100" dir="2700000" rotWithShape="0">
                <a:srgbClr val="000000">
                  <a:alpha val="43000"/>
                </a:srgbClr>
              </a:outerShdw>
            </a:effectLst>
          </p:spPr>
        </p:pic>
        <p:sp>
          <p:nvSpPr>
            <p:cNvPr id="447" name="TextBox 17"/>
            <p:cNvSpPr/>
            <p:nvPr/>
          </p:nvSpPr>
          <p:spPr>
            <a:xfrm>
              <a:off x="0" y="811481"/>
              <a:ext cx="95474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lnSpc>
                  <a:spcPct val="100000"/>
                </a:lnSpc>
                <a:defRPr sz="1000">
                  <a:latin typeface="+mn-lt"/>
                  <a:ea typeface="+mn-ea"/>
                  <a:cs typeface="+mn-cs"/>
                  <a:sym typeface="Helvetica"/>
                </a:defRPr>
              </a:lvl1pPr>
            </a:lstStyle>
            <a:p>
              <a:r>
                <a:t>Athena Demertzi, PI</a:t>
              </a:r>
            </a:p>
          </p:txBody>
        </p:sp>
      </p:grpSp>
      <p:pic>
        <p:nvPicPr>
          <p:cNvPr id="449" name="pasted-movie.png" descr="pasted-movie.png"/>
          <p:cNvPicPr>
            <a:picLocks noChangeAspect="1"/>
          </p:cNvPicPr>
          <p:nvPr/>
        </p:nvPicPr>
        <p:blipFill>
          <a:blip r:embed="rId9"/>
          <a:srcRect l="8713" t="23462" r="17508" b="15287"/>
          <a:stretch>
            <a:fillRect/>
          </a:stretch>
        </p:blipFill>
        <p:spPr>
          <a:xfrm>
            <a:off x="5920057" y="2015327"/>
            <a:ext cx="722014" cy="780369"/>
          </a:xfrm>
          <a:prstGeom prst="rect">
            <a:avLst/>
          </a:prstGeom>
          <a:ln>
            <a:solidFill>
              <a:srgbClr val="000000"/>
            </a:solidFill>
          </a:ln>
          <a:effectLst>
            <a:outerShdw blurRad="38100" dist="23000" dir="5400000" rotWithShape="0">
              <a:srgbClr val="000000">
                <a:alpha val="35000"/>
              </a:srgbClr>
            </a:outerShdw>
          </a:effectLst>
        </p:spPr>
      </p:pic>
      <p:pic>
        <p:nvPicPr>
          <p:cNvPr id="450" name="pasted-movie.png" descr="pasted-movie.png"/>
          <p:cNvPicPr>
            <a:picLocks noChangeAspect="1"/>
          </p:cNvPicPr>
          <p:nvPr/>
        </p:nvPicPr>
        <p:blipFill>
          <a:blip r:embed="rId10"/>
          <a:srcRect l="7037" t="8111" r="7037" b="8111"/>
          <a:stretch>
            <a:fillRect/>
          </a:stretch>
        </p:blipFill>
        <p:spPr>
          <a:xfrm>
            <a:off x="6786839" y="2016320"/>
            <a:ext cx="781943" cy="762400"/>
          </a:xfrm>
          <a:prstGeom prst="rect">
            <a:avLst/>
          </a:prstGeom>
          <a:ln>
            <a:solidFill>
              <a:srgbClr val="000000"/>
            </a:solidFill>
          </a:ln>
          <a:effectLst>
            <a:outerShdw blurRad="38100" dist="23000" dir="5400000" rotWithShape="0">
              <a:srgbClr val="000000">
                <a:alpha val="35000"/>
              </a:srgbClr>
            </a:outerShdw>
          </a:effectLst>
        </p:spPr>
      </p:pic>
      <p:sp>
        <p:nvSpPr>
          <p:cNvPr id="2" name="TextBox 31">
            <a:extLst>
              <a:ext uri="{FF2B5EF4-FFF2-40B4-BE49-F238E27FC236}">
                <a16:creationId xmlns:a16="http://schemas.microsoft.com/office/drawing/2014/main" id="{478180DA-04B1-D8A2-AC06-84E8CAF496C7}"/>
              </a:ext>
            </a:extLst>
          </p:cNvPr>
          <p:cNvSpPr txBox="1"/>
          <p:nvPr/>
        </p:nvSpPr>
        <p:spPr>
          <a:xfrm>
            <a:off x="5011195" y="3128435"/>
            <a:ext cx="3066853" cy="613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20" rIns="45719" bIns="45720" anchor="ctr">
            <a:normAutofit/>
          </a:bodyPr>
          <a:lstStyle>
            <a:lvl1pPr>
              <a:lnSpc>
                <a:spcPct val="100000"/>
              </a:lnSpc>
              <a:defRPr sz="1700" b="1"/>
            </a:lvl1pPr>
          </a:lstStyle>
          <a:p>
            <a:r>
              <a:rPr lang="fr-FR" dirty="0"/>
              <a:t>INTERNATIONAL COLLABORATORS</a:t>
            </a:r>
          </a:p>
        </p:txBody>
      </p:sp>
      <p:pic>
        <p:nvPicPr>
          <p:cNvPr id="3" name="Picture 2">
            <a:extLst>
              <a:ext uri="{FF2B5EF4-FFF2-40B4-BE49-F238E27FC236}">
                <a16:creationId xmlns:a16="http://schemas.microsoft.com/office/drawing/2014/main" id="{944FCEC2-1D01-24AB-CFFF-77012448EE00}"/>
              </a:ext>
            </a:extLst>
          </p:cNvPr>
          <p:cNvPicPr>
            <a:picLocks noChangeAspect="1"/>
          </p:cNvPicPr>
          <p:nvPr/>
        </p:nvPicPr>
        <p:blipFill>
          <a:blip r:embed="rId11"/>
          <a:stretch>
            <a:fillRect/>
          </a:stretch>
        </p:blipFill>
        <p:spPr>
          <a:xfrm>
            <a:off x="376068" y="145800"/>
            <a:ext cx="1374076" cy="866124"/>
          </a:xfrm>
          <a:prstGeom prst="rect">
            <a:avLst/>
          </a:prstGeom>
        </p:spPr>
      </p:pic>
      <p:pic>
        <p:nvPicPr>
          <p:cNvPr id="4" name="Picture 3">
            <a:extLst>
              <a:ext uri="{FF2B5EF4-FFF2-40B4-BE49-F238E27FC236}">
                <a16:creationId xmlns:a16="http://schemas.microsoft.com/office/drawing/2014/main" id="{D0CDCDB9-3BF4-8824-E76D-C45C7A075EB8}"/>
              </a:ext>
            </a:extLst>
          </p:cNvPr>
          <p:cNvPicPr>
            <a:picLocks noChangeAspect="1"/>
          </p:cNvPicPr>
          <p:nvPr/>
        </p:nvPicPr>
        <p:blipFill>
          <a:blip r:embed="rId12"/>
          <a:stretch>
            <a:fillRect/>
          </a:stretch>
        </p:blipFill>
        <p:spPr>
          <a:xfrm>
            <a:off x="3636895" y="153840"/>
            <a:ext cx="1411069" cy="1042021"/>
          </a:xfrm>
          <a:prstGeom prst="rect">
            <a:avLst/>
          </a:prstGeom>
        </p:spPr>
      </p:pic>
      <p:pic>
        <p:nvPicPr>
          <p:cNvPr id="5" name="Picture 4">
            <a:extLst>
              <a:ext uri="{FF2B5EF4-FFF2-40B4-BE49-F238E27FC236}">
                <a16:creationId xmlns:a16="http://schemas.microsoft.com/office/drawing/2014/main" id="{F5084D8C-2749-B975-F1C6-0CB2ED346A7B}"/>
              </a:ext>
            </a:extLst>
          </p:cNvPr>
          <p:cNvPicPr>
            <a:picLocks noChangeAspect="1"/>
          </p:cNvPicPr>
          <p:nvPr/>
        </p:nvPicPr>
        <p:blipFill>
          <a:blip r:embed="rId13"/>
          <a:stretch>
            <a:fillRect/>
          </a:stretch>
        </p:blipFill>
        <p:spPr>
          <a:xfrm>
            <a:off x="5071122" y="332693"/>
            <a:ext cx="1419164" cy="709583"/>
          </a:xfrm>
          <a:prstGeom prst="rect">
            <a:avLst/>
          </a:prstGeom>
        </p:spPr>
      </p:pic>
      <p:pic>
        <p:nvPicPr>
          <p:cNvPr id="6" name="Picture 5">
            <a:extLst>
              <a:ext uri="{FF2B5EF4-FFF2-40B4-BE49-F238E27FC236}">
                <a16:creationId xmlns:a16="http://schemas.microsoft.com/office/drawing/2014/main" id="{0EE22757-40CA-F648-2696-12A927402FF0}"/>
              </a:ext>
            </a:extLst>
          </p:cNvPr>
          <p:cNvPicPr>
            <a:picLocks noChangeAspect="1"/>
          </p:cNvPicPr>
          <p:nvPr/>
        </p:nvPicPr>
        <p:blipFill>
          <a:blip r:embed="rId14"/>
          <a:stretch>
            <a:fillRect/>
          </a:stretch>
        </p:blipFill>
        <p:spPr>
          <a:xfrm>
            <a:off x="6786839" y="369793"/>
            <a:ext cx="2105323" cy="567947"/>
          </a:xfrm>
          <a:prstGeom prst="rect">
            <a:avLst/>
          </a:prstGeom>
        </p:spPr>
      </p:pic>
      <p:pic>
        <p:nvPicPr>
          <p:cNvPr id="7" name="Picture 6" descr="A grey logo with white text&#10;&#10;Description automatically generated">
            <a:extLst>
              <a:ext uri="{FF2B5EF4-FFF2-40B4-BE49-F238E27FC236}">
                <a16:creationId xmlns:a16="http://schemas.microsoft.com/office/drawing/2014/main" id="{69B36E1A-9832-BD73-0392-24BCB6E23854}"/>
              </a:ext>
            </a:extLst>
          </p:cNvPr>
          <p:cNvPicPr>
            <a:picLocks noChangeAspect="1"/>
          </p:cNvPicPr>
          <p:nvPr/>
        </p:nvPicPr>
        <p:blipFill rotWithShape="1">
          <a:blip r:embed="rId15"/>
          <a:srcRect l="11879" b="17512"/>
          <a:stretch/>
        </p:blipFill>
        <p:spPr>
          <a:xfrm>
            <a:off x="2061970" y="228543"/>
            <a:ext cx="1641934" cy="721626"/>
          </a:xfrm>
          <a:prstGeom prst="rect">
            <a:avLst/>
          </a:prstGeom>
        </p:spPr>
      </p:pic>
      <p:pic>
        <p:nvPicPr>
          <p:cNvPr id="9" name="Picture 8" descr="A qr code with a white background&#10;&#10;Description automatically generated">
            <a:extLst>
              <a:ext uri="{FF2B5EF4-FFF2-40B4-BE49-F238E27FC236}">
                <a16:creationId xmlns:a16="http://schemas.microsoft.com/office/drawing/2014/main" id="{738606C5-27A2-C61E-19E8-B1F86791D114}"/>
              </a:ext>
            </a:extLst>
          </p:cNvPr>
          <p:cNvPicPr>
            <a:picLocks noChangeAspect="1"/>
          </p:cNvPicPr>
          <p:nvPr/>
        </p:nvPicPr>
        <p:blipFill>
          <a:blip r:embed="rId16"/>
          <a:stretch>
            <a:fillRect/>
          </a:stretch>
        </p:blipFill>
        <p:spPr>
          <a:xfrm>
            <a:off x="7826567" y="1888267"/>
            <a:ext cx="1055762" cy="1055762"/>
          </a:xfrm>
          <a:prstGeom prst="rect">
            <a:avLst/>
          </a:prstGeom>
        </p:spPr>
      </p:pic>
      <p:pic>
        <p:nvPicPr>
          <p:cNvPr id="10" name="Picture 3" descr="Picture 3">
            <a:extLst>
              <a:ext uri="{FF2B5EF4-FFF2-40B4-BE49-F238E27FC236}">
                <a16:creationId xmlns:a16="http://schemas.microsoft.com/office/drawing/2014/main" id="{646DC6DC-44AB-9851-0BB8-083D88A7CA1E}"/>
              </a:ext>
            </a:extLst>
          </p:cNvPr>
          <p:cNvPicPr>
            <a:picLocks noChangeAspect="1"/>
          </p:cNvPicPr>
          <p:nvPr/>
        </p:nvPicPr>
        <p:blipFill>
          <a:blip r:embed="rId17"/>
          <a:srcRect b="38714"/>
          <a:stretch>
            <a:fillRect/>
          </a:stretch>
        </p:blipFill>
        <p:spPr>
          <a:xfrm>
            <a:off x="1968578" y="1321995"/>
            <a:ext cx="781715" cy="550245"/>
          </a:xfrm>
          <a:prstGeom prst="rect">
            <a:avLst/>
          </a:prstGeom>
          <a:ln w="12700">
            <a:miter lim="400000"/>
          </a:ln>
        </p:spPr>
      </p:pic>
      <p:sp>
        <p:nvSpPr>
          <p:cNvPr id="11" name="TextBox 19">
            <a:extLst>
              <a:ext uri="{FF2B5EF4-FFF2-40B4-BE49-F238E27FC236}">
                <a16:creationId xmlns:a16="http://schemas.microsoft.com/office/drawing/2014/main" id="{B76AD4D7-5AD4-138F-EB7F-A59E2C43B61D}"/>
              </a:ext>
            </a:extLst>
          </p:cNvPr>
          <p:cNvSpPr txBox="1"/>
          <p:nvPr/>
        </p:nvSpPr>
        <p:spPr>
          <a:xfrm>
            <a:off x="7781666" y="1641551"/>
            <a:ext cx="110189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100000"/>
              </a:lnSpc>
              <a:defRPr sz="1000">
                <a:latin typeface="+mn-lt"/>
                <a:ea typeface="+mn-ea"/>
                <a:cs typeface="+mn-cs"/>
                <a:sym typeface="Helvetica"/>
              </a:defRPr>
            </a:lvl1pPr>
          </a:lstStyle>
          <a:p>
            <a:r>
              <a:rPr lang="en-US" sz="1600" dirty="0"/>
              <a:t>Publications</a:t>
            </a:r>
            <a:endParaRPr sz="1600"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46EBE4-894E-0518-CD55-76B3F2F842F5}"/>
              </a:ext>
            </a:extLst>
          </p:cNvPr>
          <p:cNvSpPr/>
          <p:nvPr/>
        </p:nvSpPr>
        <p:spPr>
          <a:xfrm>
            <a:off x="4071077" y="0"/>
            <a:ext cx="1126131"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3" name="Titre 2"/>
          <p:cNvSpPr>
            <a:spLocks noGrp="1"/>
          </p:cNvSpPr>
          <p:nvPr>
            <p:ph type="title"/>
          </p:nvPr>
        </p:nvSpPr>
        <p:spPr>
          <a:xfrm>
            <a:off x="471695" y="157636"/>
            <a:ext cx="4535803" cy="794156"/>
          </a:xfrm>
        </p:spPr>
        <p:txBody>
          <a:bodyPr>
            <a:noAutofit/>
          </a:bodyPr>
          <a:lstStyle/>
          <a:p>
            <a:pPr algn="ctr"/>
            <a:r>
              <a:rPr lang="en-GB" sz="3600" b="1" dirty="0"/>
              <a:t>The resting brain</a:t>
            </a:r>
          </a:p>
        </p:txBody>
      </p:sp>
      <p:pic>
        <p:nvPicPr>
          <p:cNvPr id="5" name="Picture 4">
            <a:extLst>
              <a:ext uri="{FF2B5EF4-FFF2-40B4-BE49-F238E27FC236}">
                <a16:creationId xmlns:a16="http://schemas.microsoft.com/office/drawing/2014/main" id="{83F843B3-5D56-CF5E-2661-53A3C3078B34}"/>
              </a:ext>
            </a:extLst>
          </p:cNvPr>
          <p:cNvPicPr>
            <a:picLocks noChangeAspect="1"/>
          </p:cNvPicPr>
          <p:nvPr/>
        </p:nvPicPr>
        <p:blipFill>
          <a:blip r:embed="rId3"/>
          <a:stretch>
            <a:fillRect/>
          </a:stretch>
        </p:blipFill>
        <p:spPr>
          <a:xfrm>
            <a:off x="581311" y="999236"/>
            <a:ext cx="4426188" cy="3018471"/>
          </a:xfrm>
          <a:prstGeom prst="rect">
            <a:avLst/>
          </a:prstGeom>
        </p:spPr>
      </p:pic>
      <p:sp>
        <p:nvSpPr>
          <p:cNvPr id="6" name="Rectangle 5">
            <a:extLst>
              <a:ext uri="{FF2B5EF4-FFF2-40B4-BE49-F238E27FC236}">
                <a16:creationId xmlns:a16="http://schemas.microsoft.com/office/drawing/2014/main" id="{B7902EB2-DA41-6DDC-50F9-42E875872708}"/>
              </a:ext>
            </a:extLst>
          </p:cNvPr>
          <p:cNvSpPr>
            <a:spLocks noChangeArrowheads="1"/>
          </p:cNvSpPr>
          <p:nvPr/>
        </p:nvSpPr>
        <p:spPr bwMode="auto">
          <a:xfrm>
            <a:off x="471695" y="4138260"/>
            <a:ext cx="53744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1000" dirty="0" err="1">
                <a:solidFill>
                  <a:schemeClr val="tx1"/>
                </a:solidFill>
                <a:latin typeface="Helvetica" pitchFamily="2" charset="0"/>
                <a:ea typeface="ＭＳ Ｐゴシック" charset="-128"/>
              </a:rPr>
              <a:t>Demertzi</a:t>
            </a:r>
            <a:r>
              <a:rPr lang="en-US" altLang="en-US" sz="1000" dirty="0">
                <a:solidFill>
                  <a:schemeClr val="tx1"/>
                </a:solidFill>
                <a:latin typeface="Helvetica" pitchFamily="2" charset="0"/>
                <a:ea typeface="ＭＳ Ｐゴシック" charset="-128"/>
              </a:rPr>
              <a:t>, </a:t>
            </a:r>
            <a:r>
              <a:rPr lang="en-US" altLang="en-US" sz="1000" dirty="0" err="1">
                <a:solidFill>
                  <a:schemeClr val="tx1"/>
                </a:solidFill>
                <a:latin typeface="Helvetica" pitchFamily="2" charset="0"/>
                <a:ea typeface="ＭＳ Ｐゴシック" charset="-128"/>
              </a:rPr>
              <a:t>Kucyi</a:t>
            </a:r>
            <a:r>
              <a:rPr lang="en-US" altLang="en-US" sz="1000" dirty="0">
                <a:solidFill>
                  <a:schemeClr val="tx1"/>
                </a:solidFill>
                <a:latin typeface="Helvetica" pitchFamily="2" charset="0"/>
                <a:ea typeface="ＭＳ Ｐゴシック" charset="-128"/>
              </a:rPr>
              <a:t>, Ponce-Alvarez, </a:t>
            </a:r>
            <a:r>
              <a:rPr lang="en-US" altLang="en-US" sz="1000" dirty="0" err="1">
                <a:solidFill>
                  <a:schemeClr val="tx1"/>
                </a:solidFill>
                <a:latin typeface="Helvetica" pitchFamily="2" charset="0"/>
                <a:ea typeface="ＭＳ Ｐゴシック" charset="-128"/>
              </a:rPr>
              <a:t>Keliris</a:t>
            </a:r>
            <a:r>
              <a:rPr lang="en-US" altLang="en-US" sz="1000" dirty="0">
                <a:solidFill>
                  <a:schemeClr val="tx1"/>
                </a:solidFill>
                <a:latin typeface="Helvetica" pitchFamily="2" charset="0"/>
                <a:ea typeface="ＭＳ Ｐゴシック" charset="-128"/>
              </a:rPr>
              <a:t>, Whitfield-</a:t>
            </a:r>
            <a:r>
              <a:rPr lang="en-US" altLang="en-US" sz="1000" dirty="0" err="1">
                <a:solidFill>
                  <a:schemeClr val="tx1"/>
                </a:solidFill>
                <a:latin typeface="Helvetica" pitchFamily="2" charset="0"/>
                <a:ea typeface="ＭＳ Ｐゴシック" charset="-128"/>
              </a:rPr>
              <a:t>Gabrieli</a:t>
            </a:r>
            <a:r>
              <a:rPr lang="en-US" altLang="en-US" sz="1000" dirty="0">
                <a:solidFill>
                  <a:schemeClr val="tx1"/>
                </a:solidFill>
                <a:latin typeface="Helvetica" pitchFamily="2" charset="0"/>
                <a:ea typeface="ＭＳ Ｐゴシック" charset="-128"/>
              </a:rPr>
              <a:t>, Deco. </a:t>
            </a:r>
            <a:r>
              <a:rPr lang="en-US" altLang="en-US" sz="1000" i="1" dirty="0" err="1">
                <a:solidFill>
                  <a:schemeClr val="tx1"/>
                </a:solidFill>
                <a:latin typeface="Helvetica" pitchFamily="2" charset="0"/>
                <a:ea typeface="ＭＳ Ｐゴシック" charset="-128"/>
              </a:rPr>
              <a:t>Netw</a:t>
            </a:r>
            <a:r>
              <a:rPr lang="en-US" altLang="en-US" sz="1000" i="1" dirty="0">
                <a:solidFill>
                  <a:schemeClr val="tx1"/>
                </a:solidFill>
                <a:latin typeface="Helvetica" pitchFamily="2" charset="0"/>
                <a:ea typeface="ＭＳ Ｐゴシック" charset="-128"/>
              </a:rPr>
              <a:t> </a:t>
            </a:r>
            <a:r>
              <a:rPr lang="en-US" altLang="en-US" sz="1000" i="1" dirty="0" err="1">
                <a:solidFill>
                  <a:schemeClr val="tx1"/>
                </a:solidFill>
                <a:latin typeface="Helvetica" pitchFamily="2" charset="0"/>
                <a:ea typeface="ＭＳ Ｐゴシック" charset="-128"/>
              </a:rPr>
              <a:t>Neurosci</a:t>
            </a:r>
            <a:r>
              <a:rPr lang="en-US" altLang="en-US" sz="1000" i="1" dirty="0">
                <a:solidFill>
                  <a:schemeClr val="tx1"/>
                </a:solidFill>
                <a:latin typeface="Helvetica" pitchFamily="2" charset="0"/>
                <a:ea typeface="ＭＳ Ｐゴシック" charset="-128"/>
              </a:rPr>
              <a:t> </a:t>
            </a:r>
            <a:r>
              <a:rPr lang="en-US" altLang="en-US" sz="1000" dirty="0">
                <a:solidFill>
                  <a:schemeClr val="tx1"/>
                </a:solidFill>
                <a:latin typeface="Helvetica" pitchFamily="2" charset="0"/>
                <a:ea typeface="ＭＳ Ｐゴシック" charset="-128"/>
              </a:rPr>
              <a:t>2022</a:t>
            </a:r>
          </a:p>
          <a:p>
            <a:pPr eaLnBrk="1" hangingPunct="1">
              <a:spcBef>
                <a:spcPct val="0"/>
              </a:spcBef>
              <a:buClrTx/>
              <a:buSzTx/>
              <a:buFontTx/>
              <a:buNone/>
            </a:pPr>
            <a:r>
              <a:rPr lang="en-US" altLang="en-US" sz="1000" dirty="0" err="1">
                <a:solidFill>
                  <a:schemeClr val="tx1"/>
                </a:solidFill>
                <a:latin typeface="Helvetica" pitchFamily="2" charset="0"/>
                <a:ea typeface="ＭＳ Ｐゴシック" charset="-128"/>
              </a:rPr>
              <a:t>Demertzi</a:t>
            </a:r>
            <a:r>
              <a:rPr lang="en-US" altLang="en-US" sz="1000" dirty="0">
                <a:solidFill>
                  <a:schemeClr val="tx1"/>
                </a:solidFill>
                <a:latin typeface="Helvetica" pitchFamily="2" charset="0"/>
                <a:ea typeface="ＭＳ Ｐゴシック" charset="-128"/>
              </a:rPr>
              <a:t> &amp; Whitfield-</a:t>
            </a:r>
            <a:r>
              <a:rPr lang="en-US" altLang="en-US" sz="1000" dirty="0" err="1">
                <a:solidFill>
                  <a:schemeClr val="tx1"/>
                </a:solidFill>
                <a:latin typeface="Helvetica" pitchFamily="2" charset="0"/>
                <a:ea typeface="ＭＳ Ｐゴシック" charset="-128"/>
              </a:rPr>
              <a:t>Gabrieli</a:t>
            </a:r>
            <a:r>
              <a:rPr lang="en-US" altLang="en-US" sz="1000" dirty="0">
                <a:solidFill>
                  <a:schemeClr val="tx1"/>
                </a:solidFill>
                <a:latin typeface="Helvetica" pitchFamily="2" charset="0"/>
                <a:ea typeface="ＭＳ Ｐゴシック" charset="-128"/>
              </a:rPr>
              <a:t>: Neurology of Consciousness 2</a:t>
            </a:r>
            <a:r>
              <a:rPr lang="en-US" altLang="en-US" sz="1000" baseline="30000" dirty="0">
                <a:solidFill>
                  <a:schemeClr val="tx1"/>
                </a:solidFill>
                <a:latin typeface="Helvetica" pitchFamily="2" charset="0"/>
                <a:ea typeface="ＭＳ Ｐゴシック" charset="-128"/>
              </a:rPr>
              <a:t>nd</a:t>
            </a:r>
            <a:r>
              <a:rPr lang="en-US" altLang="en-US" sz="1000" dirty="0">
                <a:solidFill>
                  <a:schemeClr val="tx1"/>
                </a:solidFill>
                <a:latin typeface="Helvetica" pitchFamily="2" charset="0"/>
                <a:ea typeface="ＭＳ Ｐゴシック" charset="-128"/>
              </a:rPr>
              <a:t> ed. 2015</a:t>
            </a:r>
          </a:p>
          <a:p>
            <a:pPr eaLnBrk="1" hangingPunct="1">
              <a:spcBef>
                <a:spcPct val="0"/>
              </a:spcBef>
              <a:buClrTx/>
              <a:buSzTx/>
              <a:buFontTx/>
              <a:buNone/>
            </a:pPr>
            <a:r>
              <a:rPr lang="en-US" altLang="en-US" sz="1000" dirty="0" err="1">
                <a:solidFill>
                  <a:schemeClr val="tx1"/>
                </a:solidFill>
                <a:latin typeface="Helvetica" pitchFamily="2" charset="0"/>
                <a:ea typeface="ＭＳ Ｐゴシック" charset="-128"/>
              </a:rPr>
              <a:t>Demertzi</a:t>
            </a:r>
            <a:r>
              <a:rPr lang="en-US" altLang="en-US" sz="1000" dirty="0">
                <a:solidFill>
                  <a:schemeClr val="tx1"/>
                </a:solidFill>
                <a:latin typeface="Helvetica" pitchFamily="2" charset="0"/>
                <a:ea typeface="ＭＳ Ｐゴシック" charset="-128"/>
              </a:rPr>
              <a:t> et al, </a:t>
            </a:r>
            <a:r>
              <a:rPr lang="en-US" altLang="en-US" sz="1000" i="1" dirty="0">
                <a:solidFill>
                  <a:schemeClr val="tx1"/>
                </a:solidFill>
                <a:latin typeface="Helvetica" pitchFamily="2" charset="0"/>
                <a:ea typeface="ＭＳ Ｐゴシック" charset="-128"/>
              </a:rPr>
              <a:t>Front Hum </a:t>
            </a:r>
            <a:r>
              <a:rPr lang="en-US" altLang="en-US" sz="1000" i="1" dirty="0" err="1">
                <a:solidFill>
                  <a:schemeClr val="tx1"/>
                </a:solidFill>
                <a:latin typeface="Helvetica" pitchFamily="2" charset="0"/>
                <a:ea typeface="ＭＳ Ｐゴシック" charset="-128"/>
              </a:rPr>
              <a:t>Neurosci</a:t>
            </a:r>
            <a:r>
              <a:rPr lang="en-US" altLang="en-US" sz="1000" i="1" dirty="0">
                <a:solidFill>
                  <a:schemeClr val="tx1"/>
                </a:solidFill>
                <a:latin typeface="Helvetica" pitchFamily="2" charset="0"/>
                <a:ea typeface="ＭＳ Ｐゴシック" charset="-128"/>
              </a:rPr>
              <a:t> </a:t>
            </a:r>
            <a:r>
              <a:rPr lang="en-US" altLang="en-US" sz="1000" dirty="0">
                <a:solidFill>
                  <a:schemeClr val="tx1"/>
                </a:solidFill>
                <a:latin typeface="Helvetica" pitchFamily="2" charset="0"/>
                <a:ea typeface="ＭＳ Ｐゴシック" charset="-128"/>
              </a:rPr>
              <a:t>2013</a:t>
            </a:r>
            <a:br>
              <a:rPr lang="en-US" altLang="en-US" sz="1000" dirty="0">
                <a:solidFill>
                  <a:schemeClr val="tx1"/>
                </a:solidFill>
                <a:latin typeface="Helvetica" pitchFamily="2" charset="0"/>
                <a:ea typeface="ＭＳ Ｐゴシック" charset="-128"/>
              </a:rPr>
            </a:br>
            <a:r>
              <a:rPr lang="en-US" altLang="en-US" sz="1000" dirty="0">
                <a:solidFill>
                  <a:schemeClr val="tx1"/>
                </a:solidFill>
                <a:latin typeface="Helvetica" pitchFamily="2" charset="0"/>
                <a:ea typeface="ＭＳ Ｐゴシック" charset="-128"/>
              </a:rPr>
              <a:t>Fox et al, </a:t>
            </a:r>
            <a:r>
              <a:rPr lang="en-US" altLang="en-US" sz="1000" i="1" dirty="0">
                <a:solidFill>
                  <a:schemeClr val="tx1"/>
                </a:solidFill>
                <a:latin typeface="Helvetica" pitchFamily="2" charset="0"/>
                <a:ea typeface="ＭＳ Ｐゴシック" charset="-128"/>
              </a:rPr>
              <a:t>PNAS</a:t>
            </a:r>
            <a:r>
              <a:rPr lang="en-US" altLang="en-US" sz="1000" dirty="0">
                <a:solidFill>
                  <a:schemeClr val="tx1"/>
                </a:solidFill>
                <a:latin typeface="Helvetica" pitchFamily="2" charset="0"/>
                <a:ea typeface="ＭＳ Ｐゴシック" charset="-128"/>
              </a:rPr>
              <a:t> 2005</a:t>
            </a:r>
          </a:p>
        </p:txBody>
      </p:sp>
      <p:pic>
        <p:nvPicPr>
          <p:cNvPr id="13" name="Picture 12" descr="newyorkr.gif">
            <a:extLst>
              <a:ext uri="{FF2B5EF4-FFF2-40B4-BE49-F238E27FC236}">
                <a16:creationId xmlns:a16="http://schemas.microsoft.com/office/drawing/2014/main" id="{A27A5218-7A88-8F64-A20C-4E12A7E55B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0021" y="995656"/>
            <a:ext cx="2793167" cy="3896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Oval 14">
            <a:extLst>
              <a:ext uri="{FF2B5EF4-FFF2-40B4-BE49-F238E27FC236}">
                <a16:creationId xmlns:a16="http://schemas.microsoft.com/office/drawing/2014/main" id="{A0D71EE8-116B-4D91-01CF-1173FB08C2D2}"/>
              </a:ext>
            </a:extLst>
          </p:cNvPr>
          <p:cNvSpPr/>
          <p:nvPr/>
        </p:nvSpPr>
        <p:spPr>
          <a:xfrm>
            <a:off x="8043863" y="157636"/>
            <a:ext cx="914400" cy="7941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4" name="Titre 2">
            <a:extLst>
              <a:ext uri="{FF2B5EF4-FFF2-40B4-BE49-F238E27FC236}">
                <a16:creationId xmlns:a16="http://schemas.microsoft.com/office/drawing/2014/main" id="{6D365ECC-EE20-856F-6867-192470ED72F6}"/>
              </a:ext>
            </a:extLst>
          </p:cNvPr>
          <p:cNvSpPr txBox="1">
            <a:spLocks/>
          </p:cNvSpPr>
          <p:nvPr/>
        </p:nvSpPr>
        <p:spPr>
          <a:xfrm>
            <a:off x="4966277" y="150700"/>
            <a:ext cx="4285298" cy="794156"/>
          </a:xfrm>
          <a:prstGeom prst="rect">
            <a:avLst/>
          </a:prstGeom>
          <a:solidFill>
            <a:schemeClr val="bg1"/>
          </a:solidFill>
        </p:spPr>
        <p:txBody>
          <a:bodyPr vert="horz" lIns="91440" tIns="45720" rIns="91440" bIns="45720" rtlCol="0" anchor="ctr">
            <a:noAutofit/>
          </a:bodyPr>
          <a:lstStyle>
            <a:lvl1pPr algn="l" defTabSz="457178" rtl="0" eaLnBrk="1" latinLnBrk="0" hangingPunct="1">
              <a:spcBef>
                <a:spcPct val="0"/>
              </a:spcBef>
              <a:buNone/>
              <a:defRPr sz="3200" b="0" kern="1200">
                <a:solidFill>
                  <a:srgbClr val="5FA4B0"/>
                </a:solidFill>
                <a:latin typeface="+mj-lt"/>
                <a:ea typeface="+mj-ea"/>
                <a:cs typeface="+mj-cs"/>
              </a:defRPr>
            </a:lvl1pPr>
          </a:lstStyle>
          <a:p>
            <a:pPr algn="ctr"/>
            <a:r>
              <a:rPr lang="en-GB" sz="3600" b="1" dirty="0"/>
              <a:t>The resting mind</a:t>
            </a:r>
          </a:p>
        </p:txBody>
      </p:sp>
    </p:spTree>
    <p:extLst>
      <p:ext uri="{BB962C8B-B14F-4D97-AF65-F5344CB8AC3E}">
        <p14:creationId xmlns:p14="http://schemas.microsoft.com/office/powerpoint/2010/main" val="82962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2" name="Rectangle 2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5" name="Content Placeholder 4" descr="A poster for an event&#10;&#10;Description automatically generated">
            <a:extLst>
              <a:ext uri="{FF2B5EF4-FFF2-40B4-BE49-F238E27FC236}">
                <a16:creationId xmlns:a16="http://schemas.microsoft.com/office/drawing/2014/main" id="{8356E3C2-324B-4C4F-DCC0-96A7864AF20E}"/>
              </a:ext>
            </a:extLst>
          </p:cNvPr>
          <p:cNvPicPr>
            <a:picLocks noGrp="1" noChangeAspect="1"/>
          </p:cNvPicPr>
          <p:nvPr>
            <p:ph idx="1"/>
          </p:nvPr>
        </p:nvPicPr>
        <p:blipFill>
          <a:blip r:embed="rId3"/>
          <a:stretch>
            <a:fillRect/>
          </a:stretch>
        </p:blipFill>
        <p:spPr>
          <a:xfrm>
            <a:off x="482600" y="1594381"/>
            <a:ext cx="3971037" cy="2233708"/>
          </a:xfrm>
          <a:prstGeom prst="rect">
            <a:avLst/>
          </a:prstGeom>
        </p:spPr>
      </p:pic>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9" y="857250"/>
            <a:ext cx="0" cy="3429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Content Placeholder 6" descr="A close-up of a card&#10;&#10;Description automatically generated">
            <a:extLst>
              <a:ext uri="{FF2B5EF4-FFF2-40B4-BE49-F238E27FC236}">
                <a16:creationId xmlns:a16="http://schemas.microsoft.com/office/drawing/2014/main" id="{629483EA-53B2-77FA-FF66-F2FB44D3077A}"/>
              </a:ext>
            </a:extLst>
          </p:cNvPr>
          <p:cNvPicPr>
            <a:picLocks noChangeAspect="1"/>
          </p:cNvPicPr>
          <p:nvPr/>
        </p:nvPicPr>
        <p:blipFill>
          <a:blip r:embed="rId4"/>
          <a:stretch>
            <a:fillRect/>
          </a:stretch>
        </p:blipFill>
        <p:spPr>
          <a:xfrm>
            <a:off x="4690363" y="1594383"/>
            <a:ext cx="3971036" cy="2233707"/>
          </a:xfrm>
          <a:prstGeom prst="rect">
            <a:avLst/>
          </a:prstGeom>
        </p:spPr>
      </p:pic>
      <p:sp>
        <p:nvSpPr>
          <p:cNvPr id="3" name="TextBox 2">
            <a:extLst>
              <a:ext uri="{FF2B5EF4-FFF2-40B4-BE49-F238E27FC236}">
                <a16:creationId xmlns:a16="http://schemas.microsoft.com/office/drawing/2014/main" id="{E0261553-B482-977E-75BF-852BFCF1D856}"/>
              </a:ext>
            </a:extLst>
          </p:cNvPr>
          <p:cNvSpPr txBox="1"/>
          <p:nvPr/>
        </p:nvSpPr>
        <p:spPr>
          <a:xfrm>
            <a:off x="5523692" y="540495"/>
            <a:ext cx="1516566" cy="914400"/>
          </a:xfrm>
          <a:prstGeom prst="rect">
            <a:avLst/>
          </a:prstGeom>
        </p:spPr>
        <p:txBody>
          <a:bodyPr vert="horz" wrap="none" lIns="91440" tIns="45720" rIns="91440" bIns="45720" rtlCol="0" anchor="ctr">
            <a:normAutofit/>
          </a:bodyPr>
          <a:lstStyle/>
          <a:p>
            <a:r>
              <a:rPr lang="en-BE" sz="4400" dirty="0"/>
              <a:t>Submit!</a:t>
            </a:r>
          </a:p>
        </p:txBody>
      </p:sp>
      <p:sp>
        <p:nvSpPr>
          <p:cNvPr id="4" name="TextBox 3">
            <a:extLst>
              <a:ext uri="{FF2B5EF4-FFF2-40B4-BE49-F238E27FC236}">
                <a16:creationId xmlns:a16="http://schemas.microsoft.com/office/drawing/2014/main" id="{CC4BADA9-692E-F469-0CC0-84A2188F3599}"/>
              </a:ext>
            </a:extLst>
          </p:cNvPr>
          <p:cNvSpPr txBox="1"/>
          <p:nvPr/>
        </p:nvSpPr>
        <p:spPr>
          <a:xfrm>
            <a:off x="1803259" y="540495"/>
            <a:ext cx="1516566" cy="914400"/>
          </a:xfrm>
          <a:prstGeom prst="rect">
            <a:avLst/>
          </a:prstGeom>
        </p:spPr>
        <p:txBody>
          <a:bodyPr vert="horz" wrap="none" lIns="91440" tIns="45720" rIns="91440" bIns="45720" rtlCol="0" anchor="ctr">
            <a:normAutofit/>
          </a:bodyPr>
          <a:lstStyle/>
          <a:p>
            <a:r>
              <a:rPr lang="en-BE" sz="4400" dirty="0"/>
              <a:t>Attend!</a:t>
            </a:r>
          </a:p>
        </p:txBody>
      </p:sp>
    </p:spTree>
    <p:extLst>
      <p:ext uri="{BB962C8B-B14F-4D97-AF65-F5344CB8AC3E}">
        <p14:creationId xmlns:p14="http://schemas.microsoft.com/office/powerpoint/2010/main" val="2170621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thought and thought diagram&#10;&#10;Description automatically generated">
            <a:extLst>
              <a:ext uri="{FF2B5EF4-FFF2-40B4-BE49-F238E27FC236}">
                <a16:creationId xmlns:a16="http://schemas.microsoft.com/office/drawing/2014/main" id="{F2657F59-EBA1-04E0-C0AC-B9E8255AC111}"/>
              </a:ext>
            </a:extLst>
          </p:cNvPr>
          <p:cNvPicPr>
            <a:picLocks noChangeAspect="1"/>
          </p:cNvPicPr>
          <p:nvPr/>
        </p:nvPicPr>
        <p:blipFill>
          <a:blip r:embed="rId3"/>
          <a:stretch>
            <a:fillRect/>
          </a:stretch>
        </p:blipFill>
        <p:spPr>
          <a:xfrm>
            <a:off x="1250162" y="521204"/>
            <a:ext cx="6643676" cy="4287075"/>
          </a:xfrm>
          <a:prstGeom prst="rect">
            <a:avLst/>
          </a:prstGeom>
        </p:spPr>
      </p:pic>
      <p:sp>
        <p:nvSpPr>
          <p:cNvPr id="6" name="TextBox 5">
            <a:extLst>
              <a:ext uri="{FF2B5EF4-FFF2-40B4-BE49-F238E27FC236}">
                <a16:creationId xmlns:a16="http://schemas.microsoft.com/office/drawing/2014/main" id="{6E69A4D6-54B6-81BC-E2C1-43A84F171FEF}"/>
              </a:ext>
            </a:extLst>
          </p:cNvPr>
          <p:cNvSpPr txBox="1"/>
          <p:nvPr/>
        </p:nvSpPr>
        <p:spPr>
          <a:xfrm>
            <a:off x="182880" y="4808279"/>
            <a:ext cx="7830274" cy="261610"/>
          </a:xfrm>
          <a:prstGeom prst="rect">
            <a:avLst/>
          </a:prstGeom>
          <a:noFill/>
        </p:spPr>
        <p:txBody>
          <a:bodyPr wrap="square">
            <a:spAutoFit/>
          </a:bodyPr>
          <a:lstStyle/>
          <a:p>
            <a:r>
              <a:rPr lang="en-US" sz="1100" dirty="0" err="1">
                <a:latin typeface="+mj-lt"/>
              </a:rPr>
              <a:t>Boulakis</a:t>
            </a:r>
            <a:r>
              <a:rPr lang="en-US" sz="1100" dirty="0">
                <a:latin typeface="+mj-lt"/>
              </a:rPr>
              <a:t> &amp; </a:t>
            </a:r>
            <a:r>
              <a:rPr lang="en-US" sz="1100" dirty="0">
                <a:latin typeface="+mj-lt"/>
                <a:ea typeface="Calibri" panose="020F0502020204030204" pitchFamily="34" charset="0"/>
              </a:rPr>
              <a:t>Demertzi. What’s the blank about? Relating mind-blanking to aspects of ongoing thinking. </a:t>
            </a:r>
            <a:r>
              <a:rPr lang="en-GB" sz="1100" i="1" dirty="0" err="1">
                <a:latin typeface="Source Sans Pro" panose="020B0503030403020204" pitchFamily="34" charset="0"/>
                <a:ea typeface="Calibri" panose="020F0502020204030204" pitchFamily="34" charset="0"/>
              </a:rPr>
              <a:t>p</a:t>
            </a:r>
            <a:r>
              <a:rPr lang="en-GB" sz="1100" i="1" dirty="0" err="1">
                <a:effectLst/>
                <a:latin typeface="Source Sans Pro" panose="020B0503030403020204" pitchFamily="34" charset="0"/>
              </a:rPr>
              <a:t>syArXiv</a:t>
            </a:r>
            <a:r>
              <a:rPr lang="en-GB" sz="1100" b="0" i="0" dirty="0">
                <a:effectLst/>
                <a:latin typeface="Source Sans Pro" panose="020B0503030403020204" pitchFamily="34" charset="0"/>
              </a:rPr>
              <a:t> 2024</a:t>
            </a:r>
            <a:endParaRPr lang="fr-BE" sz="1100" dirty="0">
              <a:latin typeface="+mj-lt"/>
            </a:endParaRPr>
          </a:p>
        </p:txBody>
      </p:sp>
      <p:sp>
        <p:nvSpPr>
          <p:cNvPr id="8" name="Title 1">
            <a:extLst>
              <a:ext uri="{FF2B5EF4-FFF2-40B4-BE49-F238E27FC236}">
                <a16:creationId xmlns:a16="http://schemas.microsoft.com/office/drawing/2014/main" id="{D81FDC57-41BD-5410-B700-53091CF243F9}"/>
              </a:ext>
            </a:extLst>
          </p:cNvPr>
          <p:cNvSpPr>
            <a:spLocks noGrp="1"/>
          </p:cNvSpPr>
          <p:nvPr>
            <p:ph type="title"/>
          </p:nvPr>
        </p:nvSpPr>
        <p:spPr>
          <a:xfrm>
            <a:off x="406398" y="0"/>
            <a:ext cx="8493761" cy="857250"/>
          </a:xfrm>
        </p:spPr>
        <p:txBody>
          <a:bodyPr>
            <a:noAutofit/>
          </a:bodyPr>
          <a:lstStyle/>
          <a:p>
            <a:pPr algn="ctr"/>
            <a:r>
              <a:rPr lang="en-US" sz="3600" b="1" dirty="0">
                <a:solidFill>
                  <a:srgbClr val="5FA4B0"/>
                </a:solidFill>
                <a:latin typeface="Calibri" panose="020F0502020204030204" pitchFamily="34" charset="0"/>
                <a:cs typeface="Calibri" panose="020F0502020204030204" pitchFamily="34" charset="0"/>
              </a:rPr>
              <a:t>Relating MB to aspects of ongoing thinking</a:t>
            </a:r>
            <a:endParaRPr lang="en-001" sz="3600" b="1" dirty="0">
              <a:solidFill>
                <a:srgbClr val="5FA4B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85B915D9-34B2-1351-BE9D-77A66F590E4C}"/>
              </a:ext>
            </a:extLst>
          </p:cNvPr>
          <p:cNvSpPr/>
          <p:nvPr/>
        </p:nvSpPr>
        <p:spPr>
          <a:xfrm>
            <a:off x="4470400" y="1076960"/>
            <a:ext cx="3423438" cy="3731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11" name="Rectangle 10">
            <a:extLst>
              <a:ext uri="{FF2B5EF4-FFF2-40B4-BE49-F238E27FC236}">
                <a16:creationId xmlns:a16="http://schemas.microsoft.com/office/drawing/2014/main" id="{1A0C4EBF-56D9-8E99-0259-CC262DD538C4}"/>
              </a:ext>
            </a:extLst>
          </p:cNvPr>
          <p:cNvSpPr/>
          <p:nvPr/>
        </p:nvSpPr>
        <p:spPr>
          <a:xfrm>
            <a:off x="996162" y="1048385"/>
            <a:ext cx="3423438" cy="3731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b="1" dirty="0"/>
          </a:p>
        </p:txBody>
      </p:sp>
    </p:spTree>
    <p:extLst>
      <p:ext uri="{BB962C8B-B14F-4D97-AF65-F5344CB8AC3E}">
        <p14:creationId xmlns:p14="http://schemas.microsoft.com/office/powerpoint/2010/main" val="410349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F5F206-9853-274C-AE1F-D953C3AEED37}"/>
              </a:ext>
            </a:extLst>
          </p:cNvPr>
          <p:cNvSpPr/>
          <p:nvPr/>
        </p:nvSpPr>
        <p:spPr>
          <a:xfrm>
            <a:off x="7367519" y="0"/>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dirty="0"/>
          </a:p>
        </p:txBody>
      </p:sp>
      <p:sp>
        <p:nvSpPr>
          <p:cNvPr id="8" name="Titre 2">
            <a:extLst>
              <a:ext uri="{FF2B5EF4-FFF2-40B4-BE49-F238E27FC236}">
                <a16:creationId xmlns:a16="http://schemas.microsoft.com/office/drawing/2014/main" id="{A9DDB149-C03D-0181-B988-2FD77B7166DC}"/>
              </a:ext>
            </a:extLst>
          </p:cNvPr>
          <p:cNvSpPr>
            <a:spLocks noGrp="1"/>
          </p:cNvSpPr>
          <p:nvPr>
            <p:ph type="title"/>
          </p:nvPr>
        </p:nvSpPr>
        <p:spPr>
          <a:xfrm>
            <a:off x="0" y="47543"/>
            <a:ext cx="9125715" cy="821725"/>
          </a:xfrm>
        </p:spPr>
        <p:txBody>
          <a:bodyPr>
            <a:noAutofit/>
          </a:bodyPr>
          <a:lstStyle/>
          <a:p>
            <a:pPr algn="ctr"/>
            <a:r>
              <a:rPr lang="en-US" sz="3700" b="1" dirty="0">
                <a:solidFill>
                  <a:schemeClr val="tx1"/>
                </a:solidFill>
              </a:rPr>
              <a:t>Simple connectivity in “unconsciousness”</a:t>
            </a:r>
            <a:endParaRPr lang="en-GB" sz="3700" b="1" dirty="0">
              <a:solidFill>
                <a:schemeClr val="tx1"/>
              </a:solidFill>
            </a:endParaRPr>
          </a:p>
        </p:txBody>
      </p:sp>
      <p:pic>
        <p:nvPicPr>
          <p:cNvPr id="14" name="Picture 13">
            <a:extLst>
              <a:ext uri="{FF2B5EF4-FFF2-40B4-BE49-F238E27FC236}">
                <a16:creationId xmlns:a16="http://schemas.microsoft.com/office/drawing/2014/main" id="{8CFBE0FA-5C20-B5B4-3017-CB06CE1E7B98}"/>
              </a:ext>
            </a:extLst>
          </p:cNvPr>
          <p:cNvPicPr>
            <a:picLocks noChangeAspect="1"/>
          </p:cNvPicPr>
          <p:nvPr/>
        </p:nvPicPr>
        <p:blipFill>
          <a:blip r:embed="rId3"/>
          <a:stretch>
            <a:fillRect/>
          </a:stretch>
        </p:blipFill>
        <p:spPr>
          <a:xfrm>
            <a:off x="531881" y="869268"/>
            <a:ext cx="7977120" cy="3855237"/>
          </a:xfrm>
          <a:prstGeom prst="rect">
            <a:avLst/>
          </a:prstGeom>
        </p:spPr>
      </p:pic>
      <p:sp>
        <p:nvSpPr>
          <p:cNvPr id="16" name="Rectangle 15">
            <a:extLst>
              <a:ext uri="{FF2B5EF4-FFF2-40B4-BE49-F238E27FC236}">
                <a16:creationId xmlns:a16="http://schemas.microsoft.com/office/drawing/2014/main" id="{02F08B94-3C60-28CF-1E40-CDFCC3B94272}"/>
              </a:ext>
            </a:extLst>
          </p:cNvPr>
          <p:cNvSpPr/>
          <p:nvPr/>
        </p:nvSpPr>
        <p:spPr>
          <a:xfrm>
            <a:off x="71889" y="4722744"/>
            <a:ext cx="9000219" cy="420756"/>
          </a:xfrm>
          <a:prstGeom prst="rect">
            <a:avLst/>
          </a:prstGeom>
        </p:spPr>
        <p:txBody>
          <a:bodyPr wrap="square">
            <a:spAutoFit/>
          </a:bodyPr>
          <a:lstStyle/>
          <a:p>
            <a:r>
              <a:rPr lang="en-US" sz="1067" dirty="0">
                <a:latin typeface="Helvetica" charset="0"/>
                <a:ea typeface="Helvetica" charset="0"/>
                <a:cs typeface="Helvetica" charset="0"/>
              </a:rPr>
              <a:t>Demertzi &amp; Tagliazucchi, </a:t>
            </a:r>
            <a:r>
              <a:rPr lang="en-US" sz="1067" dirty="0" err="1">
                <a:latin typeface="Helvetica" charset="0"/>
                <a:ea typeface="Helvetica" charset="0"/>
                <a:cs typeface="Helvetica" charset="0"/>
              </a:rPr>
              <a:t>Dehaene</a:t>
            </a:r>
            <a:r>
              <a:rPr lang="en-US" sz="1067" dirty="0">
                <a:latin typeface="Helvetica" charset="0"/>
                <a:ea typeface="Helvetica" charset="0"/>
                <a:cs typeface="Helvetica" charset="0"/>
              </a:rPr>
              <a:t>, Deco, </a:t>
            </a:r>
            <a:r>
              <a:rPr lang="en-US" sz="1067" dirty="0" err="1">
                <a:latin typeface="Helvetica" charset="0"/>
                <a:ea typeface="Helvetica" charset="0"/>
                <a:cs typeface="Helvetica" charset="0"/>
              </a:rPr>
              <a:t>Barttfeld</a:t>
            </a:r>
            <a:r>
              <a:rPr lang="en-US" sz="1067" dirty="0">
                <a:latin typeface="Helvetica" charset="0"/>
                <a:ea typeface="Helvetica" charset="0"/>
                <a:cs typeface="Helvetica" charset="0"/>
              </a:rPr>
              <a:t>, Raimondo, Martial, Fernández-</a:t>
            </a:r>
            <a:r>
              <a:rPr lang="en-US" sz="1067" dirty="0" err="1">
                <a:latin typeface="Helvetica" charset="0"/>
                <a:ea typeface="Helvetica" charset="0"/>
                <a:cs typeface="Helvetica" charset="0"/>
              </a:rPr>
              <a:t>Espejo</a:t>
            </a:r>
            <a:r>
              <a:rPr lang="en-US" sz="1067" dirty="0">
                <a:latin typeface="Helvetica" charset="0"/>
                <a:ea typeface="Helvetica" charset="0"/>
                <a:cs typeface="Helvetica" charset="0"/>
              </a:rPr>
              <a:t>, </a:t>
            </a:r>
            <a:r>
              <a:rPr lang="en-US" sz="1067" dirty="0" err="1">
                <a:latin typeface="Helvetica" charset="0"/>
                <a:ea typeface="Helvetica" charset="0"/>
                <a:cs typeface="Helvetica" charset="0"/>
              </a:rPr>
              <a:t>Rohaut</a:t>
            </a:r>
            <a:r>
              <a:rPr lang="en-US" sz="1067" dirty="0">
                <a:latin typeface="Helvetica" charset="0"/>
                <a:ea typeface="Helvetica" charset="0"/>
                <a:cs typeface="Helvetica" charset="0"/>
              </a:rPr>
              <a:t>, Voss, Schiff, Owen, Laureys, Naccache, Sitt. </a:t>
            </a:r>
            <a:r>
              <a:rPr lang="en-US" sz="1067" i="1" dirty="0">
                <a:latin typeface="Helvetica" charset="0"/>
                <a:ea typeface="Helvetica" charset="0"/>
                <a:cs typeface="Helvetica" charset="0"/>
              </a:rPr>
              <a:t>Science Advances</a:t>
            </a:r>
            <a:r>
              <a:rPr lang="en-US" sz="1067" dirty="0">
                <a:latin typeface="Helvetica" charset="0"/>
                <a:ea typeface="Helvetica" charset="0"/>
                <a:cs typeface="Helvetica" charset="0"/>
              </a:rPr>
              <a:t> 2019</a:t>
            </a:r>
          </a:p>
        </p:txBody>
      </p:sp>
    </p:spTree>
    <p:extLst>
      <p:ext uri="{BB962C8B-B14F-4D97-AF65-F5344CB8AC3E}">
        <p14:creationId xmlns:p14="http://schemas.microsoft.com/office/powerpoint/2010/main" val="8019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128CE-4DEF-0D4D-9AC4-CA0E3962C195}"/>
              </a:ext>
            </a:extLst>
          </p:cNvPr>
          <p:cNvSpPr txBox="1"/>
          <p:nvPr/>
        </p:nvSpPr>
        <p:spPr>
          <a:xfrm>
            <a:off x="5317757" y="437754"/>
            <a:ext cx="3826243" cy="1219200"/>
          </a:xfrm>
          <a:prstGeom prst="rect">
            <a:avLst/>
          </a:prstGeom>
        </p:spPr>
        <p:txBody>
          <a:bodyPr vert="horz" wrap="none" lIns="121920" tIns="60960" rIns="121920" bIns="60960" rtlCol="0" anchor="ctr">
            <a:normAutofit/>
          </a:bodyPr>
          <a:lstStyle/>
          <a:p>
            <a:endParaRPr lang="en-US" sz="1200" dirty="0">
              <a:latin typeface="Helvetica" pitchFamily="2" charset="0"/>
            </a:endParaRPr>
          </a:p>
        </p:txBody>
      </p:sp>
      <p:sp>
        <p:nvSpPr>
          <p:cNvPr id="15" name="Rectangle 14">
            <a:extLst>
              <a:ext uri="{FF2B5EF4-FFF2-40B4-BE49-F238E27FC236}">
                <a16:creationId xmlns:a16="http://schemas.microsoft.com/office/drawing/2014/main" id="{F355026C-721C-A541-B745-E39D18C3D1BA}"/>
              </a:ext>
            </a:extLst>
          </p:cNvPr>
          <p:cNvSpPr/>
          <p:nvPr/>
        </p:nvSpPr>
        <p:spPr>
          <a:xfrm>
            <a:off x="7334610" y="173408"/>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3" name="Titre 2"/>
          <p:cNvSpPr>
            <a:spLocks noGrp="1"/>
          </p:cNvSpPr>
          <p:nvPr>
            <p:ph type="title"/>
          </p:nvPr>
        </p:nvSpPr>
        <p:spPr>
          <a:xfrm>
            <a:off x="4266106" y="-32809"/>
            <a:ext cx="4773093" cy="1622433"/>
          </a:xfrm>
        </p:spPr>
        <p:txBody>
          <a:bodyPr>
            <a:noAutofit/>
          </a:bodyPr>
          <a:lstStyle/>
          <a:p>
            <a:pPr algn="ctr"/>
            <a:r>
              <a:rPr lang="en-US" sz="3700" b="1" dirty="0">
                <a:solidFill>
                  <a:schemeClr val="tx1"/>
                </a:solidFill>
              </a:rPr>
              <a:t>Higher dynamism in conscious states</a:t>
            </a:r>
          </a:p>
        </p:txBody>
      </p:sp>
      <p:sp>
        <p:nvSpPr>
          <p:cNvPr id="16" name="Rectangle 15">
            <a:extLst>
              <a:ext uri="{FF2B5EF4-FFF2-40B4-BE49-F238E27FC236}">
                <a16:creationId xmlns:a16="http://schemas.microsoft.com/office/drawing/2014/main" id="{A7F87CBE-3E79-D84A-9147-DA801A0CD13B}"/>
              </a:ext>
            </a:extLst>
          </p:cNvPr>
          <p:cNvSpPr/>
          <p:nvPr/>
        </p:nvSpPr>
        <p:spPr>
          <a:xfrm>
            <a:off x="4356390" y="4385124"/>
            <a:ext cx="4682809" cy="584968"/>
          </a:xfrm>
          <a:prstGeom prst="rect">
            <a:avLst/>
          </a:prstGeom>
        </p:spPr>
        <p:txBody>
          <a:bodyPr wrap="square">
            <a:spAutoFit/>
          </a:bodyPr>
          <a:lstStyle/>
          <a:p>
            <a:pPr algn="r"/>
            <a:r>
              <a:rPr lang="en-US" sz="1067" dirty="0">
                <a:latin typeface="Helvetica" charset="0"/>
                <a:ea typeface="Helvetica" charset="0"/>
                <a:cs typeface="Helvetica" charset="0"/>
              </a:rPr>
              <a:t>Demertzi &amp; Tagliazucchi, </a:t>
            </a:r>
            <a:r>
              <a:rPr lang="en-US" sz="1067" dirty="0" err="1">
                <a:latin typeface="Helvetica" charset="0"/>
                <a:ea typeface="Helvetica" charset="0"/>
                <a:cs typeface="Helvetica" charset="0"/>
              </a:rPr>
              <a:t>Dehaene</a:t>
            </a:r>
            <a:r>
              <a:rPr lang="en-US" sz="1067" dirty="0">
                <a:latin typeface="Helvetica" charset="0"/>
                <a:ea typeface="Helvetica" charset="0"/>
                <a:cs typeface="Helvetica" charset="0"/>
              </a:rPr>
              <a:t>, Deco, </a:t>
            </a:r>
            <a:r>
              <a:rPr lang="en-US" sz="1067" dirty="0" err="1">
                <a:latin typeface="Helvetica" charset="0"/>
                <a:ea typeface="Helvetica" charset="0"/>
                <a:cs typeface="Helvetica" charset="0"/>
              </a:rPr>
              <a:t>Barttfeld</a:t>
            </a:r>
            <a:r>
              <a:rPr lang="en-US" sz="1067" dirty="0">
                <a:latin typeface="Helvetica" charset="0"/>
                <a:ea typeface="Helvetica" charset="0"/>
                <a:cs typeface="Helvetica" charset="0"/>
              </a:rPr>
              <a:t>, Raimondo, Martial, Fernández-</a:t>
            </a:r>
            <a:r>
              <a:rPr lang="en-US" sz="1067" dirty="0" err="1">
                <a:latin typeface="Helvetica" charset="0"/>
                <a:ea typeface="Helvetica" charset="0"/>
                <a:cs typeface="Helvetica" charset="0"/>
              </a:rPr>
              <a:t>Espejo</a:t>
            </a:r>
            <a:r>
              <a:rPr lang="en-US" sz="1067" dirty="0">
                <a:latin typeface="Helvetica" charset="0"/>
                <a:ea typeface="Helvetica" charset="0"/>
                <a:cs typeface="Helvetica" charset="0"/>
              </a:rPr>
              <a:t>, </a:t>
            </a:r>
            <a:r>
              <a:rPr lang="en-US" sz="1067" dirty="0" err="1">
                <a:latin typeface="Helvetica" charset="0"/>
                <a:ea typeface="Helvetica" charset="0"/>
                <a:cs typeface="Helvetica" charset="0"/>
              </a:rPr>
              <a:t>Rohaut</a:t>
            </a:r>
            <a:r>
              <a:rPr lang="en-US" sz="1067" dirty="0">
                <a:latin typeface="Helvetica" charset="0"/>
                <a:ea typeface="Helvetica" charset="0"/>
                <a:cs typeface="Helvetica" charset="0"/>
              </a:rPr>
              <a:t>, Voss, Schiff, Owen, Laureys, Naccache, Sitt. </a:t>
            </a:r>
            <a:r>
              <a:rPr lang="en-US" sz="1067" i="1" dirty="0">
                <a:latin typeface="Helvetica" charset="0"/>
                <a:ea typeface="Helvetica" charset="0"/>
                <a:cs typeface="Helvetica" charset="0"/>
              </a:rPr>
              <a:t>Science Advances</a:t>
            </a:r>
            <a:r>
              <a:rPr lang="en-US" sz="1067" dirty="0">
                <a:latin typeface="Helvetica" charset="0"/>
                <a:ea typeface="Helvetica" charset="0"/>
                <a:cs typeface="Helvetica" charset="0"/>
              </a:rPr>
              <a:t> 2019</a:t>
            </a:r>
          </a:p>
        </p:txBody>
      </p:sp>
      <p:sp>
        <p:nvSpPr>
          <p:cNvPr id="11" name="TextBox 10">
            <a:extLst>
              <a:ext uri="{FF2B5EF4-FFF2-40B4-BE49-F238E27FC236}">
                <a16:creationId xmlns:a16="http://schemas.microsoft.com/office/drawing/2014/main" id="{FF7DF7CA-2C86-65C3-4F19-81CD54C80FE1}"/>
              </a:ext>
            </a:extLst>
          </p:cNvPr>
          <p:cNvSpPr txBox="1"/>
          <p:nvPr/>
        </p:nvSpPr>
        <p:spPr>
          <a:xfrm>
            <a:off x="5348508" y="2716711"/>
            <a:ext cx="3690691" cy="420564"/>
          </a:xfrm>
          <a:prstGeom prst="rect">
            <a:avLst/>
          </a:prstGeom>
          <a:noFill/>
        </p:spPr>
        <p:txBody>
          <a:bodyPr wrap="square">
            <a:spAutoFit/>
          </a:bodyPr>
          <a:lstStyle/>
          <a:p>
            <a:r>
              <a:rPr lang="en-US" altLang="x-none" sz="2133" dirty="0">
                <a:latin typeface="Helvetica Light" panose="020B0403020202020204" pitchFamily="34" charset="0"/>
                <a:ea typeface="ＭＳ Ｐゴシック" charset="-128"/>
              </a:rPr>
              <a:t>Healthy &gt;  MCS &gt;  UWS </a:t>
            </a:r>
            <a:endParaRPr lang="en-BE" sz="2133" dirty="0">
              <a:latin typeface="Helvetica Light" panose="020B0403020202020204" pitchFamily="34" charset="0"/>
            </a:endParaRPr>
          </a:p>
        </p:txBody>
      </p:sp>
      <p:sp>
        <p:nvSpPr>
          <p:cNvPr id="12" name="TextBox 11">
            <a:extLst>
              <a:ext uri="{FF2B5EF4-FFF2-40B4-BE49-F238E27FC236}">
                <a16:creationId xmlns:a16="http://schemas.microsoft.com/office/drawing/2014/main" id="{02614E9D-5B39-CA86-6C37-EC63615F3BD1}"/>
              </a:ext>
            </a:extLst>
          </p:cNvPr>
          <p:cNvSpPr txBox="1"/>
          <p:nvPr/>
        </p:nvSpPr>
        <p:spPr>
          <a:xfrm>
            <a:off x="5317757" y="3166429"/>
            <a:ext cx="3365500" cy="420564"/>
          </a:xfrm>
          <a:prstGeom prst="rect">
            <a:avLst/>
          </a:prstGeom>
          <a:noFill/>
        </p:spPr>
        <p:txBody>
          <a:bodyPr wrap="square">
            <a:spAutoFit/>
          </a:bodyPr>
          <a:lstStyle/>
          <a:p>
            <a:r>
              <a:rPr lang="en-US" altLang="x-none" sz="2133" dirty="0">
                <a:latin typeface="Helvetica Light" panose="020B0403020202020204" pitchFamily="34" charset="0"/>
                <a:ea typeface="ＭＳ Ｐゴシック" charset="-128"/>
              </a:rPr>
              <a:t>UWS &gt; MCS &gt; Healthy</a:t>
            </a:r>
            <a:endParaRPr lang="en-BE" sz="2133" dirty="0">
              <a:latin typeface="Helvetica Light" panose="020B0403020202020204" pitchFamily="34" charset="0"/>
            </a:endParaRPr>
          </a:p>
        </p:txBody>
      </p:sp>
      <p:cxnSp>
        <p:nvCxnSpPr>
          <p:cNvPr id="17" name="Straight Connector 16">
            <a:extLst>
              <a:ext uri="{FF2B5EF4-FFF2-40B4-BE49-F238E27FC236}">
                <a16:creationId xmlns:a16="http://schemas.microsoft.com/office/drawing/2014/main" id="{2F836D27-484D-ABBB-3305-4BC0909D032B}"/>
              </a:ext>
            </a:extLst>
          </p:cNvPr>
          <p:cNvCxnSpPr>
            <a:cxnSpLocks/>
          </p:cNvCxnSpPr>
          <p:nvPr/>
        </p:nvCxnSpPr>
        <p:spPr>
          <a:xfrm>
            <a:off x="4905316" y="2947666"/>
            <a:ext cx="412441" cy="0"/>
          </a:xfrm>
          <a:prstGeom prst="line">
            <a:avLst/>
          </a:prstGeom>
          <a:ln w="73025"/>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3C968F46-6BA0-5421-12F0-A9A3E4965F73}"/>
              </a:ext>
            </a:extLst>
          </p:cNvPr>
          <p:cNvCxnSpPr>
            <a:cxnSpLocks/>
          </p:cNvCxnSpPr>
          <p:nvPr/>
        </p:nvCxnSpPr>
        <p:spPr>
          <a:xfrm>
            <a:off x="4908817" y="3368060"/>
            <a:ext cx="412441" cy="0"/>
          </a:xfrm>
          <a:prstGeom prst="line">
            <a:avLst/>
          </a:prstGeom>
          <a:ln w="57150">
            <a:solidFill>
              <a:schemeClr val="bg1">
                <a:lumMod val="75000"/>
              </a:schemeClr>
            </a:solidFill>
          </a:ln>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95860587-E5FF-E81C-6FAD-9C18AA61B99D}"/>
              </a:ext>
            </a:extLst>
          </p:cNvPr>
          <p:cNvPicPr>
            <a:picLocks noChangeAspect="1"/>
          </p:cNvPicPr>
          <p:nvPr/>
        </p:nvPicPr>
        <p:blipFill rotWithShape="1">
          <a:blip r:embed="rId3">
            <a:extLst>
              <a:ext uri="{28A0092B-C50C-407E-A947-70E740481C1C}">
                <a14:useLocalDpi xmlns:a14="http://schemas.microsoft.com/office/drawing/2010/main" val="0"/>
              </a:ext>
            </a:extLst>
          </a:blip>
          <a:srcRect t="7613" r="49276" b="53750"/>
          <a:stretch/>
        </p:blipFill>
        <p:spPr>
          <a:xfrm>
            <a:off x="320425" y="416557"/>
            <a:ext cx="4290427" cy="4726943"/>
          </a:xfrm>
          <a:prstGeom prst="rect">
            <a:avLst/>
          </a:prstGeom>
        </p:spPr>
      </p:pic>
      <p:sp>
        <p:nvSpPr>
          <p:cNvPr id="6" name="TextBox 5">
            <a:extLst>
              <a:ext uri="{FF2B5EF4-FFF2-40B4-BE49-F238E27FC236}">
                <a16:creationId xmlns:a16="http://schemas.microsoft.com/office/drawing/2014/main" id="{72451E2A-22B2-1EF9-EECA-C1E0A8DDB9C5}"/>
              </a:ext>
            </a:extLst>
          </p:cNvPr>
          <p:cNvSpPr txBox="1"/>
          <p:nvPr/>
        </p:nvSpPr>
        <p:spPr>
          <a:xfrm>
            <a:off x="10096500" y="2463800"/>
            <a:ext cx="0" cy="0"/>
          </a:xfrm>
          <a:prstGeom prst="rect">
            <a:avLst/>
          </a:prstGeom>
        </p:spPr>
        <p:txBody>
          <a:bodyPr vert="horz" wrap="none" lIns="91440" tIns="45720" rIns="91440" bIns="45720" rtlCol="0" anchor="ctr">
            <a:normAutofit fontScale="25000" lnSpcReduction="20000"/>
          </a:bodyPr>
          <a:lstStyle/>
          <a:p>
            <a:endParaRPr lang="en-BE" dirty="0"/>
          </a:p>
        </p:txBody>
      </p:sp>
      <p:cxnSp>
        <p:nvCxnSpPr>
          <p:cNvPr id="4" name="Straight Connector 3">
            <a:extLst>
              <a:ext uri="{FF2B5EF4-FFF2-40B4-BE49-F238E27FC236}">
                <a16:creationId xmlns:a16="http://schemas.microsoft.com/office/drawing/2014/main" id="{ADA7AE2B-A9A1-8C0A-E4AA-796DB2E76F00}"/>
              </a:ext>
            </a:extLst>
          </p:cNvPr>
          <p:cNvCxnSpPr>
            <a:cxnSpLocks/>
          </p:cNvCxnSpPr>
          <p:nvPr/>
        </p:nvCxnSpPr>
        <p:spPr>
          <a:xfrm>
            <a:off x="4652385" y="1466816"/>
            <a:ext cx="424021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1657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8DDE62-70FF-A4C6-B7E3-CAE3B9268BC9}"/>
              </a:ext>
            </a:extLst>
          </p:cNvPr>
          <p:cNvSpPr/>
          <p:nvPr/>
        </p:nvSpPr>
        <p:spPr>
          <a:xfrm>
            <a:off x="24973" y="-825058"/>
            <a:ext cx="9119028" cy="724047"/>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algn="ctr" defTabSz="457178">
              <a:defRPr/>
            </a:pPr>
            <a:endParaRPr lang="en-US" sz="1575" kern="0" dirty="0">
              <a:solidFill>
                <a:prstClr val="white"/>
              </a:solidFill>
              <a:latin typeface="Calibri"/>
            </a:endParaRPr>
          </a:p>
        </p:txBody>
      </p:sp>
      <p:pic>
        <p:nvPicPr>
          <p:cNvPr id="18" name="Picture 17" descr="A diagram of a brain&#10;&#10;Description automatically generated">
            <a:extLst>
              <a:ext uri="{FF2B5EF4-FFF2-40B4-BE49-F238E27FC236}">
                <a16:creationId xmlns:a16="http://schemas.microsoft.com/office/drawing/2014/main" id="{1D319B03-1B9A-DC75-2A35-201A228E5408}"/>
              </a:ext>
            </a:extLst>
          </p:cNvPr>
          <p:cNvPicPr>
            <a:picLocks noChangeAspect="1"/>
          </p:cNvPicPr>
          <p:nvPr/>
        </p:nvPicPr>
        <p:blipFill rotWithShape="1">
          <a:blip r:embed="rId3"/>
          <a:srcRect r="31597"/>
          <a:stretch/>
        </p:blipFill>
        <p:spPr>
          <a:xfrm>
            <a:off x="4467892" y="889221"/>
            <a:ext cx="4482125" cy="3530581"/>
          </a:xfrm>
          <a:prstGeom prst="rect">
            <a:avLst/>
          </a:prstGeom>
        </p:spPr>
      </p:pic>
      <p:pic>
        <p:nvPicPr>
          <p:cNvPr id="22" name="Picture 21" descr="A diagram of a brain&#10;&#10;Description automatically generated">
            <a:extLst>
              <a:ext uri="{FF2B5EF4-FFF2-40B4-BE49-F238E27FC236}">
                <a16:creationId xmlns:a16="http://schemas.microsoft.com/office/drawing/2014/main" id="{BA5B8D32-CAF0-C92F-37DB-689A6A20C569}"/>
              </a:ext>
            </a:extLst>
          </p:cNvPr>
          <p:cNvPicPr>
            <a:picLocks noChangeAspect="1"/>
          </p:cNvPicPr>
          <p:nvPr/>
        </p:nvPicPr>
        <p:blipFill rotWithShape="1">
          <a:blip r:embed="rId4"/>
          <a:srcRect l="10301"/>
          <a:stretch/>
        </p:blipFill>
        <p:spPr>
          <a:xfrm>
            <a:off x="305420" y="636249"/>
            <a:ext cx="4168683" cy="3891303"/>
          </a:xfrm>
          <a:prstGeom prst="rect">
            <a:avLst/>
          </a:prstGeom>
        </p:spPr>
      </p:pic>
      <p:pic>
        <p:nvPicPr>
          <p:cNvPr id="23" name="Picture 22" descr="A diagram of a brain&#10;&#10;Description automatically generated">
            <a:extLst>
              <a:ext uri="{FF2B5EF4-FFF2-40B4-BE49-F238E27FC236}">
                <a16:creationId xmlns:a16="http://schemas.microsoft.com/office/drawing/2014/main" id="{19B4A79B-825C-8EC3-FD43-BA41154D792C}"/>
              </a:ext>
            </a:extLst>
          </p:cNvPr>
          <p:cNvPicPr>
            <a:picLocks noChangeAspect="1"/>
          </p:cNvPicPr>
          <p:nvPr/>
        </p:nvPicPr>
        <p:blipFill rotWithShape="1">
          <a:blip r:embed="rId3"/>
          <a:srcRect l="63611" t="19545" b="44689"/>
          <a:stretch/>
        </p:blipFill>
        <p:spPr>
          <a:xfrm>
            <a:off x="7658246" y="3946489"/>
            <a:ext cx="1291772" cy="684100"/>
          </a:xfrm>
          <a:prstGeom prst="rect">
            <a:avLst/>
          </a:prstGeom>
        </p:spPr>
      </p:pic>
      <p:sp>
        <p:nvSpPr>
          <p:cNvPr id="25" name="TextBox 24">
            <a:extLst>
              <a:ext uri="{FF2B5EF4-FFF2-40B4-BE49-F238E27FC236}">
                <a16:creationId xmlns:a16="http://schemas.microsoft.com/office/drawing/2014/main" id="{0D227CDB-59F0-AB63-C0F5-63D51119B865}"/>
              </a:ext>
            </a:extLst>
          </p:cNvPr>
          <p:cNvSpPr txBox="1"/>
          <p:nvPr/>
        </p:nvSpPr>
        <p:spPr>
          <a:xfrm>
            <a:off x="5077083" y="4729100"/>
            <a:ext cx="3669877" cy="379656"/>
          </a:xfrm>
          <a:prstGeom prst="rect">
            <a:avLst/>
          </a:prstGeom>
          <a:noFill/>
        </p:spPr>
        <p:txBody>
          <a:bodyPr wrap="square">
            <a:spAutoFit/>
          </a:bodyPr>
          <a:lstStyle/>
          <a:p>
            <a:pPr algn="ctr"/>
            <a:r>
              <a:rPr lang="en-BE" sz="1867" dirty="0">
                <a:latin typeface="Helvetica" pitchFamily="2" charset="0"/>
              </a:rPr>
              <a:t>Integrated information theory</a:t>
            </a:r>
          </a:p>
        </p:txBody>
      </p:sp>
      <p:sp>
        <p:nvSpPr>
          <p:cNvPr id="27" name="TextBox 26">
            <a:extLst>
              <a:ext uri="{FF2B5EF4-FFF2-40B4-BE49-F238E27FC236}">
                <a16:creationId xmlns:a16="http://schemas.microsoft.com/office/drawing/2014/main" id="{9AAEEF17-8CA2-422E-B929-E47F2C712AAE}"/>
              </a:ext>
            </a:extLst>
          </p:cNvPr>
          <p:cNvSpPr txBox="1"/>
          <p:nvPr/>
        </p:nvSpPr>
        <p:spPr>
          <a:xfrm>
            <a:off x="24972" y="4727941"/>
            <a:ext cx="4971141" cy="379656"/>
          </a:xfrm>
          <a:prstGeom prst="rect">
            <a:avLst/>
          </a:prstGeom>
          <a:noFill/>
        </p:spPr>
        <p:txBody>
          <a:bodyPr wrap="square">
            <a:spAutoFit/>
          </a:bodyPr>
          <a:lstStyle/>
          <a:p>
            <a:pPr algn="ctr"/>
            <a:r>
              <a:rPr lang="en-BE" sz="1867" dirty="0">
                <a:latin typeface="Helvetica" pitchFamily="2" charset="0"/>
              </a:rPr>
              <a:t>Global Neuronal Workspace Theory</a:t>
            </a:r>
          </a:p>
        </p:txBody>
      </p:sp>
      <p:sp>
        <p:nvSpPr>
          <p:cNvPr id="28" name="Oval 27">
            <a:extLst>
              <a:ext uri="{FF2B5EF4-FFF2-40B4-BE49-F238E27FC236}">
                <a16:creationId xmlns:a16="http://schemas.microsoft.com/office/drawing/2014/main" id="{A09D69F6-E26D-5EB1-6559-991365C2513C}"/>
              </a:ext>
            </a:extLst>
          </p:cNvPr>
          <p:cNvSpPr/>
          <p:nvPr/>
        </p:nvSpPr>
        <p:spPr>
          <a:xfrm>
            <a:off x="8838581" y="1668235"/>
            <a:ext cx="305419" cy="9862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2400"/>
          </a:p>
        </p:txBody>
      </p:sp>
      <p:sp>
        <p:nvSpPr>
          <p:cNvPr id="29" name="TextBox 28">
            <a:extLst>
              <a:ext uri="{FF2B5EF4-FFF2-40B4-BE49-F238E27FC236}">
                <a16:creationId xmlns:a16="http://schemas.microsoft.com/office/drawing/2014/main" id="{ED620445-95A1-483A-17E2-A69D6E00959C}"/>
              </a:ext>
            </a:extLst>
          </p:cNvPr>
          <p:cNvSpPr txBox="1"/>
          <p:nvPr/>
        </p:nvSpPr>
        <p:spPr>
          <a:xfrm>
            <a:off x="3572596" y="5557892"/>
            <a:ext cx="8171297" cy="276999"/>
          </a:xfrm>
          <a:prstGeom prst="rect">
            <a:avLst/>
          </a:prstGeom>
          <a:noFill/>
        </p:spPr>
        <p:txBody>
          <a:bodyPr wrap="square">
            <a:spAutoFit/>
          </a:bodyPr>
          <a:lstStyle/>
          <a:p>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Seth &amp; Bayne </a:t>
            </a:r>
            <a:r>
              <a:rPr lang="fr-FR"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 </a:t>
            </a:r>
            <a:r>
              <a:rPr lang="fr-FR" sz="12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Rev</a:t>
            </a:r>
            <a:r>
              <a:rPr lang="fr-FR"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12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Neurosci</a:t>
            </a:r>
            <a:r>
              <a:rPr lang="fr-FR"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2022</a:t>
            </a:r>
            <a:endParaRPr lang="en-BE" sz="1200" i="1"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54542C4E-A227-38AD-63FD-A7A5B54EC4F1}"/>
              </a:ext>
            </a:extLst>
          </p:cNvPr>
          <p:cNvSpPr txBox="1">
            <a:spLocks/>
          </p:cNvSpPr>
          <p:nvPr/>
        </p:nvSpPr>
        <p:spPr>
          <a:xfrm>
            <a:off x="530754" y="-76674"/>
            <a:ext cx="7886700" cy="965895"/>
          </a:xfrm>
          <a:prstGeom prst="rect">
            <a:avLst/>
          </a:prstGeom>
        </p:spPr>
        <p:txBody>
          <a:bodyPr vert="horz" lIns="121920" tIns="60960" rIns="121920" bIns="60960" rtlCol="0" anchor="ctr">
            <a:normAutofit fontScale="97500" lnSpcReduction="10000"/>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600" dirty="0"/>
              <a:t>Non-reportable Awareness?</a:t>
            </a:r>
            <a:br>
              <a:rPr lang="en-US" sz="3600" dirty="0"/>
            </a:br>
            <a:r>
              <a:rPr lang="en-US" sz="2400" dirty="0"/>
              <a:t>Challenges for Theories of Consciousness</a:t>
            </a:r>
            <a:endParaRPr lang="fr-BE" sz="3600" dirty="0"/>
          </a:p>
        </p:txBody>
      </p:sp>
    </p:spTree>
    <p:extLst>
      <p:ext uri="{BB962C8B-B14F-4D97-AF65-F5344CB8AC3E}">
        <p14:creationId xmlns:p14="http://schemas.microsoft.com/office/powerpoint/2010/main" val="1654549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2EAA7AF7-547E-5F83-6EF9-D1365AB78D0C}"/>
              </a:ext>
            </a:extLst>
          </p:cNvPr>
          <p:cNvSpPr txBox="1">
            <a:spLocks/>
          </p:cNvSpPr>
          <p:nvPr/>
        </p:nvSpPr>
        <p:spPr>
          <a:xfrm>
            <a:off x="261937" y="1218186"/>
            <a:ext cx="4081463" cy="1727032"/>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4000" b="1" dirty="0">
                <a:solidFill>
                  <a:schemeClr val="tx1"/>
                </a:solidFill>
              </a:rPr>
              <a:t>The embodied </a:t>
            </a:r>
          </a:p>
          <a:p>
            <a:pPr algn="ctr"/>
            <a:r>
              <a:rPr lang="en-US" sz="4000" b="1" dirty="0">
                <a:solidFill>
                  <a:schemeClr val="tx1"/>
                </a:solidFill>
              </a:rPr>
              <a:t>perspective</a:t>
            </a:r>
          </a:p>
        </p:txBody>
      </p:sp>
      <p:sp>
        <p:nvSpPr>
          <p:cNvPr id="5" name="Rectangle 4">
            <a:extLst>
              <a:ext uri="{FF2B5EF4-FFF2-40B4-BE49-F238E27FC236}">
                <a16:creationId xmlns:a16="http://schemas.microsoft.com/office/drawing/2014/main" id="{3693A7A3-4357-759C-2129-02F6D564DE03}"/>
              </a:ext>
            </a:extLst>
          </p:cNvPr>
          <p:cNvSpPr/>
          <p:nvPr/>
        </p:nvSpPr>
        <p:spPr>
          <a:xfrm>
            <a:off x="7439411" y="0"/>
            <a:ext cx="1704589" cy="54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pic>
        <p:nvPicPr>
          <p:cNvPr id="2050" name="Picture 2" descr="A diagram of the human body&#10;&#10;Description automatically generated">
            <a:extLst>
              <a:ext uri="{FF2B5EF4-FFF2-40B4-BE49-F238E27FC236}">
                <a16:creationId xmlns:a16="http://schemas.microsoft.com/office/drawing/2014/main" id="{093568F4-8281-D6F6-6F7A-59C31C1B8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174" y="264180"/>
            <a:ext cx="4743889" cy="41869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8F675A-F029-2EC7-B054-99DFF62768EB}"/>
              </a:ext>
            </a:extLst>
          </p:cNvPr>
          <p:cNvSpPr txBox="1"/>
          <p:nvPr/>
        </p:nvSpPr>
        <p:spPr>
          <a:xfrm>
            <a:off x="4572000" y="4451104"/>
            <a:ext cx="4415883" cy="430887"/>
          </a:xfrm>
          <a:prstGeom prst="rect">
            <a:avLst/>
          </a:prstGeom>
          <a:noFill/>
        </p:spPr>
        <p:txBody>
          <a:bodyPr wrap="square">
            <a:spAutoFit/>
          </a:bodyPr>
          <a:lstStyle/>
          <a:p>
            <a:r>
              <a:rPr lang="en-GB" sz="1100" dirty="0" err="1"/>
              <a:t>Engelen</a:t>
            </a:r>
            <a:r>
              <a:rPr lang="en-GB" sz="1100" dirty="0"/>
              <a:t>, </a:t>
            </a:r>
            <a:r>
              <a:rPr lang="en-GB" sz="1100" dirty="0" err="1"/>
              <a:t>Solcà</a:t>
            </a:r>
            <a:r>
              <a:rPr lang="en-GB" sz="1100" dirty="0"/>
              <a:t>, </a:t>
            </a:r>
            <a:r>
              <a:rPr lang="en-GB" sz="1100" dirty="0" err="1"/>
              <a:t>Tallon-Baudry</a:t>
            </a:r>
            <a:r>
              <a:rPr lang="en-GB" sz="1100" dirty="0"/>
              <a:t>. </a:t>
            </a:r>
            <a:r>
              <a:rPr lang="en-GB" sz="1100" i="1" dirty="0"/>
              <a:t>Nature </a:t>
            </a:r>
            <a:r>
              <a:rPr lang="en-GB" sz="1100" i="1" dirty="0" err="1"/>
              <a:t>Neurosci</a:t>
            </a:r>
            <a:r>
              <a:rPr lang="en-GB" sz="1100" i="1" dirty="0"/>
              <a:t> </a:t>
            </a:r>
            <a:r>
              <a:rPr lang="en-GB" sz="1100" dirty="0"/>
              <a:t>2023​</a:t>
            </a:r>
          </a:p>
          <a:p>
            <a:r>
              <a:rPr lang="en-GB" sz="1100" dirty="0"/>
              <a:t>Varela F. </a:t>
            </a:r>
            <a:r>
              <a:rPr lang="en-GB" sz="1100" i="1" dirty="0"/>
              <a:t>Nat Rev </a:t>
            </a:r>
            <a:r>
              <a:rPr lang="en-GB" sz="1100" i="1" dirty="0" err="1"/>
              <a:t>Neurosci</a:t>
            </a:r>
            <a:r>
              <a:rPr lang="en-GB" sz="1100" dirty="0"/>
              <a:t>. 2001​</a:t>
            </a:r>
          </a:p>
        </p:txBody>
      </p:sp>
    </p:spTree>
    <p:extLst>
      <p:ext uri="{BB962C8B-B14F-4D97-AF65-F5344CB8AC3E}">
        <p14:creationId xmlns:p14="http://schemas.microsoft.com/office/powerpoint/2010/main" val="32986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61D96B5E-E0D9-6093-94DA-8DD1B9EDFE0E}"/>
              </a:ext>
            </a:extLst>
          </p:cNvPr>
          <p:cNvSpPr txBox="1"/>
          <p:nvPr/>
        </p:nvSpPr>
        <p:spPr>
          <a:xfrm>
            <a:off x="254553" y="4796631"/>
            <a:ext cx="9740348" cy="276999"/>
          </a:xfrm>
          <a:prstGeom prst="rect">
            <a:avLst/>
          </a:prstGeom>
          <a:noFill/>
        </p:spPr>
        <p:txBody>
          <a:bodyPr wrap="square">
            <a:spAutoFit/>
          </a:bodyPr>
          <a:lstStyle/>
          <a:p>
            <a:r>
              <a:rPr lang="en-GB" sz="1200" dirty="0">
                <a:latin typeface="Helvetica" pitchFamily="2" charset="0"/>
              </a:rPr>
              <a:t>Seth &amp; Friston. </a:t>
            </a:r>
            <a:r>
              <a:rPr lang="en-GB" sz="1200" i="1" dirty="0">
                <a:latin typeface="Helvetica" pitchFamily="2" charset="0"/>
              </a:rPr>
              <a:t>Phil Trans R Soc London B </a:t>
            </a:r>
            <a:r>
              <a:rPr lang="en-GB" sz="1200" dirty="0">
                <a:latin typeface="Helvetica" pitchFamily="2" charset="0"/>
              </a:rPr>
              <a:t>2016</a:t>
            </a:r>
          </a:p>
        </p:txBody>
      </p:sp>
      <p:pic>
        <p:nvPicPr>
          <p:cNvPr id="6" name="Picture 5">
            <a:extLst>
              <a:ext uri="{FF2B5EF4-FFF2-40B4-BE49-F238E27FC236}">
                <a16:creationId xmlns:a16="http://schemas.microsoft.com/office/drawing/2014/main" id="{8CD9069B-4106-B7C0-BB6E-2E750975E0EE}"/>
              </a:ext>
            </a:extLst>
          </p:cNvPr>
          <p:cNvPicPr>
            <a:picLocks noChangeAspect="1"/>
          </p:cNvPicPr>
          <p:nvPr/>
        </p:nvPicPr>
        <p:blipFill>
          <a:blip r:embed="rId3"/>
          <a:stretch>
            <a:fillRect/>
          </a:stretch>
        </p:blipFill>
        <p:spPr>
          <a:xfrm>
            <a:off x="1451586" y="709509"/>
            <a:ext cx="5800552" cy="4364121"/>
          </a:xfrm>
          <a:prstGeom prst="rect">
            <a:avLst/>
          </a:prstGeom>
        </p:spPr>
      </p:pic>
      <p:sp>
        <p:nvSpPr>
          <p:cNvPr id="2" name="Titre 2">
            <a:extLst>
              <a:ext uri="{FF2B5EF4-FFF2-40B4-BE49-F238E27FC236}">
                <a16:creationId xmlns:a16="http://schemas.microsoft.com/office/drawing/2014/main" id="{C10568DA-3D5A-DF32-D771-ED696CCFF7EF}"/>
              </a:ext>
            </a:extLst>
          </p:cNvPr>
          <p:cNvSpPr txBox="1">
            <a:spLocks/>
          </p:cNvSpPr>
          <p:nvPr/>
        </p:nvSpPr>
        <p:spPr>
          <a:xfrm>
            <a:off x="690802" y="54384"/>
            <a:ext cx="776239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200" b="1" dirty="0">
                <a:solidFill>
                  <a:schemeClr val="tx1"/>
                </a:solidFill>
              </a:rPr>
              <a:t>The mind is embodied and embedded</a:t>
            </a:r>
          </a:p>
        </p:txBody>
      </p:sp>
    </p:spTree>
    <p:extLst>
      <p:ext uri="{BB962C8B-B14F-4D97-AF65-F5344CB8AC3E}">
        <p14:creationId xmlns:p14="http://schemas.microsoft.com/office/powerpoint/2010/main" val="2060660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46403" y="121501"/>
            <a:ext cx="1704589" cy="57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85" name="Bekinschtein et al., PNAS, 2009"/>
          <p:cNvSpPr txBox="1"/>
          <p:nvPr/>
        </p:nvSpPr>
        <p:spPr>
          <a:xfrm>
            <a:off x="563952" y="1243246"/>
            <a:ext cx="1971694" cy="238655"/>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defRPr sz="1400" b="0">
                <a:latin typeface="Helvetica Light"/>
                <a:ea typeface="Helvetica Light"/>
                <a:cs typeface="Helvetica Light"/>
                <a:sym typeface="Helvetica Light"/>
              </a:defRPr>
            </a:pPr>
            <a:r>
              <a:rPr sz="1051" i="1" dirty="0" err="1">
                <a:latin typeface="Helvetica"/>
                <a:ea typeface="Helvetica"/>
                <a:cs typeface="Helvetica"/>
                <a:sym typeface="Helvetica"/>
              </a:rPr>
              <a:t>Bekinschtein</a:t>
            </a:r>
            <a:r>
              <a:rPr sz="1051" i="1" dirty="0">
                <a:latin typeface="Helvetica"/>
                <a:ea typeface="Helvetica"/>
                <a:cs typeface="Helvetica"/>
                <a:sym typeface="Helvetica"/>
              </a:rPr>
              <a:t> et al.</a:t>
            </a:r>
            <a:r>
              <a:rPr sz="1051" dirty="0"/>
              <a:t>, PNAS, 2009</a:t>
            </a:r>
          </a:p>
        </p:txBody>
      </p:sp>
      <p:sp>
        <p:nvSpPr>
          <p:cNvPr id="231" name="Bekinschtein et al., PNAS, 2009"/>
          <p:cNvSpPr txBox="1"/>
          <p:nvPr/>
        </p:nvSpPr>
        <p:spPr>
          <a:xfrm>
            <a:off x="120719" y="6986323"/>
            <a:ext cx="1971694" cy="238655"/>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defRPr sz="1400" b="0">
                <a:latin typeface="Helvetica Light"/>
                <a:ea typeface="Helvetica Light"/>
                <a:cs typeface="Helvetica Light"/>
                <a:sym typeface="Helvetica Light"/>
              </a:defRPr>
            </a:pPr>
            <a:r>
              <a:rPr sz="1051" i="1">
                <a:latin typeface="Helvetica"/>
                <a:ea typeface="Helvetica"/>
                <a:cs typeface="Helvetica"/>
                <a:sym typeface="Helvetica"/>
              </a:rPr>
              <a:t>Bekinschtein et al.</a:t>
            </a:r>
            <a:r>
              <a:rPr sz="1051"/>
              <a:t>, PNAS, 2009</a:t>
            </a:r>
          </a:p>
        </p:txBody>
      </p:sp>
      <p:pic>
        <p:nvPicPr>
          <p:cNvPr id="232" name="Picture 231"/>
          <p:cNvPicPr>
            <a:picLocks noChangeAspect="1"/>
          </p:cNvPicPr>
          <p:nvPr/>
        </p:nvPicPr>
        <p:blipFill rotWithShape="1">
          <a:blip r:embed="rId5"/>
          <a:srcRect t="16963"/>
          <a:stretch/>
        </p:blipFill>
        <p:spPr>
          <a:xfrm>
            <a:off x="-211177" y="2074523"/>
            <a:ext cx="3103549" cy="2317815"/>
          </a:xfrm>
          <a:prstGeom prst="rect">
            <a:avLst/>
          </a:prstGeom>
        </p:spPr>
      </p:pic>
      <p:pic>
        <p:nvPicPr>
          <p:cNvPr id="237" name="Picture 236"/>
          <p:cNvPicPr>
            <a:picLocks noChangeAspect="1"/>
          </p:cNvPicPr>
          <p:nvPr/>
        </p:nvPicPr>
        <p:blipFill>
          <a:blip r:embed="rId6"/>
          <a:stretch>
            <a:fillRect/>
          </a:stretch>
        </p:blipFill>
        <p:spPr>
          <a:xfrm>
            <a:off x="5908511" y="2035096"/>
            <a:ext cx="3345268" cy="2520053"/>
          </a:xfrm>
          <a:prstGeom prst="rect">
            <a:avLst/>
          </a:prstGeom>
        </p:spPr>
      </p:pic>
      <p:sp>
        <p:nvSpPr>
          <p:cNvPr id="239" name="Rectangle 39"/>
          <p:cNvSpPr>
            <a:spLocks noChangeArrowheads="1"/>
          </p:cNvSpPr>
          <p:nvPr/>
        </p:nvSpPr>
        <p:spPr bwMode="auto">
          <a:xfrm>
            <a:off x="392504" y="935635"/>
            <a:ext cx="6330461" cy="36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lnSpc>
                <a:spcPct val="150000"/>
              </a:lnSpc>
              <a:spcBef>
                <a:spcPct val="0"/>
              </a:spcBef>
            </a:pPr>
            <a:r>
              <a:rPr lang="en-US" altLang="en-US" sz="1351" dirty="0">
                <a:ln w="0"/>
                <a:solidFill>
                  <a:schemeClr val="tx1"/>
                </a:solidFill>
                <a:effectLst>
                  <a:outerShdw blurRad="38100" dist="25400" dir="5400000" algn="ctr" rotWithShape="0">
                    <a:srgbClr val="6E747A">
                      <a:alpha val="43000"/>
                    </a:srgbClr>
                  </a:outerShdw>
                </a:effectLst>
                <a:latin typeface="Helvetica Neue" charset="0"/>
                <a:ea typeface="Helvetica Neue" charset="0"/>
                <a:cs typeface="Helvetica Neue" charset="0"/>
              </a:rPr>
              <a:t>Auditory oddball paradigm</a:t>
            </a:r>
          </a:p>
        </p:txBody>
      </p:sp>
      <p:grpSp>
        <p:nvGrpSpPr>
          <p:cNvPr id="242" name="Group 241"/>
          <p:cNvGrpSpPr/>
          <p:nvPr/>
        </p:nvGrpSpPr>
        <p:grpSpPr>
          <a:xfrm>
            <a:off x="2653321" y="1967806"/>
            <a:ext cx="3221535" cy="2568743"/>
            <a:chOff x="3609474" y="2401857"/>
            <a:chExt cx="4295380" cy="3424989"/>
          </a:xfrm>
        </p:grpSpPr>
        <p:pic>
          <p:nvPicPr>
            <p:cNvPr id="236" name="Picture 235"/>
            <p:cNvPicPr>
              <a:picLocks noChangeAspect="1"/>
            </p:cNvPicPr>
            <p:nvPr/>
          </p:nvPicPr>
          <p:blipFill rotWithShape="1">
            <a:blip r:embed="rId7"/>
            <a:srcRect l="58689" t="50058"/>
            <a:stretch/>
          </p:blipFill>
          <p:spPr>
            <a:xfrm>
              <a:off x="4091384" y="2401857"/>
              <a:ext cx="3813470" cy="3424989"/>
            </a:xfrm>
            <a:prstGeom prst="rect">
              <a:avLst/>
            </a:prstGeom>
          </p:spPr>
        </p:pic>
        <p:pic>
          <p:nvPicPr>
            <p:cNvPr id="241" name="Picture 240"/>
            <p:cNvPicPr>
              <a:picLocks noChangeAspect="1"/>
            </p:cNvPicPr>
            <p:nvPr/>
          </p:nvPicPr>
          <p:blipFill rotWithShape="1">
            <a:blip r:embed="rId8"/>
            <a:srcRect l="9676" t="51473" r="84235"/>
            <a:stretch/>
          </p:blipFill>
          <p:spPr>
            <a:xfrm>
              <a:off x="3609474" y="2508054"/>
              <a:ext cx="562098" cy="3318792"/>
            </a:xfrm>
            <a:prstGeom prst="rect">
              <a:avLst/>
            </a:prstGeom>
          </p:spPr>
        </p:pic>
      </p:grpSp>
      <p:sp>
        <p:nvSpPr>
          <p:cNvPr id="243" name="Rectangle 39"/>
          <p:cNvSpPr>
            <a:spLocks noChangeArrowheads="1"/>
          </p:cNvSpPr>
          <p:nvPr/>
        </p:nvSpPr>
        <p:spPr bwMode="auto">
          <a:xfrm>
            <a:off x="3014753" y="1693651"/>
            <a:ext cx="2860103" cy="3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ctr" eaLnBrk="1" hangingPunct="1">
              <a:lnSpc>
                <a:spcPct val="150000"/>
              </a:lnSpc>
              <a:spcBef>
                <a:spcPct val="0"/>
              </a:spcBef>
            </a:pPr>
            <a:r>
              <a:rPr lang="en-US" altLang="en-US" sz="1351" dirty="0">
                <a:ln w="0"/>
                <a:solidFill>
                  <a:schemeClr val="tx1"/>
                </a:solidFill>
                <a:effectLst>
                  <a:outerShdw blurRad="38100" dist="25400" dir="5400000" algn="ctr" rotWithShape="0">
                    <a:srgbClr val="6E747A">
                      <a:alpha val="43000"/>
                    </a:srgbClr>
                  </a:outerShdw>
                </a:effectLst>
                <a:latin typeface="Helvetica" charset="0"/>
                <a:ea typeface="Helvetica" charset="0"/>
                <a:cs typeface="Helvetica" charset="0"/>
              </a:rPr>
              <a:t>Post interval </a:t>
            </a:r>
          </a:p>
        </p:txBody>
      </p:sp>
      <p:sp>
        <p:nvSpPr>
          <p:cNvPr id="15" name="Title 1"/>
          <p:cNvSpPr txBox="1">
            <a:spLocks/>
          </p:cNvSpPr>
          <p:nvPr/>
        </p:nvSpPr>
        <p:spPr bwMode="gray">
          <a:xfrm>
            <a:off x="377339" y="114096"/>
            <a:ext cx="8294245" cy="79559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4000" b="1" dirty="0">
                <a:solidFill>
                  <a:schemeClr val="tx1"/>
                </a:solidFill>
                <a:ea typeface="Helvetica" charset="0"/>
                <a:cs typeface="Helvetica" charset="0"/>
              </a:rPr>
              <a:t>Cardiac reactions to oddballs in </a:t>
            </a:r>
            <a:r>
              <a:rPr lang="en-US" sz="4000" b="1" u="sng" dirty="0">
                <a:solidFill>
                  <a:schemeClr val="tx1"/>
                </a:solidFill>
                <a:ea typeface="Helvetica" charset="0"/>
                <a:cs typeface="Helvetica" charset="0"/>
              </a:rPr>
              <a:t>MCS</a:t>
            </a:r>
          </a:p>
        </p:txBody>
      </p:sp>
      <p:sp>
        <p:nvSpPr>
          <p:cNvPr id="4" name="TextBox 3"/>
          <p:cNvSpPr txBox="1"/>
          <p:nvPr/>
        </p:nvSpPr>
        <p:spPr>
          <a:xfrm>
            <a:off x="2788980" y="999020"/>
            <a:ext cx="3041218" cy="523220"/>
          </a:xfrm>
          <a:prstGeom prst="rect">
            <a:avLst/>
          </a:prstGeom>
          <a:noFill/>
        </p:spPr>
        <p:txBody>
          <a:bodyPr wrap="none" rtlCol="0">
            <a:spAutoFit/>
          </a:bodyPr>
          <a:lstStyle/>
          <a:p>
            <a:pPr algn="ctr"/>
            <a:r>
              <a:rPr lang="en-US" sz="1400" b="1" dirty="0">
                <a:solidFill>
                  <a:srgbClr val="C00000"/>
                </a:solidFill>
                <a:latin typeface="Helvetica Neue" charset="0"/>
                <a:ea typeface="Helvetica Neue" charset="0"/>
                <a:cs typeface="Helvetica Neue" charset="0"/>
              </a:rPr>
              <a:t>Cardiac cycle-phase acceleration</a:t>
            </a:r>
          </a:p>
          <a:p>
            <a:pPr algn="ctr"/>
            <a:r>
              <a:rPr lang="en-US" sz="1400" b="1" dirty="0">
                <a:solidFill>
                  <a:srgbClr val="C00000"/>
                </a:solidFill>
                <a:latin typeface="Helvetica Neue" charset="0"/>
                <a:ea typeface="Helvetica Neue" charset="0"/>
                <a:cs typeface="Helvetica Neue" charset="0"/>
              </a:rPr>
              <a:t> only in MCS</a:t>
            </a:r>
          </a:p>
        </p:txBody>
      </p:sp>
      <p:sp>
        <p:nvSpPr>
          <p:cNvPr id="6" name="Rectangle 5"/>
          <p:cNvSpPr/>
          <p:nvPr/>
        </p:nvSpPr>
        <p:spPr>
          <a:xfrm>
            <a:off x="5290064" y="996025"/>
            <a:ext cx="4572000" cy="523220"/>
          </a:xfrm>
          <a:prstGeom prst="rect">
            <a:avLst/>
          </a:prstGeom>
        </p:spPr>
        <p:txBody>
          <a:bodyPr>
            <a:spAutoFit/>
          </a:bodyPr>
          <a:lstStyle/>
          <a:p>
            <a:pPr algn="ctr"/>
            <a:r>
              <a:rPr lang="en-US" sz="1400" dirty="0">
                <a:latin typeface="Helvetica Neue" charset="0"/>
                <a:ea typeface="Helvetica Neue" charset="0"/>
                <a:cs typeface="Helvetica Neue" charset="0"/>
              </a:rPr>
              <a:t>Electrocardiographic markers carry </a:t>
            </a:r>
          </a:p>
          <a:p>
            <a:pPr algn="ctr"/>
            <a:r>
              <a:rPr lang="en-US" sz="1400" dirty="0">
                <a:latin typeface="Helvetica Neue" charset="0"/>
                <a:ea typeface="Helvetica Neue" charset="0"/>
                <a:cs typeface="Helvetica Neue" charset="0"/>
              </a:rPr>
              <a:t>independent information from EEG</a:t>
            </a:r>
          </a:p>
        </p:txBody>
      </p:sp>
      <p:sp>
        <p:nvSpPr>
          <p:cNvPr id="8" name="TextBox 7">
            <a:extLst>
              <a:ext uri="{FF2B5EF4-FFF2-40B4-BE49-F238E27FC236}">
                <a16:creationId xmlns:a16="http://schemas.microsoft.com/office/drawing/2014/main" id="{7C034545-D63F-AF3C-099D-4BE8B0AC4C7E}"/>
              </a:ext>
            </a:extLst>
          </p:cNvPr>
          <p:cNvSpPr txBox="1"/>
          <p:nvPr/>
        </p:nvSpPr>
        <p:spPr>
          <a:xfrm>
            <a:off x="120719" y="4672204"/>
            <a:ext cx="9286969" cy="276999"/>
          </a:xfrm>
          <a:prstGeom prst="rect">
            <a:avLst/>
          </a:prstGeom>
          <a:noFill/>
        </p:spPr>
        <p:txBody>
          <a:bodyPr wrap="square">
            <a:spAutoFit/>
          </a:bodyPr>
          <a:lstStyle/>
          <a:p>
            <a:r>
              <a:rPr lang="fr-FR" sz="1200" dirty="0">
                <a:effectLst/>
                <a:latin typeface="Calibri" panose="020F0502020204030204" pitchFamily="34" charset="0"/>
                <a:ea typeface="Aptos" panose="020B0004020202020204" pitchFamily="34" charset="0"/>
                <a:cs typeface="Calibri" panose="020F0502020204030204" pitchFamily="34" charset="0"/>
              </a:rPr>
              <a:t>Raimondo, </a:t>
            </a:r>
            <a:r>
              <a:rPr lang="fr-FR" sz="1200" dirty="0" err="1">
                <a:effectLst/>
                <a:latin typeface="Calibri" panose="020F0502020204030204" pitchFamily="34" charset="0"/>
                <a:ea typeface="Aptos" panose="020B0004020202020204" pitchFamily="34" charset="0"/>
                <a:cs typeface="Calibri" panose="020F0502020204030204" pitchFamily="34" charset="0"/>
              </a:rPr>
              <a:t>Rohaut</a:t>
            </a:r>
            <a:r>
              <a:rPr lang="fr-FR" sz="1200" dirty="0">
                <a:effectLst/>
                <a:latin typeface="Calibri" panose="020F0502020204030204" pitchFamily="34" charset="0"/>
                <a:ea typeface="Aptos" panose="020B0004020202020204" pitchFamily="34" charset="0"/>
                <a:cs typeface="Calibri" panose="020F0502020204030204" pitchFamily="34" charset="0"/>
              </a:rPr>
              <a:t>, Demertzi, Valente, </a:t>
            </a:r>
            <a:r>
              <a:rPr lang="fr-FR" sz="1200" dirty="0" err="1">
                <a:effectLst/>
                <a:latin typeface="Calibri" panose="020F0502020204030204" pitchFamily="34" charset="0"/>
                <a:ea typeface="Aptos" panose="020B0004020202020204" pitchFamily="34" charset="0"/>
                <a:cs typeface="Calibri" panose="020F0502020204030204" pitchFamily="34" charset="0"/>
              </a:rPr>
              <a:t>Engemann</a:t>
            </a:r>
            <a:r>
              <a:rPr lang="fr-FR" sz="1200" dirty="0">
                <a:effectLst/>
                <a:latin typeface="Calibri" panose="020F0502020204030204" pitchFamily="34" charset="0"/>
                <a:ea typeface="Aptos" panose="020B0004020202020204" pitchFamily="34" charset="0"/>
                <a:cs typeface="Calibri" panose="020F0502020204030204" pitchFamily="34" charset="0"/>
              </a:rPr>
              <a:t>, </a:t>
            </a:r>
            <a:r>
              <a:rPr lang="fr-FR" sz="1200" dirty="0" err="1">
                <a:effectLst/>
                <a:latin typeface="Calibri" panose="020F0502020204030204" pitchFamily="34" charset="0"/>
                <a:ea typeface="Aptos" panose="020B0004020202020204" pitchFamily="34" charset="0"/>
                <a:cs typeface="Calibri" panose="020F0502020204030204" pitchFamily="34" charset="0"/>
              </a:rPr>
              <a:t>Salti</a:t>
            </a:r>
            <a:r>
              <a:rPr lang="fr-FR" sz="1200" dirty="0">
                <a:effectLst/>
                <a:latin typeface="Calibri" panose="020F0502020204030204" pitchFamily="34" charset="0"/>
                <a:ea typeface="Aptos" panose="020B0004020202020204" pitchFamily="34" charset="0"/>
                <a:cs typeface="Calibri" panose="020F0502020204030204" pitchFamily="34" charset="0"/>
              </a:rPr>
              <a:t>, Fernandez </a:t>
            </a:r>
            <a:r>
              <a:rPr lang="fr-FR" sz="1200" dirty="0" err="1">
                <a:effectLst/>
                <a:latin typeface="Calibri" panose="020F0502020204030204" pitchFamily="34" charset="0"/>
                <a:ea typeface="Aptos" panose="020B0004020202020204" pitchFamily="34" charset="0"/>
                <a:cs typeface="Calibri" panose="020F0502020204030204" pitchFamily="34" charset="0"/>
              </a:rPr>
              <a:t>Slezak</a:t>
            </a:r>
            <a:r>
              <a:rPr lang="fr-FR" sz="1200" dirty="0">
                <a:effectLst/>
                <a:latin typeface="Calibri" panose="020F0502020204030204" pitchFamily="34" charset="0"/>
                <a:ea typeface="Aptos" panose="020B0004020202020204" pitchFamily="34" charset="0"/>
                <a:cs typeface="Calibri" panose="020F0502020204030204" pitchFamily="34" charset="0"/>
              </a:rPr>
              <a:t>, </a:t>
            </a:r>
            <a:r>
              <a:rPr lang="fr-FR" sz="1200" dirty="0" err="1">
                <a:effectLst/>
                <a:latin typeface="Calibri" panose="020F0502020204030204" pitchFamily="34" charset="0"/>
                <a:ea typeface="Aptos" panose="020B0004020202020204" pitchFamily="34" charset="0"/>
                <a:cs typeface="Calibri" panose="020F0502020204030204" pitchFamily="34" charset="0"/>
              </a:rPr>
              <a:t>Naccache</a:t>
            </a:r>
            <a:r>
              <a:rPr lang="fr-FR" sz="1200" dirty="0">
                <a:effectLst/>
                <a:latin typeface="Calibri" panose="020F0502020204030204" pitchFamily="34" charset="0"/>
                <a:ea typeface="Aptos" panose="020B0004020202020204" pitchFamily="34" charset="0"/>
                <a:cs typeface="Calibri" panose="020F0502020204030204" pitchFamily="34" charset="0"/>
              </a:rPr>
              <a:t>, </a:t>
            </a:r>
            <a:r>
              <a:rPr lang="fr-FR" sz="1200" dirty="0" err="1">
                <a:effectLst/>
                <a:latin typeface="Calibri" panose="020F0502020204030204" pitchFamily="34" charset="0"/>
                <a:ea typeface="Aptos" panose="020B0004020202020204" pitchFamily="34" charset="0"/>
                <a:cs typeface="Calibri" panose="020F0502020204030204" pitchFamily="34" charset="0"/>
              </a:rPr>
              <a:t>Sitt</a:t>
            </a:r>
            <a:r>
              <a:rPr lang="en-GB" sz="1200" dirty="0">
                <a:effectLst/>
                <a:latin typeface="Calibri" panose="020F0502020204030204" pitchFamily="34" charset="0"/>
                <a:ea typeface="Aptos" panose="020B0004020202020204" pitchFamily="34" charset="0"/>
                <a:cs typeface="Calibri" panose="020F0502020204030204" pitchFamily="34" charset="0"/>
              </a:rPr>
              <a:t>. </a:t>
            </a:r>
            <a:r>
              <a:rPr lang="en-GB" sz="1200" i="1" dirty="0">
                <a:effectLst/>
                <a:latin typeface="Calibri" panose="020F0502020204030204" pitchFamily="34" charset="0"/>
                <a:ea typeface="Aptos" panose="020B0004020202020204" pitchFamily="34" charset="0"/>
                <a:cs typeface="Calibri" panose="020F0502020204030204" pitchFamily="34" charset="0"/>
              </a:rPr>
              <a:t>Annals of Neurology</a:t>
            </a:r>
            <a:r>
              <a:rPr lang="en-GB" sz="1200" dirty="0">
                <a:effectLst/>
                <a:latin typeface="Calibri" panose="020F0502020204030204" pitchFamily="34" charset="0"/>
                <a:ea typeface="Aptos" panose="020B0004020202020204" pitchFamily="34" charset="0"/>
                <a:cs typeface="Calibri" panose="020F0502020204030204" pitchFamily="34" charset="0"/>
              </a:rPr>
              <a:t> 2017</a:t>
            </a:r>
          </a:p>
        </p:txBody>
      </p:sp>
      <p:pic>
        <p:nvPicPr>
          <p:cNvPr id="230" name="LG_Example_1.wav" descr="LG_Example_1.wav"/>
          <p:cNvPicPr>
            <a:picLocks/>
          </p:cNvPicPr>
          <p:nvPr>
            <a:audioFile r:link="rId2"/>
            <p:extLst>
              <p:ext uri="{DAA4B4D4-6D71-4841-9C94-3DE7FCFB9230}">
                <p14:media xmlns:p14="http://schemas.microsoft.com/office/powerpoint/2010/main" r:embed="rId1"/>
              </p:ext>
            </p:extLst>
          </p:nvPr>
        </p:nvPicPr>
        <p:blipFill>
          <a:blip r:embed="rId9"/>
          <a:stretch>
            <a:fillRect/>
          </a:stretch>
        </p:blipFill>
        <p:spPr>
          <a:xfrm>
            <a:off x="227052" y="1529442"/>
            <a:ext cx="428627" cy="428627"/>
          </a:xfrm>
          <a:prstGeom prst="rect">
            <a:avLst/>
          </a:prstGeom>
          <a:ln w="12700">
            <a:miter lim="400000"/>
          </a:ln>
        </p:spPr>
      </p:pic>
      <p:cxnSp>
        <p:nvCxnSpPr>
          <p:cNvPr id="2" name="Straight Connector 1">
            <a:extLst>
              <a:ext uri="{FF2B5EF4-FFF2-40B4-BE49-F238E27FC236}">
                <a16:creationId xmlns:a16="http://schemas.microsoft.com/office/drawing/2014/main" id="{A1B62381-60EC-F38E-9DB0-72DAC2E3BDD3}"/>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248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5687" fill="hold"/>
                                        <p:tgtEl>
                                          <p:spTgt spid="230"/>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43"/>
                                        </p:tgtEl>
                                        <p:attrNameLst>
                                          <p:attrName>style.visibility</p:attrName>
                                        </p:attrNameLst>
                                      </p:cBhvr>
                                      <p:to>
                                        <p:strVal val="visible"/>
                                      </p:to>
                                    </p:set>
                                    <p:animEffect transition="in" filter="dissolve">
                                      <p:cBhvr>
                                        <p:cTn id="14" dur="500"/>
                                        <p:tgtEl>
                                          <p:spTgt spid="243"/>
                                        </p:tgtEl>
                                      </p:cBhvr>
                                    </p:animEffect>
                                  </p:childTnLst>
                                </p:cTn>
                              </p:par>
                              <p:par>
                                <p:cTn id="15" presetID="9" presetClass="entr" presetSubtype="0" fill="hold" nodeType="with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dissolve">
                                      <p:cBhvr>
                                        <p:cTn id="17" dur="500"/>
                                        <p:tgtEl>
                                          <p:spTgt spid="24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dissolve">
                                      <p:cBhvr>
                                        <p:cTn id="23"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4" fill="hold" display="0">
                  <p:stCondLst>
                    <p:cond delay="indefinite"/>
                  </p:stCondLst>
                </p:cTn>
                <p:tgtEl>
                  <p:spTgt spid="230"/>
                </p:tgtEl>
              </p:cMediaNode>
            </p:audio>
          </p:childTnLst>
        </p:cTn>
      </p:par>
    </p:tnLst>
    <p:bldLst>
      <p:bldP spid="24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E967-8F03-DE34-5DC0-C993B8663F4E}"/>
              </a:ext>
            </a:extLst>
          </p:cNvPr>
          <p:cNvSpPr/>
          <p:nvPr/>
        </p:nvSpPr>
        <p:spPr>
          <a:xfrm>
            <a:off x="7397181" y="44519"/>
            <a:ext cx="1704589" cy="57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2" name="Title 1">
            <a:extLst>
              <a:ext uri="{FF2B5EF4-FFF2-40B4-BE49-F238E27FC236}">
                <a16:creationId xmlns:a16="http://schemas.microsoft.com/office/drawing/2014/main" id="{0484906C-6C28-D8BA-7936-C96CCD4E4731}"/>
              </a:ext>
            </a:extLst>
          </p:cNvPr>
          <p:cNvSpPr txBox="1">
            <a:spLocks/>
          </p:cNvSpPr>
          <p:nvPr/>
        </p:nvSpPr>
        <p:spPr bwMode="gray">
          <a:xfrm>
            <a:off x="424876" y="101083"/>
            <a:ext cx="8294245" cy="79559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4000" b="1" dirty="0">
                <a:solidFill>
                  <a:schemeClr val="tx1"/>
                </a:solidFill>
                <a:ea typeface="Helvetica" charset="0"/>
                <a:cs typeface="Helvetica" charset="0"/>
              </a:rPr>
              <a:t>Cardiac reactions to oddballs in </a:t>
            </a:r>
            <a:r>
              <a:rPr lang="en-US" sz="4000" b="1" u="sng" dirty="0">
                <a:solidFill>
                  <a:schemeClr val="tx1"/>
                </a:solidFill>
                <a:ea typeface="Helvetica" charset="0"/>
                <a:cs typeface="Helvetica" charset="0"/>
              </a:rPr>
              <a:t>sleep</a:t>
            </a:r>
          </a:p>
        </p:txBody>
      </p:sp>
      <p:sp>
        <p:nvSpPr>
          <p:cNvPr id="5" name="TextBox 4">
            <a:extLst>
              <a:ext uri="{FF2B5EF4-FFF2-40B4-BE49-F238E27FC236}">
                <a16:creationId xmlns:a16="http://schemas.microsoft.com/office/drawing/2014/main" id="{ABE3035D-9AF4-C9FF-CFF6-8491109DB154}"/>
              </a:ext>
            </a:extLst>
          </p:cNvPr>
          <p:cNvSpPr txBox="1"/>
          <p:nvPr/>
        </p:nvSpPr>
        <p:spPr>
          <a:xfrm>
            <a:off x="1371339" y="1212255"/>
            <a:ext cx="6401322" cy="369332"/>
          </a:xfrm>
          <a:prstGeom prst="rect">
            <a:avLst/>
          </a:prstGeom>
          <a:noFill/>
        </p:spPr>
        <p:txBody>
          <a:bodyPr wrap="square">
            <a:spAutoFit/>
          </a:bodyPr>
          <a:lstStyle/>
          <a:p>
            <a:pPr marL="434898" lvl="1"/>
            <a:r>
              <a:rPr lang="fr-FR" sz="1800" b="1" dirty="0" err="1"/>
              <a:t>Cardiac</a:t>
            </a:r>
            <a:r>
              <a:rPr lang="fr-FR" sz="1800" b="1" dirty="0"/>
              <a:t> </a:t>
            </a:r>
            <a:r>
              <a:rPr lang="fr-FR" sz="1800" b="1" dirty="0" err="1"/>
              <a:t>deceleration</a:t>
            </a:r>
            <a:r>
              <a:rPr lang="fr-FR" sz="1800" b="1" dirty="0"/>
              <a:t> for global </a:t>
            </a:r>
            <a:r>
              <a:rPr lang="fr-FR" sz="1800" b="1" dirty="0" err="1"/>
              <a:t>deviants</a:t>
            </a:r>
            <a:r>
              <a:rPr lang="fr-FR" sz="1800" b="1" dirty="0"/>
              <a:t> </a:t>
            </a:r>
            <a:r>
              <a:rPr lang="fr-FR" sz="1800" b="1" dirty="0" err="1"/>
              <a:t>only</a:t>
            </a:r>
            <a:r>
              <a:rPr lang="fr-FR" sz="1800" b="1" dirty="0"/>
              <a:t> in REM</a:t>
            </a:r>
          </a:p>
        </p:txBody>
      </p:sp>
      <p:sp>
        <p:nvSpPr>
          <p:cNvPr id="7" name="TextBox 6">
            <a:extLst>
              <a:ext uri="{FF2B5EF4-FFF2-40B4-BE49-F238E27FC236}">
                <a16:creationId xmlns:a16="http://schemas.microsoft.com/office/drawing/2014/main" id="{E765D0D3-9D73-52B3-F2BA-E88F137E3D9D}"/>
              </a:ext>
            </a:extLst>
          </p:cNvPr>
          <p:cNvSpPr txBox="1"/>
          <p:nvPr/>
        </p:nvSpPr>
        <p:spPr>
          <a:xfrm>
            <a:off x="292932" y="4429353"/>
            <a:ext cx="9238187" cy="276999"/>
          </a:xfrm>
          <a:prstGeom prst="rect">
            <a:avLst/>
          </a:prstGeom>
          <a:noFill/>
        </p:spPr>
        <p:txBody>
          <a:bodyPr wrap="square">
            <a:spAutoFit/>
          </a:bodyPr>
          <a:lstStyle/>
          <a:p>
            <a:r>
              <a:rPr lang="fr-FR" altLang="en-BE" sz="1200" dirty="0" err="1">
                <a:latin typeface="Calibri" panose="020F0502020204030204" pitchFamily="34" charset="0"/>
                <a:ea typeface="ＭＳ Ｐゴシック" panose="020B0600070205080204" pitchFamily="34" charset="-128"/>
                <a:cs typeface="Calibri" panose="020F0502020204030204" pitchFamily="34" charset="0"/>
              </a:rPr>
              <a:t>Koroma</a:t>
            </a:r>
            <a:r>
              <a:rPr lang="fr-FR" altLang="en-BE" sz="1200" dirty="0">
                <a:latin typeface="Calibri" panose="020F0502020204030204" pitchFamily="34" charset="0"/>
                <a:ea typeface="ＭＳ Ｐゴシック" panose="020B0600070205080204" pitchFamily="34" charset="-128"/>
                <a:cs typeface="Calibri" panose="020F0502020204030204" pitchFamily="34" charset="0"/>
              </a:rPr>
              <a:t>, </a:t>
            </a:r>
            <a:r>
              <a:rPr lang="fr-FR" altLang="en-BE" sz="1200" dirty="0" err="1">
                <a:latin typeface="Calibri" panose="020F0502020204030204" pitchFamily="34" charset="0"/>
                <a:ea typeface="ＭＳ Ｐゴシック" panose="020B0600070205080204" pitchFamily="34" charset="-128"/>
                <a:cs typeface="Calibri" panose="020F0502020204030204" pitchFamily="34" charset="0"/>
              </a:rPr>
              <a:t>Boulakis</a:t>
            </a:r>
            <a:r>
              <a:rPr lang="fr-FR" altLang="en-BE" sz="1200" dirty="0">
                <a:latin typeface="Calibri" panose="020F0502020204030204" pitchFamily="34" charset="0"/>
                <a:ea typeface="ＭＳ Ｐゴシック" panose="020B0600070205080204" pitchFamily="34" charset="-128"/>
                <a:cs typeface="Calibri" panose="020F0502020204030204" pitchFamily="34" charset="0"/>
              </a:rPr>
              <a:t>, Raimondo, </a:t>
            </a:r>
            <a:r>
              <a:rPr lang="fr-FR" altLang="en-BE" sz="1200" dirty="0" err="1">
                <a:latin typeface="Calibri" panose="020F0502020204030204" pitchFamily="34" charset="0"/>
                <a:ea typeface="ＭＳ Ｐゴシック" panose="020B0600070205080204" pitchFamily="34" charset="-128"/>
                <a:cs typeface="Calibri" panose="020F0502020204030204" pitchFamily="34" charset="0"/>
              </a:rPr>
              <a:t>Blume</a:t>
            </a:r>
            <a:r>
              <a:rPr lang="fr-FR" altLang="en-BE" sz="1200" dirty="0">
                <a:latin typeface="Calibri" panose="020F0502020204030204" pitchFamily="34" charset="0"/>
                <a:ea typeface="ＭＳ Ｐゴシック" panose="020B0600070205080204" pitchFamily="34" charset="-128"/>
                <a:cs typeface="Calibri" panose="020F0502020204030204" pitchFamily="34" charset="0"/>
              </a:rPr>
              <a:t>, Strauss, Demertzi. </a:t>
            </a:r>
            <a:r>
              <a:rPr lang="fr-FR" altLang="en-BE" sz="1200" i="1" dirty="0">
                <a:latin typeface="Calibri" panose="020F0502020204030204" pitchFamily="34" charset="0"/>
                <a:ea typeface="ＭＳ Ｐゴシック" panose="020B0600070205080204" pitchFamily="34" charset="-128"/>
                <a:cs typeface="Calibri" panose="020F0502020204030204" pitchFamily="34" charset="0"/>
              </a:rPr>
              <a:t>In </a:t>
            </a:r>
            <a:r>
              <a:rPr lang="fr-FR" altLang="en-BE" sz="1200" i="1" dirty="0" err="1">
                <a:latin typeface="Calibri" panose="020F0502020204030204" pitchFamily="34" charset="0"/>
                <a:ea typeface="ＭＳ Ｐゴシック" panose="020B0600070205080204" pitchFamily="34" charset="-128"/>
                <a:cs typeface="Calibri" panose="020F0502020204030204" pitchFamily="34" charset="0"/>
              </a:rPr>
              <a:t>prep</a:t>
            </a:r>
            <a:endParaRPr lang="fr-FR" altLang="en-BE" sz="1200" i="1"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 name="TextBox 8">
            <a:extLst>
              <a:ext uri="{FF2B5EF4-FFF2-40B4-BE49-F238E27FC236}">
                <a16:creationId xmlns:a16="http://schemas.microsoft.com/office/drawing/2014/main" id="{0AF71C4B-D21E-F678-CF99-1BB5C3AF22AA}"/>
              </a:ext>
            </a:extLst>
          </p:cNvPr>
          <p:cNvSpPr txBox="1"/>
          <p:nvPr/>
        </p:nvSpPr>
        <p:spPr>
          <a:xfrm>
            <a:off x="292932" y="4700180"/>
            <a:ext cx="742473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EEG: </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Strauss,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Sitt</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King, Elbaz, Azizi,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Buiatti</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Naccache</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van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Wassenhove</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Dehaene</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S</a:t>
            </a:r>
            <a:r>
              <a:rPr kumimoji="0" lang="en-BE"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BE" sz="1000" b="0" i="1"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PNAS</a:t>
            </a:r>
            <a:r>
              <a:rPr kumimoji="0" lang="en-BE"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2015</a:t>
            </a: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EEG</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Blume,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Niedernhuber</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Spitschan</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Slawik</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Meyer,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Bekinschtein</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&amp;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Cajochen</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1"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Sleep</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2022</a:t>
            </a:r>
            <a:endParaRPr kumimoji="0" lang="fr-FR" altLang="en-BE" sz="10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9" name="Picture 18">
            <a:extLst>
              <a:ext uri="{FF2B5EF4-FFF2-40B4-BE49-F238E27FC236}">
                <a16:creationId xmlns:a16="http://schemas.microsoft.com/office/drawing/2014/main" id="{D4508DC7-F62C-0E1D-004B-D0317FAD5DF6}"/>
              </a:ext>
            </a:extLst>
          </p:cNvPr>
          <p:cNvPicPr>
            <a:picLocks noChangeAspect="1"/>
          </p:cNvPicPr>
          <p:nvPr/>
        </p:nvPicPr>
        <p:blipFill>
          <a:blip r:embed="rId2"/>
          <a:stretch>
            <a:fillRect/>
          </a:stretch>
        </p:blipFill>
        <p:spPr>
          <a:xfrm>
            <a:off x="477076" y="1577292"/>
            <a:ext cx="7772400" cy="2703443"/>
          </a:xfrm>
          <a:prstGeom prst="rect">
            <a:avLst/>
          </a:prstGeom>
        </p:spPr>
      </p:pic>
      <p:cxnSp>
        <p:nvCxnSpPr>
          <p:cNvPr id="4" name="Straight Connector 3">
            <a:extLst>
              <a:ext uri="{FF2B5EF4-FFF2-40B4-BE49-F238E27FC236}">
                <a16:creationId xmlns:a16="http://schemas.microsoft.com/office/drawing/2014/main" id="{9FC59731-093C-7704-238B-AF461177760C}"/>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1308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1270A4-DF58-265A-E337-80592E7DF6CE}"/>
              </a:ext>
            </a:extLst>
          </p:cNvPr>
          <p:cNvPicPr>
            <a:picLocks noChangeAspect="1"/>
          </p:cNvPicPr>
          <p:nvPr/>
        </p:nvPicPr>
        <p:blipFill>
          <a:blip r:embed="rId3"/>
          <a:stretch>
            <a:fillRect/>
          </a:stretch>
        </p:blipFill>
        <p:spPr>
          <a:xfrm>
            <a:off x="5293333" y="1461323"/>
            <a:ext cx="3107236" cy="3332529"/>
          </a:xfrm>
          <a:prstGeom prst="rect">
            <a:avLst/>
          </a:prstGeom>
        </p:spPr>
      </p:pic>
      <p:sp>
        <p:nvSpPr>
          <p:cNvPr id="4" name="TextBox 3">
            <a:extLst>
              <a:ext uri="{FF2B5EF4-FFF2-40B4-BE49-F238E27FC236}">
                <a16:creationId xmlns:a16="http://schemas.microsoft.com/office/drawing/2014/main" id="{7BE64ABD-71F9-EC7E-F8D7-A053E0AC660F}"/>
              </a:ext>
            </a:extLst>
          </p:cNvPr>
          <p:cNvSpPr txBox="1"/>
          <p:nvPr/>
        </p:nvSpPr>
        <p:spPr>
          <a:xfrm>
            <a:off x="1066153" y="1056377"/>
            <a:ext cx="3259740" cy="338554"/>
          </a:xfrm>
          <a:prstGeom prst="rect">
            <a:avLst/>
          </a:prstGeom>
          <a:noFill/>
        </p:spPr>
        <p:txBody>
          <a:bodyPr wrap="square" rtlCol="0">
            <a:spAutoFit/>
          </a:bodyPr>
          <a:lstStyle/>
          <a:p>
            <a:pPr algn="ctr"/>
            <a:r>
              <a:rPr lang="fr-FR" sz="1600" dirty="0" err="1">
                <a:latin typeface="Arial" panose="020B0604020202020204" pitchFamily="34" charset="0"/>
                <a:cs typeface="Arial" panose="020B0604020202020204" pitchFamily="34" charset="0"/>
              </a:rPr>
              <a:t>Cardiac</a:t>
            </a:r>
            <a:r>
              <a:rPr lang="fr-FR" sz="1600" dirty="0">
                <a:latin typeface="Arial" panose="020B0604020202020204" pitchFamily="34" charset="0"/>
                <a:cs typeface="Arial" panose="020B0604020202020204" pitchFamily="34" charset="0"/>
              </a:rPr>
              <a:t> modulation = SR - RS </a:t>
            </a:r>
            <a:endParaRPr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CA816BB-8374-A4A6-58BE-D900BEA33FD8}"/>
              </a:ext>
            </a:extLst>
          </p:cNvPr>
          <p:cNvSpPr/>
          <p:nvPr/>
        </p:nvSpPr>
        <p:spPr>
          <a:xfrm>
            <a:off x="763740" y="2601800"/>
            <a:ext cx="962441" cy="1051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200"/>
          </a:p>
        </p:txBody>
      </p:sp>
      <p:pic>
        <p:nvPicPr>
          <p:cNvPr id="7" name="Picture 6">
            <a:extLst>
              <a:ext uri="{FF2B5EF4-FFF2-40B4-BE49-F238E27FC236}">
                <a16:creationId xmlns:a16="http://schemas.microsoft.com/office/drawing/2014/main" id="{4C206EE7-45FB-54F4-8DCD-652D27B82772}"/>
              </a:ext>
            </a:extLst>
          </p:cNvPr>
          <p:cNvPicPr>
            <a:picLocks noChangeAspect="1"/>
          </p:cNvPicPr>
          <p:nvPr/>
        </p:nvPicPr>
        <p:blipFill>
          <a:blip r:embed="rId4"/>
          <a:stretch>
            <a:fillRect/>
          </a:stretch>
        </p:blipFill>
        <p:spPr>
          <a:xfrm>
            <a:off x="491831" y="1412811"/>
            <a:ext cx="3834062" cy="3074224"/>
          </a:xfrm>
          <a:prstGeom prst="rect">
            <a:avLst/>
          </a:prstGeom>
        </p:spPr>
      </p:pic>
      <p:sp>
        <p:nvSpPr>
          <p:cNvPr id="8" name="Oval 7">
            <a:extLst>
              <a:ext uri="{FF2B5EF4-FFF2-40B4-BE49-F238E27FC236}">
                <a16:creationId xmlns:a16="http://schemas.microsoft.com/office/drawing/2014/main" id="{600B0260-101F-EF7F-1FF7-AF8FCBE4F5BC}"/>
              </a:ext>
            </a:extLst>
          </p:cNvPr>
          <p:cNvSpPr/>
          <p:nvPr/>
        </p:nvSpPr>
        <p:spPr>
          <a:xfrm>
            <a:off x="2220890" y="1841947"/>
            <a:ext cx="582481" cy="460166"/>
          </a:xfrm>
          <a:prstGeom prst="ellipse">
            <a:avLst/>
          </a:prstGeom>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Arrow Connector 8">
            <a:extLst>
              <a:ext uri="{FF2B5EF4-FFF2-40B4-BE49-F238E27FC236}">
                <a16:creationId xmlns:a16="http://schemas.microsoft.com/office/drawing/2014/main" id="{DE1979BF-3AFD-3D47-435B-B85EE0087A48}"/>
              </a:ext>
            </a:extLst>
          </p:cNvPr>
          <p:cNvCxnSpPr/>
          <p:nvPr/>
        </p:nvCxnSpPr>
        <p:spPr>
          <a:xfrm>
            <a:off x="1129498" y="4144050"/>
            <a:ext cx="2698365" cy="0"/>
          </a:xfrm>
          <a:prstGeom prst="straightConnector1">
            <a:avLst/>
          </a:prstGeom>
          <a:ln w="14604">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black and grey sound icon&#10;&#10;Description automatically generated">
            <a:extLst>
              <a:ext uri="{FF2B5EF4-FFF2-40B4-BE49-F238E27FC236}">
                <a16:creationId xmlns:a16="http://schemas.microsoft.com/office/drawing/2014/main" id="{E78B14B6-51B7-2711-D50D-EBDB76A958E2}"/>
              </a:ext>
            </a:extLst>
          </p:cNvPr>
          <p:cNvPicPr>
            <a:picLocks noChangeAspect="1"/>
          </p:cNvPicPr>
          <p:nvPr/>
        </p:nvPicPr>
        <p:blipFill>
          <a:blip r:embed="rId5"/>
          <a:stretch>
            <a:fillRect/>
          </a:stretch>
        </p:blipFill>
        <p:spPr>
          <a:xfrm>
            <a:off x="1767396" y="1773425"/>
            <a:ext cx="394293" cy="528687"/>
          </a:xfrm>
          <a:prstGeom prst="rect">
            <a:avLst/>
          </a:prstGeom>
        </p:spPr>
      </p:pic>
      <p:cxnSp>
        <p:nvCxnSpPr>
          <p:cNvPr id="12" name="Straight Connector 11">
            <a:extLst>
              <a:ext uri="{FF2B5EF4-FFF2-40B4-BE49-F238E27FC236}">
                <a16:creationId xmlns:a16="http://schemas.microsoft.com/office/drawing/2014/main" id="{EDB4DE04-9E63-9C75-2A63-ADA4D2C054CD}"/>
              </a:ext>
            </a:extLst>
          </p:cNvPr>
          <p:cNvCxnSpPr>
            <a:cxnSpLocks/>
          </p:cNvCxnSpPr>
          <p:nvPr/>
        </p:nvCxnSpPr>
        <p:spPr>
          <a:xfrm>
            <a:off x="2210235" y="1773425"/>
            <a:ext cx="5946" cy="237902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2769157-55E2-80F0-3C39-02F3D8E20D3A}"/>
              </a:ext>
            </a:extLst>
          </p:cNvPr>
          <p:cNvSpPr txBox="1"/>
          <p:nvPr/>
        </p:nvSpPr>
        <p:spPr>
          <a:xfrm>
            <a:off x="1741607" y="4357551"/>
            <a:ext cx="53488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RS</a:t>
            </a:r>
            <a:endParaRPr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DAA63CD-871C-301D-B6FA-089A7815A1C6}"/>
              </a:ext>
            </a:extLst>
          </p:cNvPr>
          <p:cNvSpPr txBox="1"/>
          <p:nvPr/>
        </p:nvSpPr>
        <p:spPr>
          <a:xfrm>
            <a:off x="2425019" y="4357551"/>
            <a:ext cx="695184"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SR</a:t>
            </a:r>
            <a:endParaRPr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B493A79-8C7E-4163-3BA4-1D95A39F068E}"/>
              </a:ext>
            </a:extLst>
          </p:cNvPr>
          <p:cNvSpPr txBox="1"/>
          <p:nvPr/>
        </p:nvSpPr>
        <p:spPr>
          <a:xfrm>
            <a:off x="3003679" y="4152446"/>
            <a:ext cx="1096409" cy="338554"/>
          </a:xfrm>
          <a:prstGeom prst="rect">
            <a:avLst/>
          </a:prstGeom>
          <a:noFill/>
        </p:spPr>
        <p:txBody>
          <a:bodyPr wrap="square">
            <a:spAutoFit/>
          </a:bodyPr>
          <a:lstStyle/>
          <a:p>
            <a:r>
              <a:rPr lang="fr-FR" sz="1600" dirty="0">
                <a:latin typeface="Arial" panose="020B0604020202020204" pitchFamily="34" charset="0"/>
                <a:cs typeface="Arial" panose="020B0604020202020204" pitchFamily="34" charset="0"/>
              </a:rPr>
              <a:t>Time (ms)</a:t>
            </a:r>
            <a:endParaRPr sz="1600"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A676F3C-5F56-8432-E9A8-2BD85C462738}"/>
              </a:ext>
            </a:extLst>
          </p:cNvPr>
          <p:cNvCxnSpPr>
            <a:cxnSpLocks/>
          </p:cNvCxnSpPr>
          <p:nvPr/>
        </p:nvCxnSpPr>
        <p:spPr>
          <a:xfrm>
            <a:off x="1602640" y="1773425"/>
            <a:ext cx="0" cy="235299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4CAD44-0B45-16E0-3A0A-392DF0F75CAE}"/>
              </a:ext>
            </a:extLst>
          </p:cNvPr>
          <p:cNvCxnSpPr>
            <a:cxnSpLocks/>
          </p:cNvCxnSpPr>
          <p:nvPr/>
        </p:nvCxnSpPr>
        <p:spPr>
          <a:xfrm>
            <a:off x="2929889" y="1773425"/>
            <a:ext cx="0" cy="237902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id="{0A6DFC36-E143-0D8F-956C-14F3A779FB71}"/>
              </a:ext>
            </a:extLst>
          </p:cNvPr>
          <p:cNvSpPr/>
          <p:nvPr/>
        </p:nvSpPr>
        <p:spPr>
          <a:xfrm rot="5400000">
            <a:off x="1821154" y="4010234"/>
            <a:ext cx="173200" cy="61685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9" name="Right Brace 18">
            <a:extLst>
              <a:ext uri="{FF2B5EF4-FFF2-40B4-BE49-F238E27FC236}">
                <a16:creationId xmlns:a16="http://schemas.microsoft.com/office/drawing/2014/main" id="{5E1450B3-056E-A0D9-D2F1-E8B2FAD9453D}"/>
              </a:ext>
            </a:extLst>
          </p:cNvPr>
          <p:cNvSpPr/>
          <p:nvPr/>
        </p:nvSpPr>
        <p:spPr>
          <a:xfrm rot="5400000">
            <a:off x="2488287" y="3963659"/>
            <a:ext cx="169497" cy="71370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0" name="TextBox 19">
            <a:extLst>
              <a:ext uri="{FF2B5EF4-FFF2-40B4-BE49-F238E27FC236}">
                <a16:creationId xmlns:a16="http://schemas.microsoft.com/office/drawing/2014/main" id="{11C64327-2B43-93C3-A26C-54DB2C4B1B7B}"/>
              </a:ext>
            </a:extLst>
          </p:cNvPr>
          <p:cNvSpPr txBox="1"/>
          <p:nvPr/>
        </p:nvSpPr>
        <p:spPr>
          <a:xfrm>
            <a:off x="1303928" y="1603044"/>
            <a:ext cx="364550" cy="369332"/>
          </a:xfrm>
          <a:prstGeom prst="rect">
            <a:avLst/>
          </a:prstGeom>
          <a:noFill/>
        </p:spPr>
        <p:txBody>
          <a:bodyPr wrap="square" rtlCol="0">
            <a:spAutoFit/>
          </a:bodyPr>
          <a:lstStyle/>
          <a:p>
            <a:r>
              <a:rPr lang="fr-FR" dirty="0"/>
              <a:t>R</a:t>
            </a:r>
            <a:endParaRPr dirty="0"/>
          </a:p>
        </p:txBody>
      </p:sp>
      <p:sp>
        <p:nvSpPr>
          <p:cNvPr id="21" name="TextBox 20">
            <a:extLst>
              <a:ext uri="{FF2B5EF4-FFF2-40B4-BE49-F238E27FC236}">
                <a16:creationId xmlns:a16="http://schemas.microsoft.com/office/drawing/2014/main" id="{E9ABFC0F-9D13-CBD1-D0C8-A480FC38A9F2}"/>
              </a:ext>
            </a:extLst>
          </p:cNvPr>
          <p:cNvSpPr txBox="1"/>
          <p:nvPr/>
        </p:nvSpPr>
        <p:spPr>
          <a:xfrm>
            <a:off x="2947253" y="1609284"/>
            <a:ext cx="364550" cy="369332"/>
          </a:xfrm>
          <a:prstGeom prst="rect">
            <a:avLst/>
          </a:prstGeom>
          <a:noFill/>
        </p:spPr>
        <p:txBody>
          <a:bodyPr wrap="square" rtlCol="0">
            <a:spAutoFit/>
          </a:bodyPr>
          <a:lstStyle/>
          <a:p>
            <a:r>
              <a:rPr lang="fr-FR" dirty="0"/>
              <a:t>R</a:t>
            </a:r>
            <a:endParaRPr dirty="0"/>
          </a:p>
        </p:txBody>
      </p:sp>
      <p:sp>
        <p:nvSpPr>
          <p:cNvPr id="22" name="TextBox 21">
            <a:extLst>
              <a:ext uri="{FF2B5EF4-FFF2-40B4-BE49-F238E27FC236}">
                <a16:creationId xmlns:a16="http://schemas.microsoft.com/office/drawing/2014/main" id="{C09E2387-ADA0-028B-0A9F-01CCEB6087D8}"/>
              </a:ext>
            </a:extLst>
          </p:cNvPr>
          <p:cNvSpPr txBox="1"/>
          <p:nvPr/>
        </p:nvSpPr>
        <p:spPr>
          <a:xfrm>
            <a:off x="2207607" y="1473860"/>
            <a:ext cx="364550" cy="369332"/>
          </a:xfrm>
          <a:prstGeom prst="rect">
            <a:avLst/>
          </a:prstGeom>
          <a:noFill/>
        </p:spPr>
        <p:txBody>
          <a:bodyPr wrap="square" rtlCol="0">
            <a:spAutoFit/>
          </a:bodyPr>
          <a:lstStyle/>
          <a:p>
            <a:r>
              <a:rPr lang="fr-FR" dirty="0"/>
              <a:t>S</a:t>
            </a:r>
          </a:p>
        </p:txBody>
      </p:sp>
      <p:sp>
        <p:nvSpPr>
          <p:cNvPr id="23" name="TextBox 22">
            <a:extLst>
              <a:ext uri="{FF2B5EF4-FFF2-40B4-BE49-F238E27FC236}">
                <a16:creationId xmlns:a16="http://schemas.microsoft.com/office/drawing/2014/main" id="{BBC9A755-AC97-9A5B-7DD4-3D3E499C55AB}"/>
              </a:ext>
            </a:extLst>
          </p:cNvPr>
          <p:cNvSpPr txBox="1"/>
          <p:nvPr/>
        </p:nvSpPr>
        <p:spPr>
          <a:xfrm>
            <a:off x="2207607" y="1902753"/>
            <a:ext cx="639331" cy="338554"/>
          </a:xfrm>
          <a:prstGeom prst="rect">
            <a:avLst/>
          </a:prstGeom>
          <a:noFill/>
        </p:spPr>
        <p:txBody>
          <a:bodyPr wrap="square" rtlCol="0">
            <a:spAutoFit/>
          </a:bodyPr>
          <a:lstStyle/>
          <a:p>
            <a:r>
              <a:rPr lang="fr-FR" sz="1600" dirty="0">
                <a:solidFill>
                  <a:schemeClr val="bg1"/>
                </a:solidFill>
                <a:latin typeface="Calibri" panose="020F0502020204030204" pitchFamily="34" charset="0"/>
                <a:cs typeface="Calibri" panose="020F0502020204030204" pitchFamily="34" charset="0"/>
              </a:rPr>
              <a:t>relax</a:t>
            </a:r>
            <a:endParaRPr dirty="0">
              <a:solidFill>
                <a:schemeClr val="bg1"/>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62F2256F-4F90-69AD-2252-4A7AF2A51AF4}"/>
              </a:ext>
            </a:extLst>
          </p:cNvPr>
          <p:cNvSpPr/>
          <p:nvPr/>
        </p:nvSpPr>
        <p:spPr>
          <a:xfrm>
            <a:off x="4075751" y="1471150"/>
            <a:ext cx="582481" cy="460166"/>
          </a:xfrm>
          <a:prstGeom prst="ellipse">
            <a:avLst/>
          </a:prstGeom>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1" name="TextBox 30">
            <a:extLst>
              <a:ext uri="{FF2B5EF4-FFF2-40B4-BE49-F238E27FC236}">
                <a16:creationId xmlns:a16="http://schemas.microsoft.com/office/drawing/2014/main" id="{EBDD9E86-6848-7D25-6BEF-63BAD5DE5140}"/>
              </a:ext>
            </a:extLst>
          </p:cNvPr>
          <p:cNvSpPr txBox="1"/>
          <p:nvPr/>
        </p:nvSpPr>
        <p:spPr>
          <a:xfrm>
            <a:off x="4062468" y="1531956"/>
            <a:ext cx="639331" cy="338554"/>
          </a:xfrm>
          <a:prstGeom prst="rect">
            <a:avLst/>
          </a:prstGeom>
          <a:noFill/>
        </p:spPr>
        <p:txBody>
          <a:bodyPr wrap="square" rtlCol="0">
            <a:spAutoFit/>
          </a:bodyPr>
          <a:lstStyle/>
          <a:p>
            <a:r>
              <a:rPr lang="fr-FR" sz="1600" dirty="0">
                <a:solidFill>
                  <a:schemeClr val="bg1"/>
                </a:solidFill>
                <a:latin typeface="Calibri" panose="020F0502020204030204" pitchFamily="34" charset="0"/>
                <a:cs typeface="Calibri" panose="020F0502020204030204" pitchFamily="34" charset="0"/>
              </a:rPr>
              <a:t>relax</a:t>
            </a:r>
            <a:endParaRPr dirty="0">
              <a:solidFill>
                <a:schemeClr val="bg1"/>
              </a:solidFill>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34E51866-EA17-C80E-AE86-B3A1682F58F2}"/>
              </a:ext>
            </a:extLst>
          </p:cNvPr>
          <p:cNvSpPr/>
          <p:nvPr/>
        </p:nvSpPr>
        <p:spPr>
          <a:xfrm>
            <a:off x="4075751" y="2214129"/>
            <a:ext cx="582481" cy="460166"/>
          </a:xfrm>
          <a:prstGeom prst="ellipse">
            <a:avLst/>
          </a:prstGeom>
          <a:solidFill>
            <a:schemeClr val="tx2">
              <a:lumMod val="40000"/>
              <a:lumOff val="60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3" name="TextBox 32">
            <a:extLst>
              <a:ext uri="{FF2B5EF4-FFF2-40B4-BE49-F238E27FC236}">
                <a16:creationId xmlns:a16="http://schemas.microsoft.com/office/drawing/2014/main" id="{23E16E3A-5445-CBE6-9243-89095B850480}"/>
              </a:ext>
            </a:extLst>
          </p:cNvPr>
          <p:cNvSpPr txBox="1"/>
          <p:nvPr/>
        </p:nvSpPr>
        <p:spPr>
          <a:xfrm>
            <a:off x="4062468" y="2274935"/>
            <a:ext cx="639331" cy="338554"/>
          </a:xfrm>
          <a:prstGeom prst="rect">
            <a:avLst/>
          </a:prstGeom>
          <a:noFill/>
        </p:spPr>
        <p:txBody>
          <a:bodyPr wrap="square" rtlCol="0">
            <a:spAutoFit/>
          </a:bodyPr>
          <a:lstStyle/>
          <a:p>
            <a:r>
              <a:rPr lang="fr-FR" sz="1600" dirty="0" err="1">
                <a:solidFill>
                  <a:schemeClr val="bg1"/>
                </a:solidFill>
                <a:latin typeface="Calibri" panose="020F0502020204030204" pitchFamily="34" charset="0"/>
                <a:cs typeface="Calibri" panose="020F0502020204030204" pitchFamily="34" charset="0"/>
              </a:rPr>
              <a:t>xaler</a:t>
            </a:r>
            <a:endParaRPr dirty="0">
              <a:solidFill>
                <a:schemeClr val="bg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E6A4B6A8-24AE-D291-0E5D-58EC13C4766F}"/>
              </a:ext>
            </a:extLst>
          </p:cNvPr>
          <p:cNvSpPr txBox="1"/>
          <p:nvPr/>
        </p:nvSpPr>
        <p:spPr>
          <a:xfrm>
            <a:off x="4186801" y="2001642"/>
            <a:ext cx="397239" cy="157397"/>
          </a:xfrm>
          <a:prstGeom prst="rect">
            <a:avLst/>
          </a:prstGeom>
        </p:spPr>
        <p:txBody>
          <a:bodyPr vert="horz" wrap="square" lIns="91440" tIns="45720" rIns="91440" bIns="45720" rtlCol="0" anchor="ctr">
            <a:noAutofit/>
          </a:bodyPr>
          <a:lstStyle/>
          <a:p>
            <a:r>
              <a:rPr lang="fr-FR" sz="1400" dirty="0"/>
              <a:t>vs</a:t>
            </a:r>
            <a:endParaRPr sz="1400" dirty="0"/>
          </a:p>
        </p:txBody>
      </p:sp>
      <p:sp>
        <p:nvSpPr>
          <p:cNvPr id="35" name="Oval 34">
            <a:extLst>
              <a:ext uri="{FF2B5EF4-FFF2-40B4-BE49-F238E27FC236}">
                <a16:creationId xmlns:a16="http://schemas.microsoft.com/office/drawing/2014/main" id="{7ADCCD60-67CE-4B36-C5D5-6EC594385E45}"/>
              </a:ext>
            </a:extLst>
          </p:cNvPr>
          <p:cNvSpPr/>
          <p:nvPr/>
        </p:nvSpPr>
        <p:spPr>
          <a:xfrm>
            <a:off x="4092325" y="3044040"/>
            <a:ext cx="582481" cy="460166"/>
          </a:xfrm>
          <a:prstGeom prst="ellipse">
            <a:avLst/>
          </a:prstGeom>
          <a:solidFill>
            <a:srgbClr val="FF0000"/>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TextBox 35">
            <a:extLst>
              <a:ext uri="{FF2B5EF4-FFF2-40B4-BE49-F238E27FC236}">
                <a16:creationId xmlns:a16="http://schemas.microsoft.com/office/drawing/2014/main" id="{E2905569-522B-1B1A-DF0B-314FF433D712}"/>
              </a:ext>
            </a:extLst>
          </p:cNvPr>
          <p:cNvSpPr txBox="1"/>
          <p:nvPr/>
        </p:nvSpPr>
        <p:spPr>
          <a:xfrm>
            <a:off x="4033182" y="3130255"/>
            <a:ext cx="791062" cy="261610"/>
          </a:xfrm>
          <a:prstGeom prst="rect">
            <a:avLst/>
          </a:prstGeom>
          <a:noFill/>
        </p:spPr>
        <p:txBody>
          <a:bodyPr wrap="square" rtlCol="0">
            <a:spAutoFit/>
          </a:bodyPr>
          <a:lstStyle/>
          <a:p>
            <a:r>
              <a:rPr lang="fr-FR" sz="1100" dirty="0" err="1">
                <a:solidFill>
                  <a:schemeClr val="bg1"/>
                </a:solidFill>
                <a:latin typeface="Calibri" panose="020F0502020204030204" pitchFamily="34" charset="0"/>
                <a:cs typeface="Calibri" panose="020F0502020204030204" pitchFamily="34" charset="0"/>
              </a:rPr>
              <a:t>materials</a:t>
            </a:r>
            <a:endParaRPr sz="1200" dirty="0">
              <a:solidFill>
                <a:schemeClr val="bg1"/>
              </a:solidFill>
              <a:latin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id="{F23F9C59-5D28-B6DB-26AE-AD2E9FE0F5A2}"/>
              </a:ext>
            </a:extLst>
          </p:cNvPr>
          <p:cNvSpPr/>
          <p:nvPr/>
        </p:nvSpPr>
        <p:spPr>
          <a:xfrm>
            <a:off x="4092325" y="3787019"/>
            <a:ext cx="582481" cy="460166"/>
          </a:xfrm>
          <a:prstGeom prst="ellipse">
            <a:avLst/>
          </a:prstGeom>
          <a:solidFill>
            <a:schemeClr val="accent2">
              <a:lumMod val="40000"/>
              <a:lumOff val="60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8" name="TextBox 37">
            <a:extLst>
              <a:ext uri="{FF2B5EF4-FFF2-40B4-BE49-F238E27FC236}">
                <a16:creationId xmlns:a16="http://schemas.microsoft.com/office/drawing/2014/main" id="{2A2A0C2F-828A-2DCB-37CC-7A4C34A0677D}"/>
              </a:ext>
            </a:extLst>
          </p:cNvPr>
          <p:cNvSpPr txBox="1"/>
          <p:nvPr/>
        </p:nvSpPr>
        <p:spPr>
          <a:xfrm>
            <a:off x="4033182" y="3847825"/>
            <a:ext cx="791062" cy="261610"/>
          </a:xfrm>
          <a:prstGeom prst="rect">
            <a:avLst/>
          </a:prstGeom>
          <a:noFill/>
        </p:spPr>
        <p:txBody>
          <a:bodyPr wrap="square" rtlCol="0">
            <a:spAutoFit/>
          </a:bodyPr>
          <a:lstStyle/>
          <a:p>
            <a:r>
              <a:rPr lang="fr-FR" sz="1100" dirty="0" err="1">
                <a:solidFill>
                  <a:schemeClr val="bg1"/>
                </a:solidFill>
                <a:latin typeface="Calibri" panose="020F0502020204030204" pitchFamily="34" charset="0"/>
                <a:cs typeface="Calibri" panose="020F0502020204030204" pitchFamily="34" charset="0"/>
              </a:rPr>
              <a:t>slairetam</a:t>
            </a:r>
            <a:endParaRPr sz="1200" dirty="0">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1D1D646F-D891-8BCD-29E4-58091921BE90}"/>
              </a:ext>
            </a:extLst>
          </p:cNvPr>
          <p:cNvSpPr txBox="1"/>
          <p:nvPr/>
        </p:nvSpPr>
        <p:spPr>
          <a:xfrm>
            <a:off x="4203375" y="3574532"/>
            <a:ext cx="397239" cy="157397"/>
          </a:xfrm>
          <a:prstGeom prst="rect">
            <a:avLst/>
          </a:prstGeom>
        </p:spPr>
        <p:txBody>
          <a:bodyPr vert="horz" wrap="square" lIns="91440" tIns="45720" rIns="91440" bIns="45720" rtlCol="0" anchor="ctr">
            <a:noAutofit/>
          </a:bodyPr>
          <a:lstStyle/>
          <a:p>
            <a:r>
              <a:rPr lang="fr-FR" sz="1400" dirty="0"/>
              <a:t>vs</a:t>
            </a:r>
            <a:endParaRPr sz="1400" dirty="0"/>
          </a:p>
        </p:txBody>
      </p:sp>
      <p:sp>
        <p:nvSpPr>
          <p:cNvPr id="5" name="TextBox 4">
            <a:extLst>
              <a:ext uri="{FF2B5EF4-FFF2-40B4-BE49-F238E27FC236}">
                <a16:creationId xmlns:a16="http://schemas.microsoft.com/office/drawing/2014/main" id="{35649AEE-E81A-1DB0-BC43-93922DD580D4}"/>
              </a:ext>
            </a:extLst>
          </p:cNvPr>
          <p:cNvSpPr txBox="1"/>
          <p:nvPr/>
        </p:nvSpPr>
        <p:spPr>
          <a:xfrm>
            <a:off x="151399" y="4793852"/>
            <a:ext cx="7395960" cy="276999"/>
          </a:xfrm>
          <a:prstGeom prst="rect">
            <a:avLst/>
          </a:prstGeom>
          <a:noFill/>
        </p:spPr>
        <p:txBody>
          <a:bodyPr wrap="square">
            <a:spAutoFit/>
          </a:bodyPr>
          <a:lstStyle/>
          <a:p>
            <a:r>
              <a:rPr lang="en-GB" sz="1200" dirty="0">
                <a:effectLst/>
                <a:latin typeface="+mj-lt"/>
                <a:ea typeface="Aptos" panose="020B0004020202020204" pitchFamily="34" charset="0"/>
                <a:cs typeface="Times New Roman" panose="02020603050405020304" pitchFamily="18" charset="0"/>
              </a:rPr>
              <a:t>Koroma, Beck, Schmidt, Rasch, Demertzi, A. </a:t>
            </a:r>
            <a:r>
              <a:rPr lang="en-GB" sz="1200" i="1" dirty="0">
                <a:latin typeface="+mj-lt"/>
                <a:ea typeface="Aptos" panose="020B0004020202020204" pitchFamily="34" charset="0"/>
                <a:cs typeface="Times New Roman" panose="02020603050405020304" pitchFamily="18" charset="0"/>
              </a:rPr>
              <a:t>J Sleep Res </a:t>
            </a:r>
            <a:r>
              <a:rPr lang="en-GB" sz="1200" dirty="0">
                <a:effectLst/>
                <a:latin typeface="+mj-lt"/>
                <a:ea typeface="Aptos" panose="020B0004020202020204" pitchFamily="34" charset="0"/>
                <a:cs typeface="Times New Roman" panose="02020603050405020304" pitchFamily="18" charset="0"/>
              </a:rPr>
              <a:t>2024</a:t>
            </a:r>
            <a:r>
              <a:rPr lang="en-BE" sz="1200" dirty="0">
                <a:effectLst/>
                <a:latin typeface="+mj-lt"/>
              </a:rPr>
              <a:t> </a:t>
            </a:r>
            <a:endParaRPr lang="en-BE" sz="1200" dirty="0">
              <a:latin typeface="+mj-lt"/>
            </a:endParaRPr>
          </a:p>
        </p:txBody>
      </p:sp>
      <p:sp>
        <p:nvSpPr>
          <p:cNvPr id="26" name="Rectangle 25">
            <a:extLst>
              <a:ext uri="{FF2B5EF4-FFF2-40B4-BE49-F238E27FC236}">
                <a16:creationId xmlns:a16="http://schemas.microsoft.com/office/drawing/2014/main" id="{6569C3E4-71C0-2F14-8F4A-0F8B73718E55}"/>
              </a:ext>
            </a:extLst>
          </p:cNvPr>
          <p:cNvSpPr/>
          <p:nvPr/>
        </p:nvSpPr>
        <p:spPr>
          <a:xfrm>
            <a:off x="7439411" y="63892"/>
            <a:ext cx="1704589" cy="57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25" name="Title 1">
            <a:extLst>
              <a:ext uri="{FF2B5EF4-FFF2-40B4-BE49-F238E27FC236}">
                <a16:creationId xmlns:a16="http://schemas.microsoft.com/office/drawing/2014/main" id="{BF4E477C-124F-3D13-9549-C900247EFB0D}"/>
              </a:ext>
            </a:extLst>
          </p:cNvPr>
          <p:cNvSpPr txBox="1">
            <a:spLocks/>
          </p:cNvSpPr>
          <p:nvPr/>
        </p:nvSpPr>
        <p:spPr bwMode="gray">
          <a:xfrm>
            <a:off x="121953" y="-68458"/>
            <a:ext cx="8900094" cy="79559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2800" b="1" dirty="0">
                <a:solidFill>
                  <a:schemeClr val="tx1"/>
                </a:solidFill>
                <a:ea typeface="Helvetica" charset="0"/>
                <a:cs typeface="Helvetica" charset="0"/>
              </a:rPr>
              <a:t>Cardiac responses to word-induced relaxation during </a:t>
            </a:r>
            <a:r>
              <a:rPr lang="en-US" sz="2800" b="1" u="sng" dirty="0">
                <a:solidFill>
                  <a:schemeClr val="tx1"/>
                </a:solidFill>
                <a:ea typeface="Helvetica" charset="0"/>
                <a:cs typeface="Helvetica" charset="0"/>
              </a:rPr>
              <a:t>sleep</a:t>
            </a:r>
            <a:r>
              <a:rPr lang="en-US" sz="2800" b="1" dirty="0">
                <a:solidFill>
                  <a:schemeClr val="tx1"/>
                </a:solidFill>
                <a:ea typeface="Helvetica" charset="0"/>
                <a:cs typeface="Helvetica" charset="0"/>
              </a:rPr>
              <a:t> </a:t>
            </a:r>
          </a:p>
        </p:txBody>
      </p:sp>
      <p:sp>
        <p:nvSpPr>
          <p:cNvPr id="27" name="TextBox 26">
            <a:extLst>
              <a:ext uri="{FF2B5EF4-FFF2-40B4-BE49-F238E27FC236}">
                <a16:creationId xmlns:a16="http://schemas.microsoft.com/office/drawing/2014/main" id="{A0180049-CA0D-35B9-33B9-F6D14AEA303A}"/>
              </a:ext>
            </a:extLst>
          </p:cNvPr>
          <p:cNvSpPr txBox="1"/>
          <p:nvPr/>
        </p:nvSpPr>
        <p:spPr>
          <a:xfrm>
            <a:off x="5637245" y="870448"/>
            <a:ext cx="3259740" cy="646331"/>
          </a:xfrm>
          <a:prstGeom prst="rect">
            <a:avLst/>
          </a:prstGeom>
          <a:noFill/>
        </p:spPr>
        <p:txBody>
          <a:bodyPr wrap="square" rtlCol="0">
            <a:spAutoFit/>
          </a:bodyPr>
          <a:lstStyle/>
          <a:p>
            <a:pPr algn="ctr"/>
            <a:r>
              <a:rPr lang="fr-FR" b="1" dirty="0" err="1">
                <a:solidFill>
                  <a:srgbClr val="C00000"/>
                </a:solidFill>
                <a:latin typeface="Calibri" panose="020F0502020204030204" pitchFamily="34" charset="0"/>
                <a:cs typeface="Calibri" panose="020F0502020204030204" pitchFamily="34" charset="0"/>
              </a:rPr>
              <a:t>Cardiac</a:t>
            </a:r>
            <a:r>
              <a:rPr lang="fr-FR" b="1" dirty="0">
                <a:solidFill>
                  <a:srgbClr val="C00000"/>
                </a:solidFill>
                <a:latin typeface="Calibri" panose="020F0502020204030204" pitchFamily="34" charset="0"/>
                <a:cs typeface="Calibri" panose="020F0502020204030204" pitchFamily="34" charset="0"/>
              </a:rPr>
              <a:t> </a:t>
            </a:r>
            <a:r>
              <a:rPr lang="fr-FR" b="1" dirty="0" err="1">
                <a:solidFill>
                  <a:srgbClr val="C00000"/>
                </a:solidFill>
                <a:latin typeface="Calibri" panose="020F0502020204030204" pitchFamily="34" charset="0"/>
                <a:cs typeface="Calibri" panose="020F0502020204030204" pitchFamily="34" charset="0"/>
              </a:rPr>
              <a:t>decelaration</a:t>
            </a:r>
            <a:r>
              <a:rPr lang="fr-FR" b="1" dirty="0">
                <a:solidFill>
                  <a:srgbClr val="C00000"/>
                </a:solidFill>
                <a:latin typeface="Calibri" panose="020F0502020204030204" pitchFamily="34" charset="0"/>
                <a:cs typeface="Calibri" panose="020F0502020204030204" pitchFamily="34" charset="0"/>
              </a:rPr>
              <a:t> </a:t>
            </a:r>
            <a:r>
              <a:rPr lang="fr-FR" b="1" dirty="0" err="1">
                <a:solidFill>
                  <a:srgbClr val="C00000"/>
                </a:solidFill>
                <a:latin typeface="Calibri" panose="020F0502020204030204" pitchFamily="34" charset="0"/>
                <a:cs typeface="Calibri" panose="020F0502020204030204" pitchFamily="34" charset="0"/>
              </a:rPr>
              <a:t>after</a:t>
            </a:r>
            <a:r>
              <a:rPr lang="fr-FR" b="1" dirty="0">
                <a:solidFill>
                  <a:srgbClr val="C00000"/>
                </a:solidFill>
                <a:latin typeface="Calibri" panose="020F0502020204030204" pitchFamily="34" charset="0"/>
                <a:cs typeface="Calibri" panose="020F0502020204030204" pitchFamily="34" charset="0"/>
              </a:rPr>
              <a:t> </a:t>
            </a:r>
          </a:p>
          <a:p>
            <a:pPr algn="ctr"/>
            <a:r>
              <a:rPr lang="fr-FR" b="1" dirty="0" err="1">
                <a:solidFill>
                  <a:srgbClr val="C00000"/>
                </a:solidFill>
                <a:latin typeface="Calibri" panose="020F0502020204030204" pitchFamily="34" charset="0"/>
                <a:cs typeface="Calibri" panose="020F0502020204030204" pitchFamily="34" charset="0"/>
              </a:rPr>
              <a:t>relaxing</a:t>
            </a:r>
            <a:r>
              <a:rPr lang="fr-FR" b="1" dirty="0">
                <a:solidFill>
                  <a:srgbClr val="C00000"/>
                </a:solidFill>
                <a:latin typeface="Calibri" panose="020F0502020204030204" pitchFamily="34" charset="0"/>
                <a:cs typeface="Calibri" panose="020F0502020204030204" pitchFamily="34" charset="0"/>
              </a:rPr>
              <a:t> </a:t>
            </a:r>
            <a:r>
              <a:rPr lang="fr-FR" b="1" dirty="0" err="1">
                <a:solidFill>
                  <a:srgbClr val="C00000"/>
                </a:solidFill>
                <a:latin typeface="Calibri" panose="020F0502020204030204" pitchFamily="34" charset="0"/>
                <a:cs typeface="Calibri" panose="020F0502020204030204" pitchFamily="34" charset="0"/>
              </a:rPr>
              <a:t>words</a:t>
            </a:r>
            <a:endParaRPr b="1" dirty="0">
              <a:solidFill>
                <a:srgbClr val="C0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7BDE6A69-95C4-8EE5-5893-0186D099D7D0}"/>
              </a:ext>
            </a:extLst>
          </p:cNvPr>
          <p:cNvSpPr txBox="1"/>
          <p:nvPr/>
        </p:nvSpPr>
        <p:spPr>
          <a:xfrm>
            <a:off x="6031545" y="4178778"/>
            <a:ext cx="1160781" cy="307777"/>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n=50</a:t>
            </a:r>
            <a:endParaRPr sz="14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C007699-8B1A-82DF-DC13-2E9897558581}"/>
              </a:ext>
            </a:extLst>
          </p:cNvPr>
          <p:cNvSpPr txBox="1"/>
          <p:nvPr/>
        </p:nvSpPr>
        <p:spPr>
          <a:xfrm>
            <a:off x="6232793" y="4725445"/>
            <a:ext cx="1160781" cy="307777"/>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night</a:t>
            </a:r>
            <a:endParaRPr sz="14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FD4D7C3-0782-146E-9130-3D8A4C863895}"/>
              </a:ext>
            </a:extLst>
          </p:cNvPr>
          <p:cNvSpPr txBox="1"/>
          <p:nvPr/>
        </p:nvSpPr>
        <p:spPr>
          <a:xfrm>
            <a:off x="7239788" y="4726790"/>
            <a:ext cx="1160781" cy="307777"/>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night</a:t>
            </a:r>
            <a:endParaRPr sz="14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A737EE36-218B-CA9F-D95C-FAA2B1C4FC4C}"/>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62755266"/>
      </p:ext>
    </p:extLst>
  </p:cSld>
  <p:clrMapOvr>
    <a:masterClrMapping/>
  </p:clrMapOvr>
  <mc:AlternateContent xmlns:mc="http://schemas.openxmlformats.org/markup-compatibility/2006" xmlns:p14="http://schemas.microsoft.com/office/powerpoint/2010/main">
    <mc:Choice Requires="p14">
      <p:transition spd="med" p14:dur="700" advTm="4106">
        <p:fade/>
      </p:transition>
    </mc:Choice>
    <mc:Fallback xmlns="">
      <p:transition spd="med" advTm="410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BC8E21B-C39F-4F9C-D893-2928E5EBAEF6}"/>
              </a:ext>
            </a:extLst>
          </p:cNvPr>
          <p:cNvSpPr>
            <a:spLocks noChangeArrowheads="1"/>
          </p:cNvSpPr>
          <p:nvPr/>
        </p:nvSpPr>
        <p:spPr bwMode="auto">
          <a:xfrm>
            <a:off x="292932" y="4656565"/>
            <a:ext cx="326616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1100" dirty="0">
                <a:solidFill>
                  <a:schemeClr val="tx1"/>
                </a:solidFill>
                <a:latin typeface="Helvetica" pitchFamily="2" charset="0"/>
                <a:ea typeface="ＭＳ Ｐゴシック" charset="-128"/>
              </a:rPr>
              <a:t>Christoff et al, </a:t>
            </a:r>
            <a:r>
              <a:rPr lang="en-US" altLang="en-US" sz="1100" i="1" dirty="0">
                <a:solidFill>
                  <a:schemeClr val="tx1"/>
                </a:solidFill>
                <a:latin typeface="Helvetica" pitchFamily="2" charset="0"/>
                <a:ea typeface="ＭＳ Ｐゴシック" charset="-128"/>
              </a:rPr>
              <a:t>Nat Rev </a:t>
            </a:r>
            <a:r>
              <a:rPr lang="en-US" altLang="en-US" sz="1100" i="1" dirty="0" err="1">
                <a:solidFill>
                  <a:schemeClr val="tx1"/>
                </a:solidFill>
                <a:latin typeface="Helvetica" pitchFamily="2" charset="0"/>
                <a:ea typeface="ＭＳ Ｐゴシック" charset="-128"/>
              </a:rPr>
              <a:t>Neurosci</a:t>
            </a:r>
            <a:r>
              <a:rPr lang="en-US" altLang="en-US" sz="1100" i="1" dirty="0">
                <a:solidFill>
                  <a:schemeClr val="tx1"/>
                </a:solidFill>
                <a:latin typeface="Helvetica" pitchFamily="2" charset="0"/>
                <a:ea typeface="ＭＳ Ｐゴシック" charset="-128"/>
              </a:rPr>
              <a:t> </a:t>
            </a:r>
            <a:r>
              <a:rPr lang="en-US" altLang="en-US" sz="1100" dirty="0">
                <a:solidFill>
                  <a:schemeClr val="tx1"/>
                </a:solidFill>
                <a:latin typeface="Helvetica" pitchFamily="2" charset="0"/>
                <a:ea typeface="ＭＳ Ｐゴシック" charset="-128"/>
              </a:rPr>
              <a:t>2016</a:t>
            </a:r>
          </a:p>
        </p:txBody>
      </p:sp>
      <p:sp>
        <p:nvSpPr>
          <p:cNvPr id="10" name="Rectangle 9">
            <a:extLst>
              <a:ext uri="{FF2B5EF4-FFF2-40B4-BE49-F238E27FC236}">
                <a16:creationId xmlns:a16="http://schemas.microsoft.com/office/drawing/2014/main" id="{A0992CDE-F86F-0BA0-A080-26FE383B3E0E}"/>
              </a:ext>
            </a:extLst>
          </p:cNvPr>
          <p:cNvSpPr/>
          <p:nvPr/>
        </p:nvSpPr>
        <p:spPr>
          <a:xfrm>
            <a:off x="6722559" y="85751"/>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 name="Titre 2">
            <a:extLst>
              <a:ext uri="{FF2B5EF4-FFF2-40B4-BE49-F238E27FC236}">
                <a16:creationId xmlns:a16="http://schemas.microsoft.com/office/drawing/2014/main" id="{696AFD0B-BC32-1AB9-633C-53C631E3563F}"/>
              </a:ext>
            </a:extLst>
          </p:cNvPr>
          <p:cNvSpPr txBox="1">
            <a:spLocks/>
          </p:cNvSpPr>
          <p:nvPr/>
        </p:nvSpPr>
        <p:spPr>
          <a:xfrm>
            <a:off x="915984" y="275612"/>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5400" b="1" dirty="0"/>
              <a:t>Mental states</a:t>
            </a:r>
          </a:p>
        </p:txBody>
      </p:sp>
      <p:pic>
        <p:nvPicPr>
          <p:cNvPr id="45" name="Picture 44">
            <a:extLst>
              <a:ext uri="{FF2B5EF4-FFF2-40B4-BE49-F238E27FC236}">
                <a16:creationId xmlns:a16="http://schemas.microsoft.com/office/drawing/2014/main" id="{1389C23B-C3AC-6A88-3716-1A39FA267531}"/>
              </a:ext>
            </a:extLst>
          </p:cNvPr>
          <p:cNvPicPr>
            <a:picLocks noChangeAspect="1"/>
          </p:cNvPicPr>
          <p:nvPr/>
        </p:nvPicPr>
        <p:blipFill>
          <a:blip r:embed="rId3"/>
          <a:stretch>
            <a:fillRect/>
          </a:stretch>
        </p:blipFill>
        <p:spPr>
          <a:xfrm>
            <a:off x="361127" y="1486781"/>
            <a:ext cx="8421745" cy="2694958"/>
          </a:xfrm>
          <a:prstGeom prst="rect">
            <a:avLst/>
          </a:prstGeom>
        </p:spPr>
      </p:pic>
    </p:spTree>
    <p:extLst>
      <p:ext uri="{BB962C8B-B14F-4D97-AF65-F5344CB8AC3E}">
        <p14:creationId xmlns:p14="http://schemas.microsoft.com/office/powerpoint/2010/main" val="857663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8C03B-8D3F-6C4D-8D28-D5D4EE3018A4}"/>
              </a:ext>
            </a:extLst>
          </p:cNvPr>
          <p:cNvSpPr txBox="1"/>
          <p:nvPr/>
        </p:nvSpPr>
        <p:spPr>
          <a:xfrm>
            <a:off x="2551521" y="5339302"/>
            <a:ext cx="0" cy="0"/>
          </a:xfrm>
          <a:prstGeom prst="rect">
            <a:avLst/>
          </a:prstGeom>
        </p:spPr>
        <p:txBody>
          <a:bodyPr vert="horz" wrap="none" lIns="121920" tIns="60960" rIns="121920" bIns="60960" rtlCol="0" anchor="ctr">
            <a:normAutofit fontScale="25000" lnSpcReduction="20000"/>
          </a:bodyPr>
          <a:lstStyle/>
          <a:p>
            <a:endParaRPr lang="en-US" sz="2400" dirty="0"/>
          </a:p>
        </p:txBody>
      </p:sp>
      <p:sp>
        <p:nvSpPr>
          <p:cNvPr id="8" name="Rectangle 39">
            <a:extLst>
              <a:ext uri="{FF2B5EF4-FFF2-40B4-BE49-F238E27FC236}">
                <a16:creationId xmlns:a16="http://schemas.microsoft.com/office/drawing/2014/main" id="{7EA6A8D0-F4DC-EE49-8725-341B11A43C97}"/>
              </a:ext>
            </a:extLst>
          </p:cNvPr>
          <p:cNvSpPr>
            <a:spLocks noChangeArrowheads="1"/>
          </p:cNvSpPr>
          <p:nvPr/>
        </p:nvSpPr>
        <p:spPr bwMode="auto">
          <a:xfrm>
            <a:off x="94533" y="4865903"/>
            <a:ext cx="8741664"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pPr>
            <a:r>
              <a:rPr lang="en-US" altLang="en-US" sz="1067" dirty="0">
                <a:solidFill>
                  <a:schemeClr val="tx1"/>
                </a:solidFill>
                <a:latin typeface="Helvetica" charset="0"/>
                <a:ea typeface="Helvetica" charset="0"/>
                <a:cs typeface="Helvetica" charset="0"/>
              </a:rPr>
              <a:t>Bayne, </a:t>
            </a:r>
            <a:r>
              <a:rPr lang="en-US" altLang="en-US" sz="1067" dirty="0" err="1">
                <a:solidFill>
                  <a:schemeClr val="tx1"/>
                </a:solidFill>
                <a:latin typeface="Helvetica" charset="0"/>
                <a:ea typeface="Helvetica" charset="0"/>
                <a:cs typeface="Helvetica" charset="0"/>
              </a:rPr>
              <a:t>Hohwy</a:t>
            </a:r>
            <a:r>
              <a:rPr lang="en-US" altLang="en-US" sz="1067" dirty="0">
                <a:solidFill>
                  <a:schemeClr val="tx1"/>
                </a:solidFill>
                <a:latin typeface="Helvetica" charset="0"/>
                <a:ea typeface="Helvetica" charset="0"/>
                <a:cs typeface="Helvetica" charset="0"/>
              </a:rPr>
              <a:t>, Owen </a:t>
            </a:r>
            <a:r>
              <a:rPr lang="en-US" altLang="en-US" sz="1067" i="1" dirty="0">
                <a:solidFill>
                  <a:schemeClr val="tx1"/>
                </a:solidFill>
                <a:latin typeface="Helvetica" charset="0"/>
                <a:ea typeface="Helvetica" charset="0"/>
                <a:cs typeface="Helvetica" charset="0"/>
              </a:rPr>
              <a:t>Trends </a:t>
            </a:r>
            <a:r>
              <a:rPr lang="en-US" altLang="en-US" sz="1067" i="1" dirty="0" err="1">
                <a:solidFill>
                  <a:schemeClr val="tx1"/>
                </a:solidFill>
                <a:latin typeface="Helvetica" charset="0"/>
                <a:ea typeface="Helvetica" charset="0"/>
                <a:cs typeface="Helvetica" charset="0"/>
              </a:rPr>
              <a:t>Cogn</a:t>
            </a:r>
            <a:r>
              <a:rPr lang="en-US" altLang="en-US" sz="1067" i="1" dirty="0">
                <a:solidFill>
                  <a:schemeClr val="tx1"/>
                </a:solidFill>
                <a:latin typeface="Helvetica" charset="0"/>
                <a:ea typeface="Helvetica" charset="0"/>
                <a:cs typeface="Helvetica" charset="0"/>
              </a:rPr>
              <a:t> Sci </a:t>
            </a:r>
            <a:r>
              <a:rPr lang="en-US" altLang="en-US" sz="1067" dirty="0">
                <a:solidFill>
                  <a:schemeClr val="tx1"/>
                </a:solidFill>
                <a:latin typeface="Helvetica" charset="0"/>
                <a:ea typeface="Helvetica" charset="0"/>
                <a:cs typeface="Helvetica" charset="0"/>
              </a:rPr>
              <a:t>2016</a:t>
            </a:r>
          </a:p>
        </p:txBody>
      </p:sp>
      <p:sp>
        <p:nvSpPr>
          <p:cNvPr id="14" name="Rectangle 13">
            <a:extLst>
              <a:ext uri="{FF2B5EF4-FFF2-40B4-BE49-F238E27FC236}">
                <a16:creationId xmlns:a16="http://schemas.microsoft.com/office/drawing/2014/main" id="{26971BC9-EA13-2C4F-B49F-7FF543483167}"/>
              </a:ext>
            </a:extLst>
          </p:cNvPr>
          <p:cNvSpPr/>
          <p:nvPr/>
        </p:nvSpPr>
        <p:spPr>
          <a:xfrm>
            <a:off x="7391687" y="142640"/>
            <a:ext cx="1704589" cy="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5" name="TextBox 4">
            <a:extLst>
              <a:ext uri="{FF2B5EF4-FFF2-40B4-BE49-F238E27FC236}">
                <a16:creationId xmlns:a16="http://schemas.microsoft.com/office/drawing/2014/main" id="{9DFDB5BA-F7EB-6449-BBF2-388438D25379}"/>
              </a:ext>
            </a:extLst>
          </p:cNvPr>
          <p:cNvSpPr txBox="1"/>
          <p:nvPr/>
        </p:nvSpPr>
        <p:spPr>
          <a:xfrm>
            <a:off x="1251284" y="4928602"/>
            <a:ext cx="0" cy="0"/>
          </a:xfrm>
          <a:prstGeom prst="rect">
            <a:avLst/>
          </a:prstGeom>
        </p:spPr>
        <p:txBody>
          <a:bodyPr vert="horz" wrap="none" lIns="121920" tIns="60960" rIns="121920" bIns="60960" rtlCol="0" anchor="ctr">
            <a:normAutofit fontScale="25000" lnSpcReduction="20000"/>
          </a:bodyPr>
          <a:lstStyle/>
          <a:p>
            <a:endParaRPr lang="en-BE" sz="2400" dirty="0"/>
          </a:p>
        </p:txBody>
      </p:sp>
      <p:sp>
        <p:nvSpPr>
          <p:cNvPr id="6" name="TextBox 5">
            <a:extLst>
              <a:ext uri="{FF2B5EF4-FFF2-40B4-BE49-F238E27FC236}">
                <a16:creationId xmlns:a16="http://schemas.microsoft.com/office/drawing/2014/main" id="{68BB530C-61D1-7247-8007-4628F7466F43}"/>
              </a:ext>
            </a:extLst>
          </p:cNvPr>
          <p:cNvSpPr txBox="1"/>
          <p:nvPr/>
        </p:nvSpPr>
        <p:spPr>
          <a:xfrm>
            <a:off x="770021" y="4618455"/>
            <a:ext cx="0" cy="0"/>
          </a:xfrm>
          <a:prstGeom prst="rect">
            <a:avLst/>
          </a:prstGeom>
        </p:spPr>
        <p:txBody>
          <a:bodyPr vert="horz" wrap="none" lIns="121920" tIns="60960" rIns="121920" bIns="60960" rtlCol="0" anchor="ctr">
            <a:normAutofit fontScale="25000" lnSpcReduction="20000"/>
          </a:bodyPr>
          <a:lstStyle/>
          <a:p>
            <a:endParaRPr lang="en-BE" sz="2400" dirty="0"/>
          </a:p>
        </p:txBody>
      </p:sp>
      <p:grpSp>
        <p:nvGrpSpPr>
          <p:cNvPr id="17" name="Group 16">
            <a:extLst>
              <a:ext uri="{FF2B5EF4-FFF2-40B4-BE49-F238E27FC236}">
                <a16:creationId xmlns:a16="http://schemas.microsoft.com/office/drawing/2014/main" id="{2EF8C4EC-AD2F-DB20-38F2-9DE713D1F5EC}"/>
              </a:ext>
            </a:extLst>
          </p:cNvPr>
          <p:cNvGrpSpPr/>
          <p:nvPr/>
        </p:nvGrpSpPr>
        <p:grpSpPr>
          <a:xfrm>
            <a:off x="1440736" y="747742"/>
            <a:ext cx="4904949" cy="4166954"/>
            <a:chOff x="1554733" y="573431"/>
            <a:chExt cx="4904949" cy="4166954"/>
          </a:xfrm>
        </p:grpSpPr>
        <p:grpSp>
          <p:nvGrpSpPr>
            <p:cNvPr id="9" name="Group 8">
              <a:extLst>
                <a:ext uri="{FF2B5EF4-FFF2-40B4-BE49-F238E27FC236}">
                  <a16:creationId xmlns:a16="http://schemas.microsoft.com/office/drawing/2014/main" id="{F741AD63-4EE1-F84D-8953-8BAB8EB65CF8}"/>
                </a:ext>
              </a:extLst>
            </p:cNvPr>
            <p:cNvGrpSpPr/>
            <p:nvPr/>
          </p:nvGrpSpPr>
          <p:grpSpPr>
            <a:xfrm>
              <a:off x="1554733" y="573431"/>
              <a:ext cx="4904949" cy="4166954"/>
              <a:chOff x="947057" y="1717041"/>
              <a:chExt cx="4483756" cy="4101094"/>
            </a:xfrm>
          </p:grpSpPr>
          <p:pic>
            <p:nvPicPr>
              <p:cNvPr id="10" name="Picture 9">
                <a:extLst>
                  <a:ext uri="{FF2B5EF4-FFF2-40B4-BE49-F238E27FC236}">
                    <a16:creationId xmlns:a16="http://schemas.microsoft.com/office/drawing/2014/main" id="{E75414F7-1424-A044-AAB2-14ECFC736864}"/>
                  </a:ext>
                </a:extLst>
              </p:cNvPr>
              <p:cNvPicPr>
                <a:picLocks noChangeAspect="1"/>
              </p:cNvPicPr>
              <p:nvPr/>
            </p:nvPicPr>
            <p:blipFill rotWithShape="1">
              <a:blip r:embed="rId3">
                <a:extLst>
                  <a:ext uri="{28A0092B-C50C-407E-A947-70E740481C1C}">
                    <a14:useLocalDpi xmlns:a14="http://schemas.microsoft.com/office/drawing/2010/main" val="0"/>
                  </a:ext>
                </a:extLst>
              </a:blip>
              <a:srcRect l="3495" t="3102" r="37571" b="5098"/>
              <a:stretch/>
            </p:blipFill>
            <p:spPr>
              <a:xfrm>
                <a:off x="1957244" y="2143182"/>
                <a:ext cx="3473569" cy="3674953"/>
              </a:xfrm>
              <a:prstGeom prst="rect">
                <a:avLst/>
              </a:prstGeom>
            </p:spPr>
          </p:pic>
          <p:sp>
            <p:nvSpPr>
              <p:cNvPr id="11" name="Rectangle 10">
                <a:extLst>
                  <a:ext uri="{FF2B5EF4-FFF2-40B4-BE49-F238E27FC236}">
                    <a16:creationId xmlns:a16="http://schemas.microsoft.com/office/drawing/2014/main" id="{7F145CE8-C546-E54A-9067-330E3EEC46E0}"/>
                  </a:ext>
                </a:extLst>
              </p:cNvPr>
              <p:cNvSpPr/>
              <p:nvPr/>
            </p:nvSpPr>
            <p:spPr bwMode="auto">
              <a:xfrm>
                <a:off x="947057" y="1717041"/>
                <a:ext cx="702129" cy="356688"/>
              </a:xfrm>
              <a:prstGeom prst="rect">
                <a:avLst/>
              </a:prstGeom>
              <a:solidFill>
                <a:schemeClr val="bg1"/>
              </a:solidFill>
              <a:ln w="9525" cap="flat" cmpd="sng" algn="ctr">
                <a:noFill/>
                <a:prstDash val="solid"/>
                <a:round/>
                <a:headEnd type="none" w="med" len="med"/>
                <a:tailEnd type="none" w="med" len="med"/>
              </a:ln>
              <a:effectLst/>
            </p:spPr>
            <p:txBody>
              <a:bodyPr vert="horz" wrap="square" lIns="112541" tIns="56271" rIns="112541" bIns="56271" numCol="1" rtlCol="0" anchor="t" anchorCtr="0" compatLnSpc="1">
                <a:prstTxWarp prst="textNoShape">
                  <a:avLst/>
                </a:prstTxWarp>
              </a:bodyPr>
              <a:lstStyle/>
              <a:p>
                <a:pPr eaLnBrk="0" hangingPunct="0"/>
                <a:endParaRPr lang="en-US" sz="2953">
                  <a:latin typeface="Tahoma" pitchFamily="116" charset="0"/>
                </a:endParaRPr>
              </a:p>
            </p:txBody>
          </p:sp>
        </p:grpSp>
        <p:sp>
          <p:nvSpPr>
            <p:cNvPr id="7" name="Oval 6">
              <a:extLst>
                <a:ext uri="{FF2B5EF4-FFF2-40B4-BE49-F238E27FC236}">
                  <a16:creationId xmlns:a16="http://schemas.microsoft.com/office/drawing/2014/main" id="{B6B93CC6-D7BE-114C-9B69-D3F4664D7097}"/>
                </a:ext>
              </a:extLst>
            </p:cNvPr>
            <p:cNvSpPr/>
            <p:nvPr/>
          </p:nvSpPr>
          <p:spPr>
            <a:xfrm>
              <a:off x="2448321" y="931178"/>
              <a:ext cx="422987" cy="3932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2400" dirty="0"/>
            </a:p>
          </p:txBody>
        </p:sp>
      </p:grpSp>
      <p:sp>
        <p:nvSpPr>
          <p:cNvPr id="2" name="TextBox 1">
            <a:extLst>
              <a:ext uri="{FF2B5EF4-FFF2-40B4-BE49-F238E27FC236}">
                <a16:creationId xmlns:a16="http://schemas.microsoft.com/office/drawing/2014/main" id="{2B69F08A-DAEF-9843-804F-1CDB51825BD1}"/>
              </a:ext>
            </a:extLst>
          </p:cNvPr>
          <p:cNvSpPr txBox="1"/>
          <p:nvPr/>
        </p:nvSpPr>
        <p:spPr>
          <a:xfrm>
            <a:off x="296540" y="3918994"/>
            <a:ext cx="2497892" cy="650929"/>
          </a:xfrm>
          <a:prstGeom prst="rect">
            <a:avLst/>
          </a:prstGeom>
          <a:solidFill>
            <a:schemeClr val="bg1"/>
          </a:solidFill>
        </p:spPr>
        <p:txBody>
          <a:bodyPr vert="horz" wrap="none" lIns="121920" tIns="60960" rIns="121920" bIns="60960" rtlCol="0" anchor="ctr">
            <a:normAutofit/>
          </a:bodyPr>
          <a:lstStyle/>
          <a:p>
            <a:pPr algn="ctr"/>
            <a:r>
              <a:rPr lang="en-GB" dirty="0">
                <a:latin typeface="Helvetica Light" panose="020B0403020202020204" pitchFamily="34" charset="0"/>
              </a:rPr>
              <a:t>Functional Anticorrelations</a:t>
            </a:r>
          </a:p>
          <a:p>
            <a:pPr algn="ctr"/>
            <a:r>
              <a:rPr lang="en-GB" sz="1467" dirty="0">
                <a:latin typeface="Helvetica Light" panose="020B0403020202020204" pitchFamily="34" charset="0"/>
              </a:rPr>
              <a:t>(n</a:t>
            </a:r>
            <a:r>
              <a:rPr lang="en-BE" sz="1467" dirty="0">
                <a:latin typeface="Helvetica Light" panose="020B0403020202020204" pitchFamily="34" charset="0"/>
              </a:rPr>
              <a:t>eural inhibition)</a:t>
            </a:r>
          </a:p>
        </p:txBody>
      </p:sp>
      <p:sp>
        <p:nvSpPr>
          <p:cNvPr id="13" name="TextBox 12">
            <a:extLst>
              <a:ext uri="{FF2B5EF4-FFF2-40B4-BE49-F238E27FC236}">
                <a16:creationId xmlns:a16="http://schemas.microsoft.com/office/drawing/2014/main" id="{769EF8A5-622D-20E6-3F3E-B19932AF03DB}"/>
              </a:ext>
            </a:extLst>
          </p:cNvPr>
          <p:cNvSpPr txBox="1"/>
          <p:nvPr/>
        </p:nvSpPr>
        <p:spPr>
          <a:xfrm>
            <a:off x="6292783" y="2722246"/>
            <a:ext cx="2457996" cy="650929"/>
          </a:xfrm>
          <a:prstGeom prst="rect">
            <a:avLst/>
          </a:prstGeom>
        </p:spPr>
        <p:txBody>
          <a:bodyPr vert="horz" wrap="none" lIns="121920" tIns="60960" rIns="121920" bIns="60960" rtlCol="0" anchor="ctr">
            <a:noAutofit/>
          </a:bodyPr>
          <a:lstStyle/>
          <a:p>
            <a:pPr algn="ctr"/>
            <a:r>
              <a:rPr lang="en-US" sz="1700" dirty="0">
                <a:latin typeface="Helvetica Light" panose="020B0403020202020204" pitchFamily="34" charset="0"/>
              </a:rPr>
              <a:t>“Rich” inter-regional </a:t>
            </a:r>
          </a:p>
          <a:p>
            <a:pPr algn="ctr"/>
            <a:r>
              <a:rPr lang="en-US" sz="1700" dirty="0">
                <a:latin typeface="Helvetica Light" panose="020B0403020202020204" pitchFamily="34" charset="0"/>
              </a:rPr>
              <a:t>communication</a:t>
            </a:r>
          </a:p>
          <a:p>
            <a:pPr algn="ctr"/>
            <a:r>
              <a:rPr lang="en-US" sz="1400" dirty="0">
                <a:latin typeface="Helvetica Light" panose="020B0403020202020204" pitchFamily="34" charset="0"/>
              </a:rPr>
              <a:t>(arousal)</a:t>
            </a:r>
            <a:endParaRPr lang="en-BE" sz="1100" dirty="0">
              <a:latin typeface="Helvetica Light" panose="020B0403020202020204" pitchFamily="34" charset="0"/>
            </a:endParaRPr>
          </a:p>
        </p:txBody>
      </p:sp>
      <p:sp>
        <p:nvSpPr>
          <p:cNvPr id="3" name="Titre 2"/>
          <p:cNvSpPr>
            <a:spLocks noGrp="1"/>
          </p:cNvSpPr>
          <p:nvPr>
            <p:ph type="title"/>
          </p:nvPr>
        </p:nvSpPr>
        <p:spPr>
          <a:xfrm>
            <a:off x="490965" y="167240"/>
            <a:ext cx="8444069" cy="779103"/>
          </a:xfrm>
        </p:spPr>
        <p:txBody>
          <a:bodyPr>
            <a:noAutofit/>
          </a:bodyPr>
          <a:lstStyle/>
          <a:p>
            <a:r>
              <a:rPr lang="fr-FR" sz="4267" b="1" dirty="0" err="1">
                <a:solidFill>
                  <a:schemeClr val="tx1"/>
                </a:solidFill>
              </a:rPr>
              <a:t>Consciousness</a:t>
            </a:r>
            <a:r>
              <a:rPr lang="fr-FR" sz="4267" b="1" dirty="0">
                <a:solidFill>
                  <a:schemeClr val="tx1"/>
                </a:solidFill>
              </a:rPr>
              <a:t> </a:t>
            </a:r>
            <a:r>
              <a:rPr lang="fr-FR" sz="4267" b="1" dirty="0" err="1">
                <a:solidFill>
                  <a:schemeClr val="tx1"/>
                </a:solidFill>
              </a:rPr>
              <a:t>is</a:t>
            </a:r>
            <a:r>
              <a:rPr lang="fr-FR" sz="4267" b="1" dirty="0">
                <a:solidFill>
                  <a:schemeClr val="tx1"/>
                </a:solidFill>
              </a:rPr>
              <a:t> </a:t>
            </a:r>
            <a:r>
              <a:rPr lang="fr-FR" sz="4267" b="1" dirty="0" err="1">
                <a:solidFill>
                  <a:schemeClr val="tx1"/>
                </a:solidFill>
              </a:rPr>
              <a:t>multidimensional</a:t>
            </a:r>
            <a:endParaRPr lang="fr-FR" sz="4267" b="1" dirty="0">
              <a:solidFill>
                <a:schemeClr val="tx1"/>
              </a:solidFill>
            </a:endParaRPr>
          </a:p>
        </p:txBody>
      </p:sp>
      <p:sp>
        <p:nvSpPr>
          <p:cNvPr id="15" name="TextBox 14">
            <a:extLst>
              <a:ext uri="{FF2B5EF4-FFF2-40B4-BE49-F238E27FC236}">
                <a16:creationId xmlns:a16="http://schemas.microsoft.com/office/drawing/2014/main" id="{8A4F2A90-6B15-6241-8C0D-CB70F8BAA69B}"/>
              </a:ext>
            </a:extLst>
          </p:cNvPr>
          <p:cNvSpPr txBox="1"/>
          <p:nvPr/>
        </p:nvSpPr>
        <p:spPr>
          <a:xfrm>
            <a:off x="425984" y="1424312"/>
            <a:ext cx="2331327" cy="650929"/>
          </a:xfrm>
          <a:prstGeom prst="rect">
            <a:avLst/>
          </a:prstGeom>
        </p:spPr>
        <p:txBody>
          <a:bodyPr vert="horz" wrap="none" lIns="121920" tIns="60960" rIns="121920" bIns="60960" rtlCol="0" anchor="ctr">
            <a:normAutofit/>
          </a:bodyPr>
          <a:lstStyle/>
          <a:p>
            <a:pPr algn="ctr"/>
            <a:r>
              <a:rPr lang="en-US" dirty="0">
                <a:latin typeface="Helvetica Light" panose="020B0403020202020204" pitchFamily="34" charset="0"/>
              </a:rPr>
              <a:t>Cross-modal interactions</a:t>
            </a:r>
          </a:p>
          <a:p>
            <a:pPr algn="ctr"/>
            <a:r>
              <a:rPr lang="en-US" sz="1467" dirty="0">
                <a:latin typeface="Helvetica Light" panose="020B0403020202020204" pitchFamily="34" charset="0"/>
              </a:rPr>
              <a:t>(multi-sensory integration)</a:t>
            </a:r>
            <a:endParaRPr lang="en-BE" sz="1467" dirty="0">
              <a:latin typeface="Helvetica Light" panose="020B0403020202020204" pitchFamily="34" charset="0"/>
            </a:endParaRPr>
          </a:p>
        </p:txBody>
      </p:sp>
      <p:sp>
        <p:nvSpPr>
          <p:cNvPr id="16" name="TextBox 15">
            <a:extLst>
              <a:ext uri="{FF2B5EF4-FFF2-40B4-BE49-F238E27FC236}">
                <a16:creationId xmlns:a16="http://schemas.microsoft.com/office/drawing/2014/main" id="{96E744C2-3E72-E44E-8292-80EF70F635FE}"/>
              </a:ext>
            </a:extLst>
          </p:cNvPr>
          <p:cNvSpPr txBox="1"/>
          <p:nvPr/>
        </p:nvSpPr>
        <p:spPr>
          <a:xfrm>
            <a:off x="5670350" y="1242323"/>
            <a:ext cx="1877881" cy="650929"/>
          </a:xfrm>
          <a:prstGeom prst="rect">
            <a:avLst/>
          </a:prstGeom>
        </p:spPr>
        <p:txBody>
          <a:bodyPr vert="horz" wrap="none" lIns="121920" tIns="60960" rIns="121920" bIns="60960" rtlCol="0" anchor="ctr">
            <a:normAutofit/>
          </a:bodyPr>
          <a:lstStyle/>
          <a:p>
            <a:pPr algn="ctr"/>
            <a:r>
              <a:rPr lang="en-US" sz="1867" dirty="0">
                <a:latin typeface="Helvetica Light" panose="020B0403020202020204" pitchFamily="34" charset="0"/>
              </a:rPr>
              <a:t>Inter-state dynamism</a:t>
            </a:r>
          </a:p>
          <a:p>
            <a:pPr algn="ctr"/>
            <a:r>
              <a:rPr lang="en-US" sz="1467" dirty="0">
                <a:latin typeface="Helvetica Light" panose="020B0403020202020204" pitchFamily="34" charset="0"/>
              </a:rPr>
              <a:t>(metastability)</a:t>
            </a:r>
            <a:endParaRPr lang="en-BE" sz="1467" dirty="0">
              <a:latin typeface="Helvetica Light" panose="020B0403020202020204" pitchFamily="34" charset="0"/>
            </a:endParaRPr>
          </a:p>
        </p:txBody>
      </p:sp>
      <p:sp>
        <p:nvSpPr>
          <p:cNvPr id="18" name="TextBox 17">
            <a:extLst>
              <a:ext uri="{FF2B5EF4-FFF2-40B4-BE49-F238E27FC236}">
                <a16:creationId xmlns:a16="http://schemas.microsoft.com/office/drawing/2014/main" id="{E98A418D-40A8-8F41-822F-8936CDB10E63}"/>
              </a:ext>
            </a:extLst>
          </p:cNvPr>
          <p:cNvSpPr txBox="1"/>
          <p:nvPr/>
        </p:nvSpPr>
        <p:spPr>
          <a:xfrm>
            <a:off x="5566709" y="4365076"/>
            <a:ext cx="3133557" cy="650929"/>
          </a:xfrm>
          <a:prstGeom prst="rect">
            <a:avLst/>
          </a:prstGeom>
        </p:spPr>
        <p:txBody>
          <a:bodyPr vert="horz" wrap="none" lIns="121920" tIns="60960" rIns="121920" bIns="60960" rtlCol="0" anchor="ctr">
            <a:normAutofit/>
          </a:bodyPr>
          <a:lstStyle/>
          <a:p>
            <a:pPr algn="ctr"/>
            <a:r>
              <a:rPr lang="en-US" dirty="0">
                <a:latin typeface="Helvetica Light" panose="020B0403020202020204" pitchFamily="34" charset="0"/>
              </a:rPr>
              <a:t>Embodied responsiveness</a:t>
            </a:r>
          </a:p>
          <a:p>
            <a:pPr algn="ctr"/>
            <a:r>
              <a:rPr lang="en-US" sz="1467" dirty="0">
                <a:latin typeface="Helvetica Light" panose="020B0403020202020204" pitchFamily="34" charset="0"/>
              </a:rPr>
              <a:t>(active inference)</a:t>
            </a:r>
            <a:endParaRPr lang="en-BE" sz="1467" dirty="0">
              <a:latin typeface="Helvetica Light" panose="020B0403020202020204" pitchFamily="34" charset="0"/>
            </a:endParaRPr>
          </a:p>
        </p:txBody>
      </p:sp>
    </p:spTree>
    <p:extLst>
      <p:ext uri="{BB962C8B-B14F-4D97-AF65-F5344CB8AC3E}">
        <p14:creationId xmlns:p14="http://schemas.microsoft.com/office/powerpoint/2010/main" val="15905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6659A0-2B47-4056-D8C1-F54639E45DE6}"/>
              </a:ext>
            </a:extLst>
          </p:cNvPr>
          <p:cNvSpPr/>
          <p:nvPr/>
        </p:nvSpPr>
        <p:spPr>
          <a:xfrm>
            <a:off x="2674294" y="2992094"/>
            <a:ext cx="4917949" cy="19647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p>
        </p:txBody>
      </p:sp>
      <p:pic>
        <p:nvPicPr>
          <p:cNvPr id="1026" name="Picture 2">
            <a:extLst>
              <a:ext uri="{FF2B5EF4-FFF2-40B4-BE49-F238E27FC236}">
                <a16:creationId xmlns:a16="http://schemas.microsoft.com/office/drawing/2014/main" id="{97532579-22D5-4D31-9485-59012F207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670" y="3041498"/>
            <a:ext cx="3453291" cy="1904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C17C3A-C2B3-447D-B1B8-9FDD1CA0E6B0}"/>
              </a:ext>
            </a:extLst>
          </p:cNvPr>
          <p:cNvSpPr txBox="1"/>
          <p:nvPr/>
        </p:nvSpPr>
        <p:spPr>
          <a:xfrm>
            <a:off x="2674294" y="4762329"/>
            <a:ext cx="2354290" cy="246221"/>
          </a:xfrm>
          <a:prstGeom prst="rect">
            <a:avLst/>
          </a:prstGeom>
          <a:noFill/>
        </p:spPr>
        <p:txBody>
          <a:bodyPr wrap="square" rtlCol="0">
            <a:spAutoFit/>
          </a:bodyPr>
          <a:lstStyle/>
          <a:p>
            <a:r>
              <a:rPr lang="en-US" sz="1000" dirty="0">
                <a:solidFill>
                  <a:schemeClr val="bg1"/>
                </a:solidFill>
              </a:rPr>
              <a:t>Kawagoe et al, </a:t>
            </a:r>
            <a:r>
              <a:rPr lang="en-US" sz="1000" i="1" dirty="0">
                <a:solidFill>
                  <a:schemeClr val="bg1"/>
                </a:solidFill>
              </a:rPr>
              <a:t>Hum. Brain Mapp </a:t>
            </a:r>
            <a:r>
              <a:rPr lang="en-US" sz="1000" dirty="0">
                <a:solidFill>
                  <a:schemeClr val="bg1"/>
                </a:solidFill>
              </a:rPr>
              <a:t>2019</a:t>
            </a:r>
            <a:endParaRPr lang="fr-BE" sz="1000" dirty="0">
              <a:solidFill>
                <a:schemeClr val="bg1"/>
              </a:solidFill>
            </a:endParaRPr>
          </a:p>
        </p:txBody>
      </p:sp>
      <p:grpSp>
        <p:nvGrpSpPr>
          <p:cNvPr id="4" name="Group 3">
            <a:extLst>
              <a:ext uri="{FF2B5EF4-FFF2-40B4-BE49-F238E27FC236}">
                <a16:creationId xmlns:a16="http://schemas.microsoft.com/office/drawing/2014/main" id="{1DF7619C-569C-9098-6A51-71550188724F}"/>
              </a:ext>
            </a:extLst>
          </p:cNvPr>
          <p:cNvGrpSpPr/>
          <p:nvPr/>
        </p:nvGrpSpPr>
        <p:grpSpPr>
          <a:xfrm>
            <a:off x="2674294" y="846595"/>
            <a:ext cx="4917949" cy="1992807"/>
            <a:chOff x="1000281" y="3030745"/>
            <a:chExt cx="4917949" cy="1992807"/>
          </a:xfrm>
        </p:grpSpPr>
        <p:sp>
          <p:nvSpPr>
            <p:cNvPr id="22" name="Rectangle 21">
              <a:extLst>
                <a:ext uri="{FF2B5EF4-FFF2-40B4-BE49-F238E27FC236}">
                  <a16:creationId xmlns:a16="http://schemas.microsoft.com/office/drawing/2014/main" id="{2AFD008B-EE68-EED2-1D3B-D9DDE09C8905}"/>
                </a:ext>
              </a:extLst>
            </p:cNvPr>
            <p:cNvSpPr/>
            <p:nvPr/>
          </p:nvSpPr>
          <p:spPr>
            <a:xfrm>
              <a:off x="1000281" y="3030745"/>
              <a:ext cx="4917949" cy="19647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600">
                <a:solidFill>
                  <a:schemeClr val="bg1"/>
                </a:solidFill>
              </a:endParaRPr>
            </a:p>
          </p:txBody>
        </p:sp>
        <p:pic>
          <p:nvPicPr>
            <p:cNvPr id="32" name="Picture 31" descr="A picture containing text, electronics&#10;&#10;Description automatically generated">
              <a:extLst>
                <a:ext uri="{FF2B5EF4-FFF2-40B4-BE49-F238E27FC236}">
                  <a16:creationId xmlns:a16="http://schemas.microsoft.com/office/drawing/2014/main" id="{AB01FCBE-9BD4-42EF-9A9D-0CBE5ECBF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092" y="3251008"/>
              <a:ext cx="4887138" cy="1504817"/>
            </a:xfrm>
            <a:prstGeom prst="rect">
              <a:avLst/>
            </a:prstGeom>
          </p:spPr>
        </p:pic>
        <p:sp>
          <p:nvSpPr>
            <p:cNvPr id="19" name="TextBox 18">
              <a:extLst>
                <a:ext uri="{FF2B5EF4-FFF2-40B4-BE49-F238E27FC236}">
                  <a16:creationId xmlns:a16="http://schemas.microsoft.com/office/drawing/2014/main" id="{FB7DB1F6-EC76-F67D-7A4E-9BE15C94FE0D}"/>
                </a:ext>
              </a:extLst>
            </p:cNvPr>
            <p:cNvSpPr txBox="1"/>
            <p:nvPr/>
          </p:nvSpPr>
          <p:spPr>
            <a:xfrm>
              <a:off x="1000281" y="4777331"/>
              <a:ext cx="3674591" cy="246221"/>
            </a:xfrm>
            <a:prstGeom prst="rect">
              <a:avLst/>
            </a:prstGeom>
            <a:noFill/>
          </p:spPr>
          <p:txBody>
            <a:bodyPr wrap="square">
              <a:spAutoFit/>
            </a:bodyPr>
            <a:lstStyle/>
            <a:p>
              <a:r>
                <a:rPr lang="en-US" sz="1000" dirty="0">
                  <a:solidFill>
                    <a:schemeClr val="bg1"/>
                  </a:solidFill>
                </a:rPr>
                <a:t>Kawagoe et al , </a:t>
              </a:r>
              <a:r>
                <a:rPr lang="en-US" sz="1000" i="1" dirty="0" err="1">
                  <a:solidFill>
                    <a:schemeClr val="bg1"/>
                  </a:solidFill>
                </a:rPr>
                <a:t>Eur</a:t>
              </a:r>
              <a:r>
                <a:rPr lang="en-US" sz="1000" i="1" dirty="0">
                  <a:solidFill>
                    <a:schemeClr val="bg1"/>
                  </a:solidFill>
                </a:rPr>
                <a:t> J </a:t>
              </a:r>
              <a:r>
                <a:rPr lang="en-US" sz="1000" i="1" dirty="0" err="1">
                  <a:solidFill>
                    <a:schemeClr val="bg1"/>
                  </a:solidFill>
                </a:rPr>
                <a:t>Neurosci</a:t>
              </a:r>
              <a:r>
                <a:rPr lang="en-US" sz="1000" i="1" dirty="0">
                  <a:solidFill>
                    <a:schemeClr val="bg1"/>
                  </a:solidFill>
                </a:rPr>
                <a:t> </a:t>
              </a:r>
              <a:r>
                <a:rPr lang="en-US" sz="1000" dirty="0">
                  <a:solidFill>
                    <a:schemeClr val="bg1"/>
                  </a:solidFill>
                </a:rPr>
                <a:t>2018</a:t>
              </a:r>
              <a:endParaRPr lang="fr-BE" sz="1000" dirty="0">
                <a:solidFill>
                  <a:schemeClr val="bg1"/>
                </a:solidFill>
              </a:endParaRPr>
            </a:p>
          </p:txBody>
        </p:sp>
      </p:grpSp>
      <p:sp>
        <p:nvSpPr>
          <p:cNvPr id="3" name="Titre 2">
            <a:extLst>
              <a:ext uri="{FF2B5EF4-FFF2-40B4-BE49-F238E27FC236}">
                <a16:creationId xmlns:a16="http://schemas.microsoft.com/office/drawing/2014/main" id="{C6E673AD-1174-BEA7-F12B-E9B68B97EA3B}"/>
              </a:ext>
            </a:extLst>
          </p:cNvPr>
          <p:cNvSpPr txBox="1">
            <a:spLocks/>
          </p:cNvSpPr>
          <p:nvPr/>
        </p:nvSpPr>
        <p:spPr>
          <a:xfrm>
            <a:off x="1670899" y="129508"/>
            <a:ext cx="6955550" cy="543009"/>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400" b="1" dirty="0"/>
              <a:t>Voluntary Mind Blanking?</a:t>
            </a:r>
          </a:p>
        </p:txBody>
      </p:sp>
      <p:sp>
        <p:nvSpPr>
          <p:cNvPr id="5" name="Oval 4">
            <a:extLst>
              <a:ext uri="{FF2B5EF4-FFF2-40B4-BE49-F238E27FC236}">
                <a16:creationId xmlns:a16="http://schemas.microsoft.com/office/drawing/2014/main" id="{F376EFE1-9A56-4FE3-76EF-1C667C52FB98}"/>
              </a:ext>
            </a:extLst>
          </p:cNvPr>
          <p:cNvSpPr/>
          <p:nvPr/>
        </p:nvSpPr>
        <p:spPr>
          <a:xfrm>
            <a:off x="4508503" y="3546565"/>
            <a:ext cx="691116" cy="512763"/>
          </a:xfrm>
          <a:prstGeom prst="ellipse">
            <a:avLst/>
          </a:prstGeom>
          <a:noFill/>
          <a:ln>
            <a:solidFill>
              <a:srgbClr val="FFEF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12DA469A-5C97-7330-1367-4C910C152E7C}"/>
              </a:ext>
            </a:extLst>
          </p:cNvPr>
          <p:cNvSpPr txBox="1"/>
          <p:nvPr/>
        </p:nvSpPr>
        <p:spPr>
          <a:xfrm>
            <a:off x="391685" y="3203967"/>
            <a:ext cx="2085783" cy="1015663"/>
          </a:xfrm>
          <a:prstGeom prst="rect">
            <a:avLst/>
          </a:prstGeom>
          <a:noFill/>
        </p:spPr>
        <p:txBody>
          <a:bodyPr wrap="square" rtlCol="0">
            <a:spAutoFit/>
          </a:bodyPr>
          <a:lstStyle/>
          <a:p>
            <a:r>
              <a:rPr lang="en-US" sz="1200" i="1" dirty="0"/>
              <a:t>“When you realize that you are thinking about something, disengage your attention and again try to think of nothing during the scans”</a:t>
            </a:r>
            <a:endParaRPr lang="fr-BE" sz="1200" i="1" dirty="0"/>
          </a:p>
        </p:txBody>
      </p:sp>
      <p:sp>
        <p:nvSpPr>
          <p:cNvPr id="11" name="TextBox 10">
            <a:extLst>
              <a:ext uri="{FF2B5EF4-FFF2-40B4-BE49-F238E27FC236}">
                <a16:creationId xmlns:a16="http://schemas.microsoft.com/office/drawing/2014/main" id="{6F5C91D9-AFDB-167D-0EF2-3598060EF0BC}"/>
              </a:ext>
            </a:extLst>
          </p:cNvPr>
          <p:cNvSpPr txBox="1"/>
          <p:nvPr/>
        </p:nvSpPr>
        <p:spPr>
          <a:xfrm>
            <a:off x="383378" y="1066858"/>
            <a:ext cx="1952012" cy="1569660"/>
          </a:xfrm>
          <a:prstGeom prst="rect">
            <a:avLst/>
          </a:prstGeom>
          <a:noFill/>
        </p:spPr>
        <p:txBody>
          <a:bodyPr wrap="square" rtlCol="0">
            <a:spAutoFit/>
          </a:bodyPr>
          <a:lstStyle/>
          <a:p>
            <a:r>
              <a:rPr lang="en-BE" sz="1200" i="1" dirty="0"/>
              <a:t>”Keep awake, fixate on the cross, and think of nothing as best you can. When you realise that you are thinking about something, disengage your attention and again try to think of nothing”.</a:t>
            </a:r>
          </a:p>
          <a:p>
            <a:endParaRPr lang="fr-BE" sz="1200" i="1" dirty="0"/>
          </a:p>
        </p:txBody>
      </p:sp>
    </p:spTree>
    <p:extLst>
      <p:ext uri="{BB962C8B-B14F-4D97-AF65-F5344CB8AC3E}">
        <p14:creationId xmlns:p14="http://schemas.microsoft.com/office/powerpoint/2010/main" val="41916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0940DF-2AEF-AFA6-6149-B5D14BB62751}"/>
              </a:ext>
            </a:extLst>
          </p:cNvPr>
          <p:cNvSpPr/>
          <p:nvPr/>
        </p:nvSpPr>
        <p:spPr>
          <a:xfrm>
            <a:off x="1129645" y="854991"/>
            <a:ext cx="6542291" cy="374594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9523947D-8B2B-0163-38D6-35535D06572E}"/>
              </a:ext>
            </a:extLst>
          </p:cNvPr>
          <p:cNvSpPr/>
          <p:nvPr/>
        </p:nvSpPr>
        <p:spPr>
          <a:xfrm>
            <a:off x="1161289" y="2"/>
            <a:ext cx="6839271" cy="54303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342900">
              <a:defRPr/>
            </a:pPr>
            <a:endParaRPr lang="en-US" sz="1181" kern="0">
              <a:solidFill>
                <a:prstClr val="white"/>
              </a:solidFill>
              <a:latin typeface="Calibri"/>
            </a:endParaRPr>
          </a:p>
        </p:txBody>
      </p:sp>
      <p:pic>
        <p:nvPicPr>
          <p:cNvPr id="5" name="Picture 4" descr="Graphical user interface&#10;&#10;Description automatically generated">
            <a:extLst>
              <a:ext uri="{FF2B5EF4-FFF2-40B4-BE49-F238E27FC236}">
                <a16:creationId xmlns:a16="http://schemas.microsoft.com/office/drawing/2014/main" id="{AAC2711E-9E7C-87A1-6142-9C5CB895D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506" y="1680340"/>
            <a:ext cx="4106339" cy="2395294"/>
          </a:xfrm>
          <a:prstGeom prst="rect">
            <a:avLst/>
          </a:prstGeom>
        </p:spPr>
      </p:pic>
      <p:sp>
        <p:nvSpPr>
          <p:cNvPr id="11" name="TextBox 10">
            <a:extLst>
              <a:ext uri="{FF2B5EF4-FFF2-40B4-BE49-F238E27FC236}">
                <a16:creationId xmlns:a16="http://schemas.microsoft.com/office/drawing/2014/main" id="{F446FD90-3E7E-70D5-17BB-99551E8AD157}"/>
              </a:ext>
            </a:extLst>
          </p:cNvPr>
          <p:cNvSpPr txBox="1"/>
          <p:nvPr/>
        </p:nvSpPr>
        <p:spPr>
          <a:xfrm>
            <a:off x="1048032" y="4651281"/>
            <a:ext cx="4214484" cy="253916"/>
          </a:xfrm>
          <a:prstGeom prst="rect">
            <a:avLst/>
          </a:prstGeom>
          <a:noFill/>
        </p:spPr>
        <p:txBody>
          <a:bodyPr wrap="square">
            <a:spAutoFit/>
          </a:bodyPr>
          <a:lstStyle/>
          <a:p>
            <a:r>
              <a:rPr lang="en-US" sz="1050" dirty="0" err="1">
                <a:latin typeface="+mj-lt"/>
              </a:rPr>
              <a:t>Boulakis</a:t>
            </a:r>
            <a:r>
              <a:rPr lang="en-US" sz="1050" dirty="0">
                <a:latin typeface="+mj-lt"/>
                <a:ea typeface="Calibri" panose="020F0502020204030204" pitchFamily="34" charset="0"/>
              </a:rPr>
              <a:t>, </a:t>
            </a:r>
            <a:r>
              <a:rPr lang="en-US" sz="1050" dirty="0" err="1">
                <a:latin typeface="+mj-lt"/>
                <a:ea typeface="Calibri" panose="020F0502020204030204" pitchFamily="34" charset="0"/>
              </a:rPr>
              <a:t>Mortaheb</a:t>
            </a:r>
            <a:r>
              <a:rPr lang="en-US" sz="1050" dirty="0">
                <a:latin typeface="+mj-lt"/>
                <a:ea typeface="Calibri" panose="020F0502020204030204" pitchFamily="34" charset="0"/>
              </a:rPr>
              <a:t>, Van </a:t>
            </a:r>
            <a:r>
              <a:rPr lang="en-US" sz="1050" dirty="0" err="1">
                <a:latin typeface="+mj-lt"/>
                <a:ea typeface="Calibri" panose="020F0502020204030204" pitchFamily="34" charset="0"/>
              </a:rPr>
              <a:t>Calster</a:t>
            </a:r>
            <a:r>
              <a:rPr lang="en-US" sz="1050" dirty="0">
                <a:latin typeface="+mj-lt"/>
                <a:ea typeface="Calibri" panose="020F0502020204030204" pitchFamily="34" charset="0"/>
              </a:rPr>
              <a:t>, Majerus, </a:t>
            </a:r>
            <a:r>
              <a:rPr lang="en-US" sz="1050" dirty="0" err="1">
                <a:latin typeface="+mj-lt"/>
                <a:ea typeface="Calibri" panose="020F0502020204030204" pitchFamily="34" charset="0"/>
              </a:rPr>
              <a:t>Demertzi</a:t>
            </a:r>
            <a:r>
              <a:rPr lang="en-US" sz="1050" dirty="0">
                <a:latin typeface="+mj-lt"/>
                <a:ea typeface="Calibri" panose="020F0502020204030204" pitchFamily="34" charset="0"/>
              </a:rPr>
              <a:t>. </a:t>
            </a:r>
            <a:r>
              <a:rPr lang="en-US" sz="1050" i="1" dirty="0" err="1">
                <a:latin typeface="+mj-lt"/>
                <a:ea typeface="Calibri" panose="020F0502020204030204" pitchFamily="34" charset="0"/>
              </a:rPr>
              <a:t>JNeurosci</a:t>
            </a:r>
            <a:r>
              <a:rPr lang="en-US" sz="1050" dirty="0">
                <a:latin typeface="+mj-lt"/>
                <a:ea typeface="Calibri" panose="020F0502020204030204" pitchFamily="34" charset="0"/>
              </a:rPr>
              <a:t> 2023</a:t>
            </a:r>
            <a:endParaRPr lang="fr-BE" sz="1050" dirty="0">
              <a:latin typeface="+mj-lt"/>
            </a:endParaRPr>
          </a:p>
        </p:txBody>
      </p:sp>
      <p:sp>
        <p:nvSpPr>
          <p:cNvPr id="2" name="Titre 2">
            <a:extLst>
              <a:ext uri="{FF2B5EF4-FFF2-40B4-BE49-F238E27FC236}">
                <a16:creationId xmlns:a16="http://schemas.microsoft.com/office/drawing/2014/main" id="{55C39C5C-0277-E169-ED18-F56AD72AEB55}"/>
              </a:ext>
            </a:extLst>
          </p:cNvPr>
          <p:cNvSpPr txBox="1">
            <a:spLocks/>
          </p:cNvSpPr>
          <p:nvPr/>
        </p:nvSpPr>
        <p:spPr>
          <a:xfrm>
            <a:off x="975333" y="-38771"/>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sz="3200" b="1" dirty="0"/>
          </a:p>
          <a:p>
            <a:pPr algn="ctr"/>
            <a:r>
              <a:rPr lang="en-US" sz="3200" b="1" dirty="0"/>
              <a:t>Non-induced Mind Blanking</a:t>
            </a:r>
            <a:endParaRPr lang="en-US" b="1" dirty="0"/>
          </a:p>
        </p:txBody>
      </p:sp>
      <p:cxnSp>
        <p:nvCxnSpPr>
          <p:cNvPr id="8" name="Straight Connector 7">
            <a:extLst>
              <a:ext uri="{FF2B5EF4-FFF2-40B4-BE49-F238E27FC236}">
                <a16:creationId xmlns:a16="http://schemas.microsoft.com/office/drawing/2014/main" id="{977D57D3-5656-0476-2476-BE77B5C78990}"/>
              </a:ext>
            </a:extLst>
          </p:cNvPr>
          <p:cNvCxnSpPr>
            <a:cxnSpLocks/>
          </p:cNvCxnSpPr>
          <p:nvPr/>
        </p:nvCxnSpPr>
        <p:spPr>
          <a:xfrm>
            <a:off x="3529869" y="854991"/>
            <a:ext cx="0" cy="374594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520D2AE9-5777-585A-F43B-DCE865B7495F}"/>
              </a:ext>
            </a:extLst>
          </p:cNvPr>
          <p:cNvPicPr>
            <a:picLocks noChangeAspect="1"/>
          </p:cNvPicPr>
          <p:nvPr/>
        </p:nvPicPr>
        <p:blipFill rotWithShape="1">
          <a:blip r:embed="rId4"/>
          <a:srcRect r="75678" b="52884"/>
          <a:stretch/>
        </p:blipFill>
        <p:spPr>
          <a:xfrm>
            <a:off x="1263519" y="1658710"/>
            <a:ext cx="2225166" cy="2004972"/>
          </a:xfrm>
          <a:prstGeom prst="rect">
            <a:avLst/>
          </a:prstGeom>
        </p:spPr>
      </p:pic>
      <p:pic>
        <p:nvPicPr>
          <p:cNvPr id="14" name="Picture 13">
            <a:extLst>
              <a:ext uri="{FF2B5EF4-FFF2-40B4-BE49-F238E27FC236}">
                <a16:creationId xmlns:a16="http://schemas.microsoft.com/office/drawing/2014/main" id="{532A5585-2A77-0C49-831B-C85DC3996643}"/>
              </a:ext>
            </a:extLst>
          </p:cNvPr>
          <p:cNvPicPr>
            <a:picLocks noChangeAspect="1"/>
          </p:cNvPicPr>
          <p:nvPr/>
        </p:nvPicPr>
        <p:blipFill rotWithShape="1">
          <a:blip r:embed="rId4"/>
          <a:srcRect t="83060" r="75678"/>
          <a:stretch/>
        </p:blipFill>
        <p:spPr>
          <a:xfrm>
            <a:off x="1255702" y="3592385"/>
            <a:ext cx="1663203" cy="538810"/>
          </a:xfrm>
          <a:prstGeom prst="rect">
            <a:avLst/>
          </a:prstGeom>
        </p:spPr>
      </p:pic>
      <p:sp>
        <p:nvSpPr>
          <p:cNvPr id="19" name="TextBox 18">
            <a:extLst>
              <a:ext uri="{FF2B5EF4-FFF2-40B4-BE49-F238E27FC236}">
                <a16:creationId xmlns:a16="http://schemas.microsoft.com/office/drawing/2014/main" id="{D9050840-E538-50A0-4AF9-3778B39D62EA}"/>
              </a:ext>
            </a:extLst>
          </p:cNvPr>
          <p:cNvSpPr txBox="1"/>
          <p:nvPr/>
        </p:nvSpPr>
        <p:spPr>
          <a:xfrm>
            <a:off x="1293970" y="4149111"/>
            <a:ext cx="1905020" cy="307777"/>
          </a:xfrm>
          <a:prstGeom prst="rect">
            <a:avLst/>
          </a:prstGeom>
          <a:noFill/>
        </p:spPr>
        <p:txBody>
          <a:bodyPr wrap="square">
            <a:spAutoFit/>
          </a:bodyPr>
          <a:lstStyle/>
          <a:p>
            <a:r>
              <a:rPr lang="en-GB" sz="700" dirty="0">
                <a:solidFill>
                  <a:schemeClr val="bg1"/>
                </a:solidFill>
                <a:latin typeface="Helvetica" pitchFamily="2" charset="0"/>
              </a:rPr>
              <a:t>voxel-level </a:t>
            </a:r>
            <a:r>
              <a:rPr lang="en-GB" sz="700" dirty="0" err="1">
                <a:solidFill>
                  <a:schemeClr val="bg1"/>
                </a:solidFill>
                <a:latin typeface="Helvetica" pitchFamily="2" charset="0"/>
              </a:rPr>
              <a:t>p</a:t>
            </a:r>
            <a:r>
              <a:rPr lang="en-GB" sz="700" baseline="-25000" dirty="0" err="1">
                <a:solidFill>
                  <a:schemeClr val="bg1"/>
                </a:solidFill>
                <a:latin typeface="Helvetica" pitchFamily="2" charset="0"/>
              </a:rPr>
              <a:t>uncorrected</a:t>
            </a:r>
            <a:r>
              <a:rPr lang="en-GB" sz="700" baseline="-25000" dirty="0">
                <a:solidFill>
                  <a:schemeClr val="bg1"/>
                </a:solidFill>
                <a:latin typeface="Helvetica" pitchFamily="2" charset="0"/>
              </a:rPr>
              <a:t> </a:t>
            </a:r>
            <a:r>
              <a:rPr lang="en-GB" sz="700" dirty="0">
                <a:solidFill>
                  <a:schemeClr val="bg1"/>
                </a:solidFill>
                <a:latin typeface="Helvetica" pitchFamily="2" charset="0"/>
              </a:rPr>
              <a:t>&lt;0.001    </a:t>
            </a:r>
          </a:p>
          <a:p>
            <a:r>
              <a:rPr lang="en-GB" sz="700" dirty="0">
                <a:solidFill>
                  <a:schemeClr val="bg1"/>
                </a:solidFill>
                <a:latin typeface="Helvetica" pitchFamily="2" charset="0"/>
              </a:rPr>
              <a:t>cluster level </a:t>
            </a:r>
            <a:r>
              <a:rPr lang="en-GB" sz="700" dirty="0" err="1">
                <a:solidFill>
                  <a:schemeClr val="bg1"/>
                </a:solidFill>
                <a:latin typeface="Helvetica" pitchFamily="2" charset="0"/>
              </a:rPr>
              <a:t>p</a:t>
            </a:r>
            <a:r>
              <a:rPr lang="en-GB" sz="700" baseline="-25000" dirty="0" err="1">
                <a:solidFill>
                  <a:schemeClr val="bg1"/>
                </a:solidFill>
                <a:latin typeface="Helvetica" pitchFamily="2" charset="0"/>
              </a:rPr>
              <a:t>FDR</a:t>
            </a:r>
            <a:r>
              <a:rPr lang="en-GB" sz="700" dirty="0">
                <a:solidFill>
                  <a:schemeClr val="bg1"/>
                </a:solidFill>
                <a:latin typeface="Helvetica" pitchFamily="2" charset="0"/>
              </a:rPr>
              <a:t> &lt;0.05</a:t>
            </a:r>
          </a:p>
        </p:txBody>
      </p:sp>
      <p:sp>
        <p:nvSpPr>
          <p:cNvPr id="23" name="Oval 22">
            <a:extLst>
              <a:ext uri="{FF2B5EF4-FFF2-40B4-BE49-F238E27FC236}">
                <a16:creationId xmlns:a16="http://schemas.microsoft.com/office/drawing/2014/main" id="{12C59062-4603-D323-D7CB-3FB2B2D7AF01}"/>
              </a:ext>
            </a:extLst>
          </p:cNvPr>
          <p:cNvSpPr/>
          <p:nvPr/>
        </p:nvSpPr>
        <p:spPr>
          <a:xfrm>
            <a:off x="1328775" y="1667731"/>
            <a:ext cx="336885" cy="40791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978CC5B4-D8EB-0347-2C00-9FAF80969DA0}"/>
              </a:ext>
            </a:extLst>
          </p:cNvPr>
          <p:cNvSpPr txBox="1"/>
          <p:nvPr/>
        </p:nvSpPr>
        <p:spPr>
          <a:xfrm>
            <a:off x="1025561" y="1030960"/>
            <a:ext cx="2454133" cy="600164"/>
          </a:xfrm>
          <a:prstGeom prst="rect">
            <a:avLst/>
          </a:prstGeom>
          <a:noFill/>
        </p:spPr>
        <p:txBody>
          <a:bodyPr wrap="square">
            <a:spAutoFit/>
          </a:bodyPr>
          <a:lstStyle/>
          <a:p>
            <a:pPr algn="ctr"/>
            <a:r>
              <a:rPr lang="en-GB" sz="1100" dirty="0">
                <a:solidFill>
                  <a:schemeClr val="bg1"/>
                </a:solidFill>
                <a:latin typeface="Helvetica" pitchFamily="2" charset="0"/>
              </a:rPr>
              <a:t>fMRI univariate analysis of MB reports reveals whole-brain deactivations</a:t>
            </a:r>
          </a:p>
        </p:txBody>
      </p:sp>
      <p:sp>
        <p:nvSpPr>
          <p:cNvPr id="27" name="TextBox 26">
            <a:extLst>
              <a:ext uri="{FF2B5EF4-FFF2-40B4-BE49-F238E27FC236}">
                <a16:creationId xmlns:a16="http://schemas.microsoft.com/office/drawing/2014/main" id="{493B7E0F-621B-E9C0-247E-377A6822A238}"/>
              </a:ext>
            </a:extLst>
          </p:cNvPr>
          <p:cNvSpPr txBox="1"/>
          <p:nvPr/>
        </p:nvSpPr>
        <p:spPr>
          <a:xfrm>
            <a:off x="3608039" y="3886304"/>
            <a:ext cx="2068189" cy="914400"/>
          </a:xfrm>
          <a:prstGeom prst="rect">
            <a:avLst/>
          </a:prstGeom>
        </p:spPr>
        <p:txBody>
          <a:bodyPr vert="horz" wrap="none" lIns="91440" tIns="45720" rIns="91440" bIns="45720" rtlCol="0" anchor="ctr">
            <a:normAutofit/>
          </a:bodyPr>
          <a:lstStyle/>
          <a:p>
            <a:pPr algn="ctr"/>
            <a:r>
              <a:rPr lang="en-GB" sz="1000" dirty="0">
                <a:solidFill>
                  <a:schemeClr val="bg1"/>
                </a:solidFill>
              </a:rPr>
              <a:t>Posterior  values</a:t>
            </a:r>
          </a:p>
          <a:p>
            <a:pPr algn="ctr"/>
            <a:r>
              <a:rPr lang="en-GB" sz="800" dirty="0">
                <a:solidFill>
                  <a:schemeClr val="bg1"/>
                </a:solidFill>
              </a:rPr>
              <a:t>The </a:t>
            </a:r>
            <a:r>
              <a:rPr lang="en-GB" sz="800" dirty="0" err="1">
                <a:solidFill>
                  <a:schemeClr val="bg1"/>
                </a:solidFill>
              </a:rPr>
              <a:t>vmPFC</a:t>
            </a:r>
            <a:r>
              <a:rPr lang="en-GB" sz="800" dirty="0">
                <a:solidFill>
                  <a:schemeClr val="bg1"/>
                </a:solidFill>
              </a:rPr>
              <a:t>/ACC contains </a:t>
            </a:r>
          </a:p>
          <a:p>
            <a:pPr algn="ctr"/>
            <a:r>
              <a:rPr lang="en-GB" sz="800" dirty="0">
                <a:solidFill>
                  <a:schemeClr val="bg1"/>
                </a:solidFill>
              </a:rPr>
              <a:t>significant evidence for MB deactivations</a:t>
            </a:r>
            <a:endParaRPr lang="en-BE" sz="800" dirty="0">
              <a:solidFill>
                <a:schemeClr val="bg1"/>
              </a:solidFill>
            </a:endParaRPr>
          </a:p>
        </p:txBody>
      </p:sp>
      <p:sp>
        <p:nvSpPr>
          <p:cNvPr id="31" name="Rectangle 30">
            <a:extLst>
              <a:ext uri="{FF2B5EF4-FFF2-40B4-BE49-F238E27FC236}">
                <a16:creationId xmlns:a16="http://schemas.microsoft.com/office/drawing/2014/main" id="{7DF4A309-E37D-C265-D51B-C9E917BE97CC}"/>
              </a:ext>
            </a:extLst>
          </p:cNvPr>
          <p:cNvSpPr/>
          <p:nvPr/>
        </p:nvSpPr>
        <p:spPr>
          <a:xfrm>
            <a:off x="3845608" y="1677760"/>
            <a:ext cx="2833816" cy="23651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33" name="TextBox 32">
            <a:extLst>
              <a:ext uri="{FF2B5EF4-FFF2-40B4-BE49-F238E27FC236}">
                <a16:creationId xmlns:a16="http://schemas.microsoft.com/office/drawing/2014/main" id="{40E0BB36-8EC6-2F5E-C03B-57990B3FDA9E}"/>
              </a:ext>
            </a:extLst>
          </p:cNvPr>
          <p:cNvSpPr txBox="1"/>
          <p:nvPr/>
        </p:nvSpPr>
        <p:spPr>
          <a:xfrm>
            <a:off x="5508453" y="4108208"/>
            <a:ext cx="2311166" cy="492443"/>
          </a:xfrm>
          <a:prstGeom prst="rect">
            <a:avLst/>
          </a:prstGeom>
          <a:noFill/>
        </p:spPr>
        <p:txBody>
          <a:bodyPr wrap="square">
            <a:spAutoFit/>
          </a:bodyPr>
          <a:lstStyle/>
          <a:p>
            <a:pPr algn="ctr"/>
            <a:r>
              <a:rPr lang="en-GB" sz="1000" dirty="0">
                <a:solidFill>
                  <a:schemeClr val="bg1"/>
                </a:solidFill>
              </a:rPr>
              <a:t>Posterior distribution contrasts</a:t>
            </a:r>
          </a:p>
          <a:p>
            <a:pPr algn="ctr"/>
            <a:r>
              <a:rPr lang="en-GB" sz="800" dirty="0">
                <a:solidFill>
                  <a:schemeClr val="bg1"/>
                </a:solidFill>
              </a:rPr>
              <a:t>Frontal deactivations differentiated </a:t>
            </a:r>
          </a:p>
          <a:p>
            <a:pPr algn="ctr"/>
            <a:r>
              <a:rPr lang="en-GB" sz="800" dirty="0">
                <a:solidFill>
                  <a:schemeClr val="bg1"/>
                </a:solidFill>
              </a:rPr>
              <a:t>between MB and </a:t>
            </a:r>
            <a:r>
              <a:rPr lang="en-GB" sz="800" dirty="0" err="1">
                <a:solidFill>
                  <a:schemeClr val="bg1"/>
                </a:solidFill>
              </a:rPr>
              <a:t>SInd</a:t>
            </a:r>
            <a:endParaRPr lang="en-GB" sz="800" dirty="0">
              <a:solidFill>
                <a:schemeClr val="bg1"/>
              </a:solidFill>
            </a:endParaRPr>
          </a:p>
        </p:txBody>
      </p:sp>
      <p:grpSp>
        <p:nvGrpSpPr>
          <p:cNvPr id="39" name="Group 38">
            <a:extLst>
              <a:ext uri="{FF2B5EF4-FFF2-40B4-BE49-F238E27FC236}">
                <a16:creationId xmlns:a16="http://schemas.microsoft.com/office/drawing/2014/main" id="{821092E4-8C25-BA03-A902-88E76636F3C7}"/>
              </a:ext>
            </a:extLst>
          </p:cNvPr>
          <p:cNvGrpSpPr/>
          <p:nvPr/>
        </p:nvGrpSpPr>
        <p:grpSpPr>
          <a:xfrm>
            <a:off x="6695060" y="900732"/>
            <a:ext cx="906609" cy="980677"/>
            <a:chOff x="5907454" y="1146961"/>
            <a:chExt cx="698898" cy="744159"/>
          </a:xfrm>
        </p:grpSpPr>
        <p:pic>
          <p:nvPicPr>
            <p:cNvPr id="34" name="Picture 33">
              <a:extLst>
                <a:ext uri="{FF2B5EF4-FFF2-40B4-BE49-F238E27FC236}">
                  <a16:creationId xmlns:a16="http://schemas.microsoft.com/office/drawing/2014/main" id="{954E4394-B34A-77FC-5AE5-1B37D12D5C70}"/>
                </a:ext>
              </a:extLst>
            </p:cNvPr>
            <p:cNvPicPr>
              <a:picLocks noChangeAspect="1"/>
            </p:cNvPicPr>
            <p:nvPr/>
          </p:nvPicPr>
          <p:blipFill rotWithShape="1">
            <a:blip r:embed="rId5"/>
            <a:srcRect t="5587" r="87695" b="79829"/>
            <a:stretch/>
          </p:blipFill>
          <p:spPr>
            <a:xfrm>
              <a:off x="5907454" y="1165977"/>
              <a:ext cx="683264" cy="635585"/>
            </a:xfrm>
            <a:prstGeom prst="rect">
              <a:avLst/>
            </a:prstGeom>
          </p:spPr>
        </p:pic>
        <p:sp>
          <p:nvSpPr>
            <p:cNvPr id="37" name="Rectangle 36">
              <a:extLst>
                <a:ext uri="{FF2B5EF4-FFF2-40B4-BE49-F238E27FC236}">
                  <a16:creationId xmlns:a16="http://schemas.microsoft.com/office/drawing/2014/main" id="{F5EBC79A-43B4-2B77-925C-58ADB117279D}"/>
                </a:ext>
              </a:extLst>
            </p:cNvPr>
            <p:cNvSpPr/>
            <p:nvPr/>
          </p:nvSpPr>
          <p:spPr>
            <a:xfrm>
              <a:off x="6026303" y="1146961"/>
              <a:ext cx="538790" cy="1112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38" name="Rectangle 37">
              <a:extLst>
                <a:ext uri="{FF2B5EF4-FFF2-40B4-BE49-F238E27FC236}">
                  <a16:creationId xmlns:a16="http://schemas.microsoft.com/office/drawing/2014/main" id="{C47B688A-1FA7-5D98-F9A7-FA5524A85EAA}"/>
                </a:ext>
              </a:extLst>
            </p:cNvPr>
            <p:cNvSpPr/>
            <p:nvPr/>
          </p:nvSpPr>
          <p:spPr>
            <a:xfrm>
              <a:off x="6377357" y="1630260"/>
              <a:ext cx="228995" cy="2608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grpSp>
      <p:sp>
        <p:nvSpPr>
          <p:cNvPr id="28" name="TextBox 27">
            <a:extLst>
              <a:ext uri="{FF2B5EF4-FFF2-40B4-BE49-F238E27FC236}">
                <a16:creationId xmlns:a16="http://schemas.microsoft.com/office/drawing/2014/main" id="{9DF09307-B51B-4C05-6263-85B0BEC547FF}"/>
              </a:ext>
            </a:extLst>
          </p:cNvPr>
          <p:cNvSpPr txBox="1"/>
          <p:nvPr/>
        </p:nvSpPr>
        <p:spPr>
          <a:xfrm>
            <a:off x="3607971" y="1737657"/>
            <a:ext cx="4071782" cy="274182"/>
          </a:xfrm>
          <a:prstGeom prst="rect">
            <a:avLst/>
          </a:prstGeom>
        </p:spPr>
        <p:txBody>
          <a:bodyPr vert="horz" wrap="none" lIns="91440" tIns="45720" rIns="91440" bIns="45720" rtlCol="0" anchor="ctr">
            <a:normAutofit/>
          </a:bodyPr>
          <a:lstStyle/>
          <a:p>
            <a:r>
              <a:rPr lang="en-BE" sz="1100" dirty="0">
                <a:solidFill>
                  <a:schemeClr val="bg1"/>
                </a:solidFill>
              </a:rPr>
              <a:t>Prior expectations                     </a:t>
            </a:r>
            <a:r>
              <a:rPr lang="en-GB" sz="1100" dirty="0" err="1">
                <a:solidFill>
                  <a:schemeClr val="bg1"/>
                </a:solidFill>
              </a:rPr>
              <a:t>Traceplot</a:t>
            </a:r>
            <a:r>
              <a:rPr lang="en-GB" sz="1100" dirty="0">
                <a:solidFill>
                  <a:schemeClr val="bg1"/>
                </a:solidFill>
              </a:rPr>
              <a:t> of model fit (MCMC-NUTS)</a:t>
            </a:r>
          </a:p>
          <a:p>
            <a:endParaRPr lang="en-GB" sz="1100" dirty="0">
              <a:solidFill>
                <a:schemeClr val="bg1"/>
              </a:solidFill>
            </a:endParaRPr>
          </a:p>
        </p:txBody>
      </p:sp>
      <p:sp>
        <p:nvSpPr>
          <p:cNvPr id="15" name="TextBox 14">
            <a:extLst>
              <a:ext uri="{FF2B5EF4-FFF2-40B4-BE49-F238E27FC236}">
                <a16:creationId xmlns:a16="http://schemas.microsoft.com/office/drawing/2014/main" id="{DA6C8BED-9171-7624-2DC7-DA28F514F0E6}"/>
              </a:ext>
            </a:extLst>
          </p:cNvPr>
          <p:cNvSpPr txBox="1"/>
          <p:nvPr/>
        </p:nvSpPr>
        <p:spPr>
          <a:xfrm>
            <a:off x="3492869" y="1016329"/>
            <a:ext cx="3516922" cy="461665"/>
          </a:xfrm>
          <a:prstGeom prst="rect">
            <a:avLst/>
          </a:prstGeom>
          <a:noFill/>
        </p:spPr>
        <p:txBody>
          <a:bodyPr wrap="square">
            <a:spAutoFit/>
          </a:bodyPr>
          <a:lstStyle/>
          <a:p>
            <a:pPr algn="ctr"/>
            <a:r>
              <a:rPr lang="en-GB" sz="1200" dirty="0">
                <a:solidFill>
                  <a:schemeClr val="bg1"/>
                </a:solidFill>
              </a:rPr>
              <a:t>Bayesian linear model of the beta parameters in </a:t>
            </a:r>
          </a:p>
          <a:p>
            <a:pPr algn="ctr"/>
            <a:r>
              <a:rPr lang="en-GB" sz="1200" dirty="0">
                <a:solidFill>
                  <a:schemeClr val="bg1"/>
                </a:solidFill>
              </a:rPr>
              <a:t>the ACC cluster (Kawagoe 2019)</a:t>
            </a:r>
            <a:endParaRPr lang="en-BE" sz="1200" dirty="0">
              <a:solidFill>
                <a:schemeClr val="bg1"/>
              </a:solidFill>
            </a:endParaRPr>
          </a:p>
        </p:txBody>
      </p:sp>
      <p:sp>
        <p:nvSpPr>
          <p:cNvPr id="41" name="Rectangle 40">
            <a:extLst>
              <a:ext uri="{FF2B5EF4-FFF2-40B4-BE49-F238E27FC236}">
                <a16:creationId xmlns:a16="http://schemas.microsoft.com/office/drawing/2014/main" id="{DEFF2D76-812D-1457-12F9-A6FECFBA2B4C}"/>
              </a:ext>
            </a:extLst>
          </p:cNvPr>
          <p:cNvSpPr/>
          <p:nvPr/>
        </p:nvSpPr>
        <p:spPr>
          <a:xfrm>
            <a:off x="3065740" y="1770237"/>
            <a:ext cx="429163" cy="3548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Tree>
    <p:extLst>
      <p:ext uri="{BB962C8B-B14F-4D97-AF65-F5344CB8AC3E}">
        <p14:creationId xmlns:p14="http://schemas.microsoft.com/office/powerpoint/2010/main" val="151446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8B019-132F-4FD1-844A-32FA56EA742C}"/>
              </a:ext>
            </a:extLst>
          </p:cNvPr>
          <p:cNvPicPr>
            <a:picLocks noChangeAspect="1"/>
          </p:cNvPicPr>
          <p:nvPr/>
        </p:nvPicPr>
        <p:blipFill rotWithShape="1">
          <a:blip r:embed="rId3"/>
          <a:srcRect l="2932" t="2288"/>
          <a:stretch/>
        </p:blipFill>
        <p:spPr>
          <a:xfrm>
            <a:off x="6893347" y="1681625"/>
            <a:ext cx="2214424" cy="2222964"/>
          </a:xfrm>
          <a:prstGeom prst="rect">
            <a:avLst/>
          </a:prstGeom>
        </p:spPr>
      </p:pic>
      <p:pic>
        <p:nvPicPr>
          <p:cNvPr id="13" name="Picture 12">
            <a:extLst>
              <a:ext uri="{FF2B5EF4-FFF2-40B4-BE49-F238E27FC236}">
                <a16:creationId xmlns:a16="http://schemas.microsoft.com/office/drawing/2014/main" id="{E311BDF2-0D32-4853-B0F6-A10BAC129415}"/>
              </a:ext>
            </a:extLst>
          </p:cNvPr>
          <p:cNvPicPr>
            <a:picLocks noChangeAspect="1"/>
          </p:cNvPicPr>
          <p:nvPr/>
        </p:nvPicPr>
        <p:blipFill>
          <a:blip r:embed="rId4"/>
          <a:stretch>
            <a:fillRect/>
          </a:stretch>
        </p:blipFill>
        <p:spPr>
          <a:xfrm>
            <a:off x="3502275" y="1661857"/>
            <a:ext cx="3258544" cy="2242732"/>
          </a:xfrm>
          <a:prstGeom prst="rect">
            <a:avLst/>
          </a:prstGeom>
        </p:spPr>
      </p:pic>
      <p:sp>
        <p:nvSpPr>
          <p:cNvPr id="24" name="Rectangle 23">
            <a:extLst>
              <a:ext uri="{FF2B5EF4-FFF2-40B4-BE49-F238E27FC236}">
                <a16:creationId xmlns:a16="http://schemas.microsoft.com/office/drawing/2014/main" id="{085DD6FD-F784-354D-B270-55C0ADD857F7}"/>
              </a:ext>
            </a:extLst>
          </p:cNvPr>
          <p:cNvSpPr/>
          <p:nvPr/>
        </p:nvSpPr>
        <p:spPr>
          <a:xfrm>
            <a:off x="1161290" y="2"/>
            <a:ext cx="6839271" cy="54303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8" rIns="38576" bIns="19288" numCol="1" spcCol="0" rtlCol="0" fromWordArt="0" anchor="ctr" anchorCtr="0" forceAA="0" compatLnSpc="1">
            <a:prstTxWarp prst="textNoShape">
              <a:avLst/>
            </a:prstTxWarp>
            <a:noAutofit/>
          </a:bodyPr>
          <a:lstStyle/>
          <a:p>
            <a:pPr algn="ctr" defTabSz="342882">
              <a:defRPr/>
            </a:pPr>
            <a:endParaRPr lang="en-US" sz="1181" kern="0">
              <a:solidFill>
                <a:prstClr val="white"/>
              </a:solidFill>
              <a:latin typeface="Calibri"/>
            </a:endParaRPr>
          </a:p>
        </p:txBody>
      </p:sp>
      <p:pic>
        <p:nvPicPr>
          <p:cNvPr id="2" name="Picture 1">
            <a:extLst>
              <a:ext uri="{FF2B5EF4-FFF2-40B4-BE49-F238E27FC236}">
                <a16:creationId xmlns:a16="http://schemas.microsoft.com/office/drawing/2014/main" id="{A30A285E-E0DE-E2B8-454A-6DE29E80946F}"/>
              </a:ext>
            </a:extLst>
          </p:cNvPr>
          <p:cNvPicPr>
            <a:picLocks noChangeAspect="1"/>
          </p:cNvPicPr>
          <p:nvPr/>
        </p:nvPicPr>
        <p:blipFill rotWithShape="1">
          <a:blip r:embed="rId5"/>
          <a:srcRect r="2924"/>
          <a:stretch/>
        </p:blipFill>
        <p:spPr>
          <a:xfrm>
            <a:off x="31062" y="1494378"/>
            <a:ext cx="3471215" cy="2678617"/>
          </a:xfrm>
          <a:prstGeom prst="rect">
            <a:avLst/>
          </a:prstGeom>
        </p:spPr>
      </p:pic>
      <p:sp>
        <p:nvSpPr>
          <p:cNvPr id="3" name="TextBox 2">
            <a:extLst>
              <a:ext uri="{FF2B5EF4-FFF2-40B4-BE49-F238E27FC236}">
                <a16:creationId xmlns:a16="http://schemas.microsoft.com/office/drawing/2014/main" id="{0528D791-B86C-E8AE-59FA-A41EAE05FC6B}"/>
              </a:ext>
            </a:extLst>
          </p:cNvPr>
          <p:cNvSpPr txBox="1"/>
          <p:nvPr/>
        </p:nvSpPr>
        <p:spPr>
          <a:xfrm>
            <a:off x="1161290" y="1263019"/>
            <a:ext cx="7708392" cy="300210"/>
          </a:xfrm>
          <a:prstGeom prst="rect">
            <a:avLst/>
          </a:prstGeom>
          <a:noFill/>
        </p:spPr>
        <p:txBody>
          <a:bodyPr wrap="square" rtlCol="0">
            <a:spAutoFit/>
          </a:bodyPr>
          <a:lstStyle/>
          <a:p>
            <a:r>
              <a:rPr lang="en-BE" sz="1351" b="1" dirty="0"/>
              <a:t>Less frequent		    	              Equally probable across time  	                              Transient relay</a:t>
            </a:r>
          </a:p>
        </p:txBody>
      </p:sp>
      <p:sp>
        <p:nvSpPr>
          <p:cNvPr id="6" name="Rectangle 5">
            <a:extLst>
              <a:ext uri="{FF2B5EF4-FFF2-40B4-BE49-F238E27FC236}">
                <a16:creationId xmlns:a16="http://schemas.microsoft.com/office/drawing/2014/main" id="{CB63921D-719A-0DAC-192A-E9AA8F5C7235}"/>
              </a:ext>
            </a:extLst>
          </p:cNvPr>
          <p:cNvSpPr/>
          <p:nvPr/>
        </p:nvSpPr>
        <p:spPr>
          <a:xfrm>
            <a:off x="7232611" y="49634"/>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7" name="Titre 2">
            <a:extLst>
              <a:ext uri="{FF2B5EF4-FFF2-40B4-BE49-F238E27FC236}">
                <a16:creationId xmlns:a16="http://schemas.microsoft.com/office/drawing/2014/main" id="{882135EB-D562-69A8-CDF3-48D7447AA2D3}"/>
              </a:ext>
            </a:extLst>
          </p:cNvPr>
          <p:cNvSpPr txBox="1">
            <a:spLocks/>
          </p:cNvSpPr>
          <p:nvPr/>
        </p:nvSpPr>
        <p:spPr>
          <a:xfrm>
            <a:off x="66401" y="-95657"/>
            <a:ext cx="912571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sz="3200" b="1" dirty="0">
              <a:solidFill>
                <a:schemeClr val="tx1"/>
              </a:solidFill>
            </a:endParaRPr>
          </a:p>
        </p:txBody>
      </p:sp>
      <p:sp>
        <p:nvSpPr>
          <p:cNvPr id="20" name="Titre 2">
            <a:extLst>
              <a:ext uri="{FF2B5EF4-FFF2-40B4-BE49-F238E27FC236}">
                <a16:creationId xmlns:a16="http://schemas.microsoft.com/office/drawing/2014/main" id="{4C587AB3-7F95-F617-893A-39C2BF9E074E}"/>
              </a:ext>
            </a:extLst>
          </p:cNvPr>
          <p:cNvSpPr txBox="1">
            <a:spLocks/>
          </p:cNvSpPr>
          <p:nvPr/>
        </p:nvSpPr>
        <p:spPr>
          <a:xfrm>
            <a:off x="-17944" y="273338"/>
            <a:ext cx="912571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333" b="1" dirty="0"/>
              <a:t>Mind Blanking reports happen spontaneously</a:t>
            </a:r>
          </a:p>
        </p:txBody>
      </p:sp>
      <p:sp>
        <p:nvSpPr>
          <p:cNvPr id="4" name="TextBox 3">
            <a:extLst>
              <a:ext uri="{FF2B5EF4-FFF2-40B4-BE49-F238E27FC236}">
                <a16:creationId xmlns:a16="http://schemas.microsoft.com/office/drawing/2014/main" id="{F19947AA-02D2-FC0E-F155-CA00CC743090}"/>
              </a:ext>
            </a:extLst>
          </p:cNvPr>
          <p:cNvSpPr txBox="1"/>
          <p:nvPr/>
        </p:nvSpPr>
        <p:spPr>
          <a:xfrm>
            <a:off x="133799" y="5369494"/>
            <a:ext cx="8990919" cy="516923"/>
          </a:xfrm>
          <a:prstGeom prst="rect">
            <a:avLst/>
          </a:prstGeom>
        </p:spPr>
        <p:txBody>
          <a:bodyPr vert="horz" wrap="square" lIns="91440" tIns="45720" rIns="91440" bIns="45720" rtlCol="0" anchor="ctr">
            <a:normAutofit/>
          </a:bodyPr>
          <a:lstStyle/>
          <a:p>
            <a:endParaRPr lang="en-BE" sz="1067" dirty="0"/>
          </a:p>
        </p:txBody>
      </p:sp>
      <p:sp>
        <p:nvSpPr>
          <p:cNvPr id="5" name="TextBox 4">
            <a:extLst>
              <a:ext uri="{FF2B5EF4-FFF2-40B4-BE49-F238E27FC236}">
                <a16:creationId xmlns:a16="http://schemas.microsoft.com/office/drawing/2014/main" id="{E772D47A-9BD5-144F-0219-C9AB3777619A}"/>
              </a:ext>
            </a:extLst>
          </p:cNvPr>
          <p:cNvSpPr txBox="1"/>
          <p:nvPr/>
        </p:nvSpPr>
        <p:spPr>
          <a:xfrm>
            <a:off x="116852" y="4660793"/>
            <a:ext cx="8990919" cy="516923"/>
          </a:xfrm>
          <a:prstGeom prst="rect">
            <a:avLst/>
          </a:prstGeom>
        </p:spPr>
        <p:txBody>
          <a:bodyPr vert="horz" wrap="square" lIns="91440" tIns="45720" rIns="91440" bIns="45720" rtlCol="0" anchor="ctr">
            <a:noAutofit/>
          </a:bodyPr>
          <a:lstStyle/>
          <a:p>
            <a:r>
              <a:rPr lang="en-GB" sz="1000" dirty="0" err="1"/>
              <a:t>Mortaheb</a:t>
            </a:r>
            <a:r>
              <a:rPr lang="en-GB" sz="1000" dirty="0"/>
              <a:t>, Van </a:t>
            </a:r>
            <a:r>
              <a:rPr lang="en-GB" sz="1000" dirty="0" err="1"/>
              <a:t>Calster</a:t>
            </a:r>
            <a:r>
              <a:rPr lang="en-GB" sz="1000" dirty="0"/>
              <a:t>, Raimondo, </a:t>
            </a:r>
            <a:r>
              <a:rPr lang="en-GB" sz="1000" dirty="0" err="1"/>
              <a:t>Klados</a:t>
            </a:r>
            <a:r>
              <a:rPr lang="en-GB" sz="1000" dirty="0"/>
              <a:t>, </a:t>
            </a:r>
            <a:r>
              <a:rPr lang="en-GB" sz="1000" dirty="0" err="1"/>
              <a:t>Boulakis</a:t>
            </a:r>
            <a:r>
              <a:rPr lang="en-GB" sz="1000" dirty="0"/>
              <a:t>, </a:t>
            </a:r>
            <a:r>
              <a:rPr lang="en-GB" sz="1000" dirty="0" err="1"/>
              <a:t>Georgoulaa</a:t>
            </a:r>
            <a:r>
              <a:rPr lang="en-GB" sz="1000" dirty="0"/>
              <a:t>, Majerus, Van De Ville*, Demertzi*. </a:t>
            </a:r>
            <a:r>
              <a:rPr lang="en-GB" sz="1000" i="1" dirty="0"/>
              <a:t>PNAS</a:t>
            </a:r>
            <a:r>
              <a:rPr lang="en-GB" sz="1000" dirty="0"/>
              <a:t> 2022 </a:t>
            </a:r>
          </a:p>
          <a:p>
            <a:r>
              <a:rPr lang="en-GB" sz="1000" dirty="0"/>
              <a:t>Van </a:t>
            </a:r>
            <a:r>
              <a:rPr lang="en-GB" sz="1000" dirty="0" err="1"/>
              <a:t>Calster</a:t>
            </a:r>
            <a:r>
              <a:rPr lang="en-GB" sz="1000" dirty="0"/>
              <a:t>, </a:t>
            </a:r>
            <a:r>
              <a:rPr lang="en-GB" sz="1000" dirty="0" err="1"/>
              <a:t>D’Argembeau</a:t>
            </a:r>
            <a:r>
              <a:rPr lang="en-GB" sz="1000" dirty="0"/>
              <a:t>, Salmon, Peters, Majerus</a:t>
            </a:r>
            <a:r>
              <a:rPr lang="en-GB" sz="1000" i="1" dirty="0"/>
              <a:t>, J </a:t>
            </a:r>
            <a:r>
              <a:rPr lang="en-GB" sz="1000" i="1" dirty="0" err="1"/>
              <a:t>Cogn</a:t>
            </a:r>
            <a:r>
              <a:rPr lang="en-GB" sz="1000" i="1" dirty="0"/>
              <a:t> </a:t>
            </a:r>
            <a:r>
              <a:rPr lang="en-GB" sz="1000" i="1" dirty="0" err="1"/>
              <a:t>Neurosci</a:t>
            </a:r>
            <a:r>
              <a:rPr lang="en-GB" sz="1000" i="1" dirty="0"/>
              <a:t> </a:t>
            </a:r>
            <a:r>
              <a:rPr lang="en-GB" sz="1000" dirty="0"/>
              <a:t>2017</a:t>
            </a:r>
          </a:p>
          <a:p>
            <a:endParaRPr lang="en-BE" sz="1000" dirty="0"/>
          </a:p>
        </p:txBody>
      </p:sp>
      <p:sp>
        <p:nvSpPr>
          <p:cNvPr id="10" name="TextBox 9">
            <a:extLst>
              <a:ext uri="{FF2B5EF4-FFF2-40B4-BE49-F238E27FC236}">
                <a16:creationId xmlns:a16="http://schemas.microsoft.com/office/drawing/2014/main" id="{280471E7-1839-5470-73E4-C3F7BC31DED0}"/>
              </a:ext>
            </a:extLst>
          </p:cNvPr>
          <p:cNvSpPr txBox="1"/>
          <p:nvPr/>
        </p:nvSpPr>
        <p:spPr>
          <a:xfrm>
            <a:off x="731207" y="3861453"/>
            <a:ext cx="2984878" cy="349974"/>
          </a:xfrm>
          <a:prstGeom prst="rect">
            <a:avLst/>
          </a:prstGeom>
          <a:solidFill>
            <a:schemeClr val="bg1"/>
          </a:solidFill>
        </p:spPr>
        <p:txBody>
          <a:bodyPr vert="horz" wrap="none" lIns="91440" tIns="45720" rIns="91440" bIns="45720" rtlCol="0" anchor="ctr">
            <a:normAutofit/>
          </a:bodyPr>
          <a:lstStyle/>
          <a:p>
            <a:r>
              <a:rPr lang="en-BE" sz="1400" dirty="0">
                <a:latin typeface="Calibri Light" panose="020F0302020204030204" pitchFamily="34" charset="0"/>
                <a:cs typeface="Calibri Light" panose="020F0302020204030204" pitchFamily="34" charset="0"/>
              </a:rPr>
              <a:t>MB      Senses   Stimulus       Stimulus</a:t>
            </a:r>
          </a:p>
        </p:txBody>
      </p:sp>
      <p:sp>
        <p:nvSpPr>
          <p:cNvPr id="11" name="TextBox 10">
            <a:extLst>
              <a:ext uri="{FF2B5EF4-FFF2-40B4-BE49-F238E27FC236}">
                <a16:creationId xmlns:a16="http://schemas.microsoft.com/office/drawing/2014/main" id="{E6BD9047-F67C-DEBB-0B59-791689301AAB}"/>
              </a:ext>
            </a:extLst>
          </p:cNvPr>
          <p:cNvSpPr txBox="1"/>
          <p:nvPr/>
        </p:nvSpPr>
        <p:spPr>
          <a:xfrm>
            <a:off x="6935978" y="4125317"/>
            <a:ext cx="1933704" cy="793937"/>
          </a:xfrm>
          <a:prstGeom prst="rect">
            <a:avLst/>
          </a:prstGeom>
        </p:spPr>
        <p:txBody>
          <a:bodyPr vert="horz" wrap="none" lIns="91440" tIns="45720" rIns="91440" bIns="45720" rtlCol="0" anchor="ctr">
            <a:normAutofit fontScale="92500" lnSpcReduction="10000"/>
          </a:bodyPr>
          <a:lstStyle/>
          <a:p>
            <a:r>
              <a:rPr lang="en-GB" dirty="0"/>
              <a:t>n subjects</a:t>
            </a:r>
            <a:r>
              <a:rPr lang="en-BE" dirty="0"/>
              <a:t>= 36</a:t>
            </a:r>
          </a:p>
          <a:p>
            <a:r>
              <a:rPr lang="en-GB" dirty="0"/>
              <a:t>n</a:t>
            </a:r>
            <a:r>
              <a:rPr lang="en-BE" dirty="0"/>
              <a:t> probes = 50</a:t>
            </a:r>
          </a:p>
          <a:p>
            <a:r>
              <a:rPr lang="en-GB" dirty="0"/>
              <a:t>d</a:t>
            </a:r>
            <a:r>
              <a:rPr lang="en-BE" dirty="0"/>
              <a:t>uration = </a:t>
            </a:r>
            <a:r>
              <a:rPr lang="en-BE" sz="1800" dirty="0"/>
              <a:t>48-58min</a:t>
            </a:r>
          </a:p>
          <a:p>
            <a:endParaRPr lang="en-BE" dirty="0"/>
          </a:p>
        </p:txBody>
      </p:sp>
      <p:sp>
        <p:nvSpPr>
          <p:cNvPr id="12" name="TextBox 11">
            <a:extLst>
              <a:ext uri="{FF2B5EF4-FFF2-40B4-BE49-F238E27FC236}">
                <a16:creationId xmlns:a16="http://schemas.microsoft.com/office/drawing/2014/main" id="{10ECC352-00FF-5FCF-7C5E-2BB99A0577FB}"/>
              </a:ext>
            </a:extLst>
          </p:cNvPr>
          <p:cNvSpPr txBox="1"/>
          <p:nvPr/>
        </p:nvSpPr>
        <p:spPr>
          <a:xfrm>
            <a:off x="1775706" y="4086353"/>
            <a:ext cx="1706249" cy="275554"/>
          </a:xfrm>
          <a:prstGeom prst="rect">
            <a:avLst/>
          </a:prstGeom>
          <a:noFill/>
        </p:spPr>
        <p:txBody>
          <a:bodyPr vert="horz" wrap="none" lIns="91440" tIns="45720" rIns="91440" bIns="45720" rtlCol="0" anchor="ctr">
            <a:normAutofit/>
          </a:bodyPr>
          <a:lstStyle/>
          <a:p>
            <a:r>
              <a:rPr lang="en-BE" sz="1200" dirty="0">
                <a:latin typeface="Calibri Light" panose="020F0302020204030204" pitchFamily="34" charset="0"/>
                <a:cs typeface="Calibri Light" panose="020F0302020204030204" pitchFamily="34" charset="0"/>
              </a:rPr>
              <a:t>Dependent    Independent</a:t>
            </a:r>
          </a:p>
        </p:txBody>
      </p:sp>
    </p:spTree>
    <p:extLst>
      <p:ext uri="{BB962C8B-B14F-4D97-AF65-F5344CB8AC3E}">
        <p14:creationId xmlns:p14="http://schemas.microsoft.com/office/powerpoint/2010/main" val="661820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4D4F-D2B8-CE4D-0EB6-F448956E3060}"/>
              </a:ext>
            </a:extLst>
          </p:cNvPr>
          <p:cNvSpPr>
            <a:spLocks noGrp="1"/>
          </p:cNvSpPr>
          <p:nvPr>
            <p:ph type="title"/>
          </p:nvPr>
        </p:nvSpPr>
        <p:spPr>
          <a:xfrm>
            <a:off x="1383568" y="316598"/>
            <a:ext cx="6730859" cy="370173"/>
          </a:xfrm>
        </p:spPr>
        <p:txBody>
          <a:bodyPr>
            <a:noAutofit/>
          </a:bodyPr>
          <a:lstStyle/>
          <a:p>
            <a:pPr algn="ctr"/>
            <a:r>
              <a:rPr lang="fr-FR" sz="4800" b="1" dirty="0">
                <a:solidFill>
                  <a:srgbClr val="5FA4B0"/>
                </a:solidFill>
                <a:cs typeface="Calibri" panose="020F0502020204030204" pitchFamily="34" charset="0"/>
              </a:rPr>
              <a:t>The </a:t>
            </a:r>
            <a:r>
              <a:rPr lang="fr-FR" sz="4800" b="1" dirty="0" err="1">
                <a:solidFill>
                  <a:srgbClr val="5FA4B0"/>
                </a:solidFill>
                <a:cs typeface="Calibri" panose="020F0502020204030204" pitchFamily="34" charset="0"/>
              </a:rPr>
              <a:t>brain</a:t>
            </a:r>
            <a:r>
              <a:rPr lang="fr-FR" sz="4800" b="1" dirty="0">
                <a:solidFill>
                  <a:srgbClr val="5FA4B0"/>
                </a:solidFill>
                <a:cs typeface="Calibri" panose="020F0502020204030204" pitchFamily="34" charset="0"/>
              </a:rPr>
              <a:t> as a network</a:t>
            </a:r>
            <a:endParaRPr lang="en-BE" sz="2000" dirty="0">
              <a:solidFill>
                <a:srgbClr val="5FA4B0"/>
              </a:solidFill>
              <a:cs typeface="Calibri" panose="020F0502020204030204" pitchFamily="34" charset="0"/>
            </a:endParaRPr>
          </a:p>
        </p:txBody>
      </p:sp>
      <p:sp>
        <p:nvSpPr>
          <p:cNvPr id="4" name="TextBox 3">
            <a:extLst>
              <a:ext uri="{FF2B5EF4-FFF2-40B4-BE49-F238E27FC236}">
                <a16:creationId xmlns:a16="http://schemas.microsoft.com/office/drawing/2014/main" id="{040F3927-4EFD-0191-EFAD-E0FC016F3A6B}"/>
              </a:ext>
            </a:extLst>
          </p:cNvPr>
          <p:cNvSpPr txBox="1"/>
          <p:nvPr/>
        </p:nvSpPr>
        <p:spPr>
          <a:xfrm>
            <a:off x="310954" y="4613686"/>
            <a:ext cx="7007249" cy="507831"/>
          </a:xfrm>
          <a:prstGeom prst="rect">
            <a:avLst/>
          </a:prstGeom>
          <a:noFill/>
        </p:spPr>
        <p:txBody>
          <a:bodyPr wrap="square">
            <a:spAutoFit/>
          </a:bodyPr>
          <a:lstStyle/>
          <a:p>
            <a:r>
              <a:rPr lang="en-GB" sz="900" dirty="0" err="1">
                <a:latin typeface="Helvetica" pitchFamily="2" charset="0"/>
              </a:rPr>
              <a:t>Fornito</a:t>
            </a:r>
            <a:r>
              <a:rPr lang="en-GB" sz="900" dirty="0">
                <a:latin typeface="Helvetica" pitchFamily="2" charset="0"/>
              </a:rPr>
              <a:t>, </a:t>
            </a:r>
            <a:r>
              <a:rPr lang="en-GB" sz="900" dirty="0" err="1">
                <a:latin typeface="Helvetica" pitchFamily="2" charset="0"/>
              </a:rPr>
              <a:t>Zalesky</a:t>
            </a:r>
            <a:r>
              <a:rPr lang="en-GB" sz="900" dirty="0">
                <a:latin typeface="Helvetica" pitchFamily="2" charset="0"/>
              </a:rPr>
              <a:t>, </a:t>
            </a:r>
            <a:r>
              <a:rPr lang="en-GB" sz="900" dirty="0" err="1">
                <a:latin typeface="Helvetica" pitchFamily="2" charset="0"/>
              </a:rPr>
              <a:t>Bullmore</a:t>
            </a:r>
            <a:r>
              <a:rPr lang="en-GB" sz="900" dirty="0">
                <a:latin typeface="Helvetica" pitchFamily="2" charset="0"/>
              </a:rPr>
              <a:t>. Ch 1: An Introduction to Brain Networks. </a:t>
            </a:r>
            <a:r>
              <a:rPr lang="en-GB" sz="900" i="1" dirty="0">
                <a:latin typeface="Helvetica" pitchFamily="2" charset="0"/>
              </a:rPr>
              <a:t>Fundamentals of Brain Network Analysis, Academic Press </a:t>
            </a:r>
            <a:r>
              <a:rPr lang="en-GB" sz="900" dirty="0">
                <a:latin typeface="Helvetica" pitchFamily="2" charset="0"/>
              </a:rPr>
              <a:t>2016</a:t>
            </a:r>
          </a:p>
          <a:p>
            <a:r>
              <a:rPr lang="en-GB" sz="900" dirty="0" err="1">
                <a:latin typeface="Helvetica" pitchFamily="2" charset="0"/>
              </a:rPr>
              <a:t>Sporns</a:t>
            </a:r>
            <a:r>
              <a:rPr lang="en-GB" sz="900" dirty="0">
                <a:latin typeface="Helvetica" pitchFamily="2" charset="0"/>
              </a:rPr>
              <a:t>, </a:t>
            </a:r>
            <a:r>
              <a:rPr lang="en-GB" sz="900" dirty="0" err="1">
                <a:latin typeface="Helvetica" pitchFamily="2" charset="0"/>
              </a:rPr>
              <a:t>Tononi</a:t>
            </a:r>
            <a:r>
              <a:rPr lang="en-GB" sz="900" dirty="0">
                <a:latin typeface="Helvetica" pitchFamily="2" charset="0"/>
              </a:rPr>
              <a:t>, &amp; </a:t>
            </a:r>
            <a:r>
              <a:rPr lang="en-GB" sz="900" dirty="0" err="1">
                <a:latin typeface="Helvetica" pitchFamily="2" charset="0"/>
              </a:rPr>
              <a:t>Koetter</a:t>
            </a:r>
            <a:r>
              <a:rPr lang="en-GB" sz="900" dirty="0">
                <a:latin typeface="Helvetica" pitchFamily="2" charset="0"/>
              </a:rPr>
              <a:t>. </a:t>
            </a:r>
            <a:r>
              <a:rPr lang="en-GB" sz="900" i="1" dirty="0" err="1">
                <a:latin typeface="Helvetica" pitchFamily="2" charset="0"/>
              </a:rPr>
              <a:t>PLoS</a:t>
            </a:r>
            <a:r>
              <a:rPr lang="en-GB" sz="900" i="1" dirty="0">
                <a:latin typeface="Helvetica" pitchFamily="2" charset="0"/>
              </a:rPr>
              <a:t> </a:t>
            </a:r>
            <a:r>
              <a:rPr lang="en-GB" sz="900" i="1" dirty="0" err="1">
                <a:latin typeface="Helvetica" pitchFamily="2" charset="0"/>
              </a:rPr>
              <a:t>Comput</a:t>
            </a:r>
            <a:r>
              <a:rPr lang="en-GB" sz="900" i="1" dirty="0">
                <a:latin typeface="Helvetica" pitchFamily="2" charset="0"/>
              </a:rPr>
              <a:t> </a:t>
            </a:r>
            <a:r>
              <a:rPr lang="en-GB" sz="900" i="1" dirty="0" err="1">
                <a:latin typeface="Helvetica" pitchFamily="2" charset="0"/>
              </a:rPr>
              <a:t>Biol</a:t>
            </a:r>
            <a:r>
              <a:rPr lang="en-GB" sz="900" dirty="0">
                <a:latin typeface="Helvetica" pitchFamily="2" charset="0"/>
              </a:rPr>
              <a:t> 2005</a:t>
            </a:r>
          </a:p>
          <a:p>
            <a:r>
              <a:rPr lang="en-US" sz="900" i="1" dirty="0">
                <a:latin typeface="Helvetica" charset="0"/>
                <a:ea typeface="Helvetica" charset="0"/>
                <a:cs typeface="Helvetica" charset="0"/>
              </a:rPr>
              <a:t>Image from</a:t>
            </a:r>
            <a:r>
              <a:rPr lang="en-US" sz="900" dirty="0">
                <a:latin typeface="Helvetica" charset="0"/>
                <a:ea typeface="Helvetica" charset="0"/>
                <a:cs typeface="Helvetica" charset="0"/>
              </a:rPr>
              <a:t>: </a:t>
            </a:r>
            <a:r>
              <a:rPr lang="en-US" sz="900" dirty="0" err="1">
                <a:latin typeface="Helvetica" charset="0"/>
                <a:ea typeface="Helvetica" charset="0"/>
                <a:cs typeface="Helvetica" charset="0"/>
              </a:rPr>
              <a:t>Demertzi</a:t>
            </a:r>
            <a:r>
              <a:rPr lang="en-US" sz="900" dirty="0">
                <a:latin typeface="Helvetica" charset="0"/>
                <a:ea typeface="Helvetica" charset="0"/>
                <a:cs typeface="Helvetica" charset="0"/>
              </a:rPr>
              <a:t> &amp; </a:t>
            </a:r>
            <a:r>
              <a:rPr lang="en-US" sz="900" dirty="0" err="1">
                <a:latin typeface="Helvetica" charset="0"/>
                <a:ea typeface="Helvetica" charset="0"/>
                <a:cs typeface="Helvetica" charset="0"/>
              </a:rPr>
              <a:t>Tagliazucchi</a:t>
            </a:r>
            <a:r>
              <a:rPr lang="en-US" sz="900" dirty="0">
                <a:latin typeface="Helvetica" charset="0"/>
                <a:ea typeface="Helvetica" charset="0"/>
                <a:cs typeface="Helvetica" charset="0"/>
              </a:rPr>
              <a:t>, </a:t>
            </a:r>
            <a:r>
              <a:rPr lang="en-US" sz="900" dirty="0" err="1">
                <a:latin typeface="Helvetica" charset="0"/>
                <a:ea typeface="Helvetica" charset="0"/>
                <a:cs typeface="Helvetica" charset="0"/>
              </a:rPr>
              <a:t>Dehaene</a:t>
            </a:r>
            <a:r>
              <a:rPr lang="en-US" sz="900" dirty="0">
                <a:latin typeface="Helvetica" charset="0"/>
                <a:ea typeface="Helvetica" charset="0"/>
                <a:cs typeface="Helvetica" charset="0"/>
              </a:rPr>
              <a:t>, Deco, </a:t>
            </a:r>
            <a:r>
              <a:rPr lang="en-US" sz="900" dirty="0" err="1">
                <a:latin typeface="Helvetica" charset="0"/>
                <a:ea typeface="Helvetica" charset="0"/>
                <a:cs typeface="Helvetica" charset="0"/>
              </a:rPr>
              <a:t>Barttfeld</a:t>
            </a:r>
            <a:r>
              <a:rPr lang="en-US" sz="900" dirty="0">
                <a:latin typeface="Helvetica" charset="0"/>
                <a:ea typeface="Helvetica" charset="0"/>
                <a:cs typeface="Helvetica" charset="0"/>
              </a:rPr>
              <a:t>, Raimondo […] </a:t>
            </a:r>
            <a:r>
              <a:rPr lang="en-US" sz="900" dirty="0" err="1">
                <a:latin typeface="Helvetica" charset="0"/>
                <a:ea typeface="Helvetica" charset="0"/>
                <a:cs typeface="Helvetica" charset="0"/>
              </a:rPr>
              <a:t>Sitt</a:t>
            </a:r>
            <a:r>
              <a:rPr lang="en-US" sz="900" dirty="0">
                <a:latin typeface="Helvetica" charset="0"/>
                <a:ea typeface="Helvetica" charset="0"/>
                <a:cs typeface="Helvetica" charset="0"/>
              </a:rPr>
              <a:t>. </a:t>
            </a:r>
            <a:r>
              <a:rPr lang="en-US" sz="900" i="1" dirty="0">
                <a:latin typeface="Helvetica" charset="0"/>
                <a:ea typeface="Helvetica" charset="0"/>
                <a:cs typeface="Helvetica" charset="0"/>
              </a:rPr>
              <a:t>Science Advances</a:t>
            </a:r>
            <a:r>
              <a:rPr lang="en-US" sz="900" dirty="0">
                <a:latin typeface="Helvetica" charset="0"/>
                <a:ea typeface="Helvetica" charset="0"/>
                <a:cs typeface="Helvetica" charset="0"/>
              </a:rPr>
              <a:t> 2019</a:t>
            </a:r>
          </a:p>
        </p:txBody>
      </p:sp>
      <p:grpSp>
        <p:nvGrpSpPr>
          <p:cNvPr id="11" name="Group 10">
            <a:extLst>
              <a:ext uri="{FF2B5EF4-FFF2-40B4-BE49-F238E27FC236}">
                <a16:creationId xmlns:a16="http://schemas.microsoft.com/office/drawing/2014/main" id="{33F8FC81-4B44-161D-16B5-156D4D09A849}"/>
              </a:ext>
            </a:extLst>
          </p:cNvPr>
          <p:cNvGrpSpPr/>
          <p:nvPr/>
        </p:nvGrpSpPr>
        <p:grpSpPr>
          <a:xfrm>
            <a:off x="2611120" y="1577156"/>
            <a:ext cx="4375398" cy="2891709"/>
            <a:chOff x="2935012" y="1710786"/>
            <a:chExt cx="6553069" cy="4069590"/>
          </a:xfrm>
        </p:grpSpPr>
        <p:pic>
          <p:nvPicPr>
            <p:cNvPr id="5" name="Picture 4">
              <a:extLst>
                <a:ext uri="{FF2B5EF4-FFF2-40B4-BE49-F238E27FC236}">
                  <a16:creationId xmlns:a16="http://schemas.microsoft.com/office/drawing/2014/main" id="{8186358D-5567-B6F4-53E2-45DD8A992759}"/>
                </a:ext>
              </a:extLst>
            </p:cNvPr>
            <p:cNvPicPr>
              <a:picLocks noChangeAspect="1"/>
            </p:cNvPicPr>
            <p:nvPr/>
          </p:nvPicPr>
          <p:blipFill rotWithShape="1">
            <a:blip r:embed="rId5"/>
            <a:srcRect l="5055" t="9877" r="34516"/>
            <a:stretch/>
          </p:blipFill>
          <p:spPr>
            <a:xfrm>
              <a:off x="2935012" y="2049340"/>
              <a:ext cx="4453676" cy="3731036"/>
            </a:xfrm>
            <a:prstGeom prst="rect">
              <a:avLst/>
            </a:prstGeom>
          </p:spPr>
        </p:pic>
        <p:sp>
          <p:nvSpPr>
            <p:cNvPr id="7" name="Rectangle 6">
              <a:extLst>
                <a:ext uri="{FF2B5EF4-FFF2-40B4-BE49-F238E27FC236}">
                  <a16:creationId xmlns:a16="http://schemas.microsoft.com/office/drawing/2014/main" id="{E467B661-D94C-FCA0-FE6B-14E088DF7E11}"/>
                </a:ext>
              </a:extLst>
            </p:cNvPr>
            <p:cNvSpPr/>
            <p:nvPr/>
          </p:nvSpPr>
          <p:spPr>
            <a:xfrm>
              <a:off x="4448325" y="1712703"/>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sp>
          <p:nvSpPr>
            <p:cNvPr id="10" name="Rectangle 9">
              <a:extLst>
                <a:ext uri="{FF2B5EF4-FFF2-40B4-BE49-F238E27FC236}">
                  <a16:creationId xmlns:a16="http://schemas.microsoft.com/office/drawing/2014/main" id="{D858ED36-DCDD-9B71-8D4D-102702FAE1A9}"/>
                </a:ext>
              </a:extLst>
            </p:cNvPr>
            <p:cNvSpPr/>
            <p:nvPr/>
          </p:nvSpPr>
          <p:spPr>
            <a:xfrm>
              <a:off x="9112066" y="1710786"/>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grpSp>
      <p:sp>
        <p:nvSpPr>
          <p:cNvPr id="6" name="TextBox 5">
            <a:extLst>
              <a:ext uri="{FF2B5EF4-FFF2-40B4-BE49-F238E27FC236}">
                <a16:creationId xmlns:a16="http://schemas.microsoft.com/office/drawing/2014/main" id="{A674B0F7-1447-58A9-033A-7EECDDFB12BC}"/>
              </a:ext>
            </a:extLst>
          </p:cNvPr>
          <p:cNvSpPr txBox="1"/>
          <p:nvPr/>
        </p:nvSpPr>
        <p:spPr>
          <a:xfrm>
            <a:off x="3151706" y="1401850"/>
            <a:ext cx="2445640" cy="340526"/>
          </a:xfrm>
          <a:prstGeom prst="rect">
            <a:avLst/>
          </a:prstGeom>
        </p:spPr>
        <p:txBody>
          <a:bodyPr vert="horz" wrap="none" lIns="51435" tIns="25718" rIns="51435" bIns="25718" rtlCol="0" anchor="ctr">
            <a:normAutofit fontScale="92500" lnSpcReduction="20000"/>
          </a:bodyPr>
          <a:lstStyle/>
          <a:p>
            <a:pPr algn="ctr"/>
            <a:r>
              <a:rPr lang="en-BE" sz="2400" dirty="0">
                <a:effectLst>
                  <a:outerShdw blurRad="50800" dist="38100" dir="5400000" algn="t" rotWithShape="0">
                    <a:prstClr val="black">
                      <a:alpha val="40000"/>
                    </a:prstClr>
                  </a:outerShdw>
                </a:effectLst>
              </a:rPr>
              <a:t>The Connectome</a:t>
            </a:r>
          </a:p>
        </p:txBody>
      </p:sp>
      <p:sp>
        <p:nvSpPr>
          <p:cNvPr id="9" name="TextBox 8">
            <a:extLst>
              <a:ext uri="{FF2B5EF4-FFF2-40B4-BE49-F238E27FC236}">
                <a16:creationId xmlns:a16="http://schemas.microsoft.com/office/drawing/2014/main" id="{E3F43F77-C77F-43B8-B40A-CE20C5B3F891}"/>
              </a:ext>
            </a:extLst>
          </p:cNvPr>
          <p:cNvSpPr txBox="1"/>
          <p:nvPr/>
        </p:nvSpPr>
        <p:spPr>
          <a:xfrm>
            <a:off x="2248714" y="824186"/>
            <a:ext cx="5393184" cy="307777"/>
          </a:xfrm>
          <a:prstGeom prst="rect">
            <a:avLst/>
          </a:prstGeom>
          <a:noFill/>
        </p:spPr>
        <p:txBody>
          <a:bodyPr wrap="square">
            <a:spAutoFit/>
          </a:bodyPr>
          <a:lstStyle/>
          <a:p>
            <a:pPr algn="ctr"/>
            <a:r>
              <a:rPr lang="fr-FR" sz="1400" dirty="0">
                <a:cs typeface="Calibri" panose="020F0502020204030204" pitchFamily="34" charset="0"/>
              </a:rPr>
              <a:t>100 billion </a:t>
            </a:r>
            <a:r>
              <a:rPr lang="fr-FR" sz="1400" dirty="0" err="1">
                <a:cs typeface="Calibri" panose="020F0502020204030204" pitchFamily="34" charset="0"/>
              </a:rPr>
              <a:t>neurons</a:t>
            </a:r>
            <a:r>
              <a:rPr lang="fr-FR" sz="1400" dirty="0">
                <a:cs typeface="Calibri" panose="020F0502020204030204" pitchFamily="34" charset="0"/>
              </a:rPr>
              <a:t>, ~100 trillion </a:t>
            </a:r>
            <a:r>
              <a:rPr lang="fr-FR" sz="1400" dirty="0" err="1">
                <a:cs typeface="Calibri" panose="020F0502020204030204" pitchFamily="34" charset="0"/>
              </a:rPr>
              <a:t>synaptic</a:t>
            </a:r>
            <a:r>
              <a:rPr lang="fr-FR" sz="1400" dirty="0">
                <a:cs typeface="Calibri" panose="020F0502020204030204" pitchFamily="34" charset="0"/>
              </a:rPr>
              <a:t> connections</a:t>
            </a:r>
            <a:endParaRPr lang="en-BE" sz="1400" dirty="0"/>
          </a:p>
        </p:txBody>
      </p:sp>
      <p:grpSp>
        <p:nvGrpSpPr>
          <p:cNvPr id="8" name="Group 7">
            <a:extLst>
              <a:ext uri="{FF2B5EF4-FFF2-40B4-BE49-F238E27FC236}">
                <a16:creationId xmlns:a16="http://schemas.microsoft.com/office/drawing/2014/main" id="{CA6B3581-4F0D-705F-969F-E04D8AA1EC60}"/>
              </a:ext>
            </a:extLst>
          </p:cNvPr>
          <p:cNvGrpSpPr/>
          <p:nvPr/>
        </p:nvGrpSpPr>
        <p:grpSpPr>
          <a:xfrm>
            <a:off x="661602" y="1541290"/>
            <a:ext cx="1624058" cy="2941687"/>
            <a:chOff x="7500188" y="1640450"/>
            <a:chExt cx="2432365" cy="4139926"/>
          </a:xfrm>
        </p:grpSpPr>
        <p:pic>
          <p:nvPicPr>
            <p:cNvPr id="13" name="Picture 12">
              <a:extLst>
                <a:ext uri="{FF2B5EF4-FFF2-40B4-BE49-F238E27FC236}">
                  <a16:creationId xmlns:a16="http://schemas.microsoft.com/office/drawing/2014/main" id="{EFA20111-2BDF-3E1F-8C1D-3F3925021AFE}"/>
                </a:ext>
              </a:extLst>
            </p:cNvPr>
            <p:cNvPicPr>
              <a:picLocks noChangeAspect="1"/>
            </p:cNvPicPr>
            <p:nvPr/>
          </p:nvPicPr>
          <p:blipFill rotWithShape="1">
            <a:blip r:embed="rId5"/>
            <a:srcRect l="66997"/>
            <a:stretch/>
          </p:blipFill>
          <p:spPr>
            <a:xfrm>
              <a:off x="7500188" y="1640450"/>
              <a:ext cx="2432365" cy="4139926"/>
            </a:xfrm>
            <a:prstGeom prst="rect">
              <a:avLst/>
            </a:prstGeom>
          </p:spPr>
        </p:pic>
        <p:sp>
          <p:nvSpPr>
            <p:cNvPr id="15" name="Rectangle 14">
              <a:extLst>
                <a:ext uri="{FF2B5EF4-FFF2-40B4-BE49-F238E27FC236}">
                  <a16:creationId xmlns:a16="http://schemas.microsoft.com/office/drawing/2014/main" id="{118B88C6-4F23-5D23-F514-83C5FD026A50}"/>
                </a:ext>
              </a:extLst>
            </p:cNvPr>
            <p:cNvSpPr/>
            <p:nvPr/>
          </p:nvSpPr>
          <p:spPr>
            <a:xfrm>
              <a:off x="9112066" y="1710786"/>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grpSp>
      <p:pic>
        <p:nvPicPr>
          <p:cNvPr id="20" name="movie.avi">
            <a:hlinkClick r:id="" action="ppaction://media"/>
            <a:hlinkHover r:id="" action="ppaction://ole?verb=0"/>
            <a:extLst>
              <a:ext uri="{FF2B5EF4-FFF2-40B4-BE49-F238E27FC236}">
                <a16:creationId xmlns:a16="http://schemas.microsoft.com/office/drawing/2014/main" id="{B6077708-7296-C315-0858-9135804439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0451" r="29365" b="52170"/>
          <a:stretch/>
        </p:blipFill>
        <p:spPr>
          <a:xfrm>
            <a:off x="5597346" y="1454457"/>
            <a:ext cx="3489823" cy="3115352"/>
          </a:xfrm>
          <a:prstGeom prst="rect">
            <a:avLst/>
          </a:prstGeom>
        </p:spPr>
      </p:pic>
    </p:spTree>
    <p:extLst>
      <p:ext uri="{BB962C8B-B14F-4D97-AF65-F5344CB8AC3E}">
        <p14:creationId xmlns:p14="http://schemas.microsoft.com/office/powerpoint/2010/main" val="920323984"/>
      </p:ext>
    </p:extLst>
  </p:cSld>
  <p:clrMapOvr>
    <a:masterClrMapping/>
  </p:clrMapOvr>
  <p:timing>
    <p:tnLst>
      <p:par>
        <p:cTn id="1" dur="indefinite" restart="never" nodeType="tmRoot">
          <p:childTnLst>
            <p:video>
              <p:cMediaNode vol="80000" mute="1">
                <p:cTn id="2" fill="hold" display="0">
                  <p:stCondLst>
                    <p:cond delay="indefinite"/>
                  </p:stCondLst>
                </p:cTn>
                <p:tgtEl>
                  <p:spTgt spid="2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D49128-B75D-1840-BA84-8E038171FF6E}"/>
              </a:ext>
            </a:extLst>
          </p:cNvPr>
          <p:cNvSpPr/>
          <p:nvPr/>
        </p:nvSpPr>
        <p:spPr>
          <a:xfrm>
            <a:off x="71889" y="4722744"/>
            <a:ext cx="9000219" cy="420756"/>
          </a:xfrm>
          <a:prstGeom prst="rect">
            <a:avLst/>
          </a:prstGeom>
        </p:spPr>
        <p:txBody>
          <a:bodyPr wrap="square">
            <a:spAutoFit/>
          </a:bodyPr>
          <a:lstStyle/>
          <a:p>
            <a:r>
              <a:rPr lang="en-US" sz="1067" dirty="0">
                <a:latin typeface="Helvetica" charset="0"/>
                <a:ea typeface="Helvetica" charset="0"/>
                <a:cs typeface="Helvetica" charset="0"/>
              </a:rPr>
              <a:t>Demertzi &amp; Tagliazucchi, </a:t>
            </a:r>
            <a:r>
              <a:rPr lang="en-US" sz="1067" dirty="0" err="1">
                <a:latin typeface="Helvetica" charset="0"/>
                <a:ea typeface="Helvetica" charset="0"/>
                <a:cs typeface="Helvetica" charset="0"/>
              </a:rPr>
              <a:t>Dehaene</a:t>
            </a:r>
            <a:r>
              <a:rPr lang="en-US" sz="1067" dirty="0">
                <a:latin typeface="Helvetica" charset="0"/>
                <a:ea typeface="Helvetica" charset="0"/>
                <a:cs typeface="Helvetica" charset="0"/>
              </a:rPr>
              <a:t>, Deco, </a:t>
            </a:r>
            <a:r>
              <a:rPr lang="en-US" sz="1067" dirty="0" err="1">
                <a:latin typeface="Helvetica" charset="0"/>
                <a:ea typeface="Helvetica" charset="0"/>
                <a:cs typeface="Helvetica" charset="0"/>
              </a:rPr>
              <a:t>Barttfeld</a:t>
            </a:r>
            <a:r>
              <a:rPr lang="en-US" sz="1067" dirty="0">
                <a:latin typeface="Helvetica" charset="0"/>
                <a:ea typeface="Helvetica" charset="0"/>
                <a:cs typeface="Helvetica" charset="0"/>
              </a:rPr>
              <a:t>, Raimondo, Martial, Fernández-</a:t>
            </a:r>
            <a:r>
              <a:rPr lang="en-US" sz="1067" dirty="0" err="1">
                <a:latin typeface="Helvetica" charset="0"/>
                <a:ea typeface="Helvetica" charset="0"/>
                <a:cs typeface="Helvetica" charset="0"/>
              </a:rPr>
              <a:t>Espejo</a:t>
            </a:r>
            <a:r>
              <a:rPr lang="en-US" sz="1067" dirty="0">
                <a:latin typeface="Helvetica" charset="0"/>
                <a:ea typeface="Helvetica" charset="0"/>
                <a:cs typeface="Helvetica" charset="0"/>
              </a:rPr>
              <a:t>, </a:t>
            </a:r>
            <a:r>
              <a:rPr lang="en-US" sz="1067" dirty="0" err="1">
                <a:latin typeface="Helvetica" charset="0"/>
                <a:ea typeface="Helvetica" charset="0"/>
                <a:cs typeface="Helvetica" charset="0"/>
              </a:rPr>
              <a:t>Rohaut</a:t>
            </a:r>
            <a:r>
              <a:rPr lang="en-US" sz="1067" dirty="0">
                <a:latin typeface="Helvetica" charset="0"/>
                <a:ea typeface="Helvetica" charset="0"/>
                <a:cs typeface="Helvetica" charset="0"/>
              </a:rPr>
              <a:t>, Voss, Schiff, Owen, Laureys, Naccache, Sitt. </a:t>
            </a:r>
            <a:r>
              <a:rPr lang="en-US" sz="1067" i="1" dirty="0">
                <a:latin typeface="Helvetica" charset="0"/>
                <a:ea typeface="Helvetica" charset="0"/>
                <a:cs typeface="Helvetica" charset="0"/>
              </a:rPr>
              <a:t>Science Advances</a:t>
            </a:r>
            <a:r>
              <a:rPr lang="en-US" sz="1067" dirty="0">
                <a:latin typeface="Helvetica" charset="0"/>
                <a:ea typeface="Helvetica" charset="0"/>
                <a:cs typeface="Helvetica" charset="0"/>
              </a:rPr>
              <a:t> 2019</a:t>
            </a:r>
          </a:p>
        </p:txBody>
      </p:sp>
      <p:sp>
        <p:nvSpPr>
          <p:cNvPr id="15" name="Rectangle 14">
            <a:extLst>
              <a:ext uri="{FF2B5EF4-FFF2-40B4-BE49-F238E27FC236}">
                <a16:creationId xmlns:a16="http://schemas.microsoft.com/office/drawing/2014/main" id="{B1F5F206-9853-274C-AE1F-D953C3AEED37}"/>
              </a:ext>
            </a:extLst>
          </p:cNvPr>
          <p:cNvSpPr/>
          <p:nvPr/>
        </p:nvSpPr>
        <p:spPr>
          <a:xfrm>
            <a:off x="7435839" y="40999"/>
            <a:ext cx="1704589" cy="558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3" name="Titre 2"/>
          <p:cNvSpPr>
            <a:spLocks noGrp="1"/>
          </p:cNvSpPr>
          <p:nvPr>
            <p:ph type="title"/>
          </p:nvPr>
        </p:nvSpPr>
        <p:spPr>
          <a:xfrm>
            <a:off x="-53607" y="37224"/>
            <a:ext cx="9125715" cy="821725"/>
          </a:xfrm>
        </p:spPr>
        <p:txBody>
          <a:bodyPr>
            <a:noAutofit/>
          </a:bodyPr>
          <a:lstStyle/>
          <a:p>
            <a:pPr algn="ctr"/>
            <a:r>
              <a:rPr lang="en-US" sz="3700" b="1" dirty="0"/>
              <a:t>“Simple”</a:t>
            </a:r>
            <a:r>
              <a:rPr lang="en-US" sz="3733" b="1" dirty="0"/>
              <a:t> connectivity in unconscious states</a:t>
            </a:r>
            <a:endParaRPr lang="en-GB" sz="3733" b="1" dirty="0"/>
          </a:p>
        </p:txBody>
      </p:sp>
      <p:pic>
        <p:nvPicPr>
          <p:cNvPr id="28" name="Picture 27">
            <a:extLst>
              <a:ext uri="{FF2B5EF4-FFF2-40B4-BE49-F238E27FC236}">
                <a16:creationId xmlns:a16="http://schemas.microsoft.com/office/drawing/2014/main" id="{6C61B211-CFFD-B566-3D87-FD5CA4B2FBDB}"/>
              </a:ext>
            </a:extLst>
          </p:cNvPr>
          <p:cNvPicPr>
            <a:picLocks noChangeAspect="1"/>
          </p:cNvPicPr>
          <p:nvPr/>
        </p:nvPicPr>
        <p:blipFill>
          <a:blip r:embed="rId3"/>
          <a:stretch>
            <a:fillRect/>
          </a:stretch>
        </p:blipFill>
        <p:spPr>
          <a:xfrm>
            <a:off x="547834" y="862724"/>
            <a:ext cx="8048332" cy="3755889"/>
          </a:xfrm>
          <a:prstGeom prst="rect">
            <a:avLst/>
          </a:prstGeom>
        </p:spPr>
      </p:pic>
    </p:spTree>
    <p:extLst>
      <p:ext uri="{BB962C8B-B14F-4D97-AF65-F5344CB8AC3E}">
        <p14:creationId xmlns:p14="http://schemas.microsoft.com/office/powerpoint/2010/main" val="135997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attern extraction&#10;&#10;Description automatically generated">
            <a:extLst>
              <a:ext uri="{FF2B5EF4-FFF2-40B4-BE49-F238E27FC236}">
                <a16:creationId xmlns:a16="http://schemas.microsoft.com/office/drawing/2014/main" id="{AA01B90F-9464-4CDD-8E0C-866EC1721180}"/>
              </a:ext>
            </a:extLst>
          </p:cNvPr>
          <p:cNvPicPr>
            <a:picLocks noChangeAspect="1"/>
          </p:cNvPicPr>
          <p:nvPr/>
        </p:nvPicPr>
        <p:blipFill>
          <a:blip r:embed="rId3"/>
          <a:stretch>
            <a:fillRect/>
          </a:stretch>
        </p:blipFill>
        <p:spPr>
          <a:xfrm>
            <a:off x="284568" y="928463"/>
            <a:ext cx="8574863" cy="3516741"/>
          </a:xfrm>
          <a:prstGeom prst="rect">
            <a:avLst/>
          </a:prstGeom>
        </p:spPr>
      </p:pic>
      <p:sp>
        <p:nvSpPr>
          <p:cNvPr id="6" name="TextBox 5">
            <a:extLst>
              <a:ext uri="{FF2B5EF4-FFF2-40B4-BE49-F238E27FC236}">
                <a16:creationId xmlns:a16="http://schemas.microsoft.com/office/drawing/2014/main" id="{10D5EAB1-D46B-B4B6-A50A-E8101518CD36}"/>
              </a:ext>
            </a:extLst>
          </p:cNvPr>
          <p:cNvSpPr txBox="1"/>
          <p:nvPr/>
        </p:nvSpPr>
        <p:spPr>
          <a:xfrm>
            <a:off x="116853" y="4677868"/>
            <a:ext cx="6660466" cy="516923"/>
          </a:xfrm>
          <a:prstGeom prst="rect">
            <a:avLst/>
          </a:prstGeom>
        </p:spPr>
        <p:txBody>
          <a:bodyPr vert="horz" wrap="square" lIns="91440" tIns="45720" rIns="91440" bIns="45720" rtlCol="0" anchor="ctr">
            <a:noAutofit/>
          </a:bodyPr>
          <a:lstStyle/>
          <a:p>
            <a:r>
              <a:rPr lang="en-GB" sz="1000" dirty="0" err="1"/>
              <a:t>Mortaheb</a:t>
            </a:r>
            <a:r>
              <a:rPr lang="en-GB" sz="1000" dirty="0"/>
              <a:t>, Van </a:t>
            </a:r>
            <a:r>
              <a:rPr lang="en-GB" sz="1000" dirty="0" err="1"/>
              <a:t>Calster</a:t>
            </a:r>
            <a:r>
              <a:rPr lang="en-GB" sz="1000" dirty="0"/>
              <a:t>, Raimondo, </a:t>
            </a:r>
            <a:r>
              <a:rPr lang="en-GB" sz="1000" dirty="0" err="1"/>
              <a:t>Klados</a:t>
            </a:r>
            <a:r>
              <a:rPr lang="en-GB" sz="1000" dirty="0"/>
              <a:t>, </a:t>
            </a:r>
            <a:r>
              <a:rPr lang="en-GB" sz="1000" dirty="0" err="1"/>
              <a:t>Boulakis</a:t>
            </a:r>
            <a:r>
              <a:rPr lang="en-GB" sz="1000" dirty="0"/>
              <a:t>, </a:t>
            </a:r>
            <a:r>
              <a:rPr lang="en-GB" sz="1000" dirty="0" err="1"/>
              <a:t>Georgoulaa</a:t>
            </a:r>
            <a:r>
              <a:rPr lang="en-GB" sz="1000" dirty="0"/>
              <a:t>, Majerus, Van De Ville*, Demertzi*. </a:t>
            </a:r>
            <a:r>
              <a:rPr lang="en-GB" sz="1000" i="1" dirty="0"/>
              <a:t>PNAS</a:t>
            </a:r>
            <a:r>
              <a:rPr lang="en-GB" sz="1000" dirty="0"/>
              <a:t> 2022 </a:t>
            </a:r>
          </a:p>
          <a:p>
            <a:r>
              <a:rPr lang="en-GB" sz="1000" dirty="0"/>
              <a:t>Van </a:t>
            </a:r>
            <a:r>
              <a:rPr lang="en-GB" sz="1000" dirty="0" err="1"/>
              <a:t>Calster</a:t>
            </a:r>
            <a:r>
              <a:rPr lang="en-GB" sz="1000" dirty="0"/>
              <a:t>, </a:t>
            </a:r>
            <a:r>
              <a:rPr lang="en-GB" sz="1000" dirty="0" err="1"/>
              <a:t>D’Argembeau</a:t>
            </a:r>
            <a:r>
              <a:rPr lang="en-GB" sz="1000" dirty="0"/>
              <a:t>, Salmon, Peters, Majerus</a:t>
            </a:r>
            <a:r>
              <a:rPr lang="en-GB" sz="1000" i="1" dirty="0"/>
              <a:t>, J </a:t>
            </a:r>
            <a:r>
              <a:rPr lang="en-GB" sz="1000" i="1" dirty="0" err="1"/>
              <a:t>Cogn</a:t>
            </a:r>
            <a:r>
              <a:rPr lang="en-GB" sz="1000" i="1" dirty="0"/>
              <a:t> </a:t>
            </a:r>
            <a:r>
              <a:rPr lang="en-GB" sz="1000" i="1" dirty="0" err="1"/>
              <a:t>Neurosci</a:t>
            </a:r>
            <a:r>
              <a:rPr lang="en-GB" sz="1000" i="1" dirty="0"/>
              <a:t> </a:t>
            </a:r>
            <a:r>
              <a:rPr lang="en-GB" sz="1000" dirty="0"/>
              <a:t>2017</a:t>
            </a:r>
          </a:p>
          <a:p>
            <a:endParaRPr lang="en-BE" sz="1000" dirty="0"/>
          </a:p>
        </p:txBody>
      </p:sp>
      <p:sp>
        <p:nvSpPr>
          <p:cNvPr id="7" name="Titre 2">
            <a:extLst>
              <a:ext uri="{FF2B5EF4-FFF2-40B4-BE49-F238E27FC236}">
                <a16:creationId xmlns:a16="http://schemas.microsoft.com/office/drawing/2014/main" id="{651203FD-0FC6-62A7-2FB4-8FE34192786A}"/>
              </a:ext>
            </a:extLst>
          </p:cNvPr>
          <p:cNvSpPr txBox="1">
            <a:spLocks/>
          </p:cNvSpPr>
          <p:nvPr/>
        </p:nvSpPr>
        <p:spPr>
          <a:xfrm>
            <a:off x="-17944" y="273338"/>
            <a:ext cx="912571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333" b="1" dirty="0"/>
              <a:t>Experience Sampling and analysis</a:t>
            </a:r>
          </a:p>
        </p:txBody>
      </p:sp>
      <p:sp>
        <p:nvSpPr>
          <p:cNvPr id="8" name="TextBox 7">
            <a:extLst>
              <a:ext uri="{FF2B5EF4-FFF2-40B4-BE49-F238E27FC236}">
                <a16:creationId xmlns:a16="http://schemas.microsoft.com/office/drawing/2014/main" id="{EA3DFD23-82DB-0EDC-0B2D-A2BB1FB39041}"/>
              </a:ext>
            </a:extLst>
          </p:cNvPr>
          <p:cNvSpPr txBox="1"/>
          <p:nvPr/>
        </p:nvSpPr>
        <p:spPr>
          <a:xfrm>
            <a:off x="6925727" y="3767599"/>
            <a:ext cx="1933704" cy="793937"/>
          </a:xfrm>
          <a:prstGeom prst="rect">
            <a:avLst/>
          </a:prstGeom>
        </p:spPr>
        <p:txBody>
          <a:bodyPr vert="horz" wrap="none" lIns="91440" tIns="45720" rIns="91440" bIns="45720" rtlCol="0" anchor="ctr">
            <a:normAutofit fontScale="92500" lnSpcReduction="10000"/>
          </a:bodyPr>
          <a:lstStyle/>
          <a:p>
            <a:r>
              <a:rPr lang="en-GB" dirty="0"/>
              <a:t>n subjects</a:t>
            </a:r>
            <a:r>
              <a:rPr lang="en-BE" dirty="0"/>
              <a:t>= 36</a:t>
            </a:r>
          </a:p>
          <a:p>
            <a:r>
              <a:rPr lang="en-GB" dirty="0"/>
              <a:t>n</a:t>
            </a:r>
            <a:r>
              <a:rPr lang="en-BE" dirty="0"/>
              <a:t> probes = 50</a:t>
            </a:r>
          </a:p>
          <a:p>
            <a:r>
              <a:rPr lang="en-GB" dirty="0"/>
              <a:t>d</a:t>
            </a:r>
            <a:r>
              <a:rPr lang="en-BE" dirty="0"/>
              <a:t>uration = </a:t>
            </a:r>
            <a:r>
              <a:rPr lang="en-BE" sz="1800" dirty="0"/>
              <a:t>48-58min</a:t>
            </a:r>
          </a:p>
          <a:p>
            <a:endParaRPr lang="en-BE" dirty="0"/>
          </a:p>
        </p:txBody>
      </p:sp>
      <p:sp>
        <p:nvSpPr>
          <p:cNvPr id="9" name="TextBox 8">
            <a:extLst>
              <a:ext uri="{FF2B5EF4-FFF2-40B4-BE49-F238E27FC236}">
                <a16:creationId xmlns:a16="http://schemas.microsoft.com/office/drawing/2014/main" id="{44A39FDA-C5A1-CAD5-1E43-6B36D76DC431}"/>
              </a:ext>
            </a:extLst>
          </p:cNvPr>
          <p:cNvSpPr txBox="1"/>
          <p:nvPr/>
        </p:nvSpPr>
        <p:spPr>
          <a:xfrm>
            <a:off x="7967442" y="2656060"/>
            <a:ext cx="865094" cy="294210"/>
          </a:xfrm>
          <a:prstGeom prst="rect">
            <a:avLst/>
          </a:prstGeom>
        </p:spPr>
        <p:txBody>
          <a:bodyPr vert="horz" wrap="none" lIns="91440" tIns="45720" rIns="91440" bIns="45720" rtlCol="0" anchor="ctr">
            <a:normAutofit/>
          </a:bodyPr>
          <a:lstStyle/>
          <a:p>
            <a:r>
              <a:rPr lang="en-BE" sz="1200" dirty="0"/>
              <a:t>(48-58min)</a:t>
            </a:r>
          </a:p>
        </p:txBody>
      </p:sp>
    </p:spTree>
    <p:extLst>
      <p:ext uri="{BB962C8B-B14F-4D97-AF65-F5344CB8AC3E}">
        <p14:creationId xmlns:p14="http://schemas.microsoft.com/office/powerpoint/2010/main" val="378395193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29711</TotalTime>
  <Words>3209</Words>
  <Application>Microsoft Macintosh PowerPoint</Application>
  <PresentationFormat>On-screen Show (16:9)</PresentationFormat>
  <Paragraphs>346</Paragraphs>
  <Slides>30</Slides>
  <Notes>28</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30</vt:i4>
      </vt:variant>
    </vt:vector>
  </HeadingPairs>
  <TitlesOfParts>
    <vt:vector size="49" baseType="lpstr">
      <vt:lpstr>ＭＳ Ｐゴシック</vt:lpstr>
      <vt:lpstr>Aptos</vt:lpstr>
      <vt:lpstr>Aptos Display</vt:lpstr>
      <vt:lpstr>Arial</vt:lpstr>
      <vt:lpstr>Calibri</vt:lpstr>
      <vt:lpstr>Calibri Light</vt:lpstr>
      <vt:lpstr>Google Sans</vt:lpstr>
      <vt:lpstr>Helvetica</vt:lpstr>
      <vt:lpstr>Helvetica Light</vt:lpstr>
      <vt:lpstr>Helvetica Neue</vt:lpstr>
      <vt:lpstr>Lucida Grande</vt:lpstr>
      <vt:lpstr>Roboto</vt:lpstr>
      <vt:lpstr>Source Sans Pro</vt:lpstr>
      <vt:lpstr>Tahoma</vt:lpstr>
      <vt:lpstr>Times</vt:lpstr>
      <vt:lpstr>Times New Roman</vt:lpstr>
      <vt:lpstr>Wingdings</vt:lpstr>
      <vt:lpstr>Thème Office</vt:lpstr>
      <vt:lpstr>Office Theme</vt:lpstr>
      <vt:lpstr>Mind blanking as default manifestation of contentless thinking</vt:lpstr>
      <vt:lpstr>The resting brain</vt:lpstr>
      <vt:lpstr>PowerPoint Presentation</vt:lpstr>
      <vt:lpstr>PowerPoint Presentation</vt:lpstr>
      <vt:lpstr>PowerPoint Presentation</vt:lpstr>
      <vt:lpstr>PowerPoint Presentation</vt:lpstr>
      <vt:lpstr>The brain as a network</vt:lpstr>
      <vt:lpstr>“Simple” connectivity in unconscious states</vt:lpstr>
      <vt:lpstr>PowerPoint Presentation</vt:lpstr>
      <vt:lpstr>PowerPoint Presentation</vt:lpstr>
      <vt:lpstr>PowerPoint Presentation</vt:lpstr>
      <vt:lpstr>PowerPoint Presentation</vt:lpstr>
      <vt:lpstr>PowerPoint Presentation</vt:lpstr>
      <vt:lpstr>PowerPoint Presentation</vt:lpstr>
      <vt:lpstr>Do arousal variations mediate MB? </vt:lpstr>
      <vt:lpstr>Altered arousal increases MB reports</vt:lpstr>
      <vt:lpstr>MB has an embodied profile</vt:lpstr>
      <vt:lpstr>Summary</vt:lpstr>
      <vt:lpstr>PowerPoint Presentation</vt:lpstr>
      <vt:lpstr>PowerPoint Presentation</vt:lpstr>
      <vt:lpstr>Relating MB to aspects of ongoing thinking</vt:lpstr>
      <vt:lpstr>Simple connectivity in “unconsciousness”</vt:lpstr>
      <vt:lpstr>Higher dynamism in conscious states</vt:lpstr>
      <vt:lpstr>PowerPoint Presentation</vt:lpstr>
      <vt:lpstr>PowerPoint Presentation</vt:lpstr>
      <vt:lpstr>PowerPoint Presentation</vt:lpstr>
      <vt:lpstr>PowerPoint Presentation</vt:lpstr>
      <vt:lpstr>PowerPoint Presentation</vt:lpstr>
      <vt:lpstr>PowerPoint Presentation</vt:lpstr>
      <vt:lpstr>Consciousness is multidimensional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Demertzi Athina</cp:lastModifiedBy>
  <cp:revision>1128</cp:revision>
  <cp:lastPrinted>2022-11-07T11:15:17Z</cp:lastPrinted>
  <dcterms:created xsi:type="dcterms:W3CDTF">2018-03-13T16:35:22Z</dcterms:created>
  <dcterms:modified xsi:type="dcterms:W3CDTF">2024-10-15T06:02:50Z</dcterms:modified>
</cp:coreProperties>
</file>