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533" r:id="rId2"/>
    <p:sldId id="542" r:id="rId3"/>
    <p:sldId id="551" r:id="rId4"/>
    <p:sldId id="558" r:id="rId5"/>
    <p:sldId id="559" r:id="rId6"/>
    <p:sldId id="404" r:id="rId7"/>
    <p:sldId id="564" r:id="rId8"/>
    <p:sldId id="545" r:id="rId9"/>
    <p:sldId id="568" r:id="rId10"/>
    <p:sldId id="572" r:id="rId11"/>
    <p:sldId id="581" r:id="rId12"/>
    <p:sldId id="574" r:id="rId13"/>
    <p:sldId id="584" r:id="rId14"/>
    <p:sldId id="585" r:id="rId15"/>
    <p:sldId id="583" r:id="rId16"/>
    <p:sldId id="552" r:id="rId17"/>
    <p:sldId id="560" r:id="rId18"/>
    <p:sldId id="575" r:id="rId19"/>
    <p:sldId id="591" r:id="rId20"/>
    <p:sldId id="592" r:id="rId21"/>
    <p:sldId id="582" r:id="rId22"/>
    <p:sldId id="593" r:id="rId23"/>
    <p:sldId id="579" r:id="rId24"/>
    <p:sldId id="563" r:id="rId25"/>
    <p:sldId id="594" r:id="rId26"/>
    <p:sldId id="595" r:id="rId27"/>
    <p:sldId id="586" r:id="rId28"/>
    <p:sldId id="544" r:id="rId29"/>
    <p:sldId id="388" r:id="rId30"/>
    <p:sldId id="534" r:id="rId31"/>
    <p:sldId id="535" r:id="rId32"/>
    <p:sldId id="536" r:id="rId33"/>
    <p:sldId id="537" r:id="rId34"/>
    <p:sldId id="538" r:id="rId35"/>
    <p:sldId id="539" r:id="rId36"/>
    <p:sldId id="540" r:id="rId37"/>
    <p:sldId id="541"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01"/>
    <p:restoredTop sz="52923"/>
  </p:normalViewPr>
  <p:slideViewPr>
    <p:cSldViewPr snapToGrid="0">
      <p:cViewPr varScale="1">
        <p:scale>
          <a:sx n="116" d="100"/>
          <a:sy n="116" d="100"/>
        </p:scale>
        <p:origin x="1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42FCE-AB2C-0349-95C0-401332770567}" type="datetimeFigureOut">
              <a:rPr lang="fr-FR" smtClean="0"/>
              <a:t>29/01/2025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DD1D3-8E8E-EF42-BFFF-3CCC2BC23224}" type="slidenum">
              <a:rPr lang="fr-FR" smtClean="0"/>
              <a:t>‹N°›</a:t>
            </a:fld>
            <a:endParaRPr lang="fr-FR"/>
          </a:p>
        </p:txBody>
      </p:sp>
    </p:spTree>
    <p:extLst>
      <p:ext uri="{BB962C8B-B14F-4D97-AF65-F5344CB8AC3E}">
        <p14:creationId xmlns:p14="http://schemas.microsoft.com/office/powerpoint/2010/main" val="3806682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BEDD1D3-8E8E-EF42-BFFF-3CCC2BC23224}" type="slidenum">
              <a:rPr lang="fr-FR" smtClean="0"/>
              <a:t>1</a:t>
            </a:fld>
            <a:endParaRPr lang="fr-FR"/>
          </a:p>
        </p:txBody>
      </p:sp>
    </p:spTree>
    <p:extLst>
      <p:ext uri="{BB962C8B-B14F-4D97-AF65-F5344CB8AC3E}">
        <p14:creationId xmlns:p14="http://schemas.microsoft.com/office/powerpoint/2010/main" val="375977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E233C-2154-4A67-ED37-662264AB6B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52E9ED-7334-2629-C338-4F4C396C62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6D41D3-6381-6879-0952-686F05DE0C4B}"/>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5E93B3D1-B06F-BC7C-FB7C-832114E2CCEA}"/>
              </a:ext>
            </a:extLst>
          </p:cNvPr>
          <p:cNvSpPr>
            <a:spLocks noGrp="1"/>
          </p:cNvSpPr>
          <p:nvPr>
            <p:ph type="sldNum" sz="quarter" idx="5"/>
          </p:nvPr>
        </p:nvSpPr>
        <p:spPr/>
        <p:txBody>
          <a:bodyPr/>
          <a:lstStyle/>
          <a:p>
            <a:fld id="{0BEDD1D3-8E8E-EF42-BFFF-3CCC2BC23224}" type="slidenum">
              <a:rPr lang="fr-FR" smtClean="0"/>
              <a:t>10</a:t>
            </a:fld>
            <a:endParaRPr lang="fr-FR"/>
          </a:p>
        </p:txBody>
      </p:sp>
    </p:spTree>
    <p:extLst>
      <p:ext uri="{BB962C8B-B14F-4D97-AF65-F5344CB8AC3E}">
        <p14:creationId xmlns:p14="http://schemas.microsoft.com/office/powerpoint/2010/main" val="130509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E233C-2154-4A67-ED37-662264AB6B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52E9ED-7334-2629-C338-4F4C396C62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6D41D3-6381-6879-0952-686F05DE0C4B}"/>
              </a:ext>
            </a:extLst>
          </p:cNvPr>
          <p:cNvSpPr>
            <a:spLocks noGrp="1"/>
          </p:cNvSpPr>
          <p:nvPr>
            <p:ph type="body" idx="1"/>
          </p:nvPr>
        </p:nvSpPr>
        <p:spPr/>
        <p:txBody>
          <a:bodyPr/>
          <a:lstStyle/>
          <a:p>
            <a:r>
              <a:rPr lang="fr-FR" u="sng" dirty="0"/>
              <a:t>La presse voit les divorces par le prisme des hommes</a:t>
            </a:r>
            <a:r>
              <a:rPr lang="fr-FR" dirty="0"/>
              <a:t>, ce qu’ils paient alors qu’ils partagent ou exécutent leurs obligations légales.</a:t>
            </a:r>
          </a:p>
          <a:p>
            <a:endParaRPr lang="fr-FR" dirty="0"/>
          </a:p>
          <a:p>
            <a:r>
              <a:rPr lang="fr-FR" dirty="0"/>
              <a:t>Régime californien de la communauté</a:t>
            </a:r>
          </a:p>
          <a:p>
            <a:r>
              <a:rPr lang="fr-FR" dirty="0"/>
              <a:t>Le divorce de Jef BEZOS est inégalitaire préserve son capital</a:t>
            </a:r>
          </a:p>
          <a:p>
            <a:r>
              <a:rPr lang="fr-FR" dirty="0"/>
              <a:t>- quantitativement elle n’a que 4 % des </a:t>
            </a:r>
            <a:r>
              <a:rPr lang="fr-FR" dirty="0" err="1"/>
              <a:t>actionds</a:t>
            </a:r>
            <a:r>
              <a:rPr lang="fr-FR" dirty="0"/>
              <a:t> sur </a:t>
            </a:r>
            <a:r>
              <a:rPr lang="fr-FR" dirty="0" err="1"/>
              <a:t>lles</a:t>
            </a:r>
            <a:r>
              <a:rPr lang="fr-FR" dirty="0"/>
              <a:t> 16 % détenues par Jeff BEZOS</a:t>
            </a:r>
          </a:p>
          <a:p>
            <a:r>
              <a:rPr lang="fr-FR" dirty="0"/>
              <a:t>- qualitativement les droits d’actionnaires sont intégralement conservés</a:t>
            </a:r>
          </a:p>
          <a:p>
            <a:endParaRPr lang="fr-FR" dirty="0"/>
          </a:p>
          <a:p>
            <a:r>
              <a:rPr lang="fr-FR" dirty="0"/>
              <a:t>Elle a </a:t>
            </a:r>
            <a:r>
              <a:rPr lang="fr-FR" dirty="0" err="1"/>
              <a:t>renonçé</a:t>
            </a:r>
            <a:r>
              <a:rPr lang="fr-FR" dirty="0"/>
              <a:t> à des droits, sans autre raison que la pression à la protection de l’intégrité du capital</a:t>
            </a:r>
          </a:p>
          <a:p>
            <a:endParaRPr lang="fr-FR" dirty="0"/>
          </a:p>
          <a:p>
            <a:r>
              <a:rPr lang="fr-FR" dirty="0"/>
              <a:t>Et puis elle donne tout ou presque à des œuvres </a:t>
            </a:r>
            <a:r>
              <a:rPr lang="fr-FR" dirty="0" err="1"/>
              <a:t>ceest</a:t>
            </a:r>
            <a:r>
              <a:rPr lang="fr-FR" dirty="0"/>
              <a:t> donc la preuve qu’elle n’en avait pas besoin</a:t>
            </a:r>
          </a:p>
          <a:p>
            <a:endParaRPr lang="fr-FR" dirty="0"/>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5E93B3D1-B06F-BC7C-FB7C-832114E2CCEA}"/>
              </a:ext>
            </a:extLst>
          </p:cNvPr>
          <p:cNvSpPr>
            <a:spLocks noGrp="1"/>
          </p:cNvSpPr>
          <p:nvPr>
            <p:ph type="sldNum" sz="quarter" idx="5"/>
          </p:nvPr>
        </p:nvSpPr>
        <p:spPr/>
        <p:txBody>
          <a:bodyPr/>
          <a:lstStyle/>
          <a:p>
            <a:fld id="{0BEDD1D3-8E8E-EF42-BFFF-3CCC2BC23224}" type="slidenum">
              <a:rPr lang="fr-FR" smtClean="0"/>
              <a:t>11</a:t>
            </a:fld>
            <a:endParaRPr lang="fr-FR"/>
          </a:p>
        </p:txBody>
      </p:sp>
    </p:spTree>
    <p:extLst>
      <p:ext uri="{BB962C8B-B14F-4D97-AF65-F5344CB8AC3E}">
        <p14:creationId xmlns:p14="http://schemas.microsoft.com/office/powerpoint/2010/main" val="781552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E233C-2154-4A67-ED37-662264AB6B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52E9ED-7334-2629-C338-4F4C396C62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6D41D3-6381-6879-0952-686F05DE0C4B}"/>
              </a:ext>
            </a:extLst>
          </p:cNvPr>
          <p:cNvSpPr>
            <a:spLocks noGrp="1"/>
          </p:cNvSpPr>
          <p:nvPr>
            <p:ph type="body" idx="1"/>
          </p:nvPr>
        </p:nvSpPr>
        <p:spPr/>
        <p:txBody>
          <a:bodyPr/>
          <a:lstStyle/>
          <a:p>
            <a:r>
              <a:rPr lang="fr-FR" dirty="0"/>
              <a:t>AVOCAT : sortir la cliente de son apathie.</a:t>
            </a:r>
          </a:p>
          <a:p>
            <a:endParaRPr lang="fr-FR" dirty="0"/>
          </a:p>
          <a:p>
            <a:r>
              <a:rPr lang="fr-FR" dirty="0" err="1"/>
              <a:t>Meme</a:t>
            </a:r>
            <a:r>
              <a:rPr lang="fr-FR" dirty="0"/>
              <a:t> en communauté, même quand il y a une protection formellement égalitaire, dans la pratique du divorce, les accords peuvent </a:t>
            </a:r>
            <a:r>
              <a:rPr lang="fr-FR" dirty="0" err="1"/>
              <a:t>etre</a:t>
            </a:r>
            <a:r>
              <a:rPr lang="fr-FR" dirty="0"/>
              <a:t> genrés et le résultat de la liquidation inférieur à la MOITIE</a:t>
            </a:r>
          </a:p>
          <a:p>
            <a:endParaRPr lang="fr-FR" dirty="0"/>
          </a:p>
          <a:p>
            <a:r>
              <a:rPr lang="fr-FR" dirty="0"/>
              <a:t>C’est la grande découverte de </a:t>
            </a:r>
            <a:r>
              <a:rPr lang="fr-FR" dirty="0" err="1"/>
              <a:t>Bessière</a:t>
            </a:r>
            <a:r>
              <a:rPr lang="fr-FR" dirty="0"/>
              <a:t> et Gollac, pleinement vérifiée chez nous chez les notaires et chez les avocats</a:t>
            </a:r>
          </a:p>
          <a:p>
            <a:endParaRPr lang="fr-FR" dirty="0"/>
          </a:p>
          <a:p>
            <a:r>
              <a:rPr lang="fr-FR" dirty="0"/>
              <a:t>Foule d’exemples dans le livre. Le climat à la déjudiciarisation, à la médiation, </a:t>
            </a:r>
          </a:p>
          <a:p>
            <a:endParaRPr lang="fr-FR" dirty="0"/>
          </a:p>
          <a:p>
            <a:r>
              <a:rPr lang="fr-FR" dirty="0"/>
              <a:t>L’idéal du bon accord qui vaut mieux qu’un </a:t>
            </a:r>
            <a:r>
              <a:rPr lang="fr-FR" dirty="0" err="1"/>
              <a:t>mauvbais</a:t>
            </a:r>
            <a:r>
              <a:rPr lang="fr-FR" dirty="0"/>
              <a:t> </a:t>
            </a:r>
            <a:r>
              <a:rPr lang="fr-FR" dirty="0" err="1"/>
              <a:t>provès</a:t>
            </a:r>
            <a:r>
              <a:rPr lang="fr-FR" dirty="0"/>
              <a:t>,</a:t>
            </a:r>
          </a:p>
          <a:p>
            <a:r>
              <a:rPr lang="fr-FR" dirty="0"/>
              <a:t>tout invite à faire des accords. </a:t>
            </a:r>
          </a:p>
          <a:p>
            <a:endParaRPr lang="fr-FR" dirty="0"/>
          </a:p>
          <a:p>
            <a:r>
              <a:rPr lang="fr-FR" dirty="0"/>
              <a:t>le souci d’aller vite pour les notaires qui sont payés à l’acte pas à l’heure, </a:t>
            </a:r>
          </a:p>
          <a:p>
            <a:r>
              <a:rPr lang="fr-FR" dirty="0"/>
              <a:t>le souci d’être payé par les avocats des femmes qui n’ont pas d’argent, </a:t>
            </a:r>
          </a:p>
          <a:p>
            <a:endParaRPr lang="fr-FR" dirty="0"/>
          </a:p>
          <a:p>
            <a:r>
              <a:rPr lang="fr-FR" dirty="0"/>
              <a:t>OR Un bon accord vaut mieux qu’un bon procès MAIS </a:t>
            </a:r>
            <a:r>
              <a:rPr lang="fr-FR" u="sng" dirty="0"/>
              <a:t>pour les hommes</a:t>
            </a:r>
            <a:r>
              <a:rPr lang="fr-FR" dirty="0"/>
              <a:t>.</a:t>
            </a:r>
          </a:p>
          <a:p>
            <a:endParaRPr lang="fr-FR" dirty="0"/>
          </a:p>
          <a:p>
            <a:r>
              <a:rPr lang="fr-FR" dirty="0"/>
              <a:t>Car dans les négociations les hommes sont plus forts et les femmes plus </a:t>
            </a:r>
            <a:r>
              <a:rPr lang="fr-FR" dirty="0" err="1"/>
              <a:t>pacifiantes</a:t>
            </a:r>
            <a:r>
              <a:rPr lang="fr-FR" dirty="0"/>
              <a:t>.</a:t>
            </a:r>
          </a:p>
          <a:p>
            <a:endParaRPr lang="fr-FR" dirty="0"/>
          </a:p>
          <a:p>
            <a:r>
              <a:rPr lang="fr-FR" dirty="0"/>
              <a:t>Comme pour le choix de se marier, le choix du régime, </a:t>
            </a:r>
            <a:r>
              <a:rPr lang="fr-FR" b="1" i="1" u="sng" dirty="0"/>
              <a:t>tout choix dans la liquidation nécessite l’accord du conjoint qui n’a pas intérêt à ce choix</a:t>
            </a:r>
            <a:r>
              <a:rPr lang="fr-FR" dirty="0"/>
              <a:t>. C’est absurde</a:t>
            </a:r>
          </a:p>
          <a:p>
            <a:endParaRPr lang="fr-FR" dirty="0"/>
          </a:p>
          <a:p>
            <a:endParaRPr lang="fr-FR" dirty="0"/>
          </a:p>
          <a:p>
            <a:endParaRPr lang="fr-FR" dirty="0"/>
          </a:p>
          <a:p>
            <a:r>
              <a:rPr lang="fr-BE" dirty="0">
                <a:solidFill>
                  <a:srgbClr val="000000"/>
                </a:solidFill>
                <a:effectLst/>
                <a:latin typeface="Helvetica" pitchFamily="2" charset="0"/>
              </a:rPr>
              <a:t>En ce qui concerne les pères, l’étude met en lumière un phénomène</a:t>
            </a:r>
          </a:p>
          <a:p>
            <a:r>
              <a:rPr lang="fr-BE" dirty="0">
                <a:solidFill>
                  <a:srgbClr val="000000"/>
                </a:solidFill>
                <a:effectLst/>
                <a:latin typeface="Helvetica" pitchFamily="2" charset="0"/>
              </a:rPr>
              <a:t>marqué dans la pratique de la procédure contentieuse : les </a:t>
            </a:r>
            <a:r>
              <a:rPr lang="fr-BE" dirty="0" err="1">
                <a:solidFill>
                  <a:srgbClr val="000000"/>
                </a:solidFill>
                <a:effectLst/>
                <a:latin typeface="Helvetica" pitchFamily="2" charset="0"/>
              </a:rPr>
              <a:t>professionnel·le·s</a:t>
            </a:r>
            <a:endParaRPr lang="fr-BE" dirty="0">
              <a:solidFill>
                <a:srgbClr val="000000"/>
              </a:solidFill>
              <a:effectLst/>
              <a:latin typeface="Helvetica" pitchFamily="2" charset="0"/>
            </a:endParaRPr>
          </a:p>
          <a:p>
            <a:r>
              <a:rPr lang="fr-BE" dirty="0">
                <a:solidFill>
                  <a:srgbClr val="000000"/>
                </a:solidFill>
                <a:effectLst/>
                <a:latin typeface="Helvetica" pitchFamily="2" charset="0"/>
              </a:rPr>
              <a:t>relèvent que </a:t>
            </a:r>
            <a:r>
              <a:rPr lang="fr-BE" b="1" dirty="0">
                <a:solidFill>
                  <a:srgbClr val="000000"/>
                </a:solidFill>
                <a:effectLst/>
                <a:latin typeface="Helvetica" pitchFamily="2" charset="0"/>
              </a:rPr>
              <a:t>de nombreux pères expriment de façon décomplexée le fait d’opter</a:t>
            </a:r>
          </a:p>
          <a:p>
            <a:r>
              <a:rPr lang="fr-BE" b="1" dirty="0">
                <a:solidFill>
                  <a:srgbClr val="000000"/>
                </a:solidFill>
                <a:effectLst/>
                <a:latin typeface="Helvetica" pitchFamily="2" charset="0"/>
              </a:rPr>
              <a:t>pour un hébergement égalitaire parce qu’ils pensent pouvoir éviter de payer des</a:t>
            </a:r>
          </a:p>
          <a:p>
            <a:r>
              <a:rPr lang="fr-BE" b="1" dirty="0">
                <a:solidFill>
                  <a:srgbClr val="000000"/>
                </a:solidFill>
                <a:effectLst/>
                <a:latin typeface="Helvetica" pitchFamily="2" charset="0"/>
              </a:rPr>
              <a:t>contributions alimentaires</a:t>
            </a:r>
            <a:r>
              <a:rPr lang="fr-BE" dirty="0">
                <a:solidFill>
                  <a:srgbClr val="000000"/>
                </a:solidFill>
                <a:effectLst/>
                <a:latin typeface="Helvetica" pitchFamily="2" charset="0"/>
              </a:rPr>
              <a:t>, ou à tout le moins en réduire le montant7</a:t>
            </a:r>
          </a:p>
          <a:p>
            <a:endParaRPr lang="fr-FR" dirty="0"/>
          </a:p>
          <a:p>
            <a:endParaRPr lang="fr-FR" dirty="0"/>
          </a:p>
          <a:p>
            <a:endParaRPr lang="fr-FR" dirty="0"/>
          </a:p>
          <a:p>
            <a:r>
              <a:rPr lang="fr-BE" dirty="0">
                <a:solidFill>
                  <a:srgbClr val="000000"/>
                </a:solidFill>
                <a:effectLst/>
                <a:latin typeface="Helvetica" pitchFamily="2" charset="0"/>
              </a:rPr>
              <a:t>Les mères, quant à elles, </a:t>
            </a:r>
            <a:r>
              <a:rPr lang="fr-BE" b="1" dirty="0">
                <a:solidFill>
                  <a:srgbClr val="000000"/>
                </a:solidFill>
                <a:effectLst/>
                <a:latin typeface="Helvetica" pitchFamily="2" charset="0"/>
              </a:rPr>
              <a:t>jouent dans des registres de retenue et de</a:t>
            </a:r>
          </a:p>
          <a:p>
            <a:r>
              <a:rPr lang="fr-BE" b="1" dirty="0">
                <a:solidFill>
                  <a:srgbClr val="000000"/>
                </a:solidFill>
                <a:effectLst/>
                <a:latin typeface="Helvetica" pitchFamily="2" charset="0"/>
              </a:rPr>
              <a:t>renonciation. Il semble que le flou de la loi, et l’incertitude qui peut planer sur</a:t>
            </a:r>
          </a:p>
          <a:p>
            <a:r>
              <a:rPr lang="fr-BE" b="1" dirty="0">
                <a:solidFill>
                  <a:srgbClr val="000000"/>
                </a:solidFill>
                <a:effectLst/>
                <a:latin typeface="Helvetica" pitchFamily="2" charset="0"/>
              </a:rPr>
              <a:t>les facultés financières de certains ou la connaissance de celles-ci717 laisse une</a:t>
            </a:r>
          </a:p>
          <a:p>
            <a:r>
              <a:rPr lang="fr-BE" b="1" dirty="0">
                <a:solidFill>
                  <a:srgbClr val="000000"/>
                </a:solidFill>
                <a:effectLst/>
                <a:latin typeface="Helvetica" pitchFamily="2" charset="0"/>
              </a:rPr>
              <a:t>latitude, qui fonctionne au détriment des femmes eu égard aux rapports de</a:t>
            </a:r>
          </a:p>
          <a:p>
            <a:r>
              <a:rPr lang="fr-BE" b="1" dirty="0">
                <a:solidFill>
                  <a:srgbClr val="000000"/>
                </a:solidFill>
                <a:effectLst/>
                <a:latin typeface="Helvetica" pitchFamily="2" charset="0"/>
              </a:rPr>
              <a:t>force qui s’exercent déjà</a:t>
            </a:r>
            <a:r>
              <a:rPr lang="fr-BE" dirty="0">
                <a:solidFill>
                  <a:srgbClr val="000000"/>
                </a:solidFill>
                <a:effectLst/>
                <a:latin typeface="Helvetica" pitchFamily="2" charset="0"/>
              </a:rPr>
              <a:t>, sur la longueur et le coût de la procédure, mais aussi</a:t>
            </a:r>
          </a:p>
          <a:p>
            <a:r>
              <a:rPr lang="fr-BE" dirty="0">
                <a:solidFill>
                  <a:srgbClr val="000000"/>
                </a:solidFill>
                <a:effectLst/>
                <a:latin typeface="Helvetica" pitchFamily="2" charset="0"/>
              </a:rPr>
              <a:t>sur l’enjeu de l’hébergement des enfants. C’est un déjà vu pour les pensions</a:t>
            </a:r>
          </a:p>
          <a:p>
            <a:r>
              <a:rPr lang="fr-BE" dirty="0">
                <a:solidFill>
                  <a:srgbClr val="000000"/>
                </a:solidFill>
                <a:effectLst/>
                <a:latin typeface="Helvetica" pitchFamily="2" charset="0"/>
              </a:rPr>
              <a:t>alimentaires : les femmes installent elles-mêmes certaines entraves ; d’autres</a:t>
            </a:r>
          </a:p>
          <a:p>
            <a:r>
              <a:rPr lang="fr-BE" dirty="0">
                <a:solidFill>
                  <a:srgbClr val="000000"/>
                </a:solidFill>
                <a:effectLst/>
                <a:latin typeface="Helvetica" pitchFamily="2" charset="0"/>
              </a:rPr>
              <a:t>proviennent du cadre légal et de la procédure (supra, n° 263).</a:t>
            </a:r>
          </a:p>
          <a:p>
            <a:endParaRPr lang="fr-FR" dirty="0"/>
          </a:p>
          <a:p>
            <a:endParaRPr lang="fr-FR" dirty="0"/>
          </a:p>
        </p:txBody>
      </p:sp>
      <p:sp>
        <p:nvSpPr>
          <p:cNvPr id="4" name="Espace réservé du numéro de diapositive 3">
            <a:extLst>
              <a:ext uri="{FF2B5EF4-FFF2-40B4-BE49-F238E27FC236}">
                <a16:creationId xmlns:a16="http://schemas.microsoft.com/office/drawing/2014/main" id="{5E93B3D1-B06F-BC7C-FB7C-832114E2CCEA}"/>
              </a:ext>
            </a:extLst>
          </p:cNvPr>
          <p:cNvSpPr>
            <a:spLocks noGrp="1"/>
          </p:cNvSpPr>
          <p:nvPr>
            <p:ph type="sldNum" sz="quarter" idx="5"/>
          </p:nvPr>
        </p:nvSpPr>
        <p:spPr/>
        <p:txBody>
          <a:bodyPr/>
          <a:lstStyle/>
          <a:p>
            <a:fld id="{0BEDD1D3-8E8E-EF42-BFFF-3CCC2BC23224}" type="slidenum">
              <a:rPr lang="fr-FR" smtClean="0"/>
              <a:t>12</a:t>
            </a:fld>
            <a:endParaRPr lang="fr-FR"/>
          </a:p>
        </p:txBody>
      </p:sp>
    </p:spTree>
    <p:extLst>
      <p:ext uri="{BB962C8B-B14F-4D97-AF65-F5344CB8AC3E}">
        <p14:creationId xmlns:p14="http://schemas.microsoft.com/office/powerpoint/2010/main" val="883030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E233C-2154-4A67-ED37-662264AB6B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52E9ED-7334-2629-C338-4F4C396C62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6D41D3-6381-6879-0952-686F05DE0C4B}"/>
              </a:ext>
            </a:extLst>
          </p:cNvPr>
          <p:cNvSpPr>
            <a:spLocks noGrp="1"/>
          </p:cNvSpPr>
          <p:nvPr>
            <p:ph type="body" idx="1"/>
          </p:nvPr>
        </p:nvSpPr>
        <p:spPr/>
        <p:txBody>
          <a:bodyPr/>
          <a:lstStyle/>
          <a:p>
            <a:r>
              <a:rPr lang="fr-FR" dirty="0"/>
              <a:t>NORTAIRE : sortir de sa neutralité</a:t>
            </a:r>
          </a:p>
          <a:p>
            <a:endParaRPr lang="fr-FR" dirty="0"/>
          </a:p>
          <a:p>
            <a:r>
              <a:rPr lang="fr-FR" dirty="0"/>
              <a:t>ADN NOTARIAL L’</a:t>
            </a:r>
            <a:r>
              <a:rPr lang="fr-FR" dirty="0" err="1"/>
              <a:t>atitude</a:t>
            </a:r>
            <a:r>
              <a:rPr lang="fr-FR" dirty="0"/>
              <a:t> du notaire n’est pas assez proactive dans les négociations des accords.</a:t>
            </a:r>
          </a:p>
        </p:txBody>
      </p:sp>
      <p:sp>
        <p:nvSpPr>
          <p:cNvPr id="4" name="Espace réservé du numéro de diapositive 3">
            <a:extLst>
              <a:ext uri="{FF2B5EF4-FFF2-40B4-BE49-F238E27FC236}">
                <a16:creationId xmlns:a16="http://schemas.microsoft.com/office/drawing/2014/main" id="{5E93B3D1-B06F-BC7C-FB7C-832114E2CCEA}"/>
              </a:ext>
            </a:extLst>
          </p:cNvPr>
          <p:cNvSpPr>
            <a:spLocks noGrp="1"/>
          </p:cNvSpPr>
          <p:nvPr>
            <p:ph type="sldNum" sz="quarter" idx="5"/>
          </p:nvPr>
        </p:nvSpPr>
        <p:spPr/>
        <p:txBody>
          <a:bodyPr/>
          <a:lstStyle/>
          <a:p>
            <a:fld id="{0BEDD1D3-8E8E-EF42-BFFF-3CCC2BC23224}" type="slidenum">
              <a:rPr lang="fr-FR" smtClean="0"/>
              <a:t>13</a:t>
            </a:fld>
            <a:endParaRPr lang="fr-FR"/>
          </a:p>
        </p:txBody>
      </p:sp>
    </p:spTree>
    <p:extLst>
      <p:ext uri="{BB962C8B-B14F-4D97-AF65-F5344CB8AC3E}">
        <p14:creationId xmlns:p14="http://schemas.microsoft.com/office/powerpoint/2010/main" val="3489128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E233C-2154-4A67-ED37-662264AB6B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52E9ED-7334-2629-C338-4F4C396C62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6D41D3-6381-6879-0952-686F05DE0C4B}"/>
              </a:ext>
            </a:extLst>
          </p:cNvPr>
          <p:cNvSpPr>
            <a:spLocks noGrp="1"/>
          </p:cNvSpPr>
          <p:nvPr>
            <p:ph type="body" idx="1"/>
          </p:nvPr>
        </p:nvSpPr>
        <p:spPr/>
        <p:txBody>
          <a:bodyPr/>
          <a:lstStyle/>
          <a:p>
            <a:r>
              <a:rPr lang="fr-FR" dirty="0"/>
              <a:t>RESULTATS : des DCM que les avocats trouvent nuls, des demandes en révision que les avocats n’ont pas le courage </a:t>
            </a:r>
            <a:r>
              <a:rPr lang="fr-FR" dirty="0" err="1"/>
              <a:t>f’introduire</a:t>
            </a:r>
            <a:r>
              <a:rPr lang="fr-FR" dirty="0"/>
              <a:t>, des magistrats également réticent à revoir les accords.</a:t>
            </a:r>
          </a:p>
          <a:p>
            <a:endParaRPr lang="fr-FR" dirty="0"/>
          </a:p>
          <a:p>
            <a:r>
              <a:rPr lang="fr-FR" dirty="0"/>
              <a:t>ADN/BIAIS DES JURISTES = RETENTION DE CRITIQUES DES ACCORDS : Notariat et Magistrats surtout, moins les avocats sauf quand ils ne seront plus payés.</a:t>
            </a:r>
          </a:p>
          <a:p>
            <a:endParaRPr lang="fr-FR" dirty="0"/>
          </a:p>
          <a:p>
            <a:r>
              <a:rPr lang="fr-FR" dirty="0"/>
              <a:t>Les accords ne sont pas questionnés sur leur contenu par les notaires : quand les couples viennent avec un accord de reprise de l’immeuble, rarement le notaire examine son équilibre économique. Pire il favorise cela</a:t>
            </a:r>
          </a:p>
          <a:p>
            <a:endParaRPr lang="fr-FR" dirty="0"/>
          </a:p>
          <a:p>
            <a:endParaRPr lang="fr-FR" dirty="0"/>
          </a:p>
          <a:p>
            <a:endParaRPr lang="fr-FR" dirty="0"/>
          </a:p>
          <a:p>
            <a:endParaRPr lang="fr-FR" dirty="0"/>
          </a:p>
          <a:p>
            <a:r>
              <a:rPr lang="fr-FR" dirty="0" err="1"/>
              <a:t>M</a:t>
            </a:r>
            <a:r>
              <a:rPr lang="fr-FR" b="1" i="1" dirty="0" err="1"/>
              <a:t>eme</a:t>
            </a:r>
            <a:r>
              <a:rPr lang="fr-FR" b="1" i="1" dirty="0"/>
              <a:t> en communauté, même quand il y a une protection formellement égalitaire, dans la pratique du divorce, les accords peuvent </a:t>
            </a:r>
            <a:r>
              <a:rPr lang="fr-FR" b="1" i="1" dirty="0" err="1"/>
              <a:t>etre</a:t>
            </a:r>
            <a:r>
              <a:rPr lang="fr-FR" b="1" i="1" dirty="0"/>
              <a:t> genrés – c’est la grande découverte de </a:t>
            </a:r>
            <a:r>
              <a:rPr lang="fr-FR" b="1" i="1" dirty="0" err="1"/>
              <a:t>Bessière</a:t>
            </a:r>
            <a:r>
              <a:rPr lang="fr-FR" b="1" i="1" dirty="0"/>
              <a:t> et Gollac, pleinement vérifiée chez nous chez les notaires et chez les avocats</a:t>
            </a:r>
          </a:p>
          <a:p>
            <a:endParaRPr lang="fr-FR" dirty="0"/>
          </a:p>
          <a:p>
            <a:r>
              <a:rPr lang="fr-FR" dirty="0"/>
              <a:t>Foule d’exemples dans le livre. Le climat à la déjudiciarisation, à la médiation, le souci d’aller vite pour les notaires qui sont payés à l’acte pas à l’heure, le souci d’être payé par les avocats des femmes qui n’ont pas d’argent, tout invite à faire des accords. Un bon accord vaut mieux qu’un bon procès, </a:t>
            </a:r>
            <a:r>
              <a:rPr lang="fr-FR" u="sng" dirty="0"/>
              <a:t>pour les hommes</a:t>
            </a:r>
            <a:r>
              <a:rPr lang="fr-FR" dirty="0"/>
              <a:t>.</a:t>
            </a:r>
          </a:p>
          <a:p>
            <a:endParaRPr lang="fr-FR" dirty="0"/>
          </a:p>
          <a:p>
            <a:r>
              <a:rPr lang="fr-FR" dirty="0"/>
              <a:t>Les accords ne sont pas questionnés sur leur contenu par les notaires : quand les couples viennent avec un accord de reprise de l’immeuble, rarement le notaire examine son équilibre économique. Parfois le notaire encourage la sous-évaluation de l’immeuble, pour faciliter l’accord ou pour des raisons fiscales, et on l’accepte volontiers.</a:t>
            </a:r>
          </a:p>
          <a:p>
            <a:endParaRPr lang="fr-FR" dirty="0"/>
          </a:p>
          <a:p>
            <a:r>
              <a:rPr lang="fr-FR" dirty="0"/>
              <a:t>Comme  pour le choix de se marier, le choix du régime, tout choix nécessite l’accord du conjoint qui n’a pas intérêt à ce choix. C’est absurde</a:t>
            </a:r>
          </a:p>
          <a:p>
            <a:endParaRPr lang="fr-FR" dirty="0"/>
          </a:p>
          <a:p>
            <a:endParaRPr lang="fr-FR" dirty="0"/>
          </a:p>
        </p:txBody>
      </p:sp>
      <p:sp>
        <p:nvSpPr>
          <p:cNvPr id="4" name="Espace réservé du numéro de diapositive 3">
            <a:extLst>
              <a:ext uri="{FF2B5EF4-FFF2-40B4-BE49-F238E27FC236}">
                <a16:creationId xmlns:a16="http://schemas.microsoft.com/office/drawing/2014/main" id="{5E93B3D1-B06F-BC7C-FB7C-832114E2CCEA}"/>
              </a:ext>
            </a:extLst>
          </p:cNvPr>
          <p:cNvSpPr>
            <a:spLocks noGrp="1"/>
          </p:cNvSpPr>
          <p:nvPr>
            <p:ph type="sldNum" sz="quarter" idx="5"/>
          </p:nvPr>
        </p:nvSpPr>
        <p:spPr/>
        <p:txBody>
          <a:bodyPr/>
          <a:lstStyle/>
          <a:p>
            <a:fld id="{0BEDD1D3-8E8E-EF42-BFFF-3CCC2BC23224}" type="slidenum">
              <a:rPr lang="fr-FR" smtClean="0"/>
              <a:t>14</a:t>
            </a:fld>
            <a:endParaRPr lang="fr-FR"/>
          </a:p>
        </p:txBody>
      </p:sp>
    </p:spTree>
    <p:extLst>
      <p:ext uri="{BB962C8B-B14F-4D97-AF65-F5344CB8AC3E}">
        <p14:creationId xmlns:p14="http://schemas.microsoft.com/office/powerpoint/2010/main" val="286732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FD65-5F35-B009-7204-9C9674C88CC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E2D748-CE27-02C9-D476-80686701664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A5A1597-5B7F-61E7-C96A-190E82E37547}"/>
              </a:ext>
            </a:extLst>
          </p:cNvPr>
          <p:cNvSpPr>
            <a:spLocks noGrp="1"/>
          </p:cNvSpPr>
          <p:nvPr>
            <p:ph type="body" idx="1"/>
          </p:nvPr>
        </p:nvSpPr>
        <p:spPr/>
        <p:txBody>
          <a:bodyPr/>
          <a:lstStyle/>
          <a:p>
            <a:r>
              <a:rPr lang="fr-FR" dirty="0" err="1"/>
              <a:t>Choix,des</a:t>
            </a:r>
            <a:r>
              <a:rPr lang="fr-FR" dirty="0"/>
              <a:t> procédures : DCM ou contentieux : </a:t>
            </a:r>
          </a:p>
          <a:p>
            <a:endParaRPr lang="fr-FR" dirty="0"/>
          </a:p>
          <a:p>
            <a:r>
              <a:rPr lang="fr-FR" dirty="0"/>
              <a:t>Biais professionnels d’acceptation financière de la cliente, avocates féministes </a:t>
            </a:r>
            <a:r>
              <a:rPr lang="fr-FR" dirty="0" err="1"/>
              <a:t>elles-même</a:t>
            </a:r>
            <a:r>
              <a:rPr lang="fr-FR" dirty="0"/>
              <a:t>, moins </a:t>
            </a:r>
            <a:r>
              <a:rPr lang="fr-FR" dirty="0" err="1"/>
              <a:t>outilliées</a:t>
            </a:r>
            <a:r>
              <a:rPr lang="fr-FR" dirty="0"/>
              <a:t> ou moins solides pour diversifier la clientèle</a:t>
            </a:r>
          </a:p>
          <a:p>
            <a:endParaRPr lang="fr-FR" dirty="0"/>
          </a:p>
          <a:p>
            <a:r>
              <a:rPr lang="fr-FR" dirty="0"/>
              <a:t>D’où choix de l’amiable et du DCM</a:t>
            </a:r>
          </a:p>
          <a:p>
            <a:endParaRPr lang="fr-FR" dirty="0"/>
          </a:p>
          <a:p>
            <a:r>
              <a:rPr lang="fr-FR" dirty="0"/>
              <a:t>MEDIARTION </a:t>
            </a:r>
            <a:r>
              <a:rPr lang="fr-FR" dirty="0" err="1"/>
              <a:t>problèlmes</a:t>
            </a:r>
            <a:r>
              <a:rPr lang="fr-FR" dirty="0"/>
              <a:t> attention a ne pas </a:t>
            </a:r>
            <a:r>
              <a:rPr lang="fr-FR" dirty="0" err="1"/>
              <a:t>idéliser</a:t>
            </a:r>
            <a:r>
              <a:rPr lang="fr-FR" dirty="0"/>
              <a:t>, il faut rester en back conseil</a:t>
            </a:r>
          </a:p>
          <a:p>
            <a:endParaRPr lang="fr-FR" dirty="0"/>
          </a:p>
          <a:p>
            <a:r>
              <a:rPr lang="fr-FR" dirty="0"/>
              <a:t>Et travers du DCM où on retrouve l’attitude du notariat ou le </a:t>
            </a:r>
            <a:r>
              <a:rPr lang="fr-FR" dirty="0" err="1"/>
              <a:t>differentiel</a:t>
            </a:r>
            <a:r>
              <a:rPr lang="fr-FR" dirty="0"/>
              <a:t> de capacité de négocier et la tendance féminine à concéder pour la paix des familles</a:t>
            </a:r>
          </a:p>
          <a:p>
            <a:endParaRPr lang="fr-FR" dirty="0"/>
          </a:p>
          <a:p>
            <a:r>
              <a:rPr lang="fr-FR" dirty="0"/>
              <a:t>Attitude des magistrats envers les accords comparable à l’</a:t>
            </a:r>
            <a:r>
              <a:rPr lang="fr-FR" dirty="0" err="1"/>
              <a:t>attiyude</a:t>
            </a:r>
            <a:r>
              <a:rPr lang="fr-FR" dirty="0"/>
              <a:t> des notaires : seul de révision judiciaire extrêmement haut pour tout le monde</a:t>
            </a:r>
          </a:p>
          <a:p>
            <a:endParaRPr lang="fr-FR" dirty="0"/>
          </a:p>
          <a:p>
            <a:r>
              <a:rPr lang="fr-FR" dirty="0"/>
              <a:t>Choix du DDU</a:t>
            </a:r>
          </a:p>
          <a:p>
            <a:r>
              <a:rPr lang="fr-FR" dirty="0"/>
              <a:t>-présence du juge</a:t>
            </a:r>
          </a:p>
          <a:p>
            <a:r>
              <a:rPr lang="fr-FR" dirty="0"/>
              <a:t>-possibilité de saucissonner et de phaser les accords plutôt que les globaliser </a:t>
            </a:r>
          </a:p>
          <a:p>
            <a:endParaRPr lang="fr-FR" dirty="0"/>
          </a:p>
          <a:p>
            <a:r>
              <a:rPr lang="fr-FR" dirty="0"/>
              <a:t>1 an pour éviter que le devoir de secours s’arrête, éviter aussi le DDU sur violences conjugales (heureusement les magistrats n’aiment pas)</a:t>
            </a:r>
          </a:p>
          <a:p>
            <a:endParaRPr lang="fr-FR" dirty="0"/>
          </a:p>
          <a:p>
            <a:endParaRPr lang="fr-FR" dirty="0"/>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3C6A0604-D63F-9538-375B-AD022463A32E}"/>
              </a:ext>
            </a:extLst>
          </p:cNvPr>
          <p:cNvSpPr>
            <a:spLocks noGrp="1"/>
          </p:cNvSpPr>
          <p:nvPr>
            <p:ph type="sldNum" sz="quarter" idx="5"/>
          </p:nvPr>
        </p:nvSpPr>
        <p:spPr/>
        <p:txBody>
          <a:bodyPr/>
          <a:lstStyle/>
          <a:p>
            <a:fld id="{0BEDD1D3-8E8E-EF42-BFFF-3CCC2BC23224}" type="slidenum">
              <a:rPr lang="fr-FR" smtClean="0"/>
              <a:t>15</a:t>
            </a:fld>
            <a:endParaRPr lang="fr-FR"/>
          </a:p>
        </p:txBody>
      </p:sp>
    </p:spTree>
    <p:extLst>
      <p:ext uri="{BB962C8B-B14F-4D97-AF65-F5344CB8AC3E}">
        <p14:creationId xmlns:p14="http://schemas.microsoft.com/office/powerpoint/2010/main" val="2597485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E233C-2154-4A67-ED37-662264AB6B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52E9ED-7334-2629-C338-4F4C396C62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6D41D3-6381-6879-0952-686F05DE0C4B}"/>
              </a:ext>
            </a:extLst>
          </p:cNvPr>
          <p:cNvSpPr>
            <a:spLocks noGrp="1"/>
          </p:cNvSpPr>
          <p:nvPr>
            <p:ph type="body" idx="1"/>
          </p:nvPr>
        </p:nvSpPr>
        <p:spPr/>
        <p:txBody>
          <a:bodyPr/>
          <a:lstStyle/>
          <a:p>
            <a:r>
              <a:rPr lang="fr-FR" dirty="0"/>
              <a:t>Plus de capital aux hommes qu’aux femmes, pas aussi tranché qu’en France, plus conservatrice peut </a:t>
            </a:r>
            <a:r>
              <a:rPr lang="fr-FR" dirty="0" err="1"/>
              <a:t>etre</a:t>
            </a:r>
            <a:endParaRPr lang="fr-FR" dirty="0"/>
          </a:p>
          <a:p>
            <a:endParaRPr lang="fr-FR" dirty="0"/>
          </a:p>
          <a:p>
            <a:r>
              <a:rPr lang="fr-FR" dirty="0"/>
              <a:t>On voit aussi des </a:t>
            </a:r>
            <a:r>
              <a:rPr lang="fr-FR" u="sng" dirty="0"/>
              <a:t>cessions au mari dans l’intérêt des enfants avec renonciation a vendr</a:t>
            </a:r>
            <a:r>
              <a:rPr lang="fr-FR" dirty="0"/>
              <a:t>e alors qu’on gagnerait plus à deux si on vendait</a:t>
            </a:r>
          </a:p>
          <a:p>
            <a:endParaRPr lang="fr-FR" dirty="0"/>
          </a:p>
          <a:p>
            <a:endParaRPr lang="fr-FR" dirty="0"/>
          </a:p>
          <a:p>
            <a:endParaRPr lang="fr-FR" dirty="0"/>
          </a:p>
          <a:p>
            <a:r>
              <a:rPr lang="fr-FR" dirty="0"/>
              <a:t>Ici certainement pour les </a:t>
            </a:r>
            <a:r>
              <a:rPr lang="fr-FR" dirty="0" err="1"/>
              <a:t>femes</a:t>
            </a:r>
            <a:r>
              <a:rPr lang="fr-FR" dirty="0"/>
              <a:t> et les </a:t>
            </a:r>
            <a:r>
              <a:rPr lang="fr-FR" dirty="0" err="1"/>
              <a:t>chateaux</a:t>
            </a:r>
            <a:r>
              <a:rPr lang="fr-FR" dirty="0"/>
              <a:t>.</a:t>
            </a:r>
          </a:p>
          <a:p>
            <a:endParaRPr lang="fr-FR" dirty="0"/>
          </a:p>
          <a:p>
            <a:r>
              <a:rPr lang="fr-FR" dirty="0"/>
              <a:t>L’immobilier un peu moins, ou alors </a:t>
            </a:r>
            <a:r>
              <a:rPr lang="fr-FR" u="sng" dirty="0"/>
              <a:t>c’est nié. La question dérange les notaires et les avocats. Elle les met face à leurs biais</a:t>
            </a:r>
            <a:r>
              <a:rPr lang="fr-FR" dirty="0"/>
              <a:t>.</a:t>
            </a:r>
          </a:p>
          <a:p>
            <a:endParaRPr lang="fr-FR" dirty="0"/>
          </a:p>
          <a:p>
            <a:r>
              <a:rPr lang="fr-FR" dirty="0"/>
              <a:t>1. </a:t>
            </a:r>
            <a:r>
              <a:rPr lang="fr-FR" dirty="0" err="1"/>
              <a:t>Permière</a:t>
            </a:r>
            <a:r>
              <a:rPr lang="fr-FR" dirty="0"/>
              <a:t> tendance nier, tout biais mais même dans la négation pointe le biais. </a:t>
            </a:r>
          </a:p>
          <a:p>
            <a:endParaRPr lang="fr-FR" dirty="0"/>
          </a:p>
          <a:p>
            <a:r>
              <a:rPr lang="fr-FR" dirty="0"/>
              <a:t>2. Remettre le dos sur l’</a:t>
            </a:r>
            <a:r>
              <a:rPr lang="fr-FR" dirty="0" err="1"/>
              <a:t>éducatin</a:t>
            </a:r>
            <a:r>
              <a:rPr lang="fr-FR" dirty="0"/>
              <a:t> c’est concéder le biais car l’éducation des filles est un problème en soi sur ce plan.</a:t>
            </a:r>
          </a:p>
          <a:p>
            <a:endParaRPr lang="fr-FR" dirty="0"/>
          </a:p>
          <a:p>
            <a:r>
              <a:rPr lang="fr-FR" dirty="0"/>
              <a:t>3. </a:t>
            </a:r>
            <a:r>
              <a:rPr lang="fr-FR" dirty="0" err="1"/>
              <a:t>Rejetter</a:t>
            </a:r>
            <a:r>
              <a:rPr lang="fr-FR" dirty="0"/>
              <a:t> la sous-évaluation sur le compromis, les grosses créances du repreneur, la fiscalité</a:t>
            </a:r>
          </a:p>
          <a:p>
            <a:endParaRPr lang="fr-FR" dirty="0"/>
          </a:p>
          <a:p>
            <a:r>
              <a:rPr lang="fr-FR" dirty="0"/>
              <a:t>4. Ne pas donner une indemnité fiscale de relogement (12,5 6 3)</a:t>
            </a:r>
          </a:p>
          <a:p>
            <a:endParaRPr lang="fr-FR" dirty="0"/>
          </a:p>
          <a:p>
            <a:r>
              <a:rPr lang="fr-FR" dirty="0"/>
              <a:t>Autre gros problème : </a:t>
            </a:r>
            <a:r>
              <a:rPr lang="fr-FR" b="1" u="sng" dirty="0"/>
              <a:t>l’occupation du logement indivis pendant le divorce</a:t>
            </a:r>
            <a:r>
              <a:rPr lang="fr-FR" dirty="0"/>
              <a:t>. </a:t>
            </a:r>
          </a:p>
          <a:p>
            <a:r>
              <a:rPr lang="fr-FR" dirty="0"/>
              <a:t>On ne paie pas de loyer mais on paiera une grosse indemnité d’occupation, qui va handicaper la mère dans sa tentative de reprendre l’immeuble ensuite – </a:t>
            </a:r>
            <a:r>
              <a:rPr lang="fr-FR" b="1" u="sng" dirty="0"/>
              <a:t>effet de sidération </a:t>
            </a:r>
            <a:r>
              <a:rPr lang="fr-FR" dirty="0"/>
              <a:t>de ces très grosses dettes en capital, invisibilisées pendant la </a:t>
            </a:r>
            <a:r>
              <a:rPr lang="fr-FR" dirty="0" err="1"/>
              <a:t>procéudre</a:t>
            </a:r>
            <a:r>
              <a:rPr lang="fr-FR" dirty="0"/>
              <a:t> de partage</a:t>
            </a:r>
          </a:p>
          <a:p>
            <a:endParaRPr lang="fr-FR" dirty="0"/>
          </a:p>
          <a:p>
            <a:r>
              <a:rPr lang="fr-FR" dirty="0"/>
              <a:t>&gt; Il faut quitter le logement, laisser le plus fortuné dedans et lui demander une avance sur indemnité d’occupation, il sentira le loyer et accélérera la liquidation sans s’installer dans le logement </a:t>
            </a:r>
          </a:p>
          <a:p>
            <a:endParaRPr lang="fr-FR" dirty="0"/>
          </a:p>
          <a:p>
            <a:r>
              <a:rPr lang="fr-FR" dirty="0"/>
              <a:t>Idem pour les </a:t>
            </a:r>
            <a:r>
              <a:rPr lang="fr-FR" dirty="0" err="1"/>
              <a:t>groses</a:t>
            </a:r>
            <a:r>
              <a:rPr lang="fr-FR" dirty="0"/>
              <a:t> récompenses surtout le travail et le bricolage et les investissements de la famille de monsieur et de ses capitaux propres – il a plus de </a:t>
            </a:r>
            <a:r>
              <a:rPr lang="fr-FR" dirty="0" err="1"/>
              <a:t>caital</a:t>
            </a:r>
            <a:r>
              <a:rPr lang="fr-FR" dirty="0"/>
              <a:t> donc </a:t>
            </a:r>
            <a:r>
              <a:rPr lang="fr-FR" dirty="0" err="1"/>
              <a:t>invbestit</a:t>
            </a:r>
            <a:r>
              <a:rPr lang="fr-FR" dirty="0"/>
              <a:t> plus donc réclame des récompenses revalorisées</a:t>
            </a:r>
          </a:p>
          <a:p>
            <a:endParaRPr lang="fr-FR" dirty="0"/>
          </a:p>
          <a:p>
            <a:r>
              <a:rPr lang="fr-FR" dirty="0"/>
              <a:t>Fini 1435 – Plus petite des deux sommes - discrimination</a:t>
            </a:r>
          </a:p>
          <a:p>
            <a:endParaRPr lang="fr-FR" dirty="0"/>
          </a:p>
          <a:p>
            <a:r>
              <a:rPr lang="fr-FR" dirty="0"/>
              <a:t>Pas oublier la question des impôts et des honoraires notariaux</a:t>
            </a:r>
          </a:p>
          <a:p>
            <a:endParaRPr lang="fr-FR" dirty="0"/>
          </a:p>
          <a:p>
            <a:r>
              <a:rPr lang="fr-FR" dirty="0"/>
              <a:t>LAHBIB</a:t>
            </a:r>
          </a:p>
          <a:p>
            <a:endParaRPr lang="fr-FR" dirty="0"/>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5E93B3D1-B06F-BC7C-FB7C-832114E2CCEA}"/>
              </a:ext>
            </a:extLst>
          </p:cNvPr>
          <p:cNvSpPr>
            <a:spLocks noGrp="1"/>
          </p:cNvSpPr>
          <p:nvPr>
            <p:ph type="sldNum" sz="quarter" idx="5"/>
          </p:nvPr>
        </p:nvSpPr>
        <p:spPr/>
        <p:txBody>
          <a:bodyPr/>
          <a:lstStyle/>
          <a:p>
            <a:fld id="{0BEDD1D3-8E8E-EF42-BFFF-3CCC2BC23224}" type="slidenum">
              <a:rPr lang="fr-FR" smtClean="0"/>
              <a:t>16</a:t>
            </a:fld>
            <a:endParaRPr lang="fr-FR"/>
          </a:p>
        </p:txBody>
      </p:sp>
    </p:spTree>
    <p:extLst>
      <p:ext uri="{BB962C8B-B14F-4D97-AF65-F5344CB8AC3E}">
        <p14:creationId xmlns:p14="http://schemas.microsoft.com/office/powerpoint/2010/main" val="2214886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5B99B-3BF4-772A-F66B-8BF82E69754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1FE3BF3-FDC9-D8CC-1EEC-B96AC81E886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085B02-B28F-5876-5704-AF0ECED6F90C}"/>
              </a:ext>
            </a:extLst>
          </p:cNvPr>
          <p:cNvSpPr>
            <a:spLocks noGrp="1"/>
          </p:cNvSpPr>
          <p:nvPr>
            <p:ph type="body" idx="1"/>
          </p:nvPr>
        </p:nvSpPr>
        <p:spPr/>
        <p:txBody>
          <a:bodyPr/>
          <a:lstStyle/>
          <a:p>
            <a:r>
              <a:rPr lang="fr-FR" dirty="0"/>
              <a:t>Le femmes renoncent à des droits </a:t>
            </a:r>
            <a:r>
              <a:rPr lang="fr-FR" u="sng" dirty="0"/>
              <a:t>pour la paix</a:t>
            </a:r>
            <a:r>
              <a:rPr lang="fr-FR" dirty="0"/>
              <a:t>, pour ne pas maintenir de lien</a:t>
            </a:r>
          </a:p>
          <a:p>
            <a:r>
              <a:rPr lang="fr-FR" dirty="0"/>
              <a:t>Les hommes </a:t>
            </a:r>
            <a:r>
              <a:rPr lang="fr-FR" u="sng" dirty="0"/>
              <a:t>quand ils ont droit ils demanden</a:t>
            </a:r>
            <a:r>
              <a:rPr lang="fr-FR" dirty="0"/>
              <a:t>t. </a:t>
            </a:r>
          </a:p>
          <a:p>
            <a:endParaRPr lang="fr-FR" dirty="0"/>
          </a:p>
          <a:p>
            <a:r>
              <a:rPr lang="fr-FR" dirty="0"/>
              <a:t>Ils demandent l’hébergement égalitaire pour ne pas payer de contributions, même si c’est une règle fausse que les gens ne parviennent pas à comprendre.</a:t>
            </a:r>
          </a:p>
          <a:p>
            <a:endParaRPr lang="fr-FR" dirty="0"/>
          </a:p>
          <a:p>
            <a:r>
              <a:rPr lang="fr-FR" b="1" i="1" u="sng" dirty="0"/>
              <a:t>Mise à l’écart d’une norme égalitaire pour des raisons de genre</a:t>
            </a:r>
            <a:r>
              <a:rPr lang="fr-FR" dirty="0"/>
              <a:t>. </a:t>
            </a:r>
          </a:p>
          <a:p>
            <a:endParaRPr lang="fr-FR" dirty="0"/>
          </a:p>
          <a:p>
            <a:r>
              <a:rPr lang="fr-FR" dirty="0"/>
              <a:t>On trouve de bonnes raisons fausses : </a:t>
            </a:r>
          </a:p>
          <a:p>
            <a:endParaRPr lang="fr-FR" dirty="0"/>
          </a:p>
          <a:p>
            <a:r>
              <a:rPr lang="fr-FR" dirty="0"/>
              <a:t>- c’est mieux car cela ne maintient pas de liens, </a:t>
            </a:r>
          </a:p>
          <a:p>
            <a:r>
              <a:rPr lang="fr-FR" dirty="0"/>
              <a:t>- on touche la fibre « indépendance » et liberté</a:t>
            </a:r>
          </a:p>
          <a:p>
            <a:r>
              <a:rPr lang="fr-FR" dirty="0"/>
              <a:t>- on déplace le droit aux pensions entre époux vers les enfants et on gonfle un peu les pensions pour les enfants. </a:t>
            </a:r>
          </a:p>
          <a:p>
            <a:endParaRPr lang="fr-FR" dirty="0"/>
          </a:p>
          <a:p>
            <a:r>
              <a:rPr lang="fr-FR" b="1" i="1" dirty="0"/>
              <a:t>Or les montants sont pas du tout les mêmes : plusieurs centaines en aliments, une centaine enfants. On renonce à 400 pour gagner sur 100 et encore l’autre voudra 75</a:t>
            </a:r>
          </a:p>
          <a:p>
            <a:endParaRPr lang="fr-FR" dirty="0"/>
          </a:p>
          <a:p>
            <a:r>
              <a:rPr lang="fr-FR" dirty="0"/>
              <a:t>Comme pour le divorce BEZOS : la représentation est celle du mari qui </a:t>
            </a:r>
            <a:r>
              <a:rPr lang="fr-FR" b="1" u="sng" dirty="0"/>
              <a:t>paie</a:t>
            </a:r>
            <a:r>
              <a:rPr lang="fr-FR" dirty="0"/>
              <a:t> sur TROIS tableaux : son ex, ses gosses, son capital (or c’est juste la loi…)</a:t>
            </a:r>
          </a:p>
          <a:p>
            <a:endParaRPr lang="fr-FR" dirty="0"/>
          </a:p>
          <a:p>
            <a:r>
              <a:rPr lang="fr-FR" b="1" u="sng" dirty="0"/>
              <a:t>Evaluer à la grosse louche </a:t>
            </a:r>
            <a:r>
              <a:rPr lang="fr-FR" dirty="0"/>
              <a:t>= pertes pour la femme, soit à cause de l’ignorance, soit a cause de la pression notariale ou avocate à transiger</a:t>
            </a:r>
          </a:p>
          <a:p>
            <a:endParaRPr lang="fr-FR" dirty="0"/>
          </a:p>
          <a:p>
            <a:r>
              <a:rPr lang="fr-FR" dirty="0"/>
              <a:t>Tout cela pour ne pas mettre en péril les finances des l’homme (comptabilité inversée), </a:t>
            </a:r>
          </a:p>
          <a:p>
            <a:r>
              <a:rPr lang="fr-FR" dirty="0"/>
              <a:t>voire ne pas l’</a:t>
            </a:r>
            <a:r>
              <a:rPr lang="fr-FR" dirty="0" err="1"/>
              <a:t>humililer</a:t>
            </a:r>
            <a:r>
              <a:rPr lang="fr-FR" dirty="0"/>
              <a:t>, ou par posture féministe, </a:t>
            </a:r>
          </a:p>
          <a:p>
            <a:endParaRPr lang="fr-FR" dirty="0"/>
          </a:p>
          <a:p>
            <a:r>
              <a:rPr lang="fr-FR" dirty="0"/>
              <a:t>ou en négociation pour débloquer un blocage sur l’évaluation de la maison </a:t>
            </a:r>
          </a:p>
          <a:p>
            <a:endParaRPr lang="fr-FR" dirty="0"/>
          </a:p>
          <a:p>
            <a:r>
              <a:rPr lang="fr-FR" dirty="0"/>
              <a:t>DOUBLE PEINE &gt; </a:t>
            </a:r>
            <a:r>
              <a:rPr lang="fr-FR" b="1" u="sng" dirty="0"/>
              <a:t>renonciation alimentaire contre compensation non </a:t>
            </a:r>
            <a:r>
              <a:rPr lang="fr-FR" b="1" u="sng" dirty="0" err="1"/>
              <a:t>calculée</a:t>
            </a:r>
            <a:r>
              <a:rPr lang="fr-FR" dirty="0" err="1"/>
              <a:t>et</a:t>
            </a:r>
            <a:r>
              <a:rPr lang="fr-FR" dirty="0"/>
              <a:t> puis on est </a:t>
            </a:r>
            <a:r>
              <a:rPr lang="fr-FR" b="1" u="sng" dirty="0"/>
              <a:t>victime d’une comptabilités inversées </a:t>
            </a:r>
            <a:r>
              <a:rPr lang="fr-FR" dirty="0"/>
              <a:t>pour que l’autre </a:t>
            </a:r>
            <a:r>
              <a:rPr lang="fr-FR" b="1" u="sng" dirty="0"/>
              <a:t>reprenne des biens structurants</a:t>
            </a:r>
          </a:p>
          <a:p>
            <a:endParaRPr lang="fr-FR" dirty="0"/>
          </a:p>
          <a:p>
            <a:r>
              <a:rPr lang="fr-FR" dirty="0"/>
              <a:t>Au contraire il faut aller chez le notaire après avoir été chez un avocat spécialisé, savoir à quoi on a droit comme femme comme pension alimentaire pour elle et pour les enfants, </a:t>
            </a:r>
          </a:p>
          <a:p>
            <a:r>
              <a:rPr lang="fr-FR" dirty="0"/>
              <a:t>capitaliser cela, et présenter ce montant comme du pour renoncer à une partie seulement en échange d’un accord équilibré sur la maison.</a:t>
            </a:r>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F5BD80DC-3331-DDD1-B475-33473B8A8EB2}"/>
              </a:ext>
            </a:extLst>
          </p:cNvPr>
          <p:cNvSpPr>
            <a:spLocks noGrp="1"/>
          </p:cNvSpPr>
          <p:nvPr>
            <p:ph type="sldNum" sz="quarter" idx="5"/>
          </p:nvPr>
        </p:nvSpPr>
        <p:spPr/>
        <p:txBody>
          <a:bodyPr/>
          <a:lstStyle/>
          <a:p>
            <a:fld id="{0BEDD1D3-8E8E-EF42-BFFF-3CCC2BC23224}" type="slidenum">
              <a:rPr lang="fr-FR" smtClean="0"/>
              <a:t>17</a:t>
            </a:fld>
            <a:endParaRPr lang="fr-FR"/>
          </a:p>
        </p:txBody>
      </p:sp>
    </p:spTree>
    <p:extLst>
      <p:ext uri="{BB962C8B-B14F-4D97-AF65-F5344CB8AC3E}">
        <p14:creationId xmlns:p14="http://schemas.microsoft.com/office/powerpoint/2010/main" val="965127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5B99B-3BF4-772A-F66B-8BF82E69754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1FE3BF3-FDC9-D8CC-1EEC-B96AC81E886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085B02-B28F-5876-5704-AF0ECED6F90C}"/>
              </a:ext>
            </a:extLst>
          </p:cNvPr>
          <p:cNvSpPr>
            <a:spLocks noGrp="1"/>
          </p:cNvSpPr>
          <p:nvPr>
            <p:ph type="body" idx="1"/>
          </p:nvPr>
        </p:nvSpPr>
        <p:spPr/>
        <p:txBody>
          <a:bodyPr/>
          <a:lstStyle/>
          <a:p>
            <a:r>
              <a:rPr lang="fr-FR" dirty="0"/>
              <a:t>Autre </a:t>
            </a:r>
            <a:r>
              <a:rPr lang="fr-FR" dirty="0" err="1"/>
              <a:t>probleme</a:t>
            </a:r>
            <a:r>
              <a:rPr lang="fr-FR" dirty="0"/>
              <a:t> des accords : </a:t>
            </a:r>
            <a:r>
              <a:rPr lang="fr-FR" b="1" u="sng" dirty="0"/>
              <a:t>les changements de circonstances</a:t>
            </a:r>
            <a:r>
              <a:rPr lang="fr-FR" dirty="0"/>
              <a:t>, pour les enfants qui grandissent, les femmes qui font plus de dépenses que prévu parce que pères négligent de les faire. </a:t>
            </a:r>
          </a:p>
          <a:p>
            <a:endParaRPr lang="fr-FR" dirty="0"/>
          </a:p>
          <a:p>
            <a:r>
              <a:rPr lang="fr-FR" dirty="0"/>
              <a:t>- En droit égalitaire, même si les accords relatifs aux enfants eux sont renégociables. </a:t>
            </a:r>
          </a:p>
          <a:p>
            <a:endParaRPr lang="fr-FR" dirty="0"/>
          </a:p>
          <a:p>
            <a:r>
              <a:rPr lang="fr-FR" dirty="0"/>
              <a:t>- En fait, norme égalitaire mise à l’écart de nouveau &gt; </a:t>
            </a:r>
          </a:p>
          <a:p>
            <a:endParaRPr lang="fr-FR" dirty="0"/>
          </a:p>
          <a:p>
            <a:r>
              <a:rPr lang="fr-FR" dirty="0"/>
              <a:t>Charge mentale et financière à relancer l’avocat pour une modification judiciaire si l’autre ne veut pas renégocier, et celui qui demande est en infériorité. </a:t>
            </a:r>
          </a:p>
          <a:p>
            <a:endParaRPr lang="fr-FR" dirty="0"/>
          </a:p>
          <a:p>
            <a:r>
              <a:rPr lang="fr-FR" dirty="0"/>
              <a:t>Les femmes acceptent souvent des évaluations basses pour les parts contributives pour les enfants, et puis s’en mordent les doigts parce que dans les faits ou bien il ne paie pas ou bien elles font de facto plus de dépenses pour les enfants. </a:t>
            </a:r>
          </a:p>
          <a:p>
            <a:endParaRPr lang="fr-FR" dirty="0"/>
          </a:p>
          <a:p>
            <a:r>
              <a:rPr lang="fr-FR" dirty="0"/>
              <a:t>Aller ensuite retourner devant le juge pour une modification est très </a:t>
            </a:r>
            <a:r>
              <a:rPr lang="fr-FR" dirty="0" err="1"/>
              <a:t>trs</a:t>
            </a:r>
            <a:r>
              <a:rPr lang="fr-FR" dirty="0"/>
              <a:t> lourd. Et la peur de nouveau que l’autre reprenne du terrain sur les concession sensibles </a:t>
            </a:r>
          </a:p>
          <a:p>
            <a:endParaRPr lang="fr-FR" dirty="0">
              <a:solidFill>
                <a:srgbClr val="000000"/>
              </a:solidFill>
              <a:effectLst/>
              <a:latin typeface="Helvetica" pitchFamily="2" charset="0"/>
            </a:endParaRPr>
          </a:p>
          <a:p>
            <a:r>
              <a:rPr lang="fr-BE" dirty="0">
                <a:solidFill>
                  <a:srgbClr val="000000"/>
                </a:solidFill>
                <a:effectLst/>
                <a:latin typeface="Helvetica" pitchFamily="2" charset="0"/>
              </a:rPr>
              <a:t>Après la mise en place, les mères ont aussi des difficultés à demander un</a:t>
            </a:r>
          </a:p>
          <a:p>
            <a:r>
              <a:rPr lang="fr-BE" dirty="0">
                <a:solidFill>
                  <a:srgbClr val="000000"/>
                </a:solidFill>
                <a:effectLst/>
                <a:latin typeface="Helvetica" pitchFamily="2" charset="0"/>
              </a:rPr>
              <a:t>réajustement des contributions. Plusieurs </a:t>
            </a:r>
            <a:r>
              <a:rPr lang="fr-BE" dirty="0" err="1">
                <a:solidFill>
                  <a:srgbClr val="000000"/>
                </a:solidFill>
                <a:effectLst/>
                <a:latin typeface="Helvetica" pitchFamily="2" charset="0"/>
              </a:rPr>
              <a:t>avocat·e·s</a:t>
            </a:r>
            <a:r>
              <a:rPr lang="fr-BE" dirty="0">
                <a:solidFill>
                  <a:srgbClr val="000000"/>
                </a:solidFill>
                <a:effectLst/>
                <a:latin typeface="Helvetica" pitchFamily="2" charset="0"/>
              </a:rPr>
              <a:t> constatent que les femmes y</a:t>
            </a:r>
          </a:p>
          <a:p>
            <a:r>
              <a:rPr lang="fr-BE" dirty="0">
                <a:solidFill>
                  <a:srgbClr val="000000"/>
                </a:solidFill>
                <a:effectLst/>
                <a:latin typeface="Helvetica" pitchFamily="2" charset="0"/>
              </a:rPr>
              <a:t>renoncent en dépit d’une réalité qui ne correspond plus à ce qui était prévu dans</a:t>
            </a:r>
          </a:p>
          <a:p>
            <a:r>
              <a:rPr lang="fr-BE" dirty="0">
                <a:solidFill>
                  <a:srgbClr val="000000"/>
                </a:solidFill>
                <a:effectLst/>
                <a:latin typeface="Helvetica" pitchFamily="2" charset="0"/>
              </a:rPr>
              <a:t>le jugement du tribunal de la famille721</a:t>
            </a:r>
          </a:p>
          <a:p>
            <a:endParaRPr lang="fr-FR" dirty="0"/>
          </a:p>
          <a:p>
            <a:r>
              <a:rPr lang="fr-FR" dirty="0"/>
              <a:t>D’</a:t>
            </a:r>
            <a:r>
              <a:rPr lang="fr-FR" dirty="0" err="1"/>
              <a:t>avbord</a:t>
            </a:r>
            <a:r>
              <a:rPr lang="fr-FR" dirty="0"/>
              <a:t> le juge leur dira « mais vous avez signé », </a:t>
            </a:r>
          </a:p>
          <a:p>
            <a:r>
              <a:rPr lang="fr-FR" dirty="0"/>
              <a:t>Ensuite il faudra prouver des charges plus élevés ou des revenus plus élevés de l’ex-mari, </a:t>
            </a:r>
            <a:r>
              <a:rPr lang="fr-FR" b="1" u="sng" dirty="0"/>
              <a:t>qui lui attend au balcon d’être éventuellement condamné</a:t>
            </a:r>
            <a:r>
              <a:rPr lang="fr-FR" dirty="0"/>
              <a:t>, POSTURE PROCEDURALE DE DEMANDERESSE</a:t>
            </a:r>
          </a:p>
          <a:p>
            <a:r>
              <a:rPr lang="fr-FR" dirty="0"/>
              <a:t>Et dans cette position, il doit payer </a:t>
            </a:r>
            <a:r>
              <a:rPr lang="fr-FR" dirty="0" err="1"/>
              <a:t>beaucouyp</a:t>
            </a:r>
            <a:r>
              <a:rPr lang="fr-FR" dirty="0"/>
              <a:t> moins cher son avocat qui a moins de travail.</a:t>
            </a:r>
          </a:p>
          <a:p>
            <a:endParaRPr lang="fr-FR" dirty="0"/>
          </a:p>
          <a:p>
            <a:endParaRPr lang="fr-FR" dirty="0"/>
          </a:p>
          <a:p>
            <a:endParaRPr lang="fr-BE" dirty="0">
              <a:solidFill>
                <a:srgbClr val="000000"/>
              </a:solidFill>
              <a:effectLst/>
              <a:latin typeface="Helvetica" pitchFamily="2" charset="0"/>
            </a:endParaRPr>
          </a:p>
          <a:p>
            <a:r>
              <a:rPr lang="fr-BE" dirty="0">
                <a:solidFill>
                  <a:srgbClr val="000000"/>
                </a:solidFill>
                <a:effectLst/>
                <a:latin typeface="Helvetica" pitchFamily="2" charset="0"/>
              </a:rPr>
              <a:t>Une avocate expose que la retenue ou la renonciation des femmes s’exprime</a:t>
            </a:r>
          </a:p>
          <a:p>
            <a:r>
              <a:rPr lang="fr-BE" dirty="0">
                <a:solidFill>
                  <a:srgbClr val="000000"/>
                </a:solidFill>
                <a:effectLst/>
                <a:latin typeface="Helvetica" pitchFamily="2" charset="0"/>
              </a:rPr>
              <a:t>également après la </a:t>
            </a:r>
            <a:r>
              <a:rPr lang="fr-BE" b="1" u="sng" dirty="0">
                <a:solidFill>
                  <a:srgbClr val="000000"/>
                </a:solidFill>
                <a:effectLst/>
                <a:latin typeface="Helvetica" pitchFamily="2" charset="0"/>
              </a:rPr>
              <a:t>mise en place d’un hébergement égalitaire qui, sur le long</a:t>
            </a:r>
          </a:p>
          <a:p>
            <a:r>
              <a:rPr lang="fr-BE" b="1" u="sng" dirty="0">
                <a:solidFill>
                  <a:srgbClr val="000000"/>
                </a:solidFill>
                <a:effectLst/>
                <a:latin typeface="Helvetica" pitchFamily="2" charset="0"/>
              </a:rPr>
              <a:t>terme, n’est pas réellement égalitaire</a:t>
            </a:r>
            <a:r>
              <a:rPr lang="fr-BE" dirty="0">
                <a:solidFill>
                  <a:srgbClr val="000000"/>
                </a:solidFill>
                <a:effectLst/>
                <a:latin typeface="Helvetica" pitchFamily="2" charset="0"/>
              </a:rPr>
              <a:t>, avec les conséquences financières que</a:t>
            </a:r>
          </a:p>
          <a:p>
            <a:r>
              <a:rPr lang="fr-BE" dirty="0">
                <a:solidFill>
                  <a:srgbClr val="000000"/>
                </a:solidFill>
                <a:effectLst/>
                <a:latin typeface="Helvetica" pitchFamily="2" charset="0"/>
              </a:rPr>
              <a:t>cela implique. Pour les mères qui, finalement, hors convention, assurent dans la</a:t>
            </a:r>
          </a:p>
          <a:p>
            <a:r>
              <a:rPr lang="fr-BE" dirty="0">
                <a:solidFill>
                  <a:srgbClr val="000000"/>
                </a:solidFill>
                <a:effectLst/>
                <a:latin typeface="Helvetica" pitchFamily="2" charset="0"/>
              </a:rPr>
              <a:t>réalité un hébergement principal ou plus important que ce qui était prévu, une</a:t>
            </a:r>
          </a:p>
          <a:p>
            <a:r>
              <a:rPr lang="fr-BE" dirty="0">
                <a:solidFill>
                  <a:srgbClr val="000000"/>
                </a:solidFill>
                <a:effectLst/>
                <a:latin typeface="Helvetica" pitchFamily="2" charset="0"/>
              </a:rPr>
              <a:t>demande de réajustement des contributions alimentaires comporte le risque de</a:t>
            </a:r>
          </a:p>
          <a:p>
            <a:r>
              <a:rPr lang="fr-BE" dirty="0">
                <a:solidFill>
                  <a:srgbClr val="000000"/>
                </a:solidFill>
                <a:effectLst/>
                <a:latin typeface="Helvetica" pitchFamily="2" charset="0"/>
              </a:rPr>
              <a:t>raviver des tensions et de nuire à une situation qui convient aux enfants.</a:t>
            </a:r>
          </a:p>
          <a:p>
            <a:endParaRPr lang="fr-BE" dirty="0">
              <a:solidFill>
                <a:srgbClr val="000000"/>
              </a:solidFill>
              <a:effectLst/>
              <a:latin typeface="Helvetica" pitchFamily="2" charset="0"/>
            </a:endParaRPr>
          </a:p>
          <a:p>
            <a:r>
              <a:rPr lang="fr-BE" dirty="0">
                <a:solidFill>
                  <a:srgbClr val="000000"/>
                </a:solidFill>
                <a:effectLst/>
                <a:latin typeface="Helvetica" pitchFamily="2" charset="0"/>
              </a:rPr>
              <a:t>.</a:t>
            </a:r>
          </a:p>
          <a:p>
            <a:endParaRPr lang="fr-FR" dirty="0"/>
          </a:p>
        </p:txBody>
      </p:sp>
      <p:sp>
        <p:nvSpPr>
          <p:cNvPr id="4" name="Espace réservé du numéro de diapositive 3">
            <a:extLst>
              <a:ext uri="{FF2B5EF4-FFF2-40B4-BE49-F238E27FC236}">
                <a16:creationId xmlns:a16="http://schemas.microsoft.com/office/drawing/2014/main" id="{F5BD80DC-3331-DDD1-B475-33473B8A8EB2}"/>
              </a:ext>
            </a:extLst>
          </p:cNvPr>
          <p:cNvSpPr>
            <a:spLocks noGrp="1"/>
          </p:cNvSpPr>
          <p:nvPr>
            <p:ph type="sldNum" sz="quarter" idx="5"/>
          </p:nvPr>
        </p:nvSpPr>
        <p:spPr/>
        <p:txBody>
          <a:bodyPr/>
          <a:lstStyle/>
          <a:p>
            <a:fld id="{0BEDD1D3-8E8E-EF42-BFFF-3CCC2BC23224}" type="slidenum">
              <a:rPr lang="fr-FR" smtClean="0"/>
              <a:t>18</a:t>
            </a:fld>
            <a:endParaRPr lang="fr-FR"/>
          </a:p>
        </p:txBody>
      </p:sp>
    </p:spTree>
    <p:extLst>
      <p:ext uri="{BB962C8B-B14F-4D97-AF65-F5344CB8AC3E}">
        <p14:creationId xmlns:p14="http://schemas.microsoft.com/office/powerpoint/2010/main" val="1400372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FD65-5F35-B009-7204-9C9674C88CC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E2D748-CE27-02C9-D476-80686701664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A5A1597-5B7F-61E7-C96A-190E82E37547}"/>
              </a:ext>
            </a:extLst>
          </p:cNvPr>
          <p:cNvSpPr>
            <a:spLocks noGrp="1"/>
          </p:cNvSpPr>
          <p:nvPr>
            <p:ph type="body" idx="1"/>
          </p:nvPr>
        </p:nvSpPr>
        <p:spPr/>
        <p:txBody>
          <a:bodyPr/>
          <a:lstStyle/>
          <a:p>
            <a:r>
              <a:rPr lang="fr-BE" dirty="0">
                <a:solidFill>
                  <a:srgbClr val="000000"/>
                </a:solidFill>
                <a:effectLst/>
                <a:latin typeface="Helvetica" pitchFamily="2" charset="0"/>
              </a:rPr>
              <a:t>QUAND on est au contentieux, on a moins de pressions en négociation, à faire des accords amiables inégalitaires, à renoncer pour la paix</a:t>
            </a:r>
          </a:p>
          <a:p>
            <a:endParaRPr lang="fr-BE" dirty="0">
              <a:solidFill>
                <a:srgbClr val="000000"/>
              </a:solidFill>
              <a:effectLst/>
              <a:latin typeface="Helvetica" pitchFamily="2" charset="0"/>
            </a:endParaRPr>
          </a:p>
          <a:p>
            <a:r>
              <a:rPr lang="fr-BE" dirty="0">
                <a:solidFill>
                  <a:srgbClr val="000000"/>
                </a:solidFill>
                <a:effectLst/>
                <a:latin typeface="Helvetica" pitchFamily="2" charset="0"/>
              </a:rPr>
              <a:t>MAIS les femmes affrontent en contentieux d’autres problèmes : obtenir leurs droits, se faire payer, affronter des entraves légales, genrées car ce sont elles les demanderesses, </a:t>
            </a:r>
          </a:p>
          <a:p>
            <a:endParaRPr lang="fr-BE" dirty="0">
              <a:solidFill>
                <a:srgbClr val="000000"/>
              </a:solidFill>
              <a:effectLst/>
              <a:latin typeface="Helvetica" pitchFamily="2" charset="0"/>
            </a:endParaRPr>
          </a:p>
          <a:p>
            <a:r>
              <a:rPr lang="fr-BE" dirty="0">
                <a:solidFill>
                  <a:srgbClr val="000000"/>
                </a:solidFill>
                <a:effectLst/>
                <a:latin typeface="Helvetica" pitchFamily="2" charset="0"/>
              </a:rPr>
              <a:t>et en outre les conditions légales ne leur sont pas favorables</a:t>
            </a:r>
          </a:p>
          <a:p>
            <a:endParaRPr lang="fr-BE" dirty="0">
              <a:solidFill>
                <a:srgbClr val="000000"/>
              </a:solidFill>
              <a:effectLst/>
              <a:latin typeface="Helvetica" pitchFamily="2" charset="0"/>
            </a:endParaRPr>
          </a:p>
          <a:p>
            <a:r>
              <a:rPr lang="fr-BE" dirty="0">
                <a:solidFill>
                  <a:srgbClr val="000000"/>
                </a:solidFill>
                <a:effectLst/>
                <a:latin typeface="Helvetica" pitchFamily="2" charset="0"/>
              </a:rPr>
              <a:t>Il y aurait une contradiction entre la perception salvatrice du droit au secours par les clientes qui ignoraient son existence, et leur confrontation aux efforts pour le conquérir.</a:t>
            </a:r>
          </a:p>
          <a:p>
            <a:endParaRPr lang="fr-BE" dirty="0">
              <a:solidFill>
                <a:srgbClr val="000000"/>
              </a:solidFill>
              <a:effectLst/>
              <a:latin typeface="Helvetica" pitchFamily="2" charset="0"/>
            </a:endParaRPr>
          </a:p>
          <a:p>
            <a:r>
              <a:rPr lang="fr-BE" dirty="0">
                <a:solidFill>
                  <a:srgbClr val="000000"/>
                </a:solidFill>
                <a:effectLst/>
                <a:latin typeface="Helvetica" pitchFamily="2" charset="0"/>
              </a:rPr>
              <a:t>La protection formellement égalitaire ne rencontre pas son objectif, à cause des règles de procédure.</a:t>
            </a:r>
          </a:p>
          <a:p>
            <a:endParaRPr lang="fr-FR" dirty="0"/>
          </a:p>
          <a:p>
            <a:r>
              <a:rPr lang="fr-FR" b="1" dirty="0"/>
              <a:t>Il faut demander des provisions, des avances sur 1253ter ou 19,3 pour l’indemnité d’occupation</a:t>
            </a:r>
          </a:p>
          <a:p>
            <a:br>
              <a:rPr lang="fr-FR" b="1" dirty="0"/>
            </a:br>
            <a:r>
              <a:rPr lang="fr-FR" b="1" dirty="0"/>
              <a:t>Et demander d’exclure le CANTONNEMENT</a:t>
            </a:r>
          </a:p>
          <a:p>
            <a:endParaRPr lang="fr-FR" b="1" dirty="0"/>
          </a:p>
          <a:p>
            <a:endParaRPr lang="fr-FR" b="1" dirty="0"/>
          </a:p>
          <a:p>
            <a:endParaRPr lang="fr-FR" dirty="0"/>
          </a:p>
        </p:txBody>
      </p:sp>
      <p:sp>
        <p:nvSpPr>
          <p:cNvPr id="4" name="Espace réservé du numéro de diapositive 3">
            <a:extLst>
              <a:ext uri="{FF2B5EF4-FFF2-40B4-BE49-F238E27FC236}">
                <a16:creationId xmlns:a16="http://schemas.microsoft.com/office/drawing/2014/main" id="{3C6A0604-D63F-9538-375B-AD022463A32E}"/>
              </a:ext>
            </a:extLst>
          </p:cNvPr>
          <p:cNvSpPr>
            <a:spLocks noGrp="1"/>
          </p:cNvSpPr>
          <p:nvPr>
            <p:ph type="sldNum" sz="quarter" idx="5"/>
          </p:nvPr>
        </p:nvSpPr>
        <p:spPr/>
        <p:txBody>
          <a:bodyPr/>
          <a:lstStyle/>
          <a:p>
            <a:fld id="{0BEDD1D3-8E8E-EF42-BFFF-3CCC2BC23224}" type="slidenum">
              <a:rPr lang="fr-FR" smtClean="0"/>
              <a:t>19</a:t>
            </a:fld>
            <a:endParaRPr lang="fr-FR"/>
          </a:p>
        </p:txBody>
      </p:sp>
    </p:spTree>
    <p:extLst>
      <p:ext uri="{BB962C8B-B14F-4D97-AF65-F5344CB8AC3E}">
        <p14:creationId xmlns:p14="http://schemas.microsoft.com/office/powerpoint/2010/main" val="354471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BEDD1D3-8E8E-EF42-BFFF-3CCC2BC23224}" type="slidenum">
              <a:rPr lang="fr-FR" smtClean="0"/>
              <a:t>2</a:t>
            </a:fld>
            <a:endParaRPr lang="fr-FR"/>
          </a:p>
        </p:txBody>
      </p:sp>
    </p:spTree>
    <p:extLst>
      <p:ext uri="{BB962C8B-B14F-4D97-AF65-F5344CB8AC3E}">
        <p14:creationId xmlns:p14="http://schemas.microsoft.com/office/powerpoint/2010/main" val="3574270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FD65-5F35-B009-7204-9C9674C88CC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E2D748-CE27-02C9-D476-80686701664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A5A1597-5B7F-61E7-C96A-190E82E37547}"/>
              </a:ext>
            </a:extLst>
          </p:cNvPr>
          <p:cNvSpPr>
            <a:spLocks noGrp="1"/>
          </p:cNvSpPr>
          <p:nvPr>
            <p:ph type="body" idx="1"/>
          </p:nvPr>
        </p:nvSpPr>
        <p:spPr/>
        <p:txBody>
          <a:bodyPr/>
          <a:lstStyle/>
          <a:p>
            <a:r>
              <a:rPr lang="fr-FR" dirty="0"/>
              <a:t>TOPTIONNEL </a:t>
            </a:r>
          </a:p>
          <a:p>
            <a:endParaRPr lang="fr-FR" dirty="0"/>
          </a:p>
          <a:p>
            <a:endParaRPr lang="fr-FR" dirty="0"/>
          </a:p>
          <a:p>
            <a:endParaRPr lang="fr-FR" dirty="0"/>
          </a:p>
          <a:p>
            <a:r>
              <a:rPr lang="fr-FR" dirty="0" err="1"/>
              <a:t>endance</a:t>
            </a:r>
            <a:r>
              <a:rPr lang="fr-FR" dirty="0"/>
              <a:t> des </a:t>
            </a:r>
            <a:r>
              <a:rPr lang="fr-FR" u="sng" dirty="0"/>
              <a:t>magistrats</a:t>
            </a:r>
            <a:r>
              <a:rPr lang="fr-FR" dirty="0"/>
              <a:t> et des </a:t>
            </a:r>
            <a:r>
              <a:rPr lang="fr-FR" b="1" u="sng" dirty="0"/>
              <a:t>avocats des maris</a:t>
            </a:r>
            <a:r>
              <a:rPr lang="fr-FR" dirty="0"/>
              <a:t> à systématiquement rechercher  si madame peut étendre sa carrière peut importe son âge, plus d’efforts faits que sur l’estimation par </a:t>
            </a:r>
            <a:r>
              <a:rPr lang="fr-FR" dirty="0" err="1"/>
              <a:t>présimpotion</a:t>
            </a:r>
            <a:r>
              <a:rPr lang="fr-FR" dirty="0"/>
              <a:t> des revenus dissimulés du mari</a:t>
            </a:r>
          </a:p>
          <a:p>
            <a:endParaRPr lang="fr-FR" dirty="0"/>
          </a:p>
          <a:p>
            <a:r>
              <a:rPr lang="fr-FR" dirty="0"/>
              <a:t>Tendance à plutôt </a:t>
            </a:r>
            <a:r>
              <a:rPr lang="fr-FR" u="sng" dirty="0"/>
              <a:t>limiter </a:t>
            </a:r>
            <a:r>
              <a:rPr lang="fr-FR" dirty="0"/>
              <a:t>la pension et évacuer le spectre de la pension maximale ou illimitée ou pouvant être prolongée à la pension de retraite de madame</a:t>
            </a:r>
          </a:p>
          <a:p>
            <a:r>
              <a:rPr lang="fr-FR" dirty="0"/>
              <a:t> </a:t>
            </a:r>
          </a:p>
          <a:p>
            <a:r>
              <a:rPr lang="fr-FR" dirty="0"/>
              <a:t>Les deux font cercle vicieux : limiter dans le temps pour inciter à retravailler, surtout quand le mi-temps est « imputable » à Madame</a:t>
            </a:r>
          </a:p>
          <a:p>
            <a:endParaRPr lang="fr-FR" dirty="0"/>
          </a:p>
          <a:p>
            <a:r>
              <a:rPr lang="fr-FR" dirty="0"/>
              <a:t>Cela induit une </a:t>
            </a:r>
            <a:r>
              <a:rPr lang="fr-FR" b="1" u="sng" dirty="0" err="1"/>
              <a:t>cuplabilité</a:t>
            </a:r>
            <a:r>
              <a:rPr lang="fr-FR" dirty="0"/>
              <a:t> énorme chez celle qui a fait des choix de retrait de carrière alors qu’ils étaient souvent communs</a:t>
            </a:r>
          </a:p>
          <a:p>
            <a:endParaRPr lang="fr-FR" dirty="0"/>
          </a:p>
          <a:p>
            <a:r>
              <a:rPr lang="fr-FR" dirty="0"/>
              <a:t>Cela me fait penser au discours des notaires qui met aussi sur les femmes la responsabilité d’un régime communautarisé</a:t>
            </a:r>
          </a:p>
          <a:p>
            <a:endParaRPr lang="fr-FR" dirty="0"/>
          </a:p>
          <a:p>
            <a:endParaRPr lang="fr-FR" dirty="0"/>
          </a:p>
          <a:p>
            <a:endParaRPr lang="fr-FR" dirty="0"/>
          </a:p>
          <a:p>
            <a:r>
              <a:rPr lang="fr-BE" b="1" u="sng" dirty="0">
                <a:solidFill>
                  <a:srgbClr val="000000"/>
                </a:solidFill>
                <a:effectLst/>
                <a:latin typeface="Helvetica" pitchFamily="2" charset="0"/>
              </a:rPr>
              <a:t>Le témoignage ci-dessus est extrêmement riche sur les aspects de genre.</a:t>
            </a:r>
          </a:p>
          <a:p>
            <a:r>
              <a:rPr lang="fr-BE" b="1" u="sng" dirty="0">
                <a:solidFill>
                  <a:srgbClr val="000000"/>
                </a:solidFill>
                <a:effectLst/>
                <a:latin typeface="Helvetica" pitchFamily="2" charset="0"/>
              </a:rPr>
              <a:t>Il illustre par exemple la pratique biaisée consistant à ne pas fragiliser</a:t>
            </a:r>
          </a:p>
          <a:p>
            <a:r>
              <a:rPr lang="fr-BE" b="1" u="sng" dirty="0">
                <a:solidFill>
                  <a:srgbClr val="000000"/>
                </a:solidFill>
                <a:effectLst/>
                <a:latin typeface="Helvetica" pitchFamily="2" charset="0"/>
              </a:rPr>
              <a:t>financièrement les hommes débiteurs (supra, n° 60)</a:t>
            </a:r>
          </a:p>
          <a:p>
            <a:endParaRPr lang="fr-BE" b="1" u="sng" dirty="0">
              <a:solidFill>
                <a:srgbClr val="000000"/>
              </a:solidFill>
              <a:effectLst/>
              <a:latin typeface="Helvetica" pitchFamily="2" charset="0"/>
            </a:endParaRPr>
          </a:p>
          <a:p>
            <a:r>
              <a:rPr lang="fr-BE" dirty="0">
                <a:solidFill>
                  <a:srgbClr val="000000"/>
                </a:solidFill>
                <a:effectLst/>
                <a:latin typeface="Helvetica" pitchFamily="2" charset="0"/>
              </a:rPr>
              <a:t>Il fait aussi penser au discours notarial sur le choix contractuel et la nécessité que les femmes obligent</a:t>
            </a:r>
          </a:p>
          <a:p>
            <a:r>
              <a:rPr lang="fr-BE" dirty="0">
                <a:solidFill>
                  <a:srgbClr val="000000"/>
                </a:solidFill>
                <a:effectLst/>
                <a:latin typeface="Helvetica" pitchFamily="2" charset="0"/>
              </a:rPr>
              <a:t>leur mari à mettre en place pendant le mariage une solidarité patrimoniale</a:t>
            </a:r>
          </a:p>
          <a:p>
            <a:r>
              <a:rPr lang="fr-BE" dirty="0">
                <a:solidFill>
                  <a:srgbClr val="000000"/>
                </a:solidFill>
                <a:effectLst/>
                <a:latin typeface="Helvetica" pitchFamily="2" charset="0"/>
              </a:rPr>
              <a:t>(supra, n° 210). La durée très brève d’une pension alimentaire apparaît comme</a:t>
            </a:r>
          </a:p>
          <a:p>
            <a:r>
              <a:rPr lang="fr-BE" dirty="0">
                <a:solidFill>
                  <a:srgbClr val="000000"/>
                </a:solidFill>
                <a:effectLst/>
                <a:latin typeface="Helvetica" pitchFamily="2" charset="0"/>
              </a:rPr>
              <a:t>un incitant-sanction de résilience.</a:t>
            </a:r>
          </a:p>
          <a:p>
            <a:endParaRPr lang="fr-BE" dirty="0">
              <a:solidFill>
                <a:srgbClr val="000000"/>
              </a:solidFill>
              <a:effectLst/>
              <a:latin typeface="Helvetica" pitchFamily="2" charset="0"/>
            </a:endParaRPr>
          </a:p>
          <a:p>
            <a:endParaRPr lang="fr-FR" dirty="0"/>
          </a:p>
          <a:p>
            <a:endParaRPr lang="fr-FR" dirty="0"/>
          </a:p>
          <a:p>
            <a:r>
              <a:rPr lang="fr-BE" dirty="0">
                <a:solidFill>
                  <a:srgbClr val="000000"/>
                </a:solidFill>
                <a:effectLst/>
                <a:latin typeface="Helvetica" pitchFamily="2" charset="0"/>
              </a:rPr>
              <a:t>Evidemment personne n’a encore cumulé la durée du CONCUBINAGE au MARIAGE.</a:t>
            </a:r>
          </a:p>
          <a:p>
            <a:r>
              <a:rPr lang="fr-BE" dirty="0">
                <a:solidFill>
                  <a:srgbClr val="000000"/>
                </a:solidFill>
                <a:effectLst/>
                <a:latin typeface="Helvetica" pitchFamily="2" charset="0"/>
              </a:rPr>
              <a:t>Un autre magistrat partage l’épineuse question de l’évaluation d’une pension</a:t>
            </a:r>
          </a:p>
          <a:p>
            <a:r>
              <a:rPr lang="fr-BE" dirty="0">
                <a:solidFill>
                  <a:srgbClr val="000000"/>
                </a:solidFill>
                <a:effectLst/>
                <a:latin typeface="Helvetica" pitchFamily="2" charset="0"/>
              </a:rPr>
              <a:t>alimentaire quand la durée du mariage est courte mais succède à une longue</a:t>
            </a:r>
          </a:p>
          <a:p>
            <a:r>
              <a:rPr lang="fr-BE" dirty="0">
                <a:solidFill>
                  <a:srgbClr val="000000"/>
                </a:solidFill>
                <a:effectLst/>
                <a:latin typeface="Helvetica" pitchFamily="2" charset="0"/>
              </a:rPr>
              <a:t>vie conjugale en union libre ou en cohabitation légale. Le législateur n’est pas</a:t>
            </a:r>
          </a:p>
          <a:p>
            <a:r>
              <a:rPr lang="fr-BE" dirty="0">
                <a:solidFill>
                  <a:srgbClr val="000000"/>
                </a:solidFill>
                <a:effectLst/>
                <a:latin typeface="Helvetica" pitchFamily="2" charset="0"/>
              </a:rPr>
              <a:t>cohérent car la dégradation de la situation économique du/de la créancier/ère</a:t>
            </a:r>
          </a:p>
          <a:p>
            <a:r>
              <a:rPr lang="fr-BE" dirty="0">
                <a:solidFill>
                  <a:srgbClr val="000000"/>
                </a:solidFill>
                <a:effectLst/>
                <a:latin typeface="Helvetica" pitchFamily="2" charset="0"/>
              </a:rPr>
              <a:t>peut intervenir dès le début de la relation conjugale.</a:t>
            </a:r>
          </a:p>
          <a:p>
            <a:endParaRPr lang="fr-FR" dirty="0"/>
          </a:p>
          <a:p>
            <a:endParaRPr lang="fr-FR" dirty="0"/>
          </a:p>
        </p:txBody>
      </p:sp>
      <p:sp>
        <p:nvSpPr>
          <p:cNvPr id="4" name="Espace réservé du numéro de diapositive 3">
            <a:extLst>
              <a:ext uri="{FF2B5EF4-FFF2-40B4-BE49-F238E27FC236}">
                <a16:creationId xmlns:a16="http://schemas.microsoft.com/office/drawing/2014/main" id="{3C6A0604-D63F-9538-375B-AD022463A32E}"/>
              </a:ext>
            </a:extLst>
          </p:cNvPr>
          <p:cNvSpPr>
            <a:spLocks noGrp="1"/>
          </p:cNvSpPr>
          <p:nvPr>
            <p:ph type="sldNum" sz="quarter" idx="5"/>
          </p:nvPr>
        </p:nvSpPr>
        <p:spPr/>
        <p:txBody>
          <a:bodyPr/>
          <a:lstStyle/>
          <a:p>
            <a:fld id="{0BEDD1D3-8E8E-EF42-BFFF-3CCC2BC23224}" type="slidenum">
              <a:rPr lang="fr-FR" smtClean="0"/>
              <a:t>20</a:t>
            </a:fld>
            <a:endParaRPr lang="fr-FR"/>
          </a:p>
        </p:txBody>
      </p:sp>
    </p:spTree>
    <p:extLst>
      <p:ext uri="{BB962C8B-B14F-4D97-AF65-F5344CB8AC3E}">
        <p14:creationId xmlns:p14="http://schemas.microsoft.com/office/powerpoint/2010/main" val="2342688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FD65-5F35-B009-7204-9C9674C88CC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E2D748-CE27-02C9-D476-80686701664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A5A1597-5B7F-61E7-C96A-190E82E37547}"/>
              </a:ext>
            </a:extLst>
          </p:cNvPr>
          <p:cNvSpPr>
            <a:spLocks noGrp="1"/>
          </p:cNvSpPr>
          <p:nvPr>
            <p:ph type="body" idx="1"/>
          </p:nvPr>
        </p:nvSpPr>
        <p:spPr/>
        <p:txBody>
          <a:bodyPr/>
          <a:lstStyle/>
          <a:p>
            <a:r>
              <a:rPr lang="fr-FR" dirty="0"/>
              <a:t>Ici </a:t>
            </a:r>
            <a:r>
              <a:rPr lang="fr-FR" dirty="0" err="1"/>
              <a:t>we</a:t>
            </a:r>
            <a:r>
              <a:rPr lang="fr-FR" dirty="0"/>
              <a:t> déploie la production de complexité par les hommes qui ont un </a:t>
            </a:r>
          </a:p>
          <a:p>
            <a:r>
              <a:rPr lang="fr-FR" dirty="0"/>
              <a:t>- patrimoine plus important, </a:t>
            </a:r>
          </a:p>
          <a:p>
            <a:r>
              <a:rPr lang="fr-FR" dirty="0"/>
              <a:t>- plus complexe, </a:t>
            </a:r>
          </a:p>
          <a:p>
            <a:r>
              <a:rPr lang="fr-FR" dirty="0"/>
              <a:t>- une société, </a:t>
            </a:r>
          </a:p>
          <a:p>
            <a:r>
              <a:rPr lang="fr-FR" dirty="0"/>
              <a:t>- des revenus d’origine diverses. </a:t>
            </a:r>
          </a:p>
          <a:p>
            <a:endParaRPr lang="fr-FR" dirty="0"/>
          </a:p>
          <a:p>
            <a:r>
              <a:rPr lang="fr-FR" dirty="0"/>
              <a:t>Les dissimuler pendant la procédure leur donne un avantage stratégique : épuiser madame financièrement et stresser son avocat qui aura beaucoup plus de travail à prouver les revenus réels de monsieur</a:t>
            </a:r>
          </a:p>
          <a:p>
            <a:endParaRPr lang="fr-FR" dirty="0"/>
          </a:p>
          <a:p>
            <a:r>
              <a:rPr lang="fr-FR" dirty="0"/>
              <a:t>Et même quand on connait les revenus de monsieur et </a:t>
            </a:r>
            <a:r>
              <a:rPr lang="fr-FR" dirty="0" err="1"/>
              <a:t>qj’ils</a:t>
            </a:r>
            <a:r>
              <a:rPr lang="fr-FR" dirty="0"/>
              <a:t> sont suffisamment élevés pour obtenir une pension alimentaire, </a:t>
            </a:r>
          </a:p>
          <a:p>
            <a:endParaRPr lang="fr-FR" dirty="0"/>
          </a:p>
          <a:p>
            <a:r>
              <a:rPr lang="fr-FR" dirty="0"/>
              <a:t>on affronte </a:t>
            </a:r>
            <a:r>
              <a:rPr lang="fr-FR" b="1" u="sng" dirty="0"/>
              <a:t>Biais chez les magistrats </a:t>
            </a:r>
            <a:r>
              <a:rPr lang="fr-FR" dirty="0"/>
              <a:t>: l’ADN du magistrat c’est la motivation précise, les chiffres, la faute reviendrait aux avocats qui ne mettrait pas bien en état</a:t>
            </a:r>
          </a:p>
          <a:p>
            <a:endParaRPr lang="fr-FR" dirty="0"/>
          </a:p>
          <a:p>
            <a:r>
              <a:rPr lang="fr-FR" dirty="0"/>
              <a:t>REMEDES </a:t>
            </a:r>
          </a:p>
          <a:p>
            <a:endParaRPr lang="fr-FR" dirty="0"/>
          </a:p>
          <a:p>
            <a:r>
              <a:rPr lang="fr-FR" dirty="0"/>
              <a:t>- Dénoncer des attitude et renforcer le magistrat dans son pouvoir de décider par </a:t>
            </a:r>
            <a:r>
              <a:rPr lang="fr-FR" b="1" u="sng" dirty="0"/>
              <a:t>présomptions </a:t>
            </a:r>
          </a:p>
          <a:p>
            <a:endParaRPr lang="fr-FR" dirty="0"/>
          </a:p>
          <a:p>
            <a:r>
              <a:rPr lang="fr-FR" dirty="0"/>
              <a:t>Dire que M. Se contente de CRITIQUER sans rien faire et fait faire tout le boulot à l’avocat de madame</a:t>
            </a:r>
          </a:p>
          <a:p>
            <a:endParaRPr lang="fr-FR" dirty="0"/>
          </a:p>
          <a:p>
            <a:r>
              <a:rPr lang="fr-FR" dirty="0"/>
              <a:t>Invoquer les rapports de presse quand c’est un CEO</a:t>
            </a:r>
          </a:p>
          <a:p>
            <a:endParaRPr lang="fr-FR" dirty="0"/>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3C6A0604-D63F-9538-375B-AD022463A32E}"/>
              </a:ext>
            </a:extLst>
          </p:cNvPr>
          <p:cNvSpPr>
            <a:spLocks noGrp="1"/>
          </p:cNvSpPr>
          <p:nvPr>
            <p:ph type="sldNum" sz="quarter" idx="5"/>
          </p:nvPr>
        </p:nvSpPr>
        <p:spPr/>
        <p:txBody>
          <a:bodyPr/>
          <a:lstStyle/>
          <a:p>
            <a:fld id="{0BEDD1D3-8E8E-EF42-BFFF-3CCC2BC23224}" type="slidenum">
              <a:rPr lang="fr-FR" smtClean="0"/>
              <a:t>21</a:t>
            </a:fld>
            <a:endParaRPr lang="fr-FR"/>
          </a:p>
        </p:txBody>
      </p:sp>
    </p:spTree>
    <p:extLst>
      <p:ext uri="{BB962C8B-B14F-4D97-AF65-F5344CB8AC3E}">
        <p14:creationId xmlns:p14="http://schemas.microsoft.com/office/powerpoint/2010/main" val="6139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FD65-5F35-B009-7204-9C9674C88CC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E2D748-CE27-02C9-D476-80686701664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A5A1597-5B7F-61E7-C96A-190E82E37547}"/>
              </a:ext>
            </a:extLst>
          </p:cNvPr>
          <p:cNvSpPr>
            <a:spLocks noGrp="1"/>
          </p:cNvSpPr>
          <p:nvPr>
            <p:ph type="body" idx="1"/>
          </p:nvPr>
        </p:nvSpPr>
        <p:spPr/>
        <p:txBody>
          <a:bodyPr/>
          <a:lstStyle/>
          <a:p>
            <a:endParaRPr lang="fr-FR" dirty="0"/>
          </a:p>
          <a:p>
            <a:r>
              <a:rPr lang="fr-FR" dirty="0"/>
              <a:t>Ensuite il y a le fameux </a:t>
            </a:r>
            <a:r>
              <a:rPr lang="fr-FR" b="1" u="sng" dirty="0"/>
              <a:t>mythe des femmes magistrats </a:t>
            </a:r>
            <a:r>
              <a:rPr lang="fr-FR" dirty="0"/>
              <a:t>réticentes à accorder des grosses pensions alimentaires : très présent et pas dénué de fondement. </a:t>
            </a:r>
          </a:p>
          <a:p>
            <a:endParaRPr lang="fr-FR" dirty="0"/>
          </a:p>
          <a:p>
            <a:r>
              <a:rPr lang="fr-FR" dirty="0"/>
              <a:t>Les femmes sont en position de demandes alimentaires, de demande d’</a:t>
            </a:r>
            <a:r>
              <a:rPr lang="fr-FR" dirty="0" err="1"/>
              <a:t>asistance</a:t>
            </a:r>
            <a:r>
              <a:rPr lang="fr-FR" dirty="0"/>
              <a:t> quand le régime matrimonial n’est pas communautaire. Elles doivent vaincre un seuil pour ensuite s’entendre qu’elles sont assistées. </a:t>
            </a:r>
          </a:p>
          <a:p>
            <a:endParaRPr lang="fr-FR" dirty="0"/>
          </a:p>
          <a:p>
            <a:r>
              <a:rPr lang="fr-FR" dirty="0"/>
              <a:t>Posture peu avantageuse et crispante, pour H comme pour F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3C6A0604-D63F-9538-375B-AD022463A32E}"/>
              </a:ext>
            </a:extLst>
          </p:cNvPr>
          <p:cNvSpPr>
            <a:spLocks noGrp="1"/>
          </p:cNvSpPr>
          <p:nvPr>
            <p:ph type="sldNum" sz="quarter" idx="5"/>
          </p:nvPr>
        </p:nvSpPr>
        <p:spPr/>
        <p:txBody>
          <a:bodyPr/>
          <a:lstStyle/>
          <a:p>
            <a:fld id="{0BEDD1D3-8E8E-EF42-BFFF-3CCC2BC23224}" type="slidenum">
              <a:rPr lang="fr-FR" smtClean="0"/>
              <a:t>22</a:t>
            </a:fld>
            <a:endParaRPr lang="fr-FR"/>
          </a:p>
        </p:txBody>
      </p:sp>
    </p:spTree>
    <p:extLst>
      <p:ext uri="{BB962C8B-B14F-4D97-AF65-F5344CB8AC3E}">
        <p14:creationId xmlns:p14="http://schemas.microsoft.com/office/powerpoint/2010/main" val="1895238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FD65-5F35-B009-7204-9C9674C88CC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E2D748-CE27-02C9-D476-80686701664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A5A1597-5B7F-61E7-C96A-190E82E37547}"/>
              </a:ext>
            </a:extLst>
          </p:cNvPr>
          <p:cNvSpPr>
            <a:spLocks noGrp="1"/>
          </p:cNvSpPr>
          <p:nvPr>
            <p:ph type="body" idx="1"/>
          </p:nvPr>
        </p:nvSpPr>
        <p:spPr/>
        <p:txBody>
          <a:bodyPr/>
          <a:lstStyle/>
          <a:p>
            <a:r>
              <a:rPr lang="fr-FR" dirty="0" err="1"/>
              <a:t>Choix,des</a:t>
            </a:r>
            <a:r>
              <a:rPr lang="fr-FR" dirty="0"/>
              <a:t> procédures : DCM ou contentieux : biais professionnels d’acceptation financière de la </a:t>
            </a:r>
            <a:r>
              <a:rPr lang="fr-FR" dirty="0" err="1"/>
              <a:t>clilente</a:t>
            </a:r>
            <a:r>
              <a:rPr lang="fr-FR" dirty="0"/>
              <a:t>, avocates </a:t>
            </a:r>
            <a:r>
              <a:rPr lang="fr-FR" dirty="0" err="1"/>
              <a:t>fémnistes</a:t>
            </a:r>
            <a:r>
              <a:rPr lang="fr-FR" dirty="0"/>
              <a:t> </a:t>
            </a:r>
            <a:r>
              <a:rPr lang="fr-FR" dirty="0" err="1"/>
              <a:t>elles-même</a:t>
            </a:r>
            <a:r>
              <a:rPr lang="fr-FR" dirty="0"/>
              <a:t> moins </a:t>
            </a:r>
            <a:r>
              <a:rPr lang="fr-FR" dirty="0" err="1"/>
              <a:t>outilliées</a:t>
            </a:r>
            <a:r>
              <a:rPr lang="fr-FR" dirty="0"/>
              <a:t> ou solides pour diversifier la clientèle</a:t>
            </a:r>
          </a:p>
          <a:p>
            <a:endParaRPr lang="fr-FR" dirty="0"/>
          </a:p>
          <a:p>
            <a:r>
              <a:rPr lang="fr-FR" dirty="0"/>
              <a:t>D’où choix de l’amiable et du DCM</a:t>
            </a:r>
          </a:p>
          <a:p>
            <a:endParaRPr lang="fr-FR" dirty="0"/>
          </a:p>
          <a:p>
            <a:r>
              <a:rPr lang="fr-FR" dirty="0"/>
              <a:t>Et travers du DCM où on retrouve l’attitude du notariat ou le différentiel de capacité de négocier et la tendance féminine à concéder pour la paix des familles</a:t>
            </a:r>
          </a:p>
          <a:p>
            <a:endParaRPr lang="fr-FR" dirty="0"/>
          </a:p>
          <a:p>
            <a:r>
              <a:rPr lang="fr-FR" dirty="0"/>
              <a:t>Biais chez les avocats : il faut informer les épouses de leurs droits, mais leur dire qu’avoir leurs droits est aléatoire, risqué et couteux et long. Alors </a:t>
            </a:r>
            <a:r>
              <a:rPr lang="fr-FR" dirty="0" err="1"/>
              <a:t>lles</a:t>
            </a:r>
            <a:r>
              <a:rPr lang="fr-FR" dirty="0"/>
              <a:t> ont tendance à renoncer à la procédure, ou faire de lourdes concessions, car l’avocat va aller aussi dans ce sens, dans son propre intérêt également financier, </a:t>
            </a:r>
            <a:r>
              <a:rPr lang="fr-FR" dirty="0" err="1"/>
              <a:t>celjui</a:t>
            </a:r>
            <a:r>
              <a:rPr lang="fr-FR" dirty="0"/>
              <a:t> d’être couvert en honoraires.</a:t>
            </a:r>
          </a:p>
          <a:p>
            <a:endParaRPr lang="fr-FR" dirty="0"/>
          </a:p>
          <a:p>
            <a:endParaRPr lang="fr-FR" dirty="0"/>
          </a:p>
        </p:txBody>
      </p:sp>
      <p:sp>
        <p:nvSpPr>
          <p:cNvPr id="4" name="Espace réservé du numéro de diapositive 3">
            <a:extLst>
              <a:ext uri="{FF2B5EF4-FFF2-40B4-BE49-F238E27FC236}">
                <a16:creationId xmlns:a16="http://schemas.microsoft.com/office/drawing/2014/main" id="{3C6A0604-D63F-9538-375B-AD022463A32E}"/>
              </a:ext>
            </a:extLst>
          </p:cNvPr>
          <p:cNvSpPr>
            <a:spLocks noGrp="1"/>
          </p:cNvSpPr>
          <p:nvPr>
            <p:ph type="sldNum" sz="quarter" idx="5"/>
          </p:nvPr>
        </p:nvSpPr>
        <p:spPr/>
        <p:txBody>
          <a:bodyPr/>
          <a:lstStyle/>
          <a:p>
            <a:fld id="{0BEDD1D3-8E8E-EF42-BFFF-3CCC2BC23224}" type="slidenum">
              <a:rPr lang="fr-FR" smtClean="0"/>
              <a:t>23</a:t>
            </a:fld>
            <a:endParaRPr lang="fr-FR"/>
          </a:p>
        </p:txBody>
      </p:sp>
    </p:spTree>
    <p:extLst>
      <p:ext uri="{BB962C8B-B14F-4D97-AF65-F5344CB8AC3E}">
        <p14:creationId xmlns:p14="http://schemas.microsoft.com/office/powerpoint/2010/main" val="1781578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EA225-4D89-9CF2-E122-F7D75CA8B6D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842D0AF-B9E8-1A6F-AE8C-CE061A6D1A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996929B-815E-9EBB-F11A-3E7B4D9A222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895E6CB-0760-7FD7-82BE-2330662ABE54}"/>
              </a:ext>
            </a:extLst>
          </p:cNvPr>
          <p:cNvSpPr>
            <a:spLocks noGrp="1"/>
          </p:cNvSpPr>
          <p:nvPr>
            <p:ph type="sldNum" sz="quarter" idx="5"/>
          </p:nvPr>
        </p:nvSpPr>
        <p:spPr/>
        <p:txBody>
          <a:bodyPr/>
          <a:lstStyle/>
          <a:p>
            <a:fld id="{0BEDD1D3-8E8E-EF42-BFFF-3CCC2BC23224}" type="slidenum">
              <a:rPr lang="fr-FR" smtClean="0"/>
              <a:t>24</a:t>
            </a:fld>
            <a:endParaRPr lang="fr-FR"/>
          </a:p>
        </p:txBody>
      </p:sp>
    </p:spTree>
    <p:extLst>
      <p:ext uri="{BB962C8B-B14F-4D97-AF65-F5344CB8AC3E}">
        <p14:creationId xmlns:p14="http://schemas.microsoft.com/office/powerpoint/2010/main" val="345483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EA225-4D89-9CF2-E122-F7D75CA8B6D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842D0AF-B9E8-1A6F-AE8C-CE061A6D1A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996929B-815E-9EBB-F11A-3E7B4D9A222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895E6CB-0760-7FD7-82BE-2330662ABE54}"/>
              </a:ext>
            </a:extLst>
          </p:cNvPr>
          <p:cNvSpPr>
            <a:spLocks noGrp="1"/>
          </p:cNvSpPr>
          <p:nvPr>
            <p:ph type="sldNum" sz="quarter" idx="5"/>
          </p:nvPr>
        </p:nvSpPr>
        <p:spPr/>
        <p:txBody>
          <a:bodyPr/>
          <a:lstStyle/>
          <a:p>
            <a:fld id="{0BEDD1D3-8E8E-EF42-BFFF-3CCC2BC23224}" type="slidenum">
              <a:rPr lang="fr-FR" smtClean="0"/>
              <a:t>25</a:t>
            </a:fld>
            <a:endParaRPr lang="fr-FR"/>
          </a:p>
        </p:txBody>
      </p:sp>
    </p:spTree>
    <p:extLst>
      <p:ext uri="{BB962C8B-B14F-4D97-AF65-F5344CB8AC3E}">
        <p14:creationId xmlns:p14="http://schemas.microsoft.com/office/powerpoint/2010/main" val="677658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EA225-4D89-9CF2-E122-F7D75CA8B6D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842D0AF-B9E8-1A6F-AE8C-CE061A6D1A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996929B-815E-9EBB-F11A-3E7B4D9A222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895E6CB-0760-7FD7-82BE-2330662ABE54}"/>
              </a:ext>
            </a:extLst>
          </p:cNvPr>
          <p:cNvSpPr>
            <a:spLocks noGrp="1"/>
          </p:cNvSpPr>
          <p:nvPr>
            <p:ph type="sldNum" sz="quarter" idx="5"/>
          </p:nvPr>
        </p:nvSpPr>
        <p:spPr/>
        <p:txBody>
          <a:bodyPr/>
          <a:lstStyle/>
          <a:p>
            <a:fld id="{0BEDD1D3-8E8E-EF42-BFFF-3CCC2BC23224}" type="slidenum">
              <a:rPr lang="fr-FR" smtClean="0"/>
              <a:t>26</a:t>
            </a:fld>
            <a:endParaRPr lang="fr-FR"/>
          </a:p>
        </p:txBody>
      </p:sp>
    </p:spTree>
    <p:extLst>
      <p:ext uri="{BB962C8B-B14F-4D97-AF65-F5344CB8AC3E}">
        <p14:creationId xmlns:p14="http://schemas.microsoft.com/office/powerpoint/2010/main" val="15364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E233C-2154-4A67-ED37-662264AB6B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52E9ED-7334-2629-C338-4F4C396C62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6D41D3-6381-6879-0952-686F05DE0C4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E93B3D1-B06F-BC7C-FB7C-832114E2CCEA}"/>
              </a:ext>
            </a:extLst>
          </p:cNvPr>
          <p:cNvSpPr>
            <a:spLocks noGrp="1"/>
          </p:cNvSpPr>
          <p:nvPr>
            <p:ph type="sldNum" sz="quarter" idx="5"/>
          </p:nvPr>
        </p:nvSpPr>
        <p:spPr/>
        <p:txBody>
          <a:bodyPr/>
          <a:lstStyle/>
          <a:p>
            <a:fld id="{0BEDD1D3-8E8E-EF42-BFFF-3CCC2BC23224}" type="slidenum">
              <a:rPr lang="fr-FR" smtClean="0"/>
              <a:t>27</a:t>
            </a:fld>
            <a:endParaRPr lang="fr-FR"/>
          </a:p>
        </p:txBody>
      </p:sp>
    </p:spTree>
    <p:extLst>
      <p:ext uri="{BB962C8B-B14F-4D97-AF65-F5344CB8AC3E}">
        <p14:creationId xmlns:p14="http://schemas.microsoft.com/office/powerpoint/2010/main" val="2385204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BEDD1D3-8E8E-EF42-BFFF-3CCC2BC23224}" type="slidenum">
              <a:rPr lang="fr-FR" smtClean="0"/>
              <a:t>28</a:t>
            </a:fld>
            <a:endParaRPr lang="fr-FR"/>
          </a:p>
        </p:txBody>
      </p:sp>
    </p:spTree>
    <p:extLst>
      <p:ext uri="{BB962C8B-B14F-4D97-AF65-F5344CB8AC3E}">
        <p14:creationId xmlns:p14="http://schemas.microsoft.com/office/powerpoint/2010/main" val="3539731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BEDD1D3-8E8E-EF42-BFFF-3CCC2BC23224}" type="slidenum">
              <a:rPr lang="fr-FR" smtClean="0"/>
              <a:t>29</a:t>
            </a:fld>
            <a:endParaRPr lang="fr-FR"/>
          </a:p>
        </p:txBody>
      </p:sp>
    </p:spTree>
    <p:extLst>
      <p:ext uri="{BB962C8B-B14F-4D97-AF65-F5344CB8AC3E}">
        <p14:creationId xmlns:p14="http://schemas.microsoft.com/office/powerpoint/2010/main" val="79469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Etudes sur le couple et l’argent</a:t>
            </a:r>
          </a:p>
          <a:p>
            <a:endParaRPr lang="fr-FR" dirty="0"/>
          </a:p>
          <a:p>
            <a:r>
              <a:rPr lang="fr-FR" dirty="0"/>
              <a:t>Origine du mal : l’écart salarial – est-il seul responsable de l’écart en capital, de l’appauvrissement des femmes </a:t>
            </a:r>
          </a:p>
          <a:p>
            <a:endParaRPr lang="fr-FR" dirty="0"/>
          </a:p>
          <a:p>
            <a:r>
              <a:rPr lang="fr-FR" dirty="0"/>
              <a:t>- </a:t>
            </a:r>
            <a:r>
              <a:rPr lang="fr-FR" b="1" dirty="0"/>
              <a:t>l’écart salarial</a:t>
            </a:r>
            <a:r>
              <a:rPr lang="fr-FR" dirty="0"/>
              <a:t>, une donnée économique, aggravée par la mise en couple, car le partage des revenus et des dépenses et des tâches est induit par l’écart salarial de base</a:t>
            </a:r>
          </a:p>
          <a:p>
            <a:endParaRPr lang="fr-FR" dirty="0"/>
          </a:p>
          <a:p>
            <a:r>
              <a:rPr lang="fr-FR" dirty="0"/>
              <a:t>- </a:t>
            </a:r>
            <a:r>
              <a:rPr lang="fr-FR" b="1" dirty="0"/>
              <a:t>partage des tâches hommes femmes en couple </a:t>
            </a:r>
            <a:r>
              <a:rPr lang="fr-FR" dirty="0"/>
              <a:t>accroit l’écart salarial car il est encore inégal aggravé par l’éducation et des enfants, et la mobilité réduite en raison de la géographie-logement-enfants, </a:t>
            </a:r>
          </a:p>
          <a:p>
            <a:pPr marL="171450" indent="-171450">
              <a:buFontTx/>
              <a:buChar char="-"/>
            </a:pPr>
            <a:endParaRPr lang="fr-FR" dirty="0"/>
          </a:p>
          <a:p>
            <a:pPr marL="171450" indent="-171450">
              <a:buFontTx/>
              <a:buChar char="-"/>
            </a:pPr>
            <a:r>
              <a:rPr lang="fr-FR" dirty="0"/>
              <a:t>Accroissent l’écarte en capital les </a:t>
            </a:r>
            <a:r>
              <a:rPr lang="fr-FR" b="1" dirty="0"/>
              <a:t>types de dépenses genrées facteur de perte de capital </a:t>
            </a:r>
            <a:r>
              <a:rPr lang="fr-FR" dirty="0"/>
              <a:t>– pots de yaourt - éducation différente à l’argent et aux affaires </a:t>
            </a:r>
          </a:p>
          <a:p>
            <a:endParaRPr lang="fr-FR" dirty="0"/>
          </a:p>
          <a:p>
            <a:r>
              <a:rPr lang="fr-FR" b="1" u="sng" dirty="0"/>
              <a:t>Facteur 1 d’aggravation de l’écart de capital </a:t>
            </a:r>
            <a:r>
              <a:rPr lang="fr-FR" dirty="0"/>
              <a:t>: </a:t>
            </a:r>
            <a:r>
              <a:rPr lang="fr-FR" b="1" dirty="0"/>
              <a:t>insuffisante protection des femmes par le statut du couple </a:t>
            </a:r>
            <a:r>
              <a:rPr lang="fr-FR" dirty="0"/>
              <a:t>: choix entre mariage, cohabitation légale et cohabitation de fait</a:t>
            </a:r>
          </a:p>
          <a:p>
            <a:endParaRPr lang="fr-FR" dirty="0"/>
          </a:p>
          <a:p>
            <a:pPr marL="171450" indent="-171450">
              <a:buFontTx/>
              <a:buChar char="-"/>
            </a:pPr>
            <a:r>
              <a:rPr lang="fr-FR" dirty="0"/>
              <a:t>Qu’elles sont les bases des protections nécessaires du conjoint économiquement faible</a:t>
            </a:r>
          </a:p>
          <a:p>
            <a:pPr marL="628650" lvl="1" indent="-171450">
              <a:buFontTx/>
              <a:buChar char="-"/>
            </a:pPr>
            <a:r>
              <a:rPr lang="fr-FR" dirty="0" err="1"/>
              <a:t>Paertage</a:t>
            </a:r>
            <a:r>
              <a:rPr lang="fr-FR" dirty="0"/>
              <a:t> des acquêts</a:t>
            </a:r>
          </a:p>
          <a:p>
            <a:pPr marL="628650" lvl="1" indent="-171450">
              <a:buFontTx/>
              <a:buChar char="-"/>
            </a:pPr>
            <a:r>
              <a:rPr lang="fr-FR" dirty="0"/>
              <a:t>Pension </a:t>
            </a:r>
            <a:r>
              <a:rPr lang="fr-FR" dirty="0" err="1"/>
              <a:t>aliumentaire</a:t>
            </a:r>
            <a:endParaRPr lang="fr-FR" dirty="0"/>
          </a:p>
          <a:p>
            <a:pPr marL="628650" lvl="1" indent="-171450">
              <a:buFontTx/>
              <a:buChar char="-"/>
            </a:pPr>
            <a:r>
              <a:rPr lang="fr-FR" dirty="0"/>
              <a:t>Mesures de crise</a:t>
            </a:r>
          </a:p>
          <a:p>
            <a:pPr marL="628650" lvl="1" indent="-171450">
              <a:buFontTx/>
              <a:buChar char="-"/>
            </a:pPr>
            <a:r>
              <a:rPr lang="fr-FR" dirty="0"/>
              <a:t>Rétablissement des transferts </a:t>
            </a:r>
          </a:p>
          <a:p>
            <a:pPr marL="171450" indent="-171450">
              <a:buFontTx/>
              <a:buChar char="-"/>
            </a:pPr>
            <a:r>
              <a:rPr lang="fr-FR" dirty="0"/>
              <a:t>Choix non informé</a:t>
            </a:r>
          </a:p>
          <a:p>
            <a:pPr marL="171450" indent="-171450">
              <a:buFontTx/>
              <a:buChar char="-"/>
            </a:pPr>
            <a:r>
              <a:rPr lang="fr-FR" dirty="0"/>
              <a:t>Choix genré &gt; facteur d’</a:t>
            </a:r>
            <a:r>
              <a:rPr lang="fr-FR" dirty="0" err="1"/>
              <a:t>aggravaiton</a:t>
            </a:r>
            <a:r>
              <a:rPr lang="fr-FR" dirty="0"/>
              <a:t> de l’</a:t>
            </a:r>
            <a:r>
              <a:rPr lang="fr-FR" dirty="0" err="1"/>
              <a:t>acart</a:t>
            </a:r>
            <a:r>
              <a:rPr lang="fr-FR" dirty="0"/>
              <a:t> en capital car pas de partage d’acquêts pour tous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Les statuts des couples mariage cohabitation légale et union libre sont au choix des gens, avec ou sans conseil juridique</a:t>
            </a:r>
          </a:p>
          <a:p>
            <a:endParaRPr lang="fr-FR" dirty="0"/>
          </a:p>
          <a:p>
            <a:r>
              <a:rPr lang="fr-FR" dirty="0"/>
              <a:t>Quand il y a choix il faut une négociation informée et équilibrée c’est totalement antinomique en couple</a:t>
            </a:r>
          </a:p>
          <a:p>
            <a:endParaRPr lang="fr-FR" dirty="0"/>
          </a:p>
          <a:p>
            <a:r>
              <a:rPr lang="fr-FR" dirty="0"/>
              <a:t>CONCLUSION 1 : certains statuts appauvrissent les femmes, donnent aux hommes la possibilité de s’enrichir et aux femmes de s’appauvrir </a:t>
            </a:r>
          </a:p>
          <a:p>
            <a:pPr marL="171450" indent="-171450">
              <a:buFontTx/>
              <a:buChar char="-"/>
            </a:pPr>
            <a:endParaRPr lang="fr-FR" dirty="0"/>
          </a:p>
          <a:p>
            <a:r>
              <a:rPr lang="fr-FR" b="1" u="sng" dirty="0"/>
              <a:t>Facteur 2 d’aggravation de l’écart de capital </a:t>
            </a:r>
            <a:r>
              <a:rPr lang="fr-FR" dirty="0"/>
              <a:t>: biais de genre dans les familles et dans les professions du droit, qui font que même quand il y a une protection, elle n’est pas toujours mise en œuvre et ne protège pas toujours efficacement les femmes </a:t>
            </a:r>
          </a:p>
          <a:p>
            <a:endParaRPr lang="fr-FR" dirty="0"/>
          </a:p>
          <a:p>
            <a:pPr marL="171450" indent="-171450">
              <a:buFontTx/>
              <a:buChar char="-"/>
            </a:pPr>
            <a:r>
              <a:rPr lang="fr-FR" dirty="0"/>
              <a:t>Biais professionnels et familiaux </a:t>
            </a:r>
            <a:r>
              <a:rPr lang="fr-FR" dirty="0" err="1"/>
              <a:t>dansn</a:t>
            </a:r>
            <a:r>
              <a:rPr lang="fr-FR" dirty="0"/>
              <a:t> le Choix initial du statut : les séparations de biens sont favorisées par le notariat, les communautés sont déconseillées</a:t>
            </a:r>
          </a:p>
          <a:p>
            <a:pPr marL="171450" indent="-171450">
              <a:buFontTx/>
              <a:buChar char="-"/>
            </a:pPr>
            <a:r>
              <a:rPr lang="fr-FR" dirty="0"/>
              <a:t>Et sur-aggravé par des biais de genre dans l’application de ces règles de transmission par les familles et les professionnels</a:t>
            </a:r>
          </a:p>
          <a:p>
            <a:endParaRPr lang="fr-FR" dirty="0"/>
          </a:p>
          <a:p>
            <a:r>
              <a:rPr lang="fr-FR" dirty="0"/>
              <a:t>Les émotions différentes dans la </a:t>
            </a:r>
            <a:r>
              <a:rPr lang="fr-FR" dirty="0" err="1"/>
              <a:t>négocation</a:t>
            </a:r>
            <a:r>
              <a:rPr lang="fr-FR" dirty="0"/>
              <a:t> : au moment du choix du statut comme au moment de la rupture</a:t>
            </a:r>
          </a:p>
          <a:p>
            <a:endParaRPr lang="fr-FR" dirty="0"/>
          </a:p>
          <a:p>
            <a:endParaRPr lang="fr-FR" dirty="0"/>
          </a:p>
          <a:p>
            <a:r>
              <a:rPr lang="fr-FR" dirty="0"/>
              <a:t>Proximité avec les hommes des conseillers, homme ou femme, qui sont eux même chefs d’entreprise ou possédant des immeubles</a:t>
            </a:r>
          </a:p>
          <a:p>
            <a:r>
              <a:rPr lang="fr-FR" dirty="0"/>
              <a:t>Sain, parce qu’ils peuvent et veulent conserver le capital</a:t>
            </a:r>
          </a:p>
          <a:p>
            <a:r>
              <a:rPr lang="fr-FR" dirty="0"/>
              <a:t>Biaisé car on n’exploite pas toutes les possibilité de donner aux </a:t>
            </a:r>
            <a:r>
              <a:rPr lang="fr-FR" dirty="0" err="1"/>
              <a:t>fgemmes</a:t>
            </a:r>
            <a:r>
              <a:rPr lang="fr-FR" dirty="0"/>
              <a:t> la protection ou le capital structurant</a:t>
            </a:r>
          </a:p>
          <a:p>
            <a:endParaRPr lang="fr-FR" dirty="0"/>
          </a:p>
          <a:p>
            <a:pPr marL="171450" indent="-171450">
              <a:buFont typeface="Wingdings" pitchFamily="2" charset="2"/>
              <a:buChar char="Ø"/>
            </a:pPr>
            <a:r>
              <a:rPr lang="fr-FR" dirty="0"/>
              <a:t>CONFRENCE = Prise de </a:t>
            </a:r>
            <a:r>
              <a:rPr lang="fr-FR" dirty="0" err="1"/>
              <a:t>consceice</a:t>
            </a:r>
            <a:r>
              <a:rPr lang="fr-FR" dirty="0"/>
              <a:t> début du travail / conseil de remèdes pratiques pour vos conclusions en liquidation et aliments</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BEDD1D3-8E8E-EF42-BFFF-3CCC2BC23224}" type="slidenum">
              <a:rPr lang="fr-FR" smtClean="0"/>
              <a:t>3</a:t>
            </a:fld>
            <a:endParaRPr lang="fr-FR"/>
          </a:p>
        </p:txBody>
      </p:sp>
    </p:spTree>
    <p:extLst>
      <p:ext uri="{BB962C8B-B14F-4D97-AF65-F5344CB8AC3E}">
        <p14:creationId xmlns:p14="http://schemas.microsoft.com/office/powerpoint/2010/main" val="822097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228600">
              <a:lnSpc>
                <a:spcPct val="90000"/>
              </a:lnSpc>
              <a:spcAft>
                <a:spcPts val="600"/>
              </a:spcAft>
              <a:buFont typeface="Arial" panose="020B0604020202020204" pitchFamily="34" charset="0"/>
              <a:buChar char="•"/>
            </a:pPr>
            <a:r>
              <a:rPr lang="fr-FR" sz="1200" noProof="0" dirty="0"/>
              <a:t>Mariage : engagement et protection élevés</a:t>
            </a:r>
          </a:p>
          <a:p>
            <a:pPr>
              <a:lnSpc>
                <a:spcPct val="90000"/>
              </a:lnSpc>
              <a:spcAft>
                <a:spcPts val="600"/>
              </a:spcAft>
            </a:pPr>
            <a:endParaRPr lang="fr-FR" sz="1200" noProof="0" dirty="0"/>
          </a:p>
          <a:p>
            <a:pPr indent="-228600">
              <a:lnSpc>
                <a:spcPct val="90000"/>
              </a:lnSpc>
              <a:spcAft>
                <a:spcPts val="600"/>
              </a:spcAft>
              <a:buFont typeface="Arial" panose="020B0604020202020204" pitchFamily="34" charset="0"/>
              <a:buChar char="•"/>
            </a:pPr>
            <a:r>
              <a:rPr lang="fr-FR" sz="1200" b="1" noProof="0" dirty="0"/>
              <a:t>Communauté d’acquêts  </a:t>
            </a:r>
            <a:r>
              <a:rPr lang="fr-FR" sz="1200" noProof="0" dirty="0"/>
              <a:t>- revenus professionnels et revenus des biens propres – </a:t>
            </a:r>
          </a:p>
          <a:p>
            <a:pPr lvl="1" indent="-228600">
              <a:lnSpc>
                <a:spcPct val="90000"/>
              </a:lnSpc>
              <a:spcAft>
                <a:spcPts val="600"/>
              </a:spcAft>
              <a:buFont typeface="Arial" panose="020B0604020202020204" pitchFamily="34" charset="0"/>
              <a:buChar char="•"/>
            </a:pPr>
            <a:r>
              <a:rPr lang="fr-FR" sz="1200" noProof="0" dirty="0"/>
              <a:t>favorable aux femmes qui peuvent aménager leur carrière tout en bénéficiant de la capacité d’épargne de leur conjoint</a:t>
            </a:r>
          </a:p>
          <a:p>
            <a:pPr lvl="1" indent="-228600">
              <a:lnSpc>
                <a:spcPct val="90000"/>
              </a:lnSpc>
              <a:spcAft>
                <a:spcPts val="600"/>
              </a:spcAft>
              <a:buFont typeface="Arial" panose="020B0604020202020204" pitchFamily="34" charset="0"/>
              <a:buChar char="•"/>
            </a:pPr>
            <a:r>
              <a:rPr lang="fr-FR" sz="1200" noProof="0" dirty="0"/>
              <a:t>tendance à un récit dramatisant chez les professionnels; </a:t>
            </a:r>
            <a:r>
              <a:rPr lang="fr-FR" sz="1200" noProof="0" dirty="0" err="1"/>
              <a:t>reticence</a:t>
            </a:r>
            <a:r>
              <a:rPr lang="fr-FR" sz="1200" noProof="0" dirty="0"/>
              <a:t> au partage des revenus</a:t>
            </a:r>
          </a:p>
          <a:p>
            <a:pPr lvl="1" indent="-228600">
              <a:lnSpc>
                <a:spcPct val="90000"/>
              </a:lnSpc>
              <a:spcAft>
                <a:spcPts val="600"/>
              </a:spcAft>
              <a:buFont typeface="Arial" panose="020B0604020202020204" pitchFamily="34" charset="0"/>
              <a:buChar char="•"/>
            </a:pPr>
            <a:r>
              <a:rPr lang="fr-FR" sz="1200" noProof="0" dirty="0"/>
              <a:t>Protection contre le passif inférieure mais renonciation au partage disproportionnée face à la protection contre le passif</a:t>
            </a:r>
          </a:p>
          <a:p>
            <a:pPr indent="-228600">
              <a:lnSpc>
                <a:spcPct val="90000"/>
              </a:lnSpc>
              <a:spcAft>
                <a:spcPts val="600"/>
              </a:spcAft>
              <a:buFont typeface="Arial" panose="020B0604020202020204" pitchFamily="34" charset="0"/>
              <a:buChar char="•"/>
            </a:pPr>
            <a:endParaRPr lang="fr-FR" sz="1200" noProof="0" dirty="0"/>
          </a:p>
          <a:p>
            <a:pPr indent="-228600">
              <a:lnSpc>
                <a:spcPct val="90000"/>
              </a:lnSpc>
              <a:spcAft>
                <a:spcPts val="600"/>
              </a:spcAft>
              <a:buFont typeface="Arial" panose="020B0604020202020204" pitchFamily="34" charset="0"/>
              <a:buChar char="•"/>
            </a:pPr>
            <a:r>
              <a:rPr lang="fr-FR" sz="1200" b="1" noProof="0" dirty="0" err="1"/>
              <a:t>Opting</a:t>
            </a:r>
            <a:r>
              <a:rPr lang="fr-FR" sz="1200" b="1" noProof="0" dirty="0"/>
              <a:t> out notarié </a:t>
            </a:r>
          </a:p>
          <a:p>
            <a:pPr lvl="1" indent="-228600">
              <a:lnSpc>
                <a:spcPct val="90000"/>
              </a:lnSpc>
              <a:spcAft>
                <a:spcPts val="600"/>
              </a:spcAft>
              <a:buFont typeface="Arial" panose="020B0604020202020204" pitchFamily="34" charset="0"/>
              <a:buChar char="•"/>
            </a:pPr>
            <a:r>
              <a:rPr lang="fr-FR" sz="1200" noProof="0" dirty="0"/>
              <a:t>sans formalités bien que ce soit une énorme </a:t>
            </a:r>
            <a:r>
              <a:rPr lang="fr-FR" sz="1200" noProof="0" dirty="0" err="1"/>
              <a:t>renunciation</a:t>
            </a:r>
            <a:r>
              <a:rPr lang="fr-FR" sz="1200" noProof="0" dirty="0"/>
              <a:t> et non </a:t>
            </a:r>
            <a:r>
              <a:rPr lang="fr-FR" sz="1200" noProof="0" dirty="0" err="1"/>
              <a:t>reversible</a:t>
            </a:r>
            <a:r>
              <a:rPr lang="fr-FR" sz="1200" noProof="0" dirty="0"/>
              <a:t> et surtout alors que les circonstances peuvent changer (exclusion des revenus des propres – souvent dirimante pour les familles fortunées; exclusion de certaines récompenses)</a:t>
            </a:r>
          </a:p>
          <a:p>
            <a:pPr indent="-228600">
              <a:lnSpc>
                <a:spcPct val="90000"/>
              </a:lnSpc>
              <a:spcAft>
                <a:spcPts val="600"/>
              </a:spcAft>
              <a:buFont typeface="Arial" panose="020B0604020202020204" pitchFamily="34" charset="0"/>
              <a:buChar char="•"/>
            </a:pPr>
            <a:endParaRPr lang="fr-FR" sz="1200" noProof="0" dirty="0"/>
          </a:p>
          <a:p>
            <a:pPr indent="-228600">
              <a:lnSpc>
                <a:spcPct val="90000"/>
              </a:lnSpc>
              <a:spcAft>
                <a:spcPts val="600"/>
              </a:spcAft>
              <a:buFont typeface="Arial" panose="020B0604020202020204" pitchFamily="34" charset="0"/>
              <a:buChar char="•"/>
            </a:pPr>
            <a:r>
              <a:rPr lang="fr-FR" sz="1200" b="1" noProof="0" dirty="0"/>
              <a:t>Usufruit réservataire du conjoint survivant </a:t>
            </a:r>
            <a:r>
              <a:rPr lang="fr-FR" sz="1200" noProof="0" dirty="0"/>
              <a:t>(100 % succession en présence d’enfants; 50 % de la succession) </a:t>
            </a:r>
          </a:p>
          <a:p>
            <a:pPr lvl="1" indent="-228600">
              <a:lnSpc>
                <a:spcPct val="90000"/>
              </a:lnSpc>
              <a:spcAft>
                <a:spcPts val="600"/>
              </a:spcAft>
              <a:buFont typeface="Arial" panose="020B0604020202020204" pitchFamily="34" charset="0"/>
              <a:buChar char="•"/>
            </a:pPr>
            <a:r>
              <a:rPr lang="fr-FR" sz="1200" noProof="0" dirty="0"/>
              <a:t>facultés de conversion – rénovées en 2018 pour donner plus de droits aux enfants d’une précédente union</a:t>
            </a:r>
          </a:p>
          <a:p>
            <a:pPr lvl="1" indent="-228600">
              <a:lnSpc>
                <a:spcPct val="90000"/>
              </a:lnSpc>
              <a:spcAft>
                <a:spcPts val="600"/>
              </a:spcAft>
              <a:buFont typeface="Arial" panose="020B0604020202020204" pitchFamily="34" charset="0"/>
              <a:buChar char="•"/>
            </a:pPr>
            <a:r>
              <a:rPr lang="fr-FR" sz="1200" noProof="0" dirty="0"/>
              <a:t>inefficience de l’usufruit – </a:t>
            </a:r>
            <a:r>
              <a:rPr lang="fr-FR" sz="1200" noProof="0" dirty="0" err="1"/>
              <a:t>litigiosité</a:t>
            </a:r>
            <a:r>
              <a:rPr lang="fr-FR" sz="1200" noProof="0" dirty="0"/>
              <a:t> – tensions et mésententes – familles recomposes - tendance aux renonciations préjudiciables aux femmes – </a:t>
            </a:r>
          </a:p>
          <a:p>
            <a:pPr lvl="1" indent="-228600">
              <a:lnSpc>
                <a:spcPct val="90000"/>
              </a:lnSpc>
              <a:spcAft>
                <a:spcPts val="600"/>
              </a:spcAft>
              <a:buFont typeface="Arial" panose="020B0604020202020204" pitchFamily="34" charset="0"/>
              <a:buChar char="•"/>
            </a:pPr>
            <a:r>
              <a:rPr lang="fr-FR" sz="1200" noProof="0" dirty="0"/>
              <a:t>défavorable aux femmes à qui il était destine en 19814</a:t>
            </a:r>
          </a:p>
          <a:p>
            <a:pPr lvl="1" indent="-228600">
              <a:lnSpc>
                <a:spcPct val="90000"/>
              </a:lnSpc>
              <a:spcAft>
                <a:spcPts val="600"/>
              </a:spcAft>
              <a:buFont typeface="Arial" panose="020B0604020202020204" pitchFamily="34" charset="0"/>
              <a:buChar char="•"/>
            </a:pPr>
            <a:r>
              <a:rPr lang="fr-FR" sz="1200" noProof="0" dirty="0"/>
              <a:t>Meilleure solution Française en propriété </a:t>
            </a:r>
          </a:p>
          <a:p>
            <a:pPr lvl="1" indent="-228600">
              <a:lnSpc>
                <a:spcPct val="90000"/>
              </a:lnSpc>
              <a:spcAft>
                <a:spcPts val="600"/>
              </a:spcAft>
              <a:buFont typeface="Arial" panose="020B0604020202020204" pitchFamily="34" charset="0"/>
              <a:buChar char="•"/>
            </a:pPr>
            <a:endParaRPr lang="fr-FR" sz="1200" noProof="0" dirty="0"/>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fr-FR" sz="1200" b="1" noProof="0" dirty="0"/>
              <a:t>Renonciation anticipée </a:t>
            </a:r>
            <a:r>
              <a:rPr lang="fr-FR" sz="1200" noProof="0" dirty="0"/>
              <a:t>: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fr-FR" sz="1200" noProof="0" dirty="0"/>
              <a:t>Pacte </a:t>
            </a:r>
            <a:r>
              <a:rPr lang="fr-FR" sz="1200" noProof="0" dirty="0" err="1"/>
              <a:t>Valkeniers</a:t>
            </a:r>
            <a:r>
              <a:rPr lang="fr-FR" sz="1200" noProof="0" dirty="0"/>
              <a:t>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fr-FR" sz="1200" noProof="0" dirty="0"/>
              <a:t>Acte notarié très formaliste critique</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fr-FR" sz="1200" noProof="0" dirty="0"/>
              <a:t>défavorable aux femmes et encourage par le notariat</a:t>
            </a:r>
          </a:p>
          <a:p>
            <a:pPr lvl="1" indent="-228600">
              <a:lnSpc>
                <a:spcPct val="90000"/>
              </a:lnSpc>
              <a:spcAft>
                <a:spcPts val="600"/>
              </a:spcAft>
              <a:buFont typeface="Arial" panose="020B0604020202020204" pitchFamily="34" charset="0"/>
              <a:buChar char="•"/>
            </a:pPr>
            <a:endParaRPr lang="fr-FR" sz="1200" noProof="0" dirty="0"/>
          </a:p>
          <a:p>
            <a:endParaRPr lang="fr-FR" noProof="0" dirty="0"/>
          </a:p>
        </p:txBody>
      </p:sp>
      <p:sp>
        <p:nvSpPr>
          <p:cNvPr id="4" name="Espace réservé du numéro de diapositive 3"/>
          <p:cNvSpPr>
            <a:spLocks noGrp="1"/>
          </p:cNvSpPr>
          <p:nvPr>
            <p:ph type="sldNum" sz="quarter" idx="5"/>
          </p:nvPr>
        </p:nvSpPr>
        <p:spPr/>
        <p:txBody>
          <a:bodyPr/>
          <a:lstStyle/>
          <a:p>
            <a:fld id="{0BEDD1D3-8E8E-EF42-BFFF-3CCC2BC23224}" type="slidenum">
              <a:rPr lang="fr-FR" smtClean="0"/>
              <a:t>30</a:t>
            </a:fld>
            <a:endParaRPr lang="fr-FR"/>
          </a:p>
        </p:txBody>
      </p:sp>
    </p:spTree>
    <p:extLst>
      <p:ext uri="{BB962C8B-B14F-4D97-AF65-F5344CB8AC3E}">
        <p14:creationId xmlns:p14="http://schemas.microsoft.com/office/powerpoint/2010/main" val="1685634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228600">
              <a:lnSpc>
                <a:spcPct val="90000"/>
              </a:lnSpc>
              <a:spcAft>
                <a:spcPts val="600"/>
              </a:spcAft>
              <a:buFont typeface="Arial" panose="020B0604020202020204" pitchFamily="34" charset="0"/>
              <a:buChar char="•"/>
            </a:pPr>
            <a:r>
              <a:rPr lang="fr-FR" sz="1200" b="1" noProof="0" dirty="0"/>
              <a:t>Mesures de crise </a:t>
            </a:r>
            <a:r>
              <a:rPr lang="fr-FR" sz="1200" noProof="0" dirty="0"/>
              <a:t>: tribunal de la famille – aliments, enfants, logement</a:t>
            </a:r>
          </a:p>
          <a:p>
            <a:pPr lvl="1" indent="-228600">
              <a:lnSpc>
                <a:spcPct val="90000"/>
              </a:lnSpc>
              <a:spcAft>
                <a:spcPts val="600"/>
              </a:spcAft>
              <a:buFont typeface="Arial" panose="020B0604020202020204" pitchFamily="34" charset="0"/>
              <a:buChar char="•"/>
            </a:pPr>
            <a:r>
              <a:rPr lang="fr-FR" sz="1200" noProof="0" dirty="0"/>
              <a:t>Genre : retard à l’octroi, précarité du demandeur, craintes autour du logement et des enfants</a:t>
            </a:r>
          </a:p>
          <a:p>
            <a:pPr>
              <a:lnSpc>
                <a:spcPct val="90000"/>
              </a:lnSpc>
              <a:spcAft>
                <a:spcPts val="600"/>
              </a:spcAft>
            </a:pPr>
            <a:endParaRPr lang="fr-FR" sz="1200" noProof="0" dirty="0"/>
          </a:p>
          <a:p>
            <a:pPr indent="-228600">
              <a:lnSpc>
                <a:spcPct val="90000"/>
              </a:lnSpc>
              <a:spcAft>
                <a:spcPts val="600"/>
              </a:spcAft>
              <a:buFont typeface="Arial" panose="020B0604020202020204" pitchFamily="34" charset="0"/>
              <a:buChar char="•"/>
            </a:pPr>
            <a:r>
              <a:rPr lang="fr-FR" sz="1200" b="1" noProof="0" dirty="0"/>
              <a:t>Pension alimentaire </a:t>
            </a:r>
            <a:r>
              <a:rPr lang="fr-FR" sz="1200" noProof="0" dirty="0"/>
              <a:t>: compense la dégradation de situation économique – durée limitée à celle du mariage </a:t>
            </a:r>
          </a:p>
          <a:p>
            <a:pPr indent="-228600">
              <a:lnSpc>
                <a:spcPct val="90000"/>
              </a:lnSpc>
              <a:spcAft>
                <a:spcPts val="600"/>
              </a:spcAft>
              <a:buFont typeface="Arial" panose="020B0604020202020204" pitchFamily="34" charset="0"/>
              <a:buChar char="•"/>
            </a:pPr>
            <a:r>
              <a:rPr lang="fr-FR" sz="1200" noProof="0" dirty="0"/>
              <a:t>SWENNEN : PA compense le retard accumulé dans la carrière; LIPA des acquêts compense l’avance prise par le conjoint économiquement fort</a:t>
            </a:r>
          </a:p>
          <a:p>
            <a:pPr lvl="1" indent="-228600">
              <a:lnSpc>
                <a:spcPct val="90000"/>
              </a:lnSpc>
              <a:spcAft>
                <a:spcPts val="600"/>
              </a:spcAft>
              <a:buFont typeface="Arial" panose="020B0604020202020204" pitchFamily="34" charset="0"/>
              <a:buChar char="•"/>
            </a:pPr>
            <a:r>
              <a:rPr lang="fr-FR" sz="1200" noProof="0" dirty="0"/>
              <a:t>Exceptionnellement plus élevée en cas de long mariage et fort différentiel</a:t>
            </a:r>
          </a:p>
          <a:p>
            <a:pPr lvl="1" indent="-228600">
              <a:lnSpc>
                <a:spcPct val="90000"/>
              </a:lnSpc>
              <a:spcAft>
                <a:spcPts val="600"/>
              </a:spcAft>
              <a:buFont typeface="Arial" panose="020B0604020202020204" pitchFamily="34" charset="0"/>
              <a:buChar char="•"/>
            </a:pPr>
            <a:r>
              <a:rPr lang="fr-FR" sz="1200" noProof="0" dirty="0"/>
              <a:t>N’est pas une PRESTATION COMPENSATOIRE et rarement octroyée en capital (capitalisation contrôlée)</a:t>
            </a:r>
          </a:p>
          <a:p>
            <a:pPr lvl="1" indent="-228600">
              <a:lnSpc>
                <a:spcPct val="90000"/>
              </a:lnSpc>
              <a:spcAft>
                <a:spcPts val="600"/>
              </a:spcAft>
              <a:buFont typeface="Arial" panose="020B0604020202020204" pitchFamily="34" charset="0"/>
              <a:buChar char="•"/>
            </a:pPr>
            <a:r>
              <a:rPr lang="fr-FR" sz="1200" noProof="0" dirty="0"/>
              <a:t>Genre : obstacles et entraves, comptabilités inversées, biais chez les femmes magistrates</a:t>
            </a:r>
          </a:p>
          <a:p>
            <a:pPr lvl="1" indent="-228600">
              <a:lnSpc>
                <a:spcPct val="90000"/>
              </a:lnSpc>
              <a:spcAft>
                <a:spcPts val="600"/>
              </a:spcAft>
              <a:buFont typeface="Arial" panose="020B0604020202020204" pitchFamily="34" charset="0"/>
              <a:buChar char="•"/>
            </a:pPr>
            <a:r>
              <a:rPr lang="fr-FR" sz="1200" noProof="0" dirty="0"/>
              <a:t>Renonciation à pension : biais de genre, critiques du divorce par consentement mutuel</a:t>
            </a:r>
          </a:p>
          <a:p>
            <a:pPr lvl="1" indent="-228600">
              <a:lnSpc>
                <a:spcPct val="90000"/>
              </a:lnSpc>
              <a:spcAft>
                <a:spcPts val="600"/>
              </a:spcAft>
              <a:buFont typeface="Arial" panose="020B0604020202020204" pitchFamily="34" charset="0"/>
              <a:buChar char="•"/>
            </a:pPr>
            <a:endParaRPr lang="fr-FR" sz="1200" noProof="0" dirty="0"/>
          </a:p>
          <a:p>
            <a:pPr indent="-228600">
              <a:lnSpc>
                <a:spcPct val="90000"/>
              </a:lnSpc>
              <a:spcAft>
                <a:spcPts val="600"/>
              </a:spcAft>
              <a:buFont typeface="Arial" panose="020B0604020202020204" pitchFamily="34" charset="0"/>
              <a:buChar char="•"/>
            </a:pPr>
            <a:r>
              <a:rPr lang="fr-FR" sz="1200" b="1" noProof="0" dirty="0"/>
              <a:t>Récompenses et créances </a:t>
            </a:r>
            <a:r>
              <a:rPr lang="fr-FR" sz="1200" noProof="0" dirty="0"/>
              <a:t>: compensation des transferts injustifiés entre patrimoines</a:t>
            </a:r>
          </a:p>
          <a:p>
            <a:pPr lvl="1" indent="-228600">
              <a:lnSpc>
                <a:spcPct val="90000"/>
              </a:lnSpc>
              <a:spcAft>
                <a:spcPts val="600"/>
              </a:spcAft>
              <a:buFont typeface="Arial" panose="020B0604020202020204" pitchFamily="34" charset="0"/>
              <a:buChar char="•"/>
            </a:pPr>
            <a:r>
              <a:rPr lang="fr-FR" sz="1200" noProof="0" dirty="0"/>
              <a:t>Facilitation des demandes par rapport à l’enrichissement injustifié</a:t>
            </a:r>
          </a:p>
          <a:p>
            <a:pPr lvl="1" indent="-228600">
              <a:lnSpc>
                <a:spcPct val="90000"/>
              </a:lnSpc>
              <a:spcAft>
                <a:spcPts val="600"/>
              </a:spcAft>
              <a:buFont typeface="Arial" panose="020B0604020202020204" pitchFamily="34" charset="0"/>
              <a:buChar char="•"/>
            </a:pPr>
            <a:r>
              <a:rPr lang="fr-FR" sz="1200" noProof="0" dirty="0"/>
              <a:t>Critique de l’évaluation au minimum à la dépense faite et non au profit subsistant</a:t>
            </a:r>
          </a:p>
          <a:p>
            <a:pPr lvl="1" indent="-228600">
              <a:lnSpc>
                <a:spcPct val="90000"/>
              </a:lnSpc>
              <a:spcAft>
                <a:spcPts val="600"/>
              </a:spcAft>
              <a:buFont typeface="Arial" panose="020B0604020202020204" pitchFamily="34" charset="0"/>
              <a:buChar char="•"/>
            </a:pPr>
            <a:r>
              <a:rPr lang="fr-FR" sz="1200" noProof="0" dirty="0"/>
              <a:t>Entrave à la reprise de l’immeubles en cas de cumul de dette de récompense et dette de soulte</a:t>
            </a:r>
          </a:p>
          <a:p>
            <a:pPr lvl="1" indent="-228600">
              <a:lnSpc>
                <a:spcPct val="90000"/>
              </a:lnSpc>
              <a:spcAft>
                <a:spcPts val="600"/>
              </a:spcAft>
              <a:buFont typeface="Arial" panose="020B0604020202020204" pitchFamily="34" charset="0"/>
              <a:buChar char="•"/>
            </a:pPr>
            <a:r>
              <a:rPr lang="fr-FR" sz="1200" noProof="0" dirty="0"/>
              <a:t>Art. 2.3.44 : récompense pour investissement excessifs des bénéfices d’une société propre</a:t>
            </a:r>
          </a:p>
          <a:p>
            <a:pPr lvl="1" indent="-228600">
              <a:lnSpc>
                <a:spcPct val="90000"/>
              </a:lnSpc>
              <a:spcAft>
                <a:spcPts val="600"/>
              </a:spcAft>
              <a:buFont typeface="Arial" panose="020B0604020202020204" pitchFamily="34" charset="0"/>
              <a:buChar char="•"/>
            </a:pPr>
            <a:endParaRPr lang="fr-FR" sz="1200" noProof="0" dirty="0"/>
          </a:p>
          <a:p>
            <a:pPr lvl="1" indent="-228600">
              <a:lnSpc>
                <a:spcPct val="90000"/>
              </a:lnSpc>
              <a:spcAft>
                <a:spcPts val="600"/>
              </a:spcAft>
              <a:buFont typeface="Arial" panose="020B0604020202020204" pitchFamily="34" charset="0"/>
              <a:buChar char="•"/>
            </a:pPr>
            <a:endParaRPr lang="fr-FR" sz="1200" noProof="0" dirty="0"/>
          </a:p>
        </p:txBody>
      </p:sp>
      <p:sp>
        <p:nvSpPr>
          <p:cNvPr id="4" name="Espace réservé du numéro de diapositive 3"/>
          <p:cNvSpPr>
            <a:spLocks noGrp="1"/>
          </p:cNvSpPr>
          <p:nvPr>
            <p:ph type="sldNum" sz="quarter" idx="5"/>
          </p:nvPr>
        </p:nvSpPr>
        <p:spPr/>
        <p:txBody>
          <a:bodyPr/>
          <a:lstStyle/>
          <a:p>
            <a:fld id="{0BEDD1D3-8E8E-EF42-BFFF-3CCC2BC23224}" type="slidenum">
              <a:rPr lang="fr-FR" smtClean="0"/>
              <a:t>31</a:t>
            </a:fld>
            <a:endParaRPr lang="fr-FR"/>
          </a:p>
        </p:txBody>
      </p:sp>
    </p:spTree>
    <p:extLst>
      <p:ext uri="{BB962C8B-B14F-4D97-AF65-F5344CB8AC3E}">
        <p14:creationId xmlns:p14="http://schemas.microsoft.com/office/powerpoint/2010/main" val="2038566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228600">
              <a:lnSpc>
                <a:spcPct val="90000"/>
              </a:lnSpc>
              <a:spcAft>
                <a:spcPts val="600"/>
              </a:spcAft>
              <a:buFont typeface="Arial" panose="020B0604020202020204" pitchFamily="34" charset="0"/>
              <a:buChar char="•"/>
            </a:pPr>
            <a:r>
              <a:rPr lang="fr-FR" sz="1200" b="1" noProof="0" dirty="0"/>
              <a:t>Séparation de biens pure et simple </a:t>
            </a:r>
            <a:r>
              <a:rPr lang="fr-FR" sz="1200" noProof="0" dirty="0"/>
              <a:t>– </a:t>
            </a:r>
          </a:p>
          <a:p>
            <a:pPr lvl="1" indent="-228600">
              <a:lnSpc>
                <a:spcPct val="90000"/>
              </a:lnSpc>
              <a:spcAft>
                <a:spcPts val="600"/>
              </a:spcAft>
              <a:buFont typeface="Arial" panose="020B0604020202020204" pitchFamily="34" charset="0"/>
              <a:buChar char="•"/>
            </a:pPr>
            <a:r>
              <a:rPr lang="fr-FR" sz="1200" noProof="0" dirty="0"/>
              <a:t>Beaucoup de succès -</a:t>
            </a:r>
          </a:p>
          <a:p>
            <a:pPr lvl="1" indent="-228600">
              <a:lnSpc>
                <a:spcPct val="90000"/>
              </a:lnSpc>
              <a:spcAft>
                <a:spcPts val="600"/>
              </a:spcAft>
              <a:buFont typeface="Arial" panose="020B0604020202020204" pitchFamily="34" charset="0"/>
              <a:buChar char="•"/>
            </a:pPr>
            <a:r>
              <a:rPr lang="fr-FR" sz="1200" noProof="0" dirty="0"/>
              <a:t>Séparation des patrimoines et de la gestion</a:t>
            </a:r>
          </a:p>
          <a:p>
            <a:pPr lvl="1" indent="-228600">
              <a:lnSpc>
                <a:spcPct val="90000"/>
              </a:lnSpc>
              <a:spcAft>
                <a:spcPts val="600"/>
              </a:spcAft>
              <a:buFont typeface="Arial" panose="020B0604020202020204" pitchFamily="34" charset="0"/>
              <a:buChar char="•"/>
            </a:pPr>
            <a:r>
              <a:rPr lang="fr-FR" sz="1200" noProof="0" dirty="0"/>
              <a:t>Solidarité sur les charges du mariage  (étendues au financement du logement indivis; clé de la jurisprudence sur l’enrichissement injustifié &gt; la cause de certains mouvements pouvant être la contribution aux charges du mariage)</a:t>
            </a:r>
          </a:p>
          <a:p>
            <a:pPr indent="-228600">
              <a:lnSpc>
                <a:spcPct val="90000"/>
              </a:lnSpc>
              <a:spcAft>
                <a:spcPts val="600"/>
              </a:spcAft>
              <a:buFont typeface="Arial" panose="020B0604020202020204" pitchFamily="34" charset="0"/>
              <a:buChar char="•"/>
            </a:pPr>
            <a:endParaRPr lang="fr-FR" sz="1200" noProof="0" dirty="0"/>
          </a:p>
          <a:p>
            <a:pPr indent="-228600">
              <a:lnSpc>
                <a:spcPct val="90000"/>
              </a:lnSpc>
              <a:spcAft>
                <a:spcPts val="600"/>
              </a:spcAft>
              <a:buFont typeface="Arial" panose="020B0604020202020204" pitchFamily="34" charset="0"/>
              <a:buChar char="•"/>
            </a:pPr>
            <a:r>
              <a:rPr lang="fr-FR" sz="1200" b="1" noProof="0" dirty="0" err="1"/>
              <a:t>Opting</a:t>
            </a:r>
            <a:r>
              <a:rPr lang="fr-FR" sz="1200" b="1" noProof="0" dirty="0"/>
              <a:t> in : </a:t>
            </a:r>
          </a:p>
          <a:p>
            <a:pPr lvl="1" indent="-228600">
              <a:lnSpc>
                <a:spcPct val="90000"/>
              </a:lnSpc>
              <a:spcAft>
                <a:spcPts val="600"/>
              </a:spcAft>
              <a:buFont typeface="Arial" panose="020B0604020202020204" pitchFamily="34" charset="0"/>
              <a:buChar char="•"/>
            </a:pPr>
            <a:r>
              <a:rPr lang="fr-FR" sz="1200" noProof="0" dirty="0"/>
              <a:t>indivisions, société d’acquêts, participation aux acquêts  - très peu de succès de la PA – les sociétés d’acquêts volontaires ne protègent pas car </a:t>
            </a:r>
            <a:r>
              <a:rPr lang="fr-FR" sz="1200" noProof="0" dirty="0" err="1"/>
              <a:t>dependent</a:t>
            </a:r>
            <a:r>
              <a:rPr lang="fr-FR" sz="1200" noProof="0" dirty="0"/>
              <a:t> de </a:t>
            </a:r>
            <a:r>
              <a:rPr lang="fr-FR" sz="1200" noProof="0" dirty="0" err="1"/>
              <a:t>decisions</a:t>
            </a:r>
            <a:r>
              <a:rPr lang="fr-FR" sz="1200" noProof="0" dirty="0"/>
              <a:t> entre partenaires </a:t>
            </a:r>
            <a:r>
              <a:rPr lang="fr-FR" sz="1200" noProof="0" dirty="0" err="1"/>
              <a:t>éconimiquement</a:t>
            </a:r>
            <a:r>
              <a:rPr lang="fr-FR" sz="1200" noProof="0" dirty="0"/>
              <a:t> inégaux</a:t>
            </a:r>
          </a:p>
          <a:p>
            <a:pPr lvl="1" indent="-228600">
              <a:lnSpc>
                <a:spcPct val="90000"/>
              </a:lnSpc>
              <a:spcAft>
                <a:spcPts val="600"/>
              </a:spcAft>
              <a:buFont typeface="Arial" panose="020B0604020202020204" pitchFamily="34" charset="0"/>
              <a:buChar char="•"/>
            </a:pPr>
            <a:r>
              <a:rPr lang="fr-FR" sz="1200" noProof="0" dirty="0"/>
              <a:t>acte notarié non formaliste et irréversible</a:t>
            </a:r>
          </a:p>
          <a:p>
            <a:pPr lvl="1" indent="-228600">
              <a:lnSpc>
                <a:spcPct val="90000"/>
              </a:lnSpc>
              <a:spcAft>
                <a:spcPts val="600"/>
              </a:spcAft>
              <a:buFont typeface="Arial" panose="020B0604020202020204" pitchFamily="34" charset="0"/>
              <a:buChar char="•"/>
            </a:pPr>
            <a:r>
              <a:rPr lang="fr-FR" sz="1200" noProof="0" dirty="0"/>
              <a:t>Conseil notarial : tendance à la présentation favorable du régime, éthos professionnel, simplicité</a:t>
            </a:r>
          </a:p>
          <a:p>
            <a:pPr indent="-228600">
              <a:lnSpc>
                <a:spcPct val="90000"/>
              </a:lnSpc>
              <a:spcAft>
                <a:spcPts val="600"/>
              </a:spcAft>
              <a:buFont typeface="Arial" panose="020B0604020202020204" pitchFamily="34" charset="0"/>
              <a:buChar char="•"/>
            </a:pPr>
            <a:endParaRPr lang="fr-FR" sz="1200" noProof="0" dirty="0"/>
          </a:p>
          <a:p>
            <a:pPr indent="-228600">
              <a:lnSpc>
                <a:spcPct val="90000"/>
              </a:lnSpc>
              <a:spcAft>
                <a:spcPts val="600"/>
              </a:spcAft>
              <a:buFont typeface="Arial" panose="020B0604020202020204" pitchFamily="34" charset="0"/>
              <a:buChar char="•"/>
            </a:pPr>
            <a:r>
              <a:rPr lang="fr-FR" sz="1200" noProof="0" dirty="0"/>
              <a:t>2018 : </a:t>
            </a:r>
            <a:r>
              <a:rPr lang="fr-FR" sz="1200" b="1" noProof="0" dirty="0"/>
              <a:t>correctif judiciaire en équité</a:t>
            </a:r>
            <a:r>
              <a:rPr lang="fr-FR" sz="1200" noProof="0" dirty="0"/>
              <a:t> </a:t>
            </a:r>
          </a:p>
          <a:p>
            <a:pPr lvl="1" indent="-228600">
              <a:lnSpc>
                <a:spcPct val="90000"/>
              </a:lnSpc>
              <a:spcAft>
                <a:spcPts val="600"/>
              </a:spcAft>
              <a:buFont typeface="Arial" panose="020B0604020202020204" pitchFamily="34" charset="0"/>
              <a:buChar char="•"/>
            </a:pPr>
            <a:r>
              <a:rPr lang="fr-FR" sz="1200" noProof="0" dirty="0"/>
              <a:t>Tension entre les courants interventionnistes et autonomistes</a:t>
            </a:r>
          </a:p>
          <a:p>
            <a:pPr lvl="1" indent="-228600">
              <a:lnSpc>
                <a:spcPct val="90000"/>
              </a:lnSpc>
              <a:spcAft>
                <a:spcPts val="600"/>
              </a:spcAft>
              <a:buFont typeface="Arial" panose="020B0604020202020204" pitchFamily="34" charset="0"/>
              <a:buChar char="•"/>
            </a:pPr>
            <a:r>
              <a:rPr lang="fr-FR" sz="1200" noProof="0" dirty="0"/>
              <a:t>Pouvoir du juge de réallouer max 1/3 des acquêts en cas de changement de circonstances plongeant le demandeur dans une situation manifestement </a:t>
            </a:r>
            <a:r>
              <a:rPr lang="fr-FR" sz="1200" noProof="0" dirty="0" err="1"/>
              <a:t>inequitable</a:t>
            </a:r>
            <a:r>
              <a:rPr lang="fr-FR" sz="1200" noProof="0" dirty="0"/>
              <a:t> (p. 57)</a:t>
            </a:r>
          </a:p>
          <a:p>
            <a:pPr lvl="1" indent="-228600">
              <a:lnSpc>
                <a:spcPct val="90000"/>
              </a:lnSpc>
              <a:spcAft>
                <a:spcPts val="600"/>
              </a:spcAft>
              <a:buFont typeface="Arial" panose="020B0604020202020204" pitchFamily="34" charset="0"/>
              <a:buChar char="•"/>
            </a:pPr>
            <a:r>
              <a:rPr lang="fr-FR" sz="1200" noProof="0" dirty="0"/>
              <a:t>Très peu conseillé, bénéficie d’une aura négative dans le notariat, </a:t>
            </a:r>
          </a:p>
          <a:p>
            <a:pPr lvl="1" indent="-228600">
              <a:lnSpc>
                <a:spcPct val="90000"/>
              </a:lnSpc>
              <a:spcAft>
                <a:spcPts val="600"/>
              </a:spcAft>
              <a:buFont typeface="Arial" panose="020B0604020202020204" pitchFamily="34" charset="0"/>
              <a:buChar char="•"/>
            </a:pPr>
            <a:r>
              <a:rPr lang="fr-FR" sz="1200" noProof="0" dirty="0"/>
              <a:t>Aurait dû être stipulé </a:t>
            </a:r>
            <a:r>
              <a:rPr lang="fr-FR" sz="1200" noProof="0" dirty="0" err="1"/>
              <a:t>opting</a:t>
            </a:r>
            <a:r>
              <a:rPr lang="fr-FR" sz="1200" noProof="0" dirty="0"/>
              <a:t> in – une protection </a:t>
            </a:r>
            <a:r>
              <a:rPr lang="fr-FR" sz="1200" noProof="0" dirty="0" err="1"/>
              <a:t>opting</a:t>
            </a:r>
            <a:r>
              <a:rPr lang="fr-FR" sz="1200" noProof="0" dirty="0"/>
              <a:t> in ne sert à rien même quand le notariat est à la manœuvre</a:t>
            </a:r>
          </a:p>
          <a:p>
            <a:pPr lvl="1" indent="-228600">
              <a:lnSpc>
                <a:spcPct val="90000"/>
              </a:lnSpc>
              <a:spcAft>
                <a:spcPts val="600"/>
              </a:spcAft>
              <a:buFont typeface="Arial" panose="020B0604020202020204" pitchFamily="34" charset="0"/>
              <a:buChar char="•"/>
            </a:pPr>
            <a:r>
              <a:rPr lang="fr-FR" sz="1200" noProof="0" dirty="0"/>
              <a:t>Traduit l’opposition entre autonomistes et judiciarises</a:t>
            </a:r>
          </a:p>
          <a:p>
            <a:pPr lvl="1" indent="-228600">
              <a:lnSpc>
                <a:spcPct val="90000"/>
              </a:lnSpc>
              <a:spcAft>
                <a:spcPts val="600"/>
              </a:spcAft>
              <a:buFont typeface="Arial" panose="020B0604020202020204" pitchFamily="34" charset="0"/>
              <a:buChar char="•"/>
            </a:pPr>
            <a:endParaRPr lang="fr-FR" sz="1200" noProof="0" dirty="0"/>
          </a:p>
          <a:p>
            <a:pPr lvl="0" indent="-228600">
              <a:lnSpc>
                <a:spcPct val="90000"/>
              </a:lnSpc>
              <a:spcAft>
                <a:spcPts val="600"/>
              </a:spcAft>
              <a:buFont typeface="Arial" panose="020B0604020202020204" pitchFamily="34" charset="0"/>
              <a:buChar char="•"/>
            </a:pPr>
            <a:r>
              <a:rPr lang="fr-FR" sz="1200" noProof="0" dirty="0"/>
              <a:t>2018 : </a:t>
            </a:r>
            <a:r>
              <a:rPr lang="fr-FR" sz="1200" b="1" noProof="0" dirty="0"/>
              <a:t>attribution préférentielle </a:t>
            </a:r>
          </a:p>
          <a:p>
            <a:pPr lvl="1" indent="-228600">
              <a:lnSpc>
                <a:spcPct val="90000"/>
              </a:lnSpc>
              <a:spcAft>
                <a:spcPts val="600"/>
              </a:spcAft>
              <a:buFont typeface="Arial" panose="020B0604020202020204" pitchFamily="34" charset="0"/>
              <a:buChar char="•"/>
            </a:pPr>
            <a:r>
              <a:rPr lang="fr-FR" sz="1200" noProof="0" dirty="0"/>
              <a:t>auparavant réservée à la communauté – malgré arrêt contraire de la Cour constitutionnelle</a:t>
            </a:r>
          </a:p>
          <a:p>
            <a:pPr lvl="1" indent="-228600">
              <a:lnSpc>
                <a:spcPct val="90000"/>
              </a:lnSpc>
              <a:spcAft>
                <a:spcPts val="600"/>
              </a:spcAft>
              <a:buFont typeface="Arial" panose="020B0604020202020204" pitchFamily="34" charset="0"/>
              <a:buChar char="•"/>
            </a:pPr>
            <a:endParaRPr lang="fr-FR" sz="1200" noProof="0" dirty="0"/>
          </a:p>
          <a:p>
            <a:pPr lvl="1" indent="-228600">
              <a:lnSpc>
                <a:spcPct val="90000"/>
              </a:lnSpc>
              <a:spcAft>
                <a:spcPts val="600"/>
              </a:spcAft>
              <a:buFont typeface="Arial" panose="020B0604020202020204" pitchFamily="34" charset="0"/>
              <a:buChar char="•"/>
            </a:pPr>
            <a:endParaRPr lang="fr-FR" sz="1200" noProof="0" dirty="0"/>
          </a:p>
          <a:p>
            <a:pPr lvl="1" indent="-228600">
              <a:lnSpc>
                <a:spcPct val="90000"/>
              </a:lnSpc>
              <a:spcAft>
                <a:spcPts val="600"/>
              </a:spcAft>
              <a:buFont typeface="Arial" panose="020B0604020202020204" pitchFamily="34" charset="0"/>
              <a:buChar char="•"/>
            </a:pPr>
            <a:endParaRPr lang="fr-FR" sz="1200" noProof="0" dirty="0"/>
          </a:p>
          <a:p>
            <a:endParaRPr lang="fr-FR" noProof="0" dirty="0"/>
          </a:p>
        </p:txBody>
      </p:sp>
      <p:sp>
        <p:nvSpPr>
          <p:cNvPr id="4" name="Espace réservé du numéro de diapositive 3"/>
          <p:cNvSpPr>
            <a:spLocks noGrp="1"/>
          </p:cNvSpPr>
          <p:nvPr>
            <p:ph type="sldNum" sz="quarter" idx="5"/>
          </p:nvPr>
        </p:nvSpPr>
        <p:spPr/>
        <p:txBody>
          <a:bodyPr/>
          <a:lstStyle/>
          <a:p>
            <a:fld id="{0BEDD1D3-8E8E-EF42-BFFF-3CCC2BC23224}" type="slidenum">
              <a:rPr lang="fr-FR" smtClean="0"/>
              <a:t>32</a:t>
            </a:fld>
            <a:endParaRPr lang="fr-FR"/>
          </a:p>
        </p:txBody>
      </p:sp>
    </p:spTree>
    <p:extLst>
      <p:ext uri="{BB962C8B-B14F-4D97-AF65-F5344CB8AC3E}">
        <p14:creationId xmlns:p14="http://schemas.microsoft.com/office/powerpoint/2010/main" val="2172178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228600">
              <a:lnSpc>
                <a:spcPct val="90000"/>
              </a:lnSpc>
              <a:spcAft>
                <a:spcPts val="600"/>
              </a:spcAft>
              <a:buFont typeface="Arial" panose="020B0604020202020204" pitchFamily="34" charset="0"/>
              <a:buChar char="•"/>
            </a:pPr>
            <a:r>
              <a:rPr lang="fr-FR" sz="1200" b="1" noProof="0" dirty="0"/>
              <a:t>Mesures de crise et pension alimentaire </a:t>
            </a:r>
            <a:r>
              <a:rPr lang="fr-FR" sz="1200" noProof="0" dirty="0"/>
              <a:t>: idem</a:t>
            </a:r>
          </a:p>
          <a:p>
            <a:pPr indent="-228600">
              <a:lnSpc>
                <a:spcPct val="90000"/>
              </a:lnSpc>
              <a:spcAft>
                <a:spcPts val="600"/>
              </a:spcAft>
              <a:buFont typeface="Arial" panose="020B0604020202020204" pitchFamily="34" charset="0"/>
              <a:buChar char="•"/>
            </a:pPr>
            <a:endParaRPr lang="fr-FR" sz="1200" b="1" noProof="0" dirty="0"/>
          </a:p>
          <a:p>
            <a:pPr indent="-228600">
              <a:lnSpc>
                <a:spcPct val="90000"/>
              </a:lnSpc>
              <a:spcAft>
                <a:spcPts val="600"/>
              </a:spcAft>
              <a:buFont typeface="Arial" panose="020B0604020202020204" pitchFamily="34" charset="0"/>
              <a:buChar char="•"/>
            </a:pPr>
            <a:r>
              <a:rPr lang="fr-FR" sz="1200" b="1" noProof="0" dirty="0"/>
              <a:t>Enrichissement injustifié </a:t>
            </a:r>
            <a:r>
              <a:rPr lang="fr-FR" sz="1200" noProof="0" dirty="0"/>
              <a:t>–</a:t>
            </a:r>
          </a:p>
          <a:p>
            <a:pPr lvl="1" indent="-228600">
              <a:lnSpc>
                <a:spcPct val="90000"/>
              </a:lnSpc>
              <a:spcAft>
                <a:spcPts val="600"/>
              </a:spcAft>
              <a:buFont typeface="Arial" panose="020B0604020202020204" pitchFamily="34" charset="0"/>
              <a:buChar char="•"/>
            </a:pPr>
            <a:r>
              <a:rPr lang="fr-FR" sz="1200" noProof="0" dirty="0"/>
              <a:t>haute </a:t>
            </a:r>
            <a:r>
              <a:rPr lang="fr-FR" sz="1200" noProof="0" dirty="0" err="1"/>
              <a:t>litigiosité</a:t>
            </a:r>
            <a:r>
              <a:rPr lang="fr-FR" sz="1200" noProof="0" dirty="0"/>
              <a:t> – genre: défavorable aux femmes (quérulence des hommes, production de complexité, </a:t>
            </a:r>
            <a:r>
              <a:rPr lang="fr-FR" sz="1200" noProof="0" dirty="0" err="1"/>
              <a:t>recuperation</a:t>
            </a:r>
            <a:r>
              <a:rPr lang="fr-FR" sz="1200" noProof="0" dirty="0"/>
              <a:t> d’investissements entravant la reprise de l’immeubles)</a:t>
            </a:r>
          </a:p>
          <a:p>
            <a:pPr lvl="1" indent="-228600">
              <a:lnSpc>
                <a:spcPct val="90000"/>
              </a:lnSpc>
              <a:spcAft>
                <a:spcPts val="600"/>
              </a:spcAft>
              <a:buFont typeface="Arial" panose="020B0604020202020204" pitchFamily="34" charset="0"/>
              <a:buChar char="•"/>
            </a:pPr>
            <a:r>
              <a:rPr lang="fr-FR" sz="1200" noProof="0" dirty="0"/>
              <a:t>évaluation : profit subsistant indexé</a:t>
            </a:r>
          </a:p>
          <a:p>
            <a:pPr lvl="1" indent="-228600">
              <a:lnSpc>
                <a:spcPct val="90000"/>
              </a:lnSpc>
              <a:spcAft>
                <a:spcPts val="600"/>
              </a:spcAft>
              <a:buFont typeface="Arial" panose="020B0604020202020204" pitchFamily="34" charset="0"/>
              <a:buChar char="•"/>
            </a:pPr>
            <a:r>
              <a:rPr lang="fr-FR" sz="1200" noProof="0" dirty="0" err="1"/>
              <a:t>familialisation</a:t>
            </a:r>
            <a:r>
              <a:rPr lang="fr-FR" sz="1200" noProof="0" dirty="0"/>
              <a:t> du droit commun</a:t>
            </a:r>
          </a:p>
          <a:p>
            <a:pPr indent="-228600">
              <a:lnSpc>
                <a:spcPct val="90000"/>
              </a:lnSpc>
              <a:spcAft>
                <a:spcPts val="600"/>
              </a:spcAft>
              <a:buFont typeface="Arial" panose="020B0604020202020204" pitchFamily="34" charset="0"/>
              <a:buChar char="•"/>
            </a:pPr>
            <a:endParaRPr lang="fr-FR" sz="1200" noProof="0" dirty="0"/>
          </a:p>
          <a:p>
            <a:pPr indent="-228600">
              <a:lnSpc>
                <a:spcPct val="90000"/>
              </a:lnSpc>
              <a:spcAft>
                <a:spcPts val="600"/>
              </a:spcAft>
              <a:buFont typeface="Arial" panose="020B0604020202020204" pitchFamily="34" charset="0"/>
              <a:buChar char="•"/>
            </a:pPr>
            <a:r>
              <a:rPr lang="fr-FR" sz="1200" b="1" noProof="0" dirty="0"/>
              <a:t>Casuistique</a:t>
            </a:r>
            <a:r>
              <a:rPr lang="fr-FR" sz="1200" noProof="0" dirty="0"/>
              <a:t> : droit </a:t>
            </a:r>
            <a:r>
              <a:rPr lang="fr-FR" sz="1200" noProof="0" dirty="0" err="1"/>
              <a:t>jurisprudential</a:t>
            </a:r>
            <a:r>
              <a:rPr lang="fr-FR" sz="1200" noProof="0" dirty="0"/>
              <a:t> faute d’agir du législateur; </a:t>
            </a:r>
          </a:p>
          <a:p>
            <a:pPr lvl="1" indent="-228600">
              <a:lnSpc>
                <a:spcPct val="90000"/>
              </a:lnSpc>
              <a:spcAft>
                <a:spcPts val="600"/>
              </a:spcAft>
              <a:buFont typeface="Arial" panose="020B0604020202020204" pitchFamily="34" charset="0"/>
              <a:buChar char="•"/>
            </a:pPr>
            <a:r>
              <a:rPr lang="fr-FR" sz="1200" noProof="0" dirty="0"/>
              <a:t>acquisition inégale du logement, </a:t>
            </a:r>
          </a:p>
          <a:p>
            <a:pPr lvl="1" indent="-228600">
              <a:lnSpc>
                <a:spcPct val="90000"/>
              </a:lnSpc>
              <a:spcAft>
                <a:spcPts val="600"/>
              </a:spcAft>
              <a:buFont typeface="Arial" panose="020B0604020202020204" pitchFamily="34" charset="0"/>
              <a:buChar char="•"/>
            </a:pPr>
            <a:r>
              <a:rPr lang="fr-FR" sz="1200" noProof="0" dirty="0"/>
              <a:t>investissement de capitaux propres dans des biens indivis, </a:t>
            </a:r>
          </a:p>
          <a:p>
            <a:pPr lvl="1" indent="-228600">
              <a:lnSpc>
                <a:spcPct val="90000"/>
              </a:lnSpc>
              <a:spcAft>
                <a:spcPts val="600"/>
              </a:spcAft>
              <a:buFont typeface="Arial" panose="020B0604020202020204" pitchFamily="34" charset="0"/>
              <a:buChar char="•"/>
            </a:pPr>
            <a:r>
              <a:rPr lang="fr-FR" sz="1200" noProof="0" dirty="0"/>
              <a:t>collaboration professionnelle non rémunérée</a:t>
            </a:r>
          </a:p>
          <a:p>
            <a:endParaRPr lang="fr-FR" noProof="0" dirty="0"/>
          </a:p>
        </p:txBody>
      </p:sp>
      <p:sp>
        <p:nvSpPr>
          <p:cNvPr id="4" name="Espace réservé du numéro de diapositive 3"/>
          <p:cNvSpPr>
            <a:spLocks noGrp="1"/>
          </p:cNvSpPr>
          <p:nvPr>
            <p:ph type="sldNum" sz="quarter" idx="5"/>
          </p:nvPr>
        </p:nvSpPr>
        <p:spPr/>
        <p:txBody>
          <a:bodyPr/>
          <a:lstStyle/>
          <a:p>
            <a:fld id="{0BEDD1D3-8E8E-EF42-BFFF-3CCC2BC23224}" type="slidenum">
              <a:rPr lang="fr-FR" smtClean="0"/>
              <a:t>33</a:t>
            </a:fld>
            <a:endParaRPr lang="fr-FR"/>
          </a:p>
        </p:txBody>
      </p:sp>
    </p:spTree>
    <p:extLst>
      <p:ext uri="{BB962C8B-B14F-4D97-AF65-F5344CB8AC3E}">
        <p14:creationId xmlns:p14="http://schemas.microsoft.com/office/powerpoint/2010/main" val="2220799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228600">
              <a:lnSpc>
                <a:spcPct val="90000"/>
              </a:lnSpc>
              <a:spcAft>
                <a:spcPts val="600"/>
              </a:spcAft>
              <a:buFont typeface="Arial" panose="020B0604020202020204" pitchFamily="34" charset="0"/>
              <a:buChar char="•"/>
            </a:pPr>
            <a:r>
              <a:rPr lang="fr-FR" sz="1200" b="1" noProof="0" dirty="0"/>
              <a:t>Cohabitation légale</a:t>
            </a:r>
            <a:r>
              <a:rPr lang="fr-FR" sz="1200" noProof="0" dirty="0"/>
              <a:t> : </a:t>
            </a:r>
          </a:p>
          <a:p>
            <a:pPr lvl="1" indent="-228600">
              <a:lnSpc>
                <a:spcPct val="90000"/>
              </a:lnSpc>
              <a:spcAft>
                <a:spcPts val="600"/>
              </a:spcAft>
              <a:buFont typeface="Arial" panose="020B0604020202020204" pitchFamily="34" charset="0"/>
              <a:buChar char="•"/>
            </a:pPr>
            <a:r>
              <a:rPr lang="fr-FR" sz="1200" noProof="0" dirty="0"/>
              <a:t>Notre PACS - 1998 –en couple ou en famille – anti mariage homo</a:t>
            </a:r>
          </a:p>
          <a:p>
            <a:pPr lvl="1" indent="-228600">
              <a:lnSpc>
                <a:spcPct val="90000"/>
              </a:lnSpc>
              <a:spcAft>
                <a:spcPts val="600"/>
              </a:spcAft>
              <a:buFont typeface="Arial" panose="020B0604020202020204" pitchFamily="34" charset="0"/>
              <a:buChar char="•"/>
            </a:pPr>
            <a:r>
              <a:rPr lang="fr-FR" sz="1200" noProof="0" dirty="0"/>
              <a:t>Déclaration à l’état civil – légères formalités de rupture</a:t>
            </a:r>
          </a:p>
          <a:p>
            <a:pPr lvl="1" indent="-228600">
              <a:lnSpc>
                <a:spcPct val="90000"/>
              </a:lnSpc>
              <a:spcAft>
                <a:spcPts val="600"/>
              </a:spcAft>
              <a:buFont typeface="Arial" panose="020B0604020202020204" pitchFamily="34" charset="0"/>
              <a:buChar char="•"/>
            </a:pPr>
            <a:r>
              <a:rPr lang="fr-FR" sz="1200" noProof="0" dirty="0"/>
              <a:t>Tant de succès que assimilation légale partielle des cohabitations légales affectives au mariage (social, fiscal, administratif)</a:t>
            </a:r>
          </a:p>
          <a:p>
            <a:pPr lvl="1" indent="-228600">
              <a:lnSpc>
                <a:spcPct val="90000"/>
              </a:lnSpc>
              <a:spcAft>
                <a:spcPts val="600"/>
              </a:spcAft>
              <a:buFont typeface="Arial" panose="020B0604020202020204" pitchFamily="34" charset="0"/>
              <a:buChar char="•"/>
            </a:pPr>
            <a:r>
              <a:rPr lang="fr-FR" sz="1200" noProof="0" dirty="0"/>
              <a:t>Illusion de protection en l’absence d’encadrement du choix (information)</a:t>
            </a:r>
          </a:p>
          <a:p>
            <a:pPr lvl="1" indent="-228600">
              <a:lnSpc>
                <a:spcPct val="90000"/>
              </a:lnSpc>
              <a:spcAft>
                <a:spcPts val="600"/>
              </a:spcAft>
              <a:buFont typeface="Arial" panose="020B0604020202020204" pitchFamily="34" charset="0"/>
              <a:buChar char="•"/>
            </a:pPr>
            <a:r>
              <a:rPr lang="fr-FR" sz="1200" noProof="0" dirty="0"/>
              <a:t>Principal argument contre le choix comme critère d’adhésion à une protection : ici ni choix ni protection, ou impossible de postuler que le choix d’exclure la protection patrimoniale du mariage est présent et éclairé dans le chef des deux cohabitants (c’est plus aisé à postuler pour le CM en SB, et encore à cause des biais de présentation).</a:t>
            </a:r>
          </a:p>
          <a:p>
            <a:pPr>
              <a:lnSpc>
                <a:spcPct val="90000"/>
              </a:lnSpc>
              <a:spcAft>
                <a:spcPts val="600"/>
              </a:spcAft>
            </a:pPr>
            <a:endParaRPr lang="fr-FR" sz="1200" noProof="0" dirty="0"/>
          </a:p>
          <a:p>
            <a:pPr indent="-228600">
              <a:lnSpc>
                <a:spcPct val="90000"/>
              </a:lnSpc>
              <a:spcAft>
                <a:spcPts val="600"/>
              </a:spcAft>
              <a:buFont typeface="Arial" panose="020B0604020202020204" pitchFamily="34" charset="0"/>
              <a:buChar char="•"/>
            </a:pPr>
            <a:r>
              <a:rPr lang="fr-FR" sz="1200" b="1" noProof="0" dirty="0"/>
              <a:t>Séparation de biens pure et simple </a:t>
            </a:r>
            <a:r>
              <a:rPr lang="fr-FR" sz="1200" noProof="0" dirty="0"/>
              <a:t>– </a:t>
            </a:r>
          </a:p>
          <a:p>
            <a:pPr lvl="1" indent="-228600">
              <a:lnSpc>
                <a:spcPct val="90000"/>
              </a:lnSpc>
              <a:spcAft>
                <a:spcPts val="600"/>
              </a:spcAft>
              <a:buFont typeface="Arial" panose="020B0604020202020204" pitchFamily="34" charset="0"/>
              <a:buChar char="•"/>
            </a:pPr>
            <a:r>
              <a:rPr lang="fr-FR" sz="1200" noProof="0" dirty="0"/>
              <a:t>Problématique sans information ni acte notarié</a:t>
            </a:r>
          </a:p>
          <a:p>
            <a:pPr lvl="1" indent="-228600">
              <a:lnSpc>
                <a:spcPct val="90000"/>
              </a:lnSpc>
              <a:spcAft>
                <a:spcPts val="600"/>
              </a:spcAft>
              <a:buFont typeface="Arial" panose="020B0604020202020204" pitchFamily="34" charset="0"/>
              <a:buChar char="•"/>
            </a:pPr>
            <a:r>
              <a:rPr lang="fr-FR" sz="1200" noProof="0" dirty="0"/>
              <a:t>Mine le critère du choix car renonciation au mariage ou renonciation à la protection </a:t>
            </a:r>
            <a:r>
              <a:rPr lang="fr-FR" sz="1200" noProof="0" dirty="0" err="1"/>
              <a:t>opting</a:t>
            </a:r>
            <a:r>
              <a:rPr lang="fr-FR" sz="1200" noProof="0" dirty="0"/>
              <a:t> in – pas d’intervention de juriste à ce stade</a:t>
            </a:r>
          </a:p>
          <a:p>
            <a:pPr indent="-228600">
              <a:lnSpc>
                <a:spcPct val="90000"/>
              </a:lnSpc>
              <a:spcAft>
                <a:spcPts val="600"/>
              </a:spcAft>
              <a:buFont typeface="Arial" panose="020B0604020202020204" pitchFamily="34" charset="0"/>
              <a:buChar char="•"/>
            </a:pPr>
            <a:endParaRPr lang="fr-FR" sz="1200" noProof="0" dirty="0"/>
          </a:p>
          <a:p>
            <a:pPr indent="-228600">
              <a:lnSpc>
                <a:spcPct val="90000"/>
              </a:lnSpc>
              <a:spcAft>
                <a:spcPts val="600"/>
              </a:spcAft>
              <a:buFont typeface="Arial" panose="020B0604020202020204" pitchFamily="34" charset="0"/>
              <a:buChar char="•"/>
            </a:pPr>
            <a:r>
              <a:rPr lang="fr-FR" sz="1200" b="1" noProof="0" dirty="0" err="1"/>
              <a:t>Opting</a:t>
            </a:r>
            <a:r>
              <a:rPr lang="fr-FR" sz="1200" b="1" noProof="0" dirty="0"/>
              <a:t> in </a:t>
            </a:r>
            <a:r>
              <a:rPr lang="fr-FR" sz="1200" noProof="0" dirty="0"/>
              <a:t>– </a:t>
            </a:r>
          </a:p>
          <a:p>
            <a:pPr lvl="1" indent="-228600">
              <a:lnSpc>
                <a:spcPct val="90000"/>
              </a:lnSpc>
              <a:spcAft>
                <a:spcPts val="600"/>
              </a:spcAft>
              <a:buFont typeface="Arial" panose="020B0604020202020204" pitchFamily="34" charset="0"/>
              <a:buChar char="•"/>
            </a:pPr>
            <a:r>
              <a:rPr lang="fr-FR" sz="1200" noProof="0" dirty="0"/>
              <a:t>convention notariée de cohabitation non formaliste</a:t>
            </a:r>
          </a:p>
          <a:p>
            <a:pPr lvl="1" indent="-228600">
              <a:lnSpc>
                <a:spcPct val="90000"/>
              </a:lnSpc>
              <a:spcAft>
                <a:spcPts val="600"/>
              </a:spcAft>
              <a:buFont typeface="Arial" panose="020B0604020202020204" pitchFamily="34" charset="0"/>
              <a:buChar char="•"/>
            </a:pPr>
            <a:r>
              <a:rPr lang="fr-FR" sz="1200" noProof="0" dirty="0"/>
              <a:t>COMP PACS français avec </a:t>
            </a:r>
            <a:r>
              <a:rPr lang="fr-FR" sz="1200" noProof="0" dirty="0" err="1"/>
              <a:t>opting</a:t>
            </a:r>
            <a:r>
              <a:rPr lang="fr-FR" sz="1200" noProof="0" dirty="0"/>
              <a:t> in pour l’indivision qui est une communauté volontaire, pas de recours en cas de financement disproportionné</a:t>
            </a:r>
          </a:p>
          <a:p>
            <a:pPr lvl="1" indent="-228600">
              <a:lnSpc>
                <a:spcPct val="90000"/>
              </a:lnSpc>
              <a:spcAft>
                <a:spcPts val="600"/>
              </a:spcAft>
              <a:buFont typeface="Arial" panose="020B0604020202020204" pitchFamily="34" charset="0"/>
              <a:buChar char="•"/>
            </a:pPr>
            <a:r>
              <a:rPr lang="fr-FR" sz="1200" noProof="0" dirty="0"/>
              <a:t>Rarissime et non populaire; controverse sur la possibilité de souscrire une communauté conventionnelle</a:t>
            </a:r>
          </a:p>
          <a:p>
            <a:pPr indent="-228600">
              <a:lnSpc>
                <a:spcPct val="90000"/>
              </a:lnSpc>
              <a:spcAft>
                <a:spcPts val="600"/>
              </a:spcAft>
              <a:buFont typeface="Arial" panose="020B0604020202020204" pitchFamily="34" charset="0"/>
              <a:buChar char="•"/>
            </a:pPr>
            <a:endParaRPr lang="fr-FR" sz="1200" noProof="0" dirty="0"/>
          </a:p>
          <a:p>
            <a:pPr indent="-228600">
              <a:lnSpc>
                <a:spcPct val="90000"/>
              </a:lnSpc>
              <a:spcAft>
                <a:spcPts val="600"/>
              </a:spcAft>
              <a:buFont typeface="Arial" panose="020B0604020202020204" pitchFamily="34" charset="0"/>
              <a:buChar char="•"/>
            </a:pPr>
            <a:r>
              <a:rPr lang="fr-FR" sz="1200" b="1" noProof="0" dirty="0"/>
              <a:t>Usufruit non réservataire </a:t>
            </a:r>
            <a:r>
              <a:rPr lang="fr-FR" sz="1200" noProof="0" dirty="0"/>
              <a:t>sur le logement familial</a:t>
            </a:r>
          </a:p>
          <a:p>
            <a:pPr lvl="1" indent="-228600">
              <a:lnSpc>
                <a:spcPct val="90000"/>
              </a:lnSpc>
              <a:spcAft>
                <a:spcPts val="600"/>
              </a:spcAft>
              <a:buFont typeface="Arial" panose="020B0604020202020204" pitchFamily="34" charset="0"/>
              <a:buChar char="•"/>
            </a:pPr>
            <a:r>
              <a:rPr lang="fr-FR" sz="1100" noProof="0" dirty="0"/>
              <a:t>A contribué à créer une illusion de protection impérative et une assimilation au mariage</a:t>
            </a:r>
          </a:p>
          <a:p>
            <a:endParaRPr lang="fr-FR" noProof="0" dirty="0"/>
          </a:p>
        </p:txBody>
      </p:sp>
      <p:sp>
        <p:nvSpPr>
          <p:cNvPr id="4" name="Espace réservé du numéro de diapositive 3"/>
          <p:cNvSpPr>
            <a:spLocks noGrp="1"/>
          </p:cNvSpPr>
          <p:nvPr>
            <p:ph type="sldNum" sz="quarter" idx="5"/>
          </p:nvPr>
        </p:nvSpPr>
        <p:spPr/>
        <p:txBody>
          <a:bodyPr/>
          <a:lstStyle/>
          <a:p>
            <a:fld id="{0BEDD1D3-8E8E-EF42-BFFF-3CCC2BC23224}" type="slidenum">
              <a:rPr lang="fr-FR" smtClean="0"/>
              <a:t>34</a:t>
            </a:fld>
            <a:endParaRPr lang="fr-FR"/>
          </a:p>
        </p:txBody>
      </p:sp>
    </p:spTree>
    <p:extLst>
      <p:ext uri="{BB962C8B-B14F-4D97-AF65-F5344CB8AC3E}">
        <p14:creationId xmlns:p14="http://schemas.microsoft.com/office/powerpoint/2010/main" val="3049584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228600">
              <a:lnSpc>
                <a:spcPct val="90000"/>
              </a:lnSpc>
              <a:spcAft>
                <a:spcPts val="600"/>
              </a:spcAft>
              <a:buFont typeface="Arial" panose="020B0604020202020204" pitchFamily="34" charset="0"/>
              <a:buChar char="•"/>
            </a:pPr>
            <a:r>
              <a:rPr lang="fr-FR" sz="1200" b="1" dirty="0"/>
              <a:t>Mesures de crise </a:t>
            </a:r>
            <a:r>
              <a:rPr lang="fr-FR" sz="1200" dirty="0"/>
              <a:t>: assimilation récente au mariage</a:t>
            </a:r>
          </a:p>
          <a:p>
            <a:pPr lvl="1" indent="-228600">
              <a:lnSpc>
                <a:spcPct val="90000"/>
              </a:lnSpc>
              <a:spcAft>
                <a:spcPts val="600"/>
              </a:spcAft>
              <a:buFont typeface="Arial" panose="020B0604020202020204" pitchFamily="34" charset="0"/>
              <a:buChar char="•"/>
            </a:pPr>
            <a:r>
              <a:rPr lang="fr-FR" sz="1200" dirty="0"/>
              <a:t>Controverse sur la possibilité d’octroyer une pension de secours</a:t>
            </a:r>
          </a:p>
          <a:p>
            <a:pPr lvl="1" indent="-228600">
              <a:lnSpc>
                <a:spcPct val="90000"/>
              </a:lnSpc>
              <a:spcAft>
                <a:spcPts val="600"/>
              </a:spcAft>
              <a:buFont typeface="Arial" panose="020B0604020202020204" pitchFamily="34" charset="0"/>
              <a:buChar char="•"/>
            </a:pPr>
            <a:r>
              <a:rPr lang="fr-FR" sz="1200" dirty="0"/>
              <a:t>Jurisprudence restrictive de la Cour de cassation (ne pas la fonder sur une obligation de secours)</a:t>
            </a:r>
          </a:p>
          <a:p>
            <a:pPr lvl="1" indent="-228600">
              <a:lnSpc>
                <a:spcPct val="90000"/>
              </a:lnSpc>
              <a:spcAft>
                <a:spcPts val="600"/>
              </a:spcAft>
              <a:buFont typeface="Arial" panose="020B0604020202020204" pitchFamily="34" charset="0"/>
              <a:buChar char="•"/>
            </a:pPr>
            <a:endParaRPr lang="fr-FR" sz="1200" dirty="0"/>
          </a:p>
          <a:p>
            <a:pPr indent="-228600">
              <a:lnSpc>
                <a:spcPct val="90000"/>
              </a:lnSpc>
              <a:spcAft>
                <a:spcPts val="600"/>
              </a:spcAft>
              <a:buFont typeface="Arial" panose="020B0604020202020204" pitchFamily="34" charset="0"/>
              <a:buChar char="•"/>
            </a:pPr>
            <a:endParaRPr lang="fr-FR" sz="1200" b="1" dirty="0"/>
          </a:p>
          <a:p>
            <a:pPr indent="-228600">
              <a:lnSpc>
                <a:spcPct val="90000"/>
              </a:lnSpc>
              <a:spcAft>
                <a:spcPts val="600"/>
              </a:spcAft>
              <a:buFont typeface="Arial" panose="020B0604020202020204" pitchFamily="34" charset="0"/>
              <a:buChar char="•"/>
            </a:pPr>
            <a:r>
              <a:rPr lang="fr-FR" sz="1200" b="1" dirty="0"/>
              <a:t>Pension alimentaire : absence et une des raisons du succès</a:t>
            </a:r>
          </a:p>
          <a:p>
            <a:pPr lvl="1" indent="-228600">
              <a:lnSpc>
                <a:spcPct val="90000"/>
              </a:lnSpc>
              <a:spcAft>
                <a:spcPts val="600"/>
              </a:spcAft>
              <a:buFont typeface="Arial" panose="020B0604020202020204" pitchFamily="34" charset="0"/>
              <a:buChar char="•"/>
            </a:pPr>
            <a:r>
              <a:rPr lang="fr-FR" sz="1200" dirty="0" err="1"/>
              <a:t>opting</a:t>
            </a:r>
            <a:r>
              <a:rPr lang="fr-FR" sz="1200" dirty="0"/>
              <a:t> in, exceptionnelle</a:t>
            </a:r>
          </a:p>
          <a:p>
            <a:pPr lvl="1" indent="-228600">
              <a:lnSpc>
                <a:spcPct val="90000"/>
              </a:lnSpc>
              <a:spcAft>
                <a:spcPts val="600"/>
              </a:spcAft>
              <a:buFont typeface="Arial" panose="020B0604020202020204" pitchFamily="34" charset="0"/>
              <a:buChar char="•"/>
            </a:pPr>
            <a:r>
              <a:rPr lang="fr-FR" sz="1200" dirty="0"/>
              <a:t>Peut-être moins nécessaire vu que les couples cohabitants sont légèrement plus autonomes financièrement que les couples mariés, ou plus habitués à se prémunir contre la mise en commun des revenus</a:t>
            </a:r>
          </a:p>
          <a:p>
            <a:pPr lvl="1" indent="-228600">
              <a:lnSpc>
                <a:spcPct val="90000"/>
              </a:lnSpc>
              <a:spcAft>
                <a:spcPts val="600"/>
              </a:spcAft>
              <a:buFont typeface="Arial" panose="020B0604020202020204" pitchFamily="34" charset="0"/>
              <a:buChar char="•"/>
            </a:pPr>
            <a:endParaRPr lang="fr-FR" sz="1200" dirty="0"/>
          </a:p>
          <a:p>
            <a:pPr>
              <a:lnSpc>
                <a:spcPct val="90000"/>
              </a:lnSpc>
              <a:spcAft>
                <a:spcPts val="600"/>
              </a:spcAft>
            </a:pPr>
            <a:endParaRPr lang="fr-FR" sz="1200" dirty="0"/>
          </a:p>
          <a:p>
            <a:pPr indent="-228600">
              <a:lnSpc>
                <a:spcPct val="90000"/>
              </a:lnSpc>
              <a:spcAft>
                <a:spcPts val="600"/>
              </a:spcAft>
              <a:buFont typeface="Arial" panose="020B0604020202020204" pitchFamily="34" charset="0"/>
              <a:buChar char="•"/>
            </a:pPr>
            <a:r>
              <a:rPr lang="fr-FR" sz="1200" b="1" dirty="0"/>
              <a:t>Attribution préférentielle</a:t>
            </a:r>
            <a:r>
              <a:rPr lang="fr-FR" sz="1200" dirty="0"/>
              <a:t> : Cour </a:t>
            </a:r>
            <a:r>
              <a:rPr lang="fr-FR" sz="1200" dirty="0" err="1"/>
              <a:t>const</a:t>
            </a:r>
            <a:r>
              <a:rPr lang="fr-FR" sz="1200" dirty="0"/>
              <a:t>. 22 juin 2024</a:t>
            </a:r>
          </a:p>
          <a:p>
            <a:pPr lvl="1" indent="-228600">
              <a:lnSpc>
                <a:spcPct val="90000"/>
              </a:lnSpc>
              <a:spcAft>
                <a:spcPts val="600"/>
              </a:spcAft>
              <a:buFont typeface="Arial" panose="020B0604020202020204" pitchFamily="34" charset="0"/>
              <a:buChar char="•"/>
            </a:pPr>
            <a:r>
              <a:rPr lang="fr-FR" sz="1200" dirty="0"/>
              <a:t>La cour compare la CL à la SB et remarque que la différence n’est pas justifiée en fonction du choix vu l’objectif de la mesure : éviter la vente et favoriser la bonne foi dans la liquidation</a:t>
            </a:r>
          </a:p>
          <a:p>
            <a:pPr lvl="1" indent="-228600">
              <a:lnSpc>
                <a:spcPct val="90000"/>
              </a:lnSpc>
              <a:spcAft>
                <a:spcPts val="600"/>
              </a:spcAft>
              <a:buFont typeface="Arial" panose="020B0604020202020204" pitchFamily="34" charset="0"/>
              <a:buChar char="•"/>
            </a:pPr>
            <a:r>
              <a:rPr lang="fr-FR" sz="1200" dirty="0"/>
              <a:t>Première occurrence de l’objectif humain et économique de l’institution, donc transcendant les statuts ou moins juridique </a:t>
            </a:r>
          </a:p>
          <a:p>
            <a:pPr lvl="1" indent="-228600">
              <a:lnSpc>
                <a:spcPct val="90000"/>
              </a:lnSpc>
              <a:spcAft>
                <a:spcPts val="600"/>
              </a:spcAft>
              <a:buFont typeface="Arial" panose="020B0604020202020204" pitchFamily="34" charset="0"/>
              <a:buChar char="•"/>
            </a:pPr>
            <a:r>
              <a:rPr lang="fr-FR" sz="1200" dirty="0"/>
              <a:t>Référence explicite au pouvoir d’appréciation large du juge, qui fait poids dans la décision de la cour d’élargir l’institution (confiance dans le juge quand on impose un mécanisme non choisi ?)</a:t>
            </a:r>
          </a:p>
          <a:p>
            <a:pPr lvl="1" indent="-228600">
              <a:lnSpc>
                <a:spcPct val="90000"/>
              </a:lnSpc>
              <a:spcAft>
                <a:spcPts val="600"/>
              </a:spcAft>
              <a:buFont typeface="Arial" panose="020B0604020202020204" pitchFamily="34" charset="0"/>
              <a:buChar char="•"/>
            </a:pPr>
            <a:r>
              <a:rPr lang="fr-FR" sz="1200" dirty="0"/>
              <a:t>Pas d’approche genre</a:t>
            </a:r>
          </a:p>
          <a:p>
            <a:pPr lvl="1" indent="-228600">
              <a:lnSpc>
                <a:spcPct val="90000"/>
              </a:lnSpc>
              <a:spcAft>
                <a:spcPts val="600"/>
              </a:spcAft>
              <a:buFont typeface="Arial" panose="020B0604020202020204" pitchFamily="34" charset="0"/>
              <a:buChar char="•"/>
            </a:pPr>
            <a:r>
              <a:rPr lang="fr-FR" sz="1200" dirty="0"/>
              <a:t>Encore une référence à la pertinence de la « forme institutionnalisée » (mais pas forme « choisie ») de vie en couple</a:t>
            </a:r>
          </a:p>
          <a:p>
            <a:pPr>
              <a:lnSpc>
                <a:spcPct val="90000"/>
              </a:lnSpc>
              <a:spcAft>
                <a:spcPts val="600"/>
              </a:spcAft>
            </a:pPr>
            <a:endParaRPr lang="fr-FR" sz="1200" dirty="0"/>
          </a:p>
          <a:p>
            <a:pPr indent="-228600">
              <a:lnSpc>
                <a:spcPct val="90000"/>
              </a:lnSpc>
              <a:spcAft>
                <a:spcPts val="600"/>
              </a:spcAft>
              <a:buFont typeface="Arial" panose="020B0604020202020204" pitchFamily="34" charset="0"/>
              <a:buChar char="•"/>
            </a:pPr>
            <a:r>
              <a:rPr lang="fr-FR" sz="1200" dirty="0"/>
              <a:t>Pas de </a:t>
            </a:r>
            <a:r>
              <a:rPr lang="fr-FR" sz="1200" b="1" dirty="0"/>
              <a:t>correctif en équité</a:t>
            </a:r>
          </a:p>
          <a:p>
            <a:pPr lvl="1" indent="-228600">
              <a:lnSpc>
                <a:spcPct val="90000"/>
              </a:lnSpc>
              <a:spcAft>
                <a:spcPts val="600"/>
              </a:spcAft>
              <a:buFont typeface="Arial" panose="020B0604020202020204" pitchFamily="34" charset="0"/>
              <a:buChar char="•"/>
            </a:pPr>
            <a:r>
              <a:rPr lang="fr-FR" sz="1200" b="0" dirty="0"/>
              <a:t>pas même </a:t>
            </a:r>
            <a:r>
              <a:rPr lang="fr-FR" sz="1200" b="0" dirty="0" err="1"/>
              <a:t>opting</a:t>
            </a:r>
            <a:r>
              <a:rPr lang="fr-FR" sz="1200" b="0" dirty="0"/>
              <a:t> in</a:t>
            </a:r>
          </a:p>
          <a:p>
            <a:pPr lvl="1" indent="-228600">
              <a:lnSpc>
                <a:spcPct val="90000"/>
              </a:lnSpc>
              <a:spcAft>
                <a:spcPts val="600"/>
              </a:spcAft>
              <a:buFont typeface="Arial" panose="020B0604020202020204" pitchFamily="34" charset="0"/>
              <a:buChar char="•"/>
            </a:pPr>
            <a:r>
              <a:rPr lang="fr-FR" sz="1200" b="0" dirty="0"/>
              <a:t>Mais en pratique pas différent de la SB</a:t>
            </a:r>
          </a:p>
          <a:p>
            <a:pPr lvl="1" indent="-228600">
              <a:lnSpc>
                <a:spcPct val="90000"/>
              </a:lnSpc>
              <a:spcAft>
                <a:spcPts val="600"/>
              </a:spcAft>
              <a:buFont typeface="Arial" panose="020B0604020202020204" pitchFamily="34" charset="0"/>
              <a:buChar char="•"/>
            </a:pPr>
            <a:endParaRPr lang="fr-FR" sz="1200" b="1" dirty="0"/>
          </a:p>
          <a:p>
            <a:pPr>
              <a:lnSpc>
                <a:spcPct val="90000"/>
              </a:lnSpc>
              <a:spcAft>
                <a:spcPts val="600"/>
              </a:spcAft>
            </a:pPr>
            <a:endParaRPr lang="fr-FR" sz="1200" b="1" dirty="0"/>
          </a:p>
          <a:p>
            <a:pPr indent="-228600">
              <a:lnSpc>
                <a:spcPct val="90000"/>
              </a:lnSpc>
              <a:spcAft>
                <a:spcPts val="600"/>
              </a:spcAft>
              <a:buFont typeface="Arial" panose="020B0604020202020204" pitchFamily="34" charset="0"/>
              <a:buChar char="•"/>
            </a:pPr>
            <a:r>
              <a:rPr lang="fr-FR" sz="1200" b="1" dirty="0"/>
              <a:t>Enrichissement injustifié : </a:t>
            </a:r>
          </a:p>
          <a:p>
            <a:pPr lvl="1" indent="-228600">
              <a:lnSpc>
                <a:spcPct val="90000"/>
              </a:lnSpc>
              <a:spcAft>
                <a:spcPts val="600"/>
              </a:spcAft>
              <a:buFont typeface="Arial" panose="020B0604020202020204" pitchFamily="34" charset="0"/>
              <a:buChar char="•"/>
            </a:pPr>
            <a:r>
              <a:rPr lang="fr-FR" sz="1200" dirty="0"/>
              <a:t>casuistique identique et même plus développée – </a:t>
            </a:r>
          </a:p>
          <a:p>
            <a:pPr lvl="1" indent="-228600">
              <a:lnSpc>
                <a:spcPct val="90000"/>
              </a:lnSpc>
              <a:spcAft>
                <a:spcPts val="600"/>
              </a:spcAft>
              <a:buFont typeface="Arial" panose="020B0604020202020204" pitchFamily="34" charset="0"/>
              <a:buChar char="•"/>
            </a:pPr>
            <a:r>
              <a:rPr lang="fr-FR" sz="1200" dirty="0"/>
              <a:t>il existe une obligation légale aux charges du mariage, pas une obligation naturelle</a:t>
            </a:r>
          </a:p>
          <a:p>
            <a:endParaRPr lang="fr-FR" dirty="0"/>
          </a:p>
        </p:txBody>
      </p:sp>
      <p:sp>
        <p:nvSpPr>
          <p:cNvPr id="4" name="Espace réservé du numéro de diapositive 3"/>
          <p:cNvSpPr>
            <a:spLocks noGrp="1"/>
          </p:cNvSpPr>
          <p:nvPr>
            <p:ph type="sldNum" sz="quarter" idx="5"/>
          </p:nvPr>
        </p:nvSpPr>
        <p:spPr/>
        <p:txBody>
          <a:bodyPr/>
          <a:lstStyle/>
          <a:p>
            <a:fld id="{0BEDD1D3-8E8E-EF42-BFFF-3CCC2BC23224}" type="slidenum">
              <a:rPr lang="fr-FR" smtClean="0"/>
              <a:t>35</a:t>
            </a:fld>
            <a:endParaRPr lang="fr-FR"/>
          </a:p>
        </p:txBody>
      </p:sp>
    </p:spTree>
    <p:extLst>
      <p:ext uri="{BB962C8B-B14F-4D97-AF65-F5344CB8AC3E}">
        <p14:creationId xmlns:p14="http://schemas.microsoft.com/office/powerpoint/2010/main" val="1506988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228600">
              <a:lnSpc>
                <a:spcPct val="90000"/>
              </a:lnSpc>
              <a:spcAft>
                <a:spcPts val="600"/>
              </a:spcAft>
              <a:buFont typeface="Arial" panose="020B0604020202020204" pitchFamily="34" charset="0"/>
              <a:buChar char="•"/>
            </a:pPr>
            <a:r>
              <a:rPr lang="fr-FR" sz="1200" b="1" dirty="0"/>
              <a:t>Cohabitation de fait </a:t>
            </a:r>
          </a:p>
          <a:p>
            <a:pPr lvl="1" indent="-228600">
              <a:lnSpc>
                <a:spcPct val="90000"/>
              </a:lnSpc>
              <a:spcAft>
                <a:spcPts val="600"/>
              </a:spcAft>
              <a:buFont typeface="Arial" panose="020B0604020202020204" pitchFamily="34" charset="0"/>
              <a:buChar char="•"/>
            </a:pPr>
            <a:r>
              <a:rPr lang="fr-FR" sz="1200" b="0" dirty="0"/>
              <a:t>Succès important mais difficilement quantifiable – en tout cas majoritaire avec la Cohabitation légale pour les nouveaux couples</a:t>
            </a:r>
          </a:p>
          <a:p>
            <a:pPr lvl="1" indent="-228600">
              <a:lnSpc>
                <a:spcPct val="90000"/>
              </a:lnSpc>
              <a:spcAft>
                <a:spcPts val="600"/>
              </a:spcAft>
              <a:buFont typeface="Arial" panose="020B0604020202020204" pitchFamily="34" charset="0"/>
              <a:buChar char="•"/>
            </a:pPr>
            <a:r>
              <a:rPr lang="fr-FR" sz="1200" b="0" dirty="0"/>
              <a:t>Difficultés de preuve, frein rhétorique des réformes contraignantes</a:t>
            </a:r>
          </a:p>
          <a:p>
            <a:pPr lvl="1" indent="-228600">
              <a:lnSpc>
                <a:spcPct val="90000"/>
              </a:lnSpc>
              <a:spcAft>
                <a:spcPts val="600"/>
              </a:spcAft>
              <a:buFont typeface="Arial" panose="020B0604020202020204" pitchFamily="34" charset="0"/>
              <a:buChar char="•"/>
            </a:pPr>
            <a:r>
              <a:rPr lang="fr-FR" sz="1200" b="0" dirty="0"/>
              <a:t>Réel souci de liberté qu’il faut respecter sauf à l’exiger 1. informée, 2. responsable</a:t>
            </a:r>
          </a:p>
          <a:p>
            <a:pPr lvl="1" indent="-228600">
              <a:lnSpc>
                <a:spcPct val="90000"/>
              </a:lnSpc>
              <a:spcAft>
                <a:spcPts val="600"/>
              </a:spcAft>
              <a:buFont typeface="Arial" panose="020B0604020202020204" pitchFamily="34" charset="0"/>
              <a:buChar char="•"/>
            </a:pPr>
            <a:r>
              <a:rPr lang="fr-FR" sz="1200" dirty="0"/>
              <a:t>engagement et protection très faibles – présence d’enfants non pertinente contrairement à une réforme très récente au QUEBEC– </a:t>
            </a:r>
          </a:p>
          <a:p>
            <a:pPr lvl="1" indent="-228600">
              <a:lnSpc>
                <a:spcPct val="90000"/>
              </a:lnSpc>
              <a:spcAft>
                <a:spcPts val="600"/>
              </a:spcAft>
              <a:buFont typeface="Arial" panose="020B0604020202020204" pitchFamily="34" charset="0"/>
              <a:buChar char="•"/>
            </a:pPr>
            <a:r>
              <a:rPr lang="fr-FR" sz="1200" dirty="0"/>
              <a:t>assimilation ponctuelle au mariage quant aux devoirs civiques mais moins problématique qu’en cohabitation légale</a:t>
            </a:r>
          </a:p>
          <a:p>
            <a:pPr>
              <a:lnSpc>
                <a:spcPct val="90000"/>
              </a:lnSpc>
              <a:spcAft>
                <a:spcPts val="600"/>
              </a:spcAft>
            </a:pPr>
            <a:endParaRPr lang="fr-FR" sz="1200" dirty="0"/>
          </a:p>
          <a:p>
            <a:pPr indent="-228600">
              <a:lnSpc>
                <a:spcPct val="90000"/>
              </a:lnSpc>
              <a:spcAft>
                <a:spcPts val="600"/>
              </a:spcAft>
              <a:buFont typeface="Arial" panose="020B0604020202020204" pitchFamily="34" charset="0"/>
              <a:buChar char="•"/>
            </a:pPr>
            <a:r>
              <a:rPr lang="fr-FR" sz="1200" b="1" dirty="0"/>
              <a:t>Séparation de biens </a:t>
            </a:r>
            <a:r>
              <a:rPr lang="fr-FR" sz="1200" dirty="0"/>
              <a:t>– indivisions volontaires – </a:t>
            </a:r>
          </a:p>
          <a:p>
            <a:pPr lvl="1" indent="-228600">
              <a:lnSpc>
                <a:spcPct val="90000"/>
              </a:lnSpc>
              <a:spcAft>
                <a:spcPts val="600"/>
              </a:spcAft>
              <a:buFont typeface="Arial" panose="020B0604020202020204" pitchFamily="34" charset="0"/>
              <a:buChar char="•"/>
            </a:pPr>
            <a:r>
              <a:rPr lang="fr-FR" sz="1200" dirty="0"/>
              <a:t>pas de correctif en équité – </a:t>
            </a:r>
          </a:p>
          <a:p>
            <a:pPr lvl="1" indent="-228600">
              <a:lnSpc>
                <a:spcPct val="90000"/>
              </a:lnSpc>
              <a:spcAft>
                <a:spcPts val="600"/>
              </a:spcAft>
              <a:buFont typeface="Arial" panose="020B0604020202020204" pitchFamily="34" charset="0"/>
              <a:buChar char="•"/>
            </a:pPr>
            <a:r>
              <a:rPr lang="fr-FR" sz="1200" dirty="0"/>
              <a:t>pas d’attribution préférentielle</a:t>
            </a:r>
          </a:p>
          <a:p>
            <a:pPr lvl="1" indent="-228600">
              <a:lnSpc>
                <a:spcPct val="90000"/>
              </a:lnSpc>
              <a:spcAft>
                <a:spcPts val="600"/>
              </a:spcAft>
              <a:buFont typeface="Arial" panose="020B0604020202020204" pitchFamily="34" charset="0"/>
              <a:buChar char="•"/>
            </a:pPr>
            <a:r>
              <a:rPr lang="fr-FR" sz="1200" dirty="0"/>
              <a:t>Droit commun des preuves de propriété /créance non familialisé menant à des inégalités de genre (profils de dépenses différents, production d’ignorance)</a:t>
            </a:r>
          </a:p>
          <a:p>
            <a:pPr lvl="1" indent="-228600">
              <a:lnSpc>
                <a:spcPct val="90000"/>
              </a:lnSpc>
              <a:spcAft>
                <a:spcPts val="600"/>
              </a:spcAft>
              <a:buFont typeface="Arial" panose="020B0604020202020204" pitchFamily="34" charset="0"/>
              <a:buChar char="•"/>
            </a:pPr>
            <a:r>
              <a:rPr lang="fr-FR" sz="1200" dirty="0"/>
              <a:t>Le choix : arguments dans les deux sens &gt; délibéré vu l’absence d’institutionnalisation du couple; imposé ou non éclairé vu l’absence de formalités (protectrices) conscientisant les cohabitants de fait aux renonciations faites</a:t>
            </a:r>
          </a:p>
          <a:p>
            <a:pPr indent="-228600">
              <a:lnSpc>
                <a:spcPct val="90000"/>
              </a:lnSpc>
              <a:spcAft>
                <a:spcPts val="600"/>
              </a:spcAft>
              <a:buFont typeface="Arial" panose="020B0604020202020204" pitchFamily="34" charset="0"/>
              <a:buChar char="•"/>
            </a:pPr>
            <a:endParaRPr lang="fr-FR" sz="1200" dirty="0"/>
          </a:p>
          <a:p>
            <a:pPr indent="-228600">
              <a:lnSpc>
                <a:spcPct val="90000"/>
              </a:lnSpc>
              <a:spcAft>
                <a:spcPts val="600"/>
              </a:spcAft>
              <a:buFont typeface="Arial" panose="020B0604020202020204" pitchFamily="34" charset="0"/>
              <a:buChar char="•"/>
            </a:pPr>
            <a:r>
              <a:rPr lang="fr-FR" sz="1200" b="1" dirty="0"/>
              <a:t>Difficultés de preuve</a:t>
            </a:r>
            <a:r>
              <a:rPr lang="fr-FR" sz="1200" dirty="0"/>
              <a:t> – argument des opposants à la réforme, adeptes du </a:t>
            </a:r>
            <a:r>
              <a:rPr lang="fr-FR" sz="1200" dirty="0" err="1"/>
              <a:t>status</a:t>
            </a:r>
            <a:r>
              <a:rPr lang="fr-FR" sz="1200" dirty="0"/>
              <a:t> quo (avec l’argument de la liberté)</a:t>
            </a:r>
          </a:p>
          <a:p>
            <a:pPr indent="-228600">
              <a:lnSpc>
                <a:spcPct val="90000"/>
              </a:lnSpc>
              <a:spcAft>
                <a:spcPts val="600"/>
              </a:spcAft>
              <a:buFont typeface="Arial" panose="020B0604020202020204" pitchFamily="34" charset="0"/>
              <a:buChar char="•"/>
            </a:pPr>
            <a:endParaRPr lang="fr-FR" sz="1200" dirty="0"/>
          </a:p>
          <a:p>
            <a:pPr indent="-228600">
              <a:lnSpc>
                <a:spcPct val="90000"/>
              </a:lnSpc>
              <a:spcAft>
                <a:spcPts val="600"/>
              </a:spcAft>
              <a:buFont typeface="Arial" panose="020B0604020202020204" pitchFamily="34" charset="0"/>
              <a:buChar char="•"/>
            </a:pPr>
            <a:r>
              <a:rPr lang="fr-FR" sz="1200" b="1" dirty="0"/>
              <a:t>Usufruit réservataire </a:t>
            </a:r>
            <a:r>
              <a:rPr lang="fr-FR" sz="1200" dirty="0"/>
              <a:t>du conjoint survivant (50 % de la succession) – facultés de conversion</a:t>
            </a:r>
            <a:endParaRPr lang="fr-FR" sz="1100" dirty="0"/>
          </a:p>
          <a:p>
            <a:endParaRPr lang="fr-FR" dirty="0"/>
          </a:p>
        </p:txBody>
      </p:sp>
      <p:sp>
        <p:nvSpPr>
          <p:cNvPr id="4" name="Espace réservé du numéro de diapositive 3"/>
          <p:cNvSpPr>
            <a:spLocks noGrp="1"/>
          </p:cNvSpPr>
          <p:nvPr>
            <p:ph type="sldNum" sz="quarter" idx="5"/>
          </p:nvPr>
        </p:nvSpPr>
        <p:spPr/>
        <p:txBody>
          <a:bodyPr/>
          <a:lstStyle/>
          <a:p>
            <a:fld id="{0BEDD1D3-8E8E-EF42-BFFF-3CCC2BC23224}" type="slidenum">
              <a:rPr lang="fr-FR" smtClean="0"/>
              <a:t>36</a:t>
            </a:fld>
            <a:endParaRPr lang="fr-FR"/>
          </a:p>
        </p:txBody>
      </p:sp>
    </p:spTree>
    <p:extLst>
      <p:ext uri="{BB962C8B-B14F-4D97-AF65-F5344CB8AC3E}">
        <p14:creationId xmlns:p14="http://schemas.microsoft.com/office/powerpoint/2010/main" val="821378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228600">
              <a:lnSpc>
                <a:spcPct val="90000"/>
              </a:lnSpc>
              <a:spcAft>
                <a:spcPts val="600"/>
              </a:spcAft>
              <a:buFont typeface="Arial" panose="020B0604020202020204" pitchFamily="34" charset="0"/>
              <a:buChar char="•"/>
            </a:pPr>
            <a:r>
              <a:rPr lang="fr-FR" sz="1200" b="1" dirty="0"/>
              <a:t>Mesures de crise </a:t>
            </a:r>
            <a:r>
              <a:rPr lang="fr-FR" sz="1200" dirty="0"/>
              <a:t>: </a:t>
            </a:r>
          </a:p>
          <a:p>
            <a:pPr lvl="1" indent="-228600">
              <a:lnSpc>
                <a:spcPct val="90000"/>
              </a:lnSpc>
              <a:spcAft>
                <a:spcPts val="600"/>
              </a:spcAft>
              <a:buFont typeface="Arial" panose="020B0604020202020204" pitchFamily="34" charset="0"/>
              <a:buChar char="•"/>
            </a:pPr>
            <a:r>
              <a:rPr lang="fr-FR" sz="1200" dirty="0"/>
              <a:t>droit judiciaire commun (référé) – </a:t>
            </a:r>
          </a:p>
          <a:p>
            <a:pPr lvl="1" indent="-228600">
              <a:lnSpc>
                <a:spcPct val="90000"/>
              </a:lnSpc>
              <a:spcAft>
                <a:spcPts val="600"/>
              </a:spcAft>
              <a:buFont typeface="Arial" panose="020B0604020202020204" pitchFamily="34" charset="0"/>
              <a:buChar char="•"/>
            </a:pPr>
            <a:r>
              <a:rPr lang="fr-FR" sz="1200" dirty="0"/>
              <a:t>Sauf, grâce à la jurisprudence, en présence d’enfant (</a:t>
            </a:r>
            <a:r>
              <a:rPr lang="fr-FR" sz="1200" dirty="0" err="1"/>
              <a:t>T.fam</a:t>
            </a:r>
            <a:r>
              <a:rPr lang="fr-FR" sz="1200" dirty="0"/>
              <a:t>.)</a:t>
            </a:r>
          </a:p>
          <a:p>
            <a:pPr>
              <a:lnSpc>
                <a:spcPct val="90000"/>
              </a:lnSpc>
              <a:spcAft>
                <a:spcPts val="600"/>
              </a:spcAft>
            </a:pPr>
            <a:endParaRPr lang="fr-FR" sz="1200" dirty="0"/>
          </a:p>
          <a:p>
            <a:pPr indent="-228600">
              <a:lnSpc>
                <a:spcPct val="90000"/>
              </a:lnSpc>
              <a:spcAft>
                <a:spcPts val="600"/>
              </a:spcAft>
              <a:buFont typeface="Arial" panose="020B0604020202020204" pitchFamily="34" charset="0"/>
              <a:buChar char="•"/>
            </a:pPr>
            <a:r>
              <a:rPr lang="fr-FR" sz="1200" b="1" dirty="0"/>
              <a:t>Pension alimentaire </a:t>
            </a:r>
            <a:r>
              <a:rPr lang="fr-FR" sz="1200" dirty="0"/>
              <a:t>contractuelle </a:t>
            </a:r>
          </a:p>
          <a:p>
            <a:pPr lvl="1" indent="-228600">
              <a:lnSpc>
                <a:spcPct val="90000"/>
              </a:lnSpc>
              <a:spcAft>
                <a:spcPts val="600"/>
              </a:spcAft>
              <a:buFont typeface="Arial" panose="020B0604020202020204" pitchFamily="34" charset="0"/>
              <a:buChar char="•"/>
            </a:pPr>
            <a:r>
              <a:rPr lang="fr-FR" sz="1200" dirty="0"/>
              <a:t>Aucune protection financière ni sur le logement en cas de violences conjugales – </a:t>
            </a:r>
          </a:p>
          <a:p>
            <a:pPr lvl="1" indent="-228600">
              <a:lnSpc>
                <a:spcPct val="90000"/>
              </a:lnSpc>
              <a:spcAft>
                <a:spcPts val="600"/>
              </a:spcAft>
              <a:buFont typeface="Arial" panose="020B0604020202020204" pitchFamily="34" charset="0"/>
              <a:buChar char="•"/>
            </a:pPr>
            <a:r>
              <a:rPr lang="fr-FR" sz="1200" dirty="0"/>
              <a:t>Déficit d’information et choc suite à la cessation du partage de fait de la gestion des revenus</a:t>
            </a:r>
          </a:p>
          <a:p>
            <a:pPr indent="-228600">
              <a:lnSpc>
                <a:spcPct val="90000"/>
              </a:lnSpc>
              <a:spcAft>
                <a:spcPts val="600"/>
              </a:spcAft>
              <a:buFont typeface="Arial" panose="020B0604020202020204" pitchFamily="34" charset="0"/>
              <a:buChar char="•"/>
            </a:pPr>
            <a:endParaRPr lang="fr-FR" sz="1200" b="1" dirty="0"/>
          </a:p>
          <a:p>
            <a:pPr indent="-228600">
              <a:lnSpc>
                <a:spcPct val="90000"/>
              </a:lnSpc>
              <a:spcAft>
                <a:spcPts val="600"/>
              </a:spcAft>
              <a:buFont typeface="Arial" panose="020B0604020202020204" pitchFamily="34" charset="0"/>
              <a:buChar char="•"/>
            </a:pPr>
            <a:r>
              <a:rPr lang="fr-FR" sz="1200" dirty="0"/>
              <a:t>Pas d’</a:t>
            </a:r>
            <a:r>
              <a:rPr lang="fr-FR" sz="1200" b="1" dirty="0"/>
              <a:t>attribution préférentielle</a:t>
            </a:r>
            <a:r>
              <a:rPr lang="fr-FR" sz="1200" dirty="0"/>
              <a:t> ni de </a:t>
            </a:r>
            <a:r>
              <a:rPr lang="fr-FR" sz="1200" b="1" dirty="0"/>
              <a:t>correctif en équité</a:t>
            </a:r>
          </a:p>
          <a:p>
            <a:pPr lvl="1" indent="-228600">
              <a:lnSpc>
                <a:spcPct val="90000"/>
              </a:lnSpc>
              <a:spcAft>
                <a:spcPts val="600"/>
              </a:spcAft>
              <a:buFont typeface="Arial" panose="020B0604020202020204" pitchFamily="34" charset="0"/>
              <a:buChar char="•"/>
            </a:pPr>
            <a:r>
              <a:rPr lang="fr-FR" sz="1200" b="0" dirty="0"/>
              <a:t>Espoir de jurisprudence constitutionnelle pour l’attribution préférentielle</a:t>
            </a:r>
          </a:p>
          <a:p>
            <a:pPr>
              <a:lnSpc>
                <a:spcPct val="90000"/>
              </a:lnSpc>
              <a:spcAft>
                <a:spcPts val="600"/>
              </a:spcAft>
            </a:pPr>
            <a:endParaRPr lang="fr-FR" sz="1200" b="1" dirty="0"/>
          </a:p>
          <a:p>
            <a:pPr indent="-228600">
              <a:lnSpc>
                <a:spcPct val="90000"/>
              </a:lnSpc>
              <a:spcAft>
                <a:spcPts val="600"/>
              </a:spcAft>
              <a:buFont typeface="Arial" panose="020B0604020202020204" pitchFamily="34" charset="0"/>
              <a:buChar char="•"/>
            </a:pPr>
            <a:r>
              <a:rPr lang="fr-FR" sz="1200" b="1" dirty="0"/>
              <a:t>Enrichissement injustifié : </a:t>
            </a:r>
            <a:r>
              <a:rPr lang="fr-FR" sz="1200" dirty="0"/>
              <a:t>casuistique identique (charges du mariage : obligation naturelle)</a:t>
            </a:r>
          </a:p>
          <a:p>
            <a:endParaRPr lang="fr-FR" dirty="0"/>
          </a:p>
        </p:txBody>
      </p:sp>
      <p:sp>
        <p:nvSpPr>
          <p:cNvPr id="4" name="Espace réservé du numéro de diapositive 3"/>
          <p:cNvSpPr>
            <a:spLocks noGrp="1"/>
          </p:cNvSpPr>
          <p:nvPr>
            <p:ph type="sldNum" sz="quarter" idx="5"/>
          </p:nvPr>
        </p:nvSpPr>
        <p:spPr/>
        <p:txBody>
          <a:bodyPr/>
          <a:lstStyle/>
          <a:p>
            <a:fld id="{0BEDD1D3-8E8E-EF42-BFFF-3CCC2BC23224}" type="slidenum">
              <a:rPr lang="fr-FR" smtClean="0"/>
              <a:t>37</a:t>
            </a:fld>
            <a:endParaRPr lang="fr-FR"/>
          </a:p>
        </p:txBody>
      </p:sp>
    </p:spTree>
    <p:extLst>
      <p:ext uri="{BB962C8B-B14F-4D97-AF65-F5344CB8AC3E}">
        <p14:creationId xmlns:p14="http://schemas.microsoft.com/office/powerpoint/2010/main" val="154163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89D34-CAD2-4B55-075A-4E66306C5E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43CE9AB-A6D3-2777-E839-0063CFDE12D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971E73-B9BB-3E78-6BFA-0E69CFE709D0}"/>
              </a:ext>
            </a:extLst>
          </p:cNvPr>
          <p:cNvSpPr>
            <a:spLocks noGrp="1"/>
          </p:cNvSpPr>
          <p:nvPr>
            <p:ph type="body" idx="1"/>
          </p:nvPr>
        </p:nvSpPr>
        <p:spPr/>
        <p:txBody>
          <a:bodyPr/>
          <a:lstStyle/>
          <a:p>
            <a:pPr marL="171450" indent="-171450">
              <a:buFont typeface="Wingdings" pitchFamily="2" charset="2"/>
              <a:buChar char="Ø"/>
            </a:pPr>
            <a:endParaRPr lang="fr-FR" dirty="0"/>
          </a:p>
        </p:txBody>
      </p:sp>
      <p:sp>
        <p:nvSpPr>
          <p:cNvPr id="4" name="Espace réservé du numéro de diapositive 3">
            <a:extLst>
              <a:ext uri="{FF2B5EF4-FFF2-40B4-BE49-F238E27FC236}">
                <a16:creationId xmlns:a16="http://schemas.microsoft.com/office/drawing/2014/main" id="{954315D1-85BA-C64A-4653-CCAA7A691D2F}"/>
              </a:ext>
            </a:extLst>
          </p:cNvPr>
          <p:cNvSpPr>
            <a:spLocks noGrp="1"/>
          </p:cNvSpPr>
          <p:nvPr>
            <p:ph type="sldNum" sz="quarter" idx="5"/>
          </p:nvPr>
        </p:nvSpPr>
        <p:spPr/>
        <p:txBody>
          <a:bodyPr/>
          <a:lstStyle/>
          <a:p>
            <a:fld id="{0BEDD1D3-8E8E-EF42-BFFF-3CCC2BC23224}" type="slidenum">
              <a:rPr lang="fr-FR" smtClean="0"/>
              <a:t>4</a:t>
            </a:fld>
            <a:endParaRPr lang="fr-FR"/>
          </a:p>
        </p:txBody>
      </p:sp>
    </p:spTree>
    <p:extLst>
      <p:ext uri="{BB962C8B-B14F-4D97-AF65-F5344CB8AC3E}">
        <p14:creationId xmlns:p14="http://schemas.microsoft.com/office/powerpoint/2010/main" val="1250256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5C2BA-2D66-F064-80E3-809790CD6B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F9F703-8608-3157-BC27-90555CC746B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38F8D3-708C-EC70-AF83-2BB00684FE11}"/>
              </a:ext>
            </a:extLst>
          </p:cNvPr>
          <p:cNvSpPr>
            <a:spLocks noGrp="1"/>
          </p:cNvSpPr>
          <p:nvPr>
            <p:ph type="body" idx="1"/>
          </p:nvPr>
        </p:nvSpPr>
        <p:spPr/>
        <p:txBody>
          <a:bodyPr/>
          <a:lstStyle/>
          <a:p>
            <a:pPr lvl="1">
              <a:lnSpc>
                <a:spcPct val="150000"/>
              </a:lnSpc>
              <a:spcBef>
                <a:spcPts val="0"/>
              </a:spcBef>
              <a:buClr>
                <a:srgbClr val="2E5369"/>
              </a:buClr>
              <a:buFont typeface="Courier New" panose="02070309020205020404" pitchFamily="49" charset="0"/>
              <a:buChar char="o"/>
            </a:pPr>
            <a:r>
              <a:rPr lang="fr-BE" sz="2000" b="1" dirty="0">
                <a:solidFill>
                  <a:srgbClr val="2E5369"/>
                </a:solidFill>
                <a:latin typeface="+mj-lt"/>
              </a:rPr>
              <a:t>Inégalités sur le marché du travail : ECART SALARIAL </a:t>
            </a:r>
          </a:p>
          <a:p>
            <a:pPr lvl="2"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Moins de présence – cela se réduit au fil du temps (70 % des hommes travaillent, 63 % des femmes), mais cela se réduit fortement pour les femmes à mesure qu’arrive les enfants, et les femmes y prennent plus part en termes de CARE</a:t>
            </a:r>
          </a:p>
          <a:p>
            <a:pPr lvl="2" algn="just">
              <a:lnSpc>
                <a:spcPct val="170000"/>
              </a:lnSpc>
              <a:spcBef>
                <a:spcPts val="0"/>
              </a:spcBef>
              <a:buClr>
                <a:srgbClr val="2E5369"/>
              </a:buClr>
              <a:buFont typeface="Courier New" panose="02070309020205020404" pitchFamily="49" charset="0"/>
              <a:buChar char="o"/>
            </a:pPr>
            <a:endParaRPr lang="nl-BE" sz="2000" dirty="0">
              <a:solidFill>
                <a:srgbClr val="2E5369"/>
              </a:solidFill>
              <a:latin typeface="+mj-lt"/>
              <a:ea typeface="Verdana" panose="020B0604030504040204" pitchFamily="34" charset="0"/>
              <a:cs typeface="Verdana" panose="020B0604030504040204" pitchFamily="34" charset="0"/>
            </a:endParaRPr>
          </a:p>
          <a:p>
            <a:pPr lvl="2"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Plus de temps partiels – 40,7 % des femmes actives sont à temps partiel contrre 11 % des hommes et elles disent qu’elles le font pour prendre sur elle plus de CARE</a:t>
            </a:r>
          </a:p>
          <a:p>
            <a:pPr lvl="2" algn="just">
              <a:lnSpc>
                <a:spcPct val="170000"/>
              </a:lnSpc>
              <a:spcBef>
                <a:spcPts val="0"/>
              </a:spcBef>
              <a:buClr>
                <a:srgbClr val="2E5369"/>
              </a:buClr>
              <a:buFont typeface="Courier New" panose="02070309020205020404" pitchFamily="49" charset="0"/>
              <a:buChar char="o"/>
            </a:pPr>
            <a:endParaRPr lang="nl-BE" sz="2000" dirty="0">
              <a:solidFill>
                <a:srgbClr val="2E5369"/>
              </a:solidFill>
              <a:latin typeface="+mj-lt"/>
              <a:ea typeface="Verdana" panose="020B0604030504040204" pitchFamily="34" charset="0"/>
              <a:cs typeface="Verdana" panose="020B0604030504040204" pitchFamily="34" charset="0"/>
            </a:endParaRPr>
          </a:p>
          <a:p>
            <a:pPr lvl="2"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Secteurs moins rémunératoires : écart salarial absolu de 12,7 % par heure prestée dans le privé et 5 % dans le public, mais qui est démultiplié par le fait que les femmes prestent moins d’heures rémunérées et ainsi corrigé l’écart est de 23 % - c’est un facteur inconrtestable d’écart en capital.</a:t>
            </a:r>
          </a:p>
          <a:p>
            <a:pPr lvl="2"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Cvause : ségrégation genrée dans les secteurs du CARE, les emplois perçus fémlinis L’ouvrier du bâtiment est perçu comme devant être plus rémunéré que l’assistant gériatrique or ce sont des hommes qui sont ouvriers</a:t>
            </a:r>
          </a:p>
          <a:p>
            <a:pPr lvl="2" algn="just">
              <a:lnSpc>
                <a:spcPct val="170000"/>
              </a:lnSpc>
              <a:spcBef>
                <a:spcPts val="0"/>
              </a:spcBef>
              <a:buClr>
                <a:srgbClr val="2E5369"/>
              </a:buClr>
              <a:buFont typeface="Courier New" panose="02070309020205020404" pitchFamily="49" charset="0"/>
              <a:buChar char="o"/>
            </a:pPr>
            <a:endParaRPr lang="nl-BE" sz="2000" dirty="0">
              <a:solidFill>
                <a:srgbClr val="2E5369"/>
              </a:solidFill>
              <a:latin typeface="+mj-lt"/>
              <a:ea typeface="Verdana" panose="020B0604030504040204" pitchFamily="34" charset="0"/>
              <a:cs typeface="Verdana" panose="020B0604030504040204" pitchFamily="34" charset="0"/>
            </a:endParaRPr>
          </a:p>
          <a:p>
            <a:pPr lvl="2"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Plafond de verre : 35,4 % des postes directions pour les femmes</a:t>
            </a:r>
          </a:p>
          <a:p>
            <a:pPr lvl="1" algn="just">
              <a:lnSpc>
                <a:spcPct val="170000"/>
              </a:lnSpc>
              <a:spcBef>
                <a:spcPts val="0"/>
              </a:spcBef>
              <a:buClr>
                <a:srgbClr val="2E5369"/>
              </a:buClr>
              <a:buFont typeface="Courier New" panose="02070309020205020404" pitchFamily="49" charset="0"/>
              <a:buChar char="o"/>
            </a:pPr>
            <a:r>
              <a:rPr lang="nl-BE" sz="2000" b="1" dirty="0">
                <a:solidFill>
                  <a:srgbClr val="2E5369"/>
                </a:solidFill>
                <a:latin typeface="+mj-lt"/>
                <a:ea typeface="Verdana" panose="020B0604030504040204" pitchFamily="34" charset="0"/>
                <a:cs typeface="Verdana" panose="020B0604030504040204" pitchFamily="34" charset="0"/>
              </a:rPr>
              <a:t>Vie commune et rupture : AGGRAVATION et VISIBILIISATION</a:t>
            </a:r>
          </a:p>
          <a:p>
            <a:pPr lvl="2"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Partage inégal du CARE : les hommes travaillent 8 heures par semaine rémunérées de plus que les femmes, les femmes 7 heures de plus non rémunérées au ménagefelmmesmariage à double charge &gt; deux métiers pour les femmes diplômées, un temps plein et un quart temps et cela est </a:t>
            </a:r>
          </a:p>
          <a:p>
            <a:pPr lvl="3"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Pas uniquement aux stéréotypes de genre, venant depuis très très tôt dans l’éducation</a:t>
            </a:r>
          </a:p>
          <a:p>
            <a:pPr lvl="3"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Mais aussi au choix rationnel économique de privilégier la carrière du haut salaire, et donc cela induit un cercle vicieux qui augmentera l’écart en capital</a:t>
            </a:r>
          </a:p>
          <a:p>
            <a:pPr lvl="3"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Forte aggravation COVID 19 à cause de la pression sur le CARE, et des faillites dans l’horeca et l’hotellerie à fort emploi féminin peu qualifié</a:t>
            </a:r>
          </a:p>
          <a:p>
            <a:pPr lvl="2"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Interruptions de carrière plus fréquentes : congé maternités, plus de congés thématiques, soigner les enfants, soigner les parents, des hommes font des pauses carrière pour lancer leur entreprise – conséqiuences INVISIVBLE sur les pensions de retraite</a:t>
            </a:r>
          </a:p>
          <a:p>
            <a:pPr lvl="2" algn="just">
              <a:lnSpc>
                <a:spcPct val="170000"/>
              </a:lnSpc>
              <a:spcBef>
                <a:spcPts val="0"/>
              </a:spcBef>
              <a:buClr>
                <a:srgbClr val="2E5369"/>
              </a:buClr>
              <a:buFont typeface="Courier New" panose="02070309020205020404" pitchFamily="49" charset="0"/>
              <a:buChar char="o"/>
            </a:pPr>
            <a:r>
              <a:rPr lang="nl-BE" dirty="0">
                <a:solidFill>
                  <a:srgbClr val="2E5369"/>
                </a:solidFill>
                <a:latin typeface="+mj-lt"/>
                <a:ea typeface="Verdana" panose="020B0604030504040204" pitchFamily="34" charset="0"/>
                <a:cs typeface="Verdana" panose="020B0604030504040204" pitchFamily="34" charset="0"/>
              </a:rPr>
              <a:t>Individualisation des revenus et du capital en cas de rupture :</a:t>
            </a:r>
          </a:p>
          <a:p>
            <a:pPr lvl="3"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Comme le partage des revenus ou les transferts de revenus par les hommes cessent, Les femmes isolées perdent 23 % de pouvoir d’achat les hommes gagnent 8 </a:t>
            </a:r>
          </a:p>
          <a:p>
            <a:pPr lvl="3"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Les femmes prennent encore plus de CARE à cause de la charges de l’hébergement des enfanrts qui pè§se sur elles plus que sur eux</a:t>
            </a:r>
          </a:p>
          <a:p>
            <a:pPr lvl="3"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Comme la pensiotn alimentaire est limitée à la durée du mariage, les femmes avec jeunes enfants n’ont pas souvent de soutien financier après divorce</a:t>
            </a:r>
          </a:p>
          <a:p>
            <a:pPr lvl="3"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Si elles résident dans le logement indivis, elles vont devoir payer un loyer sans qu’elles en sont conscientes</a:t>
            </a:r>
          </a:p>
          <a:p>
            <a:pPr lvl="3"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Elles restent plus longtemps célibataires</a:t>
            </a:r>
          </a:p>
          <a:p>
            <a:pPr lvl="3"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Elles dépendent pour leur proitection du statut du copuople choisi, statut qui est de plus en plus une séparation de biens sans pension alimentaire comme on va le voir dans la seconde partie</a:t>
            </a:r>
          </a:p>
          <a:p>
            <a:pPr lvl="3" algn="just">
              <a:lnSpc>
                <a:spcPct val="170000"/>
              </a:lnSpc>
              <a:spcBef>
                <a:spcPts val="0"/>
              </a:spcBef>
              <a:buClr>
                <a:srgbClr val="2E5369"/>
              </a:buClr>
              <a:buFont typeface="Courier New" panose="02070309020205020404" pitchFamily="49" charset="0"/>
              <a:buChar char="o"/>
            </a:pPr>
            <a:endParaRPr lang="nl-BE" sz="2000" dirty="0">
              <a:solidFill>
                <a:srgbClr val="2E5369"/>
              </a:solidFill>
              <a:latin typeface="+mj-lt"/>
              <a:ea typeface="Verdana" panose="020B0604030504040204" pitchFamily="34" charset="0"/>
              <a:cs typeface="Verdana" panose="020B0604030504040204" pitchFamily="34" charset="0"/>
            </a:endParaRPr>
          </a:p>
          <a:p>
            <a:pPr lvl="2" algn="just">
              <a:lnSpc>
                <a:spcPct val="170000"/>
              </a:lnSpc>
              <a:spcBef>
                <a:spcPts val="0"/>
              </a:spcBef>
              <a:buClr>
                <a:srgbClr val="2E5369"/>
              </a:buClr>
              <a:buFont typeface="Courier New" panose="02070309020205020404" pitchFamily="49" charset="0"/>
              <a:buChar char="o"/>
            </a:pPr>
            <a:r>
              <a:rPr lang="nl-BE" sz="2000" dirty="0">
                <a:solidFill>
                  <a:srgbClr val="2E5369"/>
                </a:solidFill>
                <a:latin typeface="+mj-lt"/>
                <a:ea typeface="Verdana" panose="020B0604030504040204" pitchFamily="34" charset="0"/>
                <a:cs typeface="Verdana" panose="020B0604030504040204" pitchFamily="34" charset="0"/>
              </a:rPr>
              <a:t> C’erst à ce moment que se produit l’écart en capital : a cause du choix du statut, a casue de son application par les professionnels du droit</a:t>
            </a:r>
          </a:p>
          <a:p>
            <a:pPr marL="171450" indent="-171450">
              <a:buFont typeface="Wingdings" pitchFamily="2" charset="2"/>
              <a:buChar char="Ø"/>
            </a:pPr>
            <a:endParaRPr lang="fr-FR" dirty="0"/>
          </a:p>
          <a:p>
            <a:pPr marL="171450" indent="-171450">
              <a:buFont typeface="Wingdings" pitchFamily="2" charset="2"/>
              <a:buChar char="Ø"/>
            </a:pPr>
            <a:endParaRPr lang="fr-FR" dirty="0"/>
          </a:p>
        </p:txBody>
      </p:sp>
      <p:sp>
        <p:nvSpPr>
          <p:cNvPr id="4" name="Espace réservé du numéro de diapositive 3">
            <a:extLst>
              <a:ext uri="{FF2B5EF4-FFF2-40B4-BE49-F238E27FC236}">
                <a16:creationId xmlns:a16="http://schemas.microsoft.com/office/drawing/2014/main" id="{B00111E8-C999-0720-BF13-138B8799B693}"/>
              </a:ext>
            </a:extLst>
          </p:cNvPr>
          <p:cNvSpPr>
            <a:spLocks noGrp="1"/>
          </p:cNvSpPr>
          <p:nvPr>
            <p:ph type="sldNum" sz="quarter" idx="5"/>
          </p:nvPr>
        </p:nvSpPr>
        <p:spPr/>
        <p:txBody>
          <a:bodyPr/>
          <a:lstStyle/>
          <a:p>
            <a:fld id="{0BEDD1D3-8E8E-EF42-BFFF-3CCC2BC23224}" type="slidenum">
              <a:rPr lang="fr-FR" smtClean="0"/>
              <a:t>5</a:t>
            </a:fld>
            <a:endParaRPr lang="fr-FR"/>
          </a:p>
        </p:txBody>
      </p:sp>
    </p:spTree>
    <p:extLst>
      <p:ext uri="{BB962C8B-B14F-4D97-AF65-F5344CB8AC3E}">
        <p14:creationId xmlns:p14="http://schemas.microsoft.com/office/powerpoint/2010/main" val="219945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4 Statuts plus ou moins déclarés, institutionnalisés,</a:t>
            </a:r>
          </a:p>
          <a:p>
            <a:endParaRPr lang="fr-FR" dirty="0"/>
          </a:p>
          <a:p>
            <a:r>
              <a:rPr lang="fr-FR" dirty="0"/>
              <a:t>Dont la Cohabitation légale a un énorme succès car elle est un peu réglementée, et offre beaucoup de </a:t>
            </a:r>
            <a:r>
              <a:rPr lang="fr-FR" dirty="0" err="1"/>
              <a:t>lliberté</a:t>
            </a:r>
            <a:endParaRPr lang="fr-FR" dirty="0"/>
          </a:p>
          <a:p>
            <a:endParaRPr lang="fr-FR" dirty="0"/>
          </a:p>
          <a:p>
            <a:r>
              <a:rPr lang="fr-FR" b="1" dirty="0"/>
              <a:t>Un seul protège vraiment les femmes </a:t>
            </a:r>
            <a:r>
              <a:rPr lang="fr-FR" dirty="0"/>
              <a:t>: </a:t>
            </a:r>
            <a:r>
              <a:rPr lang="fr-FR" b="1" dirty="0"/>
              <a:t>COMMUNAUTE </a:t>
            </a:r>
            <a:r>
              <a:rPr lang="fr-FR" dirty="0"/>
              <a:t>car partage des </a:t>
            </a:r>
            <a:r>
              <a:rPr lang="fr-FR" dirty="0" err="1"/>
              <a:t>acquets</a:t>
            </a:r>
            <a:r>
              <a:rPr lang="fr-FR" dirty="0"/>
              <a:t>, mesures de crises, pension alimentaires et rétablissement des transferts de patrimoine</a:t>
            </a:r>
          </a:p>
          <a:p>
            <a:endParaRPr lang="fr-FR" dirty="0"/>
          </a:p>
          <a:p>
            <a:r>
              <a:rPr lang="fr-FR" dirty="0"/>
              <a:t>Mais il n’a plus guère de succès. L’immense majorité des couples est en séparation de biens maintenant : on suit le modèle installé en couple non marié.</a:t>
            </a:r>
          </a:p>
          <a:p>
            <a:endParaRPr lang="fr-FR" dirty="0"/>
          </a:p>
          <a:p>
            <a:r>
              <a:rPr lang="fr-FR" b="1" dirty="0"/>
              <a:t>SEPARATION DE BIENS </a:t>
            </a:r>
            <a:r>
              <a:rPr lang="fr-FR" dirty="0"/>
              <a:t>en orange, il u a mariage et pension alimentaire et mesures de crise, </a:t>
            </a:r>
            <a:r>
              <a:rPr lang="fr-FR" u="sng" dirty="0"/>
              <a:t>mais liberté d’investir</a:t>
            </a:r>
            <a:r>
              <a:rPr lang="fr-FR" dirty="0"/>
              <a:t> le surplus de ses revenus après avoir contribué aux charges du mariage.</a:t>
            </a:r>
          </a:p>
          <a:p>
            <a:endParaRPr lang="fr-FR" dirty="0"/>
          </a:p>
          <a:p>
            <a:r>
              <a:rPr lang="fr-FR" dirty="0"/>
              <a:t>Et encore ces charges du mariage sont parfois payées plus par les femmes que par les hommes, c’est la théorie des pots de yaourt, en mettant 50/50 ou en payant plus de dépenses de biens non durables.</a:t>
            </a:r>
          </a:p>
          <a:p>
            <a:endParaRPr lang="fr-FR" dirty="0"/>
          </a:p>
          <a:p>
            <a:r>
              <a:rPr lang="fr-FR" dirty="0"/>
              <a:t>Les femmes s’appauvrissent en SB car elles n’ont pas la capacité d’investir et augmentent la capacité d’investir du mari.</a:t>
            </a:r>
          </a:p>
          <a:p>
            <a:endParaRPr lang="fr-FR" dirty="0"/>
          </a:p>
          <a:p>
            <a:r>
              <a:rPr lang="fr-FR" dirty="0"/>
              <a:t>Les hommes repartent avec les biens durables qu’ils ont acheté (maison, autos, épargne)</a:t>
            </a:r>
          </a:p>
          <a:p>
            <a:endParaRPr lang="fr-FR" dirty="0"/>
          </a:p>
          <a:p>
            <a:r>
              <a:rPr lang="fr-FR" dirty="0"/>
              <a:t>Cela n’est pas </a:t>
            </a:r>
            <a:r>
              <a:rPr lang="fr-FR" dirty="0" err="1"/>
              <a:t>possbvle</a:t>
            </a:r>
            <a:r>
              <a:rPr lang="fr-FR" dirty="0"/>
              <a:t> en communauté, c’est possible dans tous les autres statuts.</a:t>
            </a:r>
          </a:p>
          <a:p>
            <a:endParaRPr lang="fr-FR" dirty="0"/>
          </a:p>
          <a:p>
            <a:r>
              <a:rPr lang="fr-FR" dirty="0"/>
              <a:t>De tous les statuts séparatistes la séparation de biens n’est pas sur papier le pire (pension alimentaire) mais ce qui est très grave est qu’il est le fruit d’une </a:t>
            </a:r>
            <a:r>
              <a:rPr lang="fr-FR" dirty="0" err="1"/>
              <a:t>constulataitoin</a:t>
            </a:r>
            <a:r>
              <a:rPr lang="fr-FR" dirty="0"/>
              <a:t> et d’un conseil notarial. C’est le seul statut </a:t>
            </a:r>
            <a:r>
              <a:rPr lang="fr-FR" dirty="0" err="1"/>
              <a:t>sdéparatiste</a:t>
            </a:r>
            <a:r>
              <a:rPr lang="fr-FR" dirty="0"/>
              <a:t> où un juriste intervient pour expliquer.</a:t>
            </a:r>
          </a:p>
          <a:p>
            <a:endParaRPr lang="fr-FR" dirty="0"/>
          </a:p>
          <a:p>
            <a:r>
              <a:rPr lang="fr-FR" dirty="0"/>
              <a:t>On verra que les notaires conseillent la séparation de biens, dramatisent la communauté, insistent sur les dettes communes en communauté et sur la liberté de gestion en séparation de biens. C’est ce que veulent entendre les jeunes.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La SB est sans protection sauf si l’époux économiquement fort accepte de partager – si on ne négocie pas des modifications à la SB, le partenaire économiquement fort peut choisir de ne rien partager du tout, l’autre sera alors obligé de faire des procédures pour grappiller quelques choses – la SB permet d’appauvrir son conjoint car les hommes peuvent investir leur salaire en biens durables et en épargne, et laisser leurs femmes dépenser leurs salaires à d’autres choses, les pots de yaourt. </a:t>
            </a:r>
          </a:p>
          <a:p>
            <a:endParaRPr lang="fr-FR" dirty="0"/>
          </a:p>
          <a:p>
            <a:r>
              <a:rPr lang="fr-FR" dirty="0"/>
              <a:t>COHABITATION LEGALE et OPTING IN / OUT  </a:t>
            </a:r>
          </a:p>
          <a:p>
            <a:endParaRPr lang="fr-FR" dirty="0"/>
          </a:p>
          <a:p>
            <a:pPr marL="171450" indent="-171450">
              <a:buFontTx/>
              <a:buChar char="-"/>
            </a:pPr>
            <a:r>
              <a:rPr lang="fr-FR" dirty="0"/>
              <a:t>OPT OUT = protection par la loi, </a:t>
            </a:r>
          </a:p>
          <a:p>
            <a:pPr marL="171450" indent="-171450">
              <a:buFontTx/>
              <a:buChar char="-"/>
            </a:pPr>
            <a:r>
              <a:rPr lang="fr-FR" dirty="0"/>
              <a:t>OPT IN = protection par le choix &gt;&gt; </a:t>
            </a:r>
            <a:r>
              <a:rPr lang="fr-FR" b="1" i="1" u="sng" dirty="0"/>
              <a:t>défavorable aux femmes </a:t>
            </a:r>
            <a:r>
              <a:rPr lang="fr-FR" dirty="0"/>
              <a:t>Mais auquel (</a:t>
            </a:r>
            <a:r>
              <a:rPr lang="fr-FR" b="1" dirty="0"/>
              <a:t>BIAIS</a:t>
            </a:r>
            <a:r>
              <a:rPr lang="fr-FR" dirty="0"/>
              <a:t>) la </a:t>
            </a:r>
            <a:r>
              <a:rPr lang="fr-FR" b="1" u="sng" dirty="0"/>
              <a:t>majorité des juristes tient comme à un dogme</a:t>
            </a:r>
            <a:r>
              <a:rPr lang="fr-FR" dirty="0"/>
              <a:t>, alors qu’en droit du crédit, en droit social, en droit de la consommation, on peut revenir sur ses choix et il y a des obligations d’information sévères.</a:t>
            </a:r>
          </a:p>
          <a:p>
            <a:pPr marL="171450" indent="-171450">
              <a:buFontTx/>
              <a:buChar char="-"/>
            </a:pPr>
            <a:endParaRPr lang="fr-FR" dirty="0"/>
          </a:p>
          <a:p>
            <a:pPr marL="171450" indent="-171450">
              <a:buFontTx/>
              <a:buChar char="-"/>
            </a:pPr>
            <a:r>
              <a:rPr lang="fr-FR" dirty="0"/>
              <a:t>On a objectivé et on va voir que tout ce qui doit être choisi par le couple ne l’est pas quand le choix nuit au conjoint économiquement fort – c’est intuitif, c’est le rapport de force, mais le constat est maintenant objectif. Les femmes sont désavantagées par l’autonomie de la volonté, et par le principe de respect des contrats, deux DOGMES qui sont très ancrés chez les notaires, les magistrats et dans une moindre mesure chez les avocats. Cela pose de très graves problèmes en cas de DCM, d’accords sur les enfants et de circonstances changeantes.</a:t>
            </a:r>
          </a:p>
          <a:p>
            <a:pPr marL="171450" indent="-171450">
              <a:buFontTx/>
              <a:buChar char="-"/>
            </a:pPr>
            <a:endParaRPr lang="fr-FR" dirty="0"/>
          </a:p>
          <a:p>
            <a:pPr marL="171450" indent="-171450">
              <a:buFontTx/>
              <a:buChar char="-"/>
            </a:pPr>
            <a:endParaRPr lang="fr-FR" dirty="0"/>
          </a:p>
          <a:p>
            <a:r>
              <a:rPr lang="fr-FR" dirty="0"/>
              <a:t>Une adaptation de ces statuts aux nouvelles familles nécessite une remise en question de ces postulats par la doctrine et la jurisprudence </a:t>
            </a:r>
          </a:p>
          <a:p>
            <a:pPr marL="171450" indent="-171450">
              <a:buFontTx/>
              <a:buChar char="-"/>
            </a:pPr>
            <a:r>
              <a:rPr lang="fr-FR" dirty="0"/>
              <a:t>les choix sont-ils éclairés : rôle du notaire, rôle de l'état</a:t>
            </a:r>
          </a:p>
          <a:p>
            <a:pPr marL="171450" indent="-171450">
              <a:buFontTx/>
              <a:buChar char="-"/>
            </a:pPr>
            <a:r>
              <a:rPr lang="fr-FR" dirty="0"/>
              <a:t>les choix sont-ils liants : rôle correctif du juge, poids de l'équité</a:t>
            </a:r>
          </a:p>
          <a:p>
            <a:pPr marL="171450" indent="-171450">
              <a:buFontTx/>
              <a:buChar char="-"/>
            </a:pPr>
            <a:r>
              <a:rPr lang="fr-FR" dirty="0"/>
              <a:t>les choix sont-ils genrés : je crains que oui, comme certaines pratiques professionnelles, que les femmes sont défavorisées, et j’apporterai quelques et pistes de réflexion</a:t>
            </a:r>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endParaRPr lang="fr-FR" dirty="0"/>
          </a:p>
          <a:p>
            <a:r>
              <a:rPr lang="fr-FR" dirty="0"/>
              <a:t>Protéger contre quoi ? </a:t>
            </a:r>
          </a:p>
          <a:p>
            <a:endParaRPr lang="fr-FR" dirty="0"/>
          </a:p>
          <a:p>
            <a:pPr marL="171450" indent="-171450">
              <a:buFontTx/>
              <a:buChar char="-"/>
            </a:pPr>
            <a:r>
              <a:rPr lang="fr-FR" dirty="0"/>
              <a:t>Protéger contre une absence de partage et de transmission du capital constitué par les efforts des deux, deux salaires ou deux énergies différentes</a:t>
            </a:r>
          </a:p>
          <a:p>
            <a:pPr marL="628650" lvl="1" indent="-171450">
              <a:buFontTx/>
              <a:buChar char="-"/>
            </a:pPr>
            <a:r>
              <a:rPr lang="fr-FR" b="1" dirty="0"/>
              <a:t>Communauté / Séparation de biens – différences fondamental à travail comparable (rémunéré ou non); partage ou liberté d’investir à son nom ou au nom des deux </a:t>
            </a:r>
          </a:p>
          <a:p>
            <a:pPr marL="628650" lvl="1" indent="-171450">
              <a:buFontTx/>
              <a:buChar char="-"/>
            </a:pPr>
            <a:r>
              <a:rPr lang="fr-FR" b="1" dirty="0"/>
              <a:t>La CL est une séparation de biens, alors qu’on croit que c’est un mariage – le plus grand danger actuel – tous les défauts de la SB et en plus pas de pension alimentaires - on peut la corriger mais il faut l’accord du plus fortuné, qui n’a pas intérêt à la protection</a:t>
            </a:r>
          </a:p>
          <a:p>
            <a:pPr marL="628650" lvl="1" indent="-171450">
              <a:buFontTx/>
              <a:buChar char="-"/>
            </a:pPr>
            <a:r>
              <a:rPr lang="fr-FR" b="1" dirty="0"/>
              <a:t>Le </a:t>
            </a:r>
            <a:r>
              <a:rPr lang="fr-FR" b="1" dirty="0" err="1"/>
              <a:t>chjoix</a:t>
            </a:r>
            <a:r>
              <a:rPr lang="fr-FR" b="1" dirty="0"/>
              <a:t> fait au début du couple est souvent en amour et à revenus égaux; négocier avec le </a:t>
            </a:r>
            <a:r>
              <a:rPr lang="fr-FR" b="1" dirty="0" err="1"/>
              <a:t>pklus</a:t>
            </a:r>
            <a:r>
              <a:rPr lang="fr-FR" b="1" dirty="0"/>
              <a:t> riche une protection défavorable au plus riche est difficile</a:t>
            </a:r>
          </a:p>
          <a:p>
            <a:pPr marL="628650" lvl="1" indent="-171450">
              <a:buFontTx/>
              <a:buChar char="-"/>
            </a:pPr>
            <a:r>
              <a:rPr lang="fr-FR" b="1" dirty="0"/>
              <a:t>Le mythe du 50/50 sur compte commun, contraire à la loi, puis qui s’installe - Ainsi si on rembourser l’emprunt avec le compte commun, et si monsieur a plus de revenus, il s’enrichit. Pire encore si c’est sa maison a lui qu’on rembourse à 2 550/50 – ramer pour créance, avec avocat de la femme en difficulté Les pots de yaourt.</a:t>
            </a:r>
          </a:p>
          <a:p>
            <a:pPr marL="628650" lvl="1" indent="-171450">
              <a:buFontTx/>
              <a:buChar char="-"/>
            </a:pPr>
            <a:endParaRPr lang="fr-FR" dirty="0"/>
          </a:p>
          <a:p>
            <a:pPr marL="171450" indent="-171450">
              <a:buFontTx/>
              <a:buChar char="-"/>
            </a:pPr>
            <a:r>
              <a:rPr lang="fr-FR" dirty="0"/>
              <a:t>Préjudices de carrière liés à la vie commune</a:t>
            </a:r>
          </a:p>
          <a:p>
            <a:pPr marL="628650" lvl="1" indent="-171450">
              <a:buFontTx/>
              <a:buChar char="-"/>
            </a:pPr>
            <a:r>
              <a:rPr lang="fr-FR" b="1" dirty="0"/>
              <a:t>Pensions alimentaires liées à la dégradation de potentiel de carrière</a:t>
            </a:r>
          </a:p>
          <a:p>
            <a:endParaRPr lang="fr-FR" dirty="0"/>
          </a:p>
          <a:p>
            <a:r>
              <a:rPr lang="fr-FR" dirty="0"/>
              <a:t>- la protection contre les dangers des crises conjugales / mesures urgentes - violences</a:t>
            </a:r>
          </a:p>
          <a:p>
            <a:r>
              <a:rPr lang="fr-FR" dirty="0"/>
              <a:t>- la protection du partenaire survivant / transmission des biens – mariage / lignage</a:t>
            </a:r>
          </a:p>
          <a:p>
            <a:endParaRPr lang="fr-FR" dirty="0"/>
          </a:p>
          <a:p>
            <a:r>
              <a:rPr lang="fr-FR" dirty="0"/>
              <a:t>Ca c’est la protection FORMELLEMENT EGALITAIRE  par le statut se déploie sur quatre axes :</a:t>
            </a:r>
          </a:p>
          <a:p>
            <a:endParaRPr lang="fr-FR" dirty="0"/>
          </a:p>
          <a:p>
            <a:r>
              <a:rPr lang="fr-FR" dirty="0"/>
              <a:t>OPTING IN OUT – </a:t>
            </a:r>
          </a:p>
          <a:p>
            <a:r>
              <a:rPr lang="fr-FR" dirty="0"/>
              <a:t>Le fondement de notre droit civil: autonomie de la volonté et respect du choix ou du contrat; neutralité formelle des règles </a:t>
            </a:r>
          </a:p>
          <a:p>
            <a:r>
              <a:rPr lang="fr-FR" dirty="0"/>
              <a:t>- statuts </a:t>
            </a:r>
            <a:r>
              <a:rPr lang="fr-FR" dirty="0" err="1"/>
              <a:t>opting</a:t>
            </a:r>
            <a:r>
              <a:rPr lang="fr-FR" dirty="0"/>
              <a:t> out (on peut renoncer à une protection, généralement éclairé)</a:t>
            </a:r>
          </a:p>
          <a:p>
            <a:r>
              <a:rPr lang="fr-FR" dirty="0"/>
              <a:t>- statuts </a:t>
            </a:r>
            <a:r>
              <a:rPr lang="fr-FR" dirty="0" err="1"/>
              <a:t>opting</a:t>
            </a:r>
            <a:r>
              <a:rPr lang="fr-FR" dirty="0"/>
              <a:t> in (il faut souscrire à une protection, pas nécessairement informé)</a:t>
            </a:r>
          </a:p>
          <a:p>
            <a:r>
              <a:rPr lang="fr-FR" b="1" dirty="0"/>
              <a:t>BIAIS de genre </a:t>
            </a:r>
            <a:r>
              <a:rPr lang="fr-FR" dirty="0"/>
              <a:t>: on y croit tous, les notaires et les banquiers encore plus que les </a:t>
            </a:r>
            <a:r>
              <a:rPr lang="fr-FR" dirty="0" err="1"/>
              <a:t>acvocats</a:t>
            </a:r>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remise en question de ce postulat par la doctrine et la jurisprudence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BEDD1D3-8E8E-EF42-BFFF-3CCC2BC23224}" type="slidenum">
              <a:rPr lang="fr-FR" smtClean="0"/>
              <a:t>6</a:t>
            </a:fld>
            <a:endParaRPr lang="fr-FR"/>
          </a:p>
        </p:txBody>
      </p:sp>
    </p:spTree>
    <p:extLst>
      <p:ext uri="{BB962C8B-B14F-4D97-AF65-F5344CB8AC3E}">
        <p14:creationId xmlns:p14="http://schemas.microsoft.com/office/powerpoint/2010/main" val="171697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5C2BA-2D66-F064-80E3-809790CD6B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F9F703-8608-3157-BC27-90555CC746B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38F8D3-708C-EC70-AF83-2BB00684FE11}"/>
              </a:ext>
            </a:extLst>
          </p:cNvPr>
          <p:cNvSpPr>
            <a:spLocks noGrp="1"/>
          </p:cNvSpPr>
          <p:nvPr>
            <p:ph type="body" idx="1"/>
          </p:nvPr>
        </p:nvSpPr>
        <p:spPr/>
        <p:txBody>
          <a:bodyPr/>
          <a:lstStyle/>
          <a:p>
            <a:pPr marL="171450" indent="-171450">
              <a:buFont typeface="Wingdings" pitchFamily="2" charset="2"/>
              <a:buChar char="Ø"/>
            </a:pPr>
            <a:endParaRPr lang="fr-FR" dirty="0"/>
          </a:p>
          <a:p>
            <a:pPr marL="171450" indent="-171450">
              <a:buFont typeface="Wingdings" pitchFamily="2" charset="2"/>
              <a:buChar char="Ø"/>
            </a:pPr>
            <a:r>
              <a:rPr lang="fr-FR" dirty="0"/>
              <a:t>RESULTATS DES ETUDES EMPIRIQUES – JE les présente, nous allons les détailler dans la suite de la conférence avec des exemples précis et des témoignages d’avocats, de notaires et de magistrats.</a:t>
            </a:r>
          </a:p>
          <a:p>
            <a:pPr marL="171450" indent="-171450">
              <a:buFont typeface="Wingdings" pitchFamily="2" charset="2"/>
              <a:buChar char="Ø"/>
            </a:pPr>
            <a:endParaRPr lang="fr-FR" dirty="0"/>
          </a:p>
          <a:p>
            <a:pPr marL="171450" indent="-171450">
              <a:buFont typeface="Wingdings" pitchFamily="2" charset="2"/>
              <a:buChar char="Ø"/>
            </a:pPr>
            <a:r>
              <a:rPr lang="fr-FR" dirty="0"/>
              <a:t>Dans une première partie on va </a:t>
            </a:r>
            <a:r>
              <a:rPr lang="fr-FR" dirty="0" err="1"/>
              <a:t>découvrires</a:t>
            </a:r>
            <a:r>
              <a:rPr lang="fr-FR" dirty="0"/>
              <a:t> quelques pratiques notariales qui créent une partie du problème en plongeant des couples en séparation de biens, sans correctifs, ou en favorisant des accords amiables ou des divorces par consentement mutuel qui vont causer des problèmes par la suite.</a:t>
            </a:r>
          </a:p>
          <a:p>
            <a:pPr marL="171450" indent="-171450">
              <a:buFont typeface="Wingdings" pitchFamily="2" charset="2"/>
              <a:buChar char="Ø"/>
            </a:pPr>
            <a:endParaRPr lang="fr-FR" dirty="0"/>
          </a:p>
          <a:p>
            <a:pPr marL="171450" indent="-171450">
              <a:buFont typeface="Wingdings" pitchFamily="2" charset="2"/>
              <a:buChar char="Ø"/>
            </a:pPr>
            <a:r>
              <a:rPr lang="fr-FR" dirty="0"/>
              <a:t>Dans une seconde partie j’insisterai sur le contentieux et les procédures avec mes conseils pratiques pour tenter de réduire les effets des pratiques genrées.</a:t>
            </a:r>
          </a:p>
          <a:p>
            <a:pPr marL="171450" indent="-171450">
              <a:buFont typeface="Wingdings" pitchFamily="2" charset="2"/>
              <a:buChar char="Ø"/>
            </a:pPr>
            <a:endParaRPr lang="fr-FR" dirty="0"/>
          </a:p>
          <a:p>
            <a:pPr marL="171450" indent="-171450">
              <a:buFont typeface="Wingdings" pitchFamily="2" charset="2"/>
              <a:buChar char="Ø"/>
            </a:pPr>
            <a:endParaRPr lang="fr-FR" dirty="0"/>
          </a:p>
          <a:p>
            <a:pPr marL="171450" indent="-171450">
              <a:buFont typeface="Wingdings" pitchFamily="2" charset="2"/>
              <a:buChar char="Ø"/>
            </a:pPr>
            <a:endParaRPr lang="fr-FR" dirty="0"/>
          </a:p>
        </p:txBody>
      </p:sp>
      <p:sp>
        <p:nvSpPr>
          <p:cNvPr id="4" name="Espace réservé du numéro de diapositive 3">
            <a:extLst>
              <a:ext uri="{FF2B5EF4-FFF2-40B4-BE49-F238E27FC236}">
                <a16:creationId xmlns:a16="http://schemas.microsoft.com/office/drawing/2014/main" id="{B00111E8-C999-0720-BF13-138B8799B693}"/>
              </a:ext>
            </a:extLst>
          </p:cNvPr>
          <p:cNvSpPr>
            <a:spLocks noGrp="1"/>
          </p:cNvSpPr>
          <p:nvPr>
            <p:ph type="sldNum" sz="quarter" idx="5"/>
          </p:nvPr>
        </p:nvSpPr>
        <p:spPr/>
        <p:txBody>
          <a:bodyPr/>
          <a:lstStyle/>
          <a:p>
            <a:fld id="{0BEDD1D3-8E8E-EF42-BFFF-3CCC2BC23224}" type="slidenum">
              <a:rPr lang="fr-FR" smtClean="0"/>
              <a:t>7</a:t>
            </a:fld>
            <a:endParaRPr lang="fr-FR"/>
          </a:p>
        </p:txBody>
      </p:sp>
    </p:spTree>
    <p:extLst>
      <p:ext uri="{BB962C8B-B14F-4D97-AF65-F5344CB8AC3E}">
        <p14:creationId xmlns:p14="http://schemas.microsoft.com/office/powerpoint/2010/main" val="202524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E233C-2154-4A67-ED37-662264AB6B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52E9ED-7334-2629-C338-4F4C396C62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6D41D3-6381-6879-0952-686F05DE0C4B}"/>
              </a:ext>
            </a:extLst>
          </p:cNvPr>
          <p:cNvSpPr>
            <a:spLocks noGrp="1"/>
          </p:cNvSpPr>
          <p:nvPr>
            <p:ph type="body" idx="1"/>
          </p:nvPr>
        </p:nvSpPr>
        <p:spPr/>
        <p:txBody>
          <a:bodyPr/>
          <a:lstStyle/>
          <a:p>
            <a:r>
              <a:rPr lang="fr-FR" dirty="0"/>
              <a:t>Mariage SB = seul contact avec un professionnel. Très important. </a:t>
            </a:r>
          </a:p>
          <a:p>
            <a:endParaRPr lang="fr-FR" dirty="0"/>
          </a:p>
          <a:p>
            <a:r>
              <a:rPr lang="fr-FR" dirty="0"/>
              <a:t>Un notaire chargé d’expliquer tous les régimes mat et évaluer le meilleur régime pour les deux et donc anticiper les risques d’apparition d’un conjoint économiquement faible</a:t>
            </a:r>
          </a:p>
          <a:p>
            <a:endParaRPr lang="fr-FR" dirty="0"/>
          </a:p>
          <a:p>
            <a:r>
              <a:rPr lang="fr-FR" dirty="0"/>
              <a:t>1.</a:t>
            </a:r>
          </a:p>
          <a:p>
            <a:r>
              <a:rPr lang="fr-FR" dirty="0"/>
              <a:t>Premier problème : Les COUPLES viennent avec LEUR projet, leur choix, </a:t>
            </a:r>
            <a:r>
              <a:rPr lang="fr-FR" b="1" dirty="0"/>
              <a:t>découlant d’un mode de vie indépendant déjà installé</a:t>
            </a:r>
            <a:r>
              <a:rPr lang="fr-FR" dirty="0"/>
              <a:t>, car en cohabitation avant le mariage</a:t>
            </a:r>
          </a:p>
          <a:p>
            <a:endParaRPr lang="fr-FR" dirty="0"/>
          </a:p>
          <a:p>
            <a:r>
              <a:rPr lang="fr-FR" dirty="0"/>
              <a:t>Systèmes de partage 50/50 des revenus qui font penser que ce sera toujours 50/50 pour la suite ou toujours équilibré.</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Deuxième </a:t>
            </a:r>
            <a:r>
              <a:rPr lang="fr-FR" dirty="0" err="1"/>
              <a:t>probème</a:t>
            </a:r>
            <a:r>
              <a:rPr lang="fr-FR" dirty="0"/>
              <a:t> : la SB est </a:t>
            </a:r>
            <a:r>
              <a:rPr lang="fr-FR" b="1" dirty="0"/>
              <a:t>courante dans DANS LES FAMILLES / PROFESSIONS possédantes</a:t>
            </a:r>
            <a:r>
              <a:rPr lang="fr-FR" dirty="0"/>
              <a:t>, si on n’a rien on ne va pas chez le notaire,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et cette tendance qui est genrée et défavorable aux femmes car favorable aux conjoints qui a le plus de revenus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dirty="0"/>
              <a:t>Ou alors c’est la famille qui conseille qui impose, et le notaire est le notaire du mari, celui de la famille fortunée</a:t>
            </a:r>
          </a:p>
          <a:p>
            <a:endParaRPr lang="fr-FR" dirty="0"/>
          </a:p>
          <a:p>
            <a:endParaRPr lang="fr-FR" dirty="0"/>
          </a:p>
          <a:p>
            <a:r>
              <a:rPr lang="fr-FR" dirty="0"/>
              <a:t>Enfin il y a des </a:t>
            </a:r>
            <a:r>
              <a:rPr lang="fr-FR" u="sng" dirty="0"/>
              <a:t>biais chez les notaires</a:t>
            </a:r>
            <a:r>
              <a:rPr lang="fr-FR" dirty="0"/>
              <a:t>, des biais professionnels qui ont un effet genré : </a:t>
            </a:r>
          </a:p>
          <a:p>
            <a:endParaRPr lang="fr-FR" dirty="0"/>
          </a:p>
          <a:p>
            <a:r>
              <a:rPr lang="fr-FR" b="1" u="sng" dirty="0"/>
              <a:t>- </a:t>
            </a:r>
            <a:r>
              <a:rPr lang="fr-FR" b="1" u="sng" dirty="0" err="1"/>
              <a:t>afinité</a:t>
            </a:r>
            <a:r>
              <a:rPr lang="fr-FR" b="1" u="sng" dirty="0"/>
              <a:t> avec le contrat, son respect, sa non modification. </a:t>
            </a:r>
          </a:p>
          <a:p>
            <a:endParaRPr lang="fr-FR" b="1" u="sng" dirty="0"/>
          </a:p>
          <a:p>
            <a:r>
              <a:rPr lang="fr-FR" dirty="0"/>
              <a:t>L’ADN du notaire c’est à la fois régler tout par contrat, et ne pas remettre en question les choix. Ils ont difficile à faire changer d’avis.</a:t>
            </a:r>
          </a:p>
          <a:p>
            <a:endParaRPr lang="fr-FR" dirty="0"/>
          </a:p>
          <a:p>
            <a:r>
              <a:rPr lang="fr-FR" b="1" u="sng" dirty="0"/>
              <a:t>- biais de proximité avec les partenaires possédant le capital, pour diverses raisons, pas uniquement parce qu’ils ont aussi du capital.</a:t>
            </a:r>
          </a:p>
          <a:p>
            <a:endParaRPr lang="fr-FR" dirty="0"/>
          </a:p>
          <a:p>
            <a:r>
              <a:rPr lang="fr-FR" dirty="0"/>
              <a:t>Le contrat se conclut peu avant le mariage donc sous pression.</a:t>
            </a:r>
          </a:p>
          <a:p>
            <a:endParaRPr lang="fr-FR" dirty="0"/>
          </a:p>
          <a:p>
            <a:r>
              <a:rPr lang="fr-FR" dirty="0"/>
              <a:t>L’information est courte, et parcellaire même si cela s’améliore</a:t>
            </a:r>
          </a:p>
          <a:p>
            <a:pPr marL="171450" indent="-171450">
              <a:buFont typeface="Wingdings" pitchFamily="2" charset="2"/>
              <a:buChar char="Ø"/>
            </a:pPr>
            <a:endParaRPr lang="fr-FR" dirty="0"/>
          </a:p>
          <a:p>
            <a:endParaRPr lang="fr-FR" dirty="0"/>
          </a:p>
          <a:p>
            <a:r>
              <a:rPr lang="fr-FR" b="1" dirty="0"/>
              <a:t>&gt; Souscrire une SB chez le notaire </a:t>
            </a:r>
            <a:r>
              <a:rPr lang="fr-FR" b="1" u="sng" dirty="0"/>
              <a:t>n’est pas toujours un vrai choix juridique </a:t>
            </a:r>
            <a:endParaRPr lang="fr-FR" dirty="0"/>
          </a:p>
          <a:p>
            <a:pPr marL="171450" indent="-171450">
              <a:buFont typeface="Wingdings" pitchFamily="2" charset="2"/>
              <a:buChar char="Ø"/>
            </a:pPr>
            <a:endParaRPr lang="fr-FR" dirty="0"/>
          </a:p>
          <a:p>
            <a:pPr marL="171450" indent="-171450">
              <a:buFont typeface="Wingdings" pitchFamily="2" charset="2"/>
              <a:buChar char="Ø"/>
            </a:pPr>
            <a:endParaRPr lang="fr-FR" dirty="0"/>
          </a:p>
        </p:txBody>
      </p:sp>
      <p:sp>
        <p:nvSpPr>
          <p:cNvPr id="4" name="Espace réservé du numéro de diapositive 3">
            <a:extLst>
              <a:ext uri="{FF2B5EF4-FFF2-40B4-BE49-F238E27FC236}">
                <a16:creationId xmlns:a16="http://schemas.microsoft.com/office/drawing/2014/main" id="{5E93B3D1-B06F-BC7C-FB7C-832114E2CCEA}"/>
              </a:ext>
            </a:extLst>
          </p:cNvPr>
          <p:cNvSpPr>
            <a:spLocks noGrp="1"/>
          </p:cNvSpPr>
          <p:nvPr>
            <p:ph type="sldNum" sz="quarter" idx="5"/>
          </p:nvPr>
        </p:nvSpPr>
        <p:spPr/>
        <p:txBody>
          <a:bodyPr/>
          <a:lstStyle/>
          <a:p>
            <a:fld id="{0BEDD1D3-8E8E-EF42-BFFF-3CCC2BC23224}" type="slidenum">
              <a:rPr lang="fr-FR" smtClean="0"/>
              <a:t>8</a:t>
            </a:fld>
            <a:endParaRPr lang="fr-FR"/>
          </a:p>
        </p:txBody>
      </p:sp>
    </p:spTree>
    <p:extLst>
      <p:ext uri="{BB962C8B-B14F-4D97-AF65-F5344CB8AC3E}">
        <p14:creationId xmlns:p14="http://schemas.microsoft.com/office/powerpoint/2010/main" val="96483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E233C-2154-4A67-ED37-662264AB6B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52E9ED-7334-2629-C338-4F4C396C62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6D41D3-6381-6879-0952-686F05DE0C4B}"/>
              </a:ext>
            </a:extLst>
          </p:cNvPr>
          <p:cNvSpPr>
            <a:spLocks noGrp="1"/>
          </p:cNvSpPr>
          <p:nvPr>
            <p:ph type="body" idx="1"/>
          </p:nvPr>
        </p:nvSpPr>
        <p:spPr/>
        <p:txBody>
          <a:bodyPr/>
          <a:lstStyle/>
          <a:p>
            <a:r>
              <a:rPr lang="fr-FR" b="1" u="sng" dirty="0"/>
              <a:t>Discours NOTARIAL catastrophisant sur la communauté </a:t>
            </a:r>
            <a:r>
              <a:rPr lang="fr-FR" dirty="0"/>
              <a:t>: on conclut souvent une séparation de biens par crainte peur d’un scénario très rare, la </a:t>
            </a:r>
            <a:r>
              <a:rPr lang="fr-FR" u="sng" dirty="0"/>
              <a:t>faillite</a:t>
            </a:r>
            <a:r>
              <a:rPr lang="fr-FR" dirty="0"/>
              <a:t>, et pour cela on paie une assurance très chère : perte de la moitié des revenus et du capital d’acquêts – or il est normal de partager les acquêts.</a:t>
            </a:r>
          </a:p>
          <a:p>
            <a:endParaRPr lang="fr-FR" dirty="0"/>
          </a:p>
          <a:p>
            <a:r>
              <a:rPr lang="fr-FR" dirty="0"/>
              <a:t>VAN MOLLE et Honoraires notaires – Une seule faillite…</a:t>
            </a:r>
          </a:p>
          <a:p>
            <a:endParaRPr lang="fr-FR" dirty="0"/>
          </a:p>
          <a:p>
            <a:r>
              <a:rPr lang="fr-FR" dirty="0"/>
              <a:t>Il faut inverser le discours, dire que quand on fait une SB on </a:t>
            </a:r>
            <a:r>
              <a:rPr lang="fr-FR" u="sng" dirty="0"/>
              <a:t>renonce</a:t>
            </a:r>
            <a:r>
              <a:rPr lang="fr-FR" dirty="0"/>
              <a:t> à une protection (</a:t>
            </a:r>
            <a:r>
              <a:rPr lang="fr-FR" dirty="0" err="1"/>
              <a:t>opt</a:t>
            </a:r>
            <a:r>
              <a:rPr lang="fr-FR" dirty="0"/>
              <a:t> OUT)</a:t>
            </a:r>
          </a:p>
          <a:p>
            <a:endParaRPr lang="fr-FR" dirty="0"/>
          </a:p>
          <a:p>
            <a:r>
              <a:rPr lang="fr-FR" dirty="0"/>
              <a:t>Je ne comprends pas les femmes qui signent une SB et qui signent un contrat dont elles ne peuvent sortir alors qu’il </a:t>
            </a:r>
            <a:r>
              <a:rPr lang="fr-FR" dirty="0" err="1"/>
              <a:t>pput</a:t>
            </a:r>
            <a:r>
              <a:rPr lang="fr-FR" dirty="0"/>
              <a:t> les appauvrir (pots de yaourt)</a:t>
            </a:r>
          </a:p>
          <a:p>
            <a:endParaRPr lang="fr-FR" dirty="0"/>
          </a:p>
          <a:p>
            <a:r>
              <a:rPr lang="fr-FR" dirty="0"/>
              <a:t>Dans ce prolongement les notaires </a:t>
            </a:r>
            <a:r>
              <a:rPr lang="fr-FR" b="1" u="sng" dirty="0"/>
              <a:t>chargent les femmes de la responsabilité de leur protection</a:t>
            </a:r>
            <a:r>
              <a:rPr lang="fr-FR" b="0" u="sng" dirty="0"/>
              <a:t>. </a:t>
            </a:r>
          </a:p>
          <a:p>
            <a:endParaRPr lang="fr-FR" dirty="0"/>
          </a:p>
          <a:p>
            <a:r>
              <a:rPr lang="fr-FR" dirty="0"/>
              <a:t>Ils disent aux couples de faire eux même leur communauté en achetant en indivision, mais ils ne disent pas que si un des deux a plus de revenus il n’y aura pas d’indivisions sans son accord. </a:t>
            </a:r>
          </a:p>
          <a:p>
            <a:endParaRPr lang="fr-FR" dirty="0"/>
          </a:p>
          <a:p>
            <a:r>
              <a:rPr lang="fr-FR" dirty="0"/>
              <a:t>Ils disent aussi commencez en sb et revenez me voir : cela n’arrive jamais car l’économiquement fort ne voudra pas nécessairement.</a:t>
            </a:r>
          </a:p>
          <a:p>
            <a:endParaRPr lang="fr-FR" dirty="0"/>
          </a:p>
          <a:p>
            <a:r>
              <a:rPr lang="fr-FR" dirty="0"/>
              <a:t>On peut corriger la séparation de biens, mettre un </a:t>
            </a:r>
            <a:r>
              <a:rPr lang="fr-FR" b="1" u="sng" dirty="0"/>
              <a:t>correctif judiciaire </a:t>
            </a:r>
            <a:r>
              <a:rPr lang="fr-FR" dirty="0"/>
              <a:t>si cela tourne mal. ET là on observe que les notaires sont </a:t>
            </a:r>
            <a:r>
              <a:rPr lang="fr-FR" b="1" dirty="0"/>
              <a:t>défavorables </a:t>
            </a:r>
            <a:r>
              <a:rPr lang="fr-FR" dirty="0"/>
              <a:t>à ces clauses, </a:t>
            </a:r>
          </a:p>
          <a:p>
            <a:endParaRPr lang="fr-FR" dirty="0"/>
          </a:p>
          <a:p>
            <a:r>
              <a:rPr lang="fr-FR" dirty="0"/>
              <a:t>car ces corrections font intervenir un juge et cela va à l’encontre de leur éthos puisque facteur d’insécurité et remise en question du contrat. Le discours est de nouveau catastrophiste.</a:t>
            </a:r>
          </a:p>
          <a:p>
            <a:endParaRPr lang="fr-FR" dirty="0"/>
          </a:p>
          <a:p>
            <a:r>
              <a:rPr lang="fr-FR" dirty="0"/>
              <a:t>Certains notaires disent qu’ils ajoutent à la séparation de biens une société d’acquêts vide à </a:t>
            </a:r>
            <a:r>
              <a:rPr lang="fr-FR" dirty="0" err="1"/>
              <a:t>alimentaiton</a:t>
            </a:r>
            <a:r>
              <a:rPr lang="fr-FR" dirty="0"/>
              <a:t> volontaire, ace les biens indivis que les époux </a:t>
            </a:r>
            <a:r>
              <a:rPr lang="fr-FR" dirty="0" err="1"/>
              <a:t>veulement</a:t>
            </a:r>
            <a:r>
              <a:rPr lang="fr-FR" dirty="0"/>
              <a:t> bien </a:t>
            </a:r>
            <a:r>
              <a:rPr lang="fr-FR" dirty="0" err="1"/>
              <a:t>metytrte</a:t>
            </a:r>
            <a:r>
              <a:rPr lang="fr-FR" dirty="0"/>
              <a:t> dedans &gt; ca ne sert a rien sinon qu’à faire passer le </a:t>
            </a:r>
            <a:r>
              <a:rPr lang="fr-FR" dirty="0" err="1"/>
              <a:t>confat</a:t>
            </a:r>
            <a:r>
              <a:rPr lang="fr-FR" dirty="0"/>
              <a:t> de séparation de biens alors qu’il y avait précisément une discussion dans l’étude sur la communauté. Ce n’est pas déontologique</a:t>
            </a:r>
          </a:p>
          <a:p>
            <a:endParaRPr lang="fr-FR" dirty="0"/>
          </a:p>
          <a:p>
            <a:pPr marL="171450" indent="-171450">
              <a:buFont typeface="Wingdings" pitchFamily="2" charset="2"/>
              <a:buChar char="Ø"/>
            </a:pPr>
            <a:endParaRPr lang="fr-FR" dirty="0"/>
          </a:p>
          <a:p>
            <a:pPr marL="171450" indent="-171450">
              <a:buFont typeface="Wingdings" pitchFamily="2" charset="2"/>
              <a:buChar char="Ø"/>
            </a:pPr>
            <a:r>
              <a:rPr lang="fr-FR" b="1" dirty="0"/>
              <a:t>REMEDES </a:t>
            </a:r>
          </a:p>
          <a:p>
            <a:pPr marL="171450" indent="-171450">
              <a:buFont typeface="Wingdings" pitchFamily="2" charset="2"/>
              <a:buChar char="Ø"/>
            </a:pPr>
            <a:endParaRPr lang="fr-FR" dirty="0"/>
          </a:p>
          <a:p>
            <a:pPr marL="171450" indent="-171450">
              <a:buFont typeface="Wingdings" pitchFamily="2" charset="2"/>
              <a:buChar char="Ø"/>
            </a:pPr>
            <a:r>
              <a:rPr lang="fr-FR" dirty="0"/>
              <a:t>Prise de </a:t>
            </a:r>
            <a:r>
              <a:rPr lang="fr-FR" dirty="0" err="1"/>
              <a:t>conseice</a:t>
            </a:r>
            <a:r>
              <a:rPr lang="fr-FR" dirty="0"/>
              <a:t> maintenant du notariat</a:t>
            </a:r>
          </a:p>
          <a:p>
            <a:pPr marL="171450" indent="-171450">
              <a:buFont typeface="Wingdings" pitchFamily="2" charset="2"/>
              <a:buChar char="Ø"/>
            </a:pPr>
            <a:r>
              <a:rPr lang="fr-FR" dirty="0"/>
              <a:t>Prendre deux notaires</a:t>
            </a:r>
          </a:p>
          <a:p>
            <a:pPr marL="171450" indent="-171450">
              <a:buFont typeface="Wingdings" pitchFamily="2" charset="2"/>
              <a:buChar char="Ø"/>
            </a:pPr>
            <a:r>
              <a:rPr lang="fr-FR" dirty="0"/>
              <a:t>Renforcer la procédure comme la clause VALKENIERS</a:t>
            </a:r>
          </a:p>
          <a:p>
            <a:pPr marL="171450" indent="-171450">
              <a:buFont typeface="Wingdings" pitchFamily="2" charset="2"/>
              <a:buChar char="Ø"/>
            </a:pPr>
            <a:r>
              <a:rPr lang="fr-FR" dirty="0"/>
              <a:t>Soumettre à un avocat qui n’a pas le même ADN Professionnel</a:t>
            </a:r>
          </a:p>
          <a:p>
            <a:endParaRPr lang="fr-FR" dirty="0"/>
          </a:p>
          <a:p>
            <a:r>
              <a:rPr lang="fr-FR" b="1" dirty="0"/>
              <a:t>CONCLUSION pour les notaires </a:t>
            </a:r>
            <a:r>
              <a:rPr lang="fr-FR" dirty="0"/>
              <a:t>:</a:t>
            </a:r>
          </a:p>
          <a:p>
            <a:endParaRPr lang="fr-FR" dirty="0"/>
          </a:p>
          <a:p>
            <a:r>
              <a:rPr lang="fr-FR" dirty="0"/>
              <a:t>Grille de lecture « économique, propension à mobiliser des dispositifs qui protègent le patrimoine individuel </a:t>
            </a:r>
            <a:r>
              <a:rPr lang="fr-FR" dirty="0" err="1"/>
              <a:t>plutot</a:t>
            </a:r>
            <a:r>
              <a:rPr lang="fr-FR" dirty="0"/>
              <a:t> que l’</a:t>
            </a:r>
            <a:r>
              <a:rPr lang="fr-FR" dirty="0" err="1"/>
              <a:t>équilipbre</a:t>
            </a:r>
            <a:r>
              <a:rPr lang="fr-FR" dirty="0"/>
              <a:t> des patrimoines dans le couple, donc des dispositifs actuellement favorable aux hommes. </a:t>
            </a:r>
          </a:p>
          <a:p>
            <a:endParaRPr lang="fr-FR" dirty="0"/>
          </a:p>
          <a:p>
            <a:r>
              <a:rPr lang="fr-FR" dirty="0"/>
              <a:t>Les femmes renoncent à la communauté sans savoir si la vie conjugale va rendre celle-ci nécessaire. </a:t>
            </a:r>
          </a:p>
          <a:p>
            <a:endParaRPr lang="fr-FR" dirty="0"/>
          </a:p>
          <a:p>
            <a:r>
              <a:rPr lang="fr-FR" dirty="0"/>
              <a:t>C’est </a:t>
            </a:r>
            <a:r>
              <a:rPr lang="fr-FR" b="1" dirty="0"/>
              <a:t>la première grande renonciation des femmes</a:t>
            </a:r>
            <a:r>
              <a:rPr lang="fr-FR" dirty="0"/>
              <a:t>, la SB comme renonciation à la communauté, la cohabitation légale comme renonciation au mariage.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 va voir qu’il y en a d’autres, dans la liquidation après divorce ou après rupture</a:t>
            </a:r>
          </a:p>
          <a:p>
            <a:endParaRPr lang="fr-FR" dirty="0"/>
          </a:p>
          <a:p>
            <a:r>
              <a:rPr lang="fr-FR" dirty="0"/>
              <a:t>Ni les notaires ni les médias ne présentent cela ainsi. </a:t>
            </a:r>
          </a:p>
          <a:p>
            <a:endParaRPr lang="fr-FR" dirty="0"/>
          </a:p>
        </p:txBody>
      </p:sp>
      <p:sp>
        <p:nvSpPr>
          <p:cNvPr id="4" name="Espace réservé du numéro de diapositive 3">
            <a:extLst>
              <a:ext uri="{FF2B5EF4-FFF2-40B4-BE49-F238E27FC236}">
                <a16:creationId xmlns:a16="http://schemas.microsoft.com/office/drawing/2014/main" id="{5E93B3D1-B06F-BC7C-FB7C-832114E2CCEA}"/>
              </a:ext>
            </a:extLst>
          </p:cNvPr>
          <p:cNvSpPr>
            <a:spLocks noGrp="1"/>
          </p:cNvSpPr>
          <p:nvPr>
            <p:ph type="sldNum" sz="quarter" idx="5"/>
          </p:nvPr>
        </p:nvSpPr>
        <p:spPr/>
        <p:txBody>
          <a:bodyPr/>
          <a:lstStyle/>
          <a:p>
            <a:fld id="{0BEDD1D3-8E8E-EF42-BFFF-3CCC2BC23224}" type="slidenum">
              <a:rPr lang="fr-FR" smtClean="0"/>
              <a:t>9</a:t>
            </a:fld>
            <a:endParaRPr lang="fr-FR"/>
          </a:p>
        </p:txBody>
      </p:sp>
    </p:spTree>
    <p:extLst>
      <p:ext uri="{BB962C8B-B14F-4D97-AF65-F5344CB8AC3E}">
        <p14:creationId xmlns:p14="http://schemas.microsoft.com/office/powerpoint/2010/main" val="353406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727162-148E-1E4F-5DAE-0F65CE28440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FBEE7CC-0272-C332-18D9-E3EE8D795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B8BB042-B75F-4A3D-A3DB-186F2819E940}"/>
              </a:ext>
            </a:extLst>
          </p:cNvPr>
          <p:cNvSpPr>
            <a:spLocks noGrp="1"/>
          </p:cNvSpPr>
          <p:nvPr>
            <p:ph type="dt" sz="half" idx="10"/>
          </p:nvPr>
        </p:nvSpPr>
        <p:spPr/>
        <p:txBody>
          <a:bodyPr/>
          <a:lstStyle/>
          <a:p>
            <a:fld id="{78449934-0848-0740-BF87-6E28C510336C}" type="datetimeFigureOut">
              <a:rPr lang="fr-FR" smtClean="0"/>
              <a:t>29/01/2025</a:t>
            </a:fld>
            <a:endParaRPr lang="fr-FR"/>
          </a:p>
        </p:txBody>
      </p:sp>
      <p:sp>
        <p:nvSpPr>
          <p:cNvPr id="5" name="Espace réservé du pied de page 4">
            <a:extLst>
              <a:ext uri="{FF2B5EF4-FFF2-40B4-BE49-F238E27FC236}">
                <a16:creationId xmlns:a16="http://schemas.microsoft.com/office/drawing/2014/main" id="{C3F468E9-063A-3E0E-27AB-6389D63C9A1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D0A3A4-92DC-8ACF-6FBE-4AF68FE4CACD}"/>
              </a:ext>
            </a:extLst>
          </p:cNvPr>
          <p:cNvSpPr>
            <a:spLocks noGrp="1"/>
          </p:cNvSpPr>
          <p:nvPr>
            <p:ph type="sldNum" sz="quarter" idx="12"/>
          </p:nvPr>
        </p:nvSpPr>
        <p:spPr/>
        <p:txBody>
          <a:bodyPr/>
          <a:lstStyle/>
          <a:p>
            <a:fld id="{D190E419-587B-9149-95EA-5749266C0F28}" type="slidenum">
              <a:rPr lang="fr-FR" smtClean="0"/>
              <a:t>‹N°›</a:t>
            </a:fld>
            <a:endParaRPr lang="fr-FR"/>
          </a:p>
        </p:txBody>
      </p:sp>
    </p:spTree>
    <p:extLst>
      <p:ext uri="{BB962C8B-B14F-4D97-AF65-F5344CB8AC3E}">
        <p14:creationId xmlns:p14="http://schemas.microsoft.com/office/powerpoint/2010/main" val="14312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BB9897-C35A-ABE9-0AD0-E8172B1EDED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6F3B85B-7253-D0EA-87F2-C7A7539FE0A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3B1CB3-5D5C-9E75-28F7-A9B5E168D39F}"/>
              </a:ext>
            </a:extLst>
          </p:cNvPr>
          <p:cNvSpPr>
            <a:spLocks noGrp="1"/>
          </p:cNvSpPr>
          <p:nvPr>
            <p:ph type="dt" sz="half" idx="10"/>
          </p:nvPr>
        </p:nvSpPr>
        <p:spPr/>
        <p:txBody>
          <a:bodyPr/>
          <a:lstStyle/>
          <a:p>
            <a:fld id="{78449934-0848-0740-BF87-6E28C510336C}" type="datetimeFigureOut">
              <a:rPr lang="fr-FR" smtClean="0"/>
              <a:t>29/01/2025</a:t>
            </a:fld>
            <a:endParaRPr lang="fr-FR"/>
          </a:p>
        </p:txBody>
      </p:sp>
      <p:sp>
        <p:nvSpPr>
          <p:cNvPr id="5" name="Espace réservé du pied de page 4">
            <a:extLst>
              <a:ext uri="{FF2B5EF4-FFF2-40B4-BE49-F238E27FC236}">
                <a16:creationId xmlns:a16="http://schemas.microsoft.com/office/drawing/2014/main" id="{ED9BAB74-C66B-BE5C-5730-198D47451E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E497B21-FA36-E71F-A05C-78691325A874}"/>
              </a:ext>
            </a:extLst>
          </p:cNvPr>
          <p:cNvSpPr>
            <a:spLocks noGrp="1"/>
          </p:cNvSpPr>
          <p:nvPr>
            <p:ph type="sldNum" sz="quarter" idx="12"/>
          </p:nvPr>
        </p:nvSpPr>
        <p:spPr/>
        <p:txBody>
          <a:bodyPr/>
          <a:lstStyle/>
          <a:p>
            <a:fld id="{D190E419-587B-9149-95EA-5749266C0F28}" type="slidenum">
              <a:rPr lang="fr-FR" smtClean="0"/>
              <a:t>‹N°›</a:t>
            </a:fld>
            <a:endParaRPr lang="fr-FR"/>
          </a:p>
        </p:txBody>
      </p:sp>
    </p:spTree>
    <p:extLst>
      <p:ext uri="{BB962C8B-B14F-4D97-AF65-F5344CB8AC3E}">
        <p14:creationId xmlns:p14="http://schemas.microsoft.com/office/powerpoint/2010/main" val="334786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150D035-1140-9EAE-F10A-85313F65F27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17B7EE9-9E87-F371-0CB8-5C478B6EC11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524999-A606-E180-D082-6DCE9516CE20}"/>
              </a:ext>
            </a:extLst>
          </p:cNvPr>
          <p:cNvSpPr>
            <a:spLocks noGrp="1"/>
          </p:cNvSpPr>
          <p:nvPr>
            <p:ph type="dt" sz="half" idx="10"/>
          </p:nvPr>
        </p:nvSpPr>
        <p:spPr/>
        <p:txBody>
          <a:bodyPr/>
          <a:lstStyle/>
          <a:p>
            <a:fld id="{78449934-0848-0740-BF87-6E28C510336C}" type="datetimeFigureOut">
              <a:rPr lang="fr-FR" smtClean="0"/>
              <a:t>29/01/2025</a:t>
            </a:fld>
            <a:endParaRPr lang="fr-FR"/>
          </a:p>
        </p:txBody>
      </p:sp>
      <p:sp>
        <p:nvSpPr>
          <p:cNvPr id="5" name="Espace réservé du pied de page 4">
            <a:extLst>
              <a:ext uri="{FF2B5EF4-FFF2-40B4-BE49-F238E27FC236}">
                <a16:creationId xmlns:a16="http://schemas.microsoft.com/office/drawing/2014/main" id="{EA0E60A4-66BD-A4E7-DAC1-699818BE39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4B9ADA-CB22-B6D6-5FE1-544A6EF8A1C2}"/>
              </a:ext>
            </a:extLst>
          </p:cNvPr>
          <p:cNvSpPr>
            <a:spLocks noGrp="1"/>
          </p:cNvSpPr>
          <p:nvPr>
            <p:ph type="sldNum" sz="quarter" idx="12"/>
          </p:nvPr>
        </p:nvSpPr>
        <p:spPr/>
        <p:txBody>
          <a:bodyPr/>
          <a:lstStyle/>
          <a:p>
            <a:fld id="{D190E419-587B-9149-95EA-5749266C0F28}" type="slidenum">
              <a:rPr lang="fr-FR" smtClean="0"/>
              <a:t>‹N°›</a:t>
            </a:fld>
            <a:endParaRPr lang="fr-FR"/>
          </a:p>
        </p:txBody>
      </p:sp>
    </p:spTree>
    <p:extLst>
      <p:ext uri="{BB962C8B-B14F-4D97-AF65-F5344CB8AC3E}">
        <p14:creationId xmlns:p14="http://schemas.microsoft.com/office/powerpoint/2010/main" val="3978368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2E58B-8F83-F9F0-42A5-ACEE19D46C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F5288C4-46B3-4868-4630-E93A936C30E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596098D-2E86-0E76-29D5-AC74B6E10028}"/>
              </a:ext>
            </a:extLst>
          </p:cNvPr>
          <p:cNvSpPr>
            <a:spLocks noGrp="1"/>
          </p:cNvSpPr>
          <p:nvPr>
            <p:ph type="dt" sz="half" idx="10"/>
          </p:nvPr>
        </p:nvSpPr>
        <p:spPr/>
        <p:txBody>
          <a:bodyPr/>
          <a:lstStyle/>
          <a:p>
            <a:fld id="{78449934-0848-0740-BF87-6E28C510336C}" type="datetimeFigureOut">
              <a:rPr lang="fr-FR" smtClean="0"/>
              <a:t>29/01/2025</a:t>
            </a:fld>
            <a:endParaRPr lang="fr-FR"/>
          </a:p>
        </p:txBody>
      </p:sp>
      <p:sp>
        <p:nvSpPr>
          <p:cNvPr id="5" name="Espace réservé du pied de page 4">
            <a:extLst>
              <a:ext uri="{FF2B5EF4-FFF2-40B4-BE49-F238E27FC236}">
                <a16:creationId xmlns:a16="http://schemas.microsoft.com/office/drawing/2014/main" id="{B9548640-F85A-34C1-2C46-C0289CB2F9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6C32EC-509A-5F66-73F0-7692753BC0B9}"/>
              </a:ext>
            </a:extLst>
          </p:cNvPr>
          <p:cNvSpPr>
            <a:spLocks noGrp="1"/>
          </p:cNvSpPr>
          <p:nvPr>
            <p:ph type="sldNum" sz="quarter" idx="12"/>
          </p:nvPr>
        </p:nvSpPr>
        <p:spPr/>
        <p:txBody>
          <a:bodyPr/>
          <a:lstStyle/>
          <a:p>
            <a:fld id="{D190E419-587B-9149-95EA-5749266C0F28}" type="slidenum">
              <a:rPr lang="fr-FR" smtClean="0"/>
              <a:t>‹N°›</a:t>
            </a:fld>
            <a:endParaRPr lang="fr-FR"/>
          </a:p>
        </p:txBody>
      </p:sp>
    </p:spTree>
    <p:extLst>
      <p:ext uri="{BB962C8B-B14F-4D97-AF65-F5344CB8AC3E}">
        <p14:creationId xmlns:p14="http://schemas.microsoft.com/office/powerpoint/2010/main" val="132531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BE9EB3-8C74-6307-A8D4-1C47DDF61F6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A6B61C9-C596-2EC3-4DAC-3042B936B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C90B354-2035-BD9F-1138-12B3C6738B1E}"/>
              </a:ext>
            </a:extLst>
          </p:cNvPr>
          <p:cNvSpPr>
            <a:spLocks noGrp="1"/>
          </p:cNvSpPr>
          <p:nvPr>
            <p:ph type="dt" sz="half" idx="10"/>
          </p:nvPr>
        </p:nvSpPr>
        <p:spPr/>
        <p:txBody>
          <a:bodyPr/>
          <a:lstStyle/>
          <a:p>
            <a:fld id="{78449934-0848-0740-BF87-6E28C510336C}" type="datetimeFigureOut">
              <a:rPr lang="fr-FR" smtClean="0"/>
              <a:t>29/01/2025</a:t>
            </a:fld>
            <a:endParaRPr lang="fr-FR"/>
          </a:p>
        </p:txBody>
      </p:sp>
      <p:sp>
        <p:nvSpPr>
          <p:cNvPr id="5" name="Espace réservé du pied de page 4">
            <a:extLst>
              <a:ext uri="{FF2B5EF4-FFF2-40B4-BE49-F238E27FC236}">
                <a16:creationId xmlns:a16="http://schemas.microsoft.com/office/drawing/2014/main" id="{9B1D9897-AF4E-A44F-44CF-AFE0298D3A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F29778-6B29-547E-6C49-985161C785B5}"/>
              </a:ext>
            </a:extLst>
          </p:cNvPr>
          <p:cNvSpPr>
            <a:spLocks noGrp="1"/>
          </p:cNvSpPr>
          <p:nvPr>
            <p:ph type="sldNum" sz="quarter" idx="12"/>
          </p:nvPr>
        </p:nvSpPr>
        <p:spPr/>
        <p:txBody>
          <a:bodyPr/>
          <a:lstStyle/>
          <a:p>
            <a:fld id="{D190E419-587B-9149-95EA-5749266C0F28}" type="slidenum">
              <a:rPr lang="fr-FR" smtClean="0"/>
              <a:t>‹N°›</a:t>
            </a:fld>
            <a:endParaRPr lang="fr-FR"/>
          </a:p>
        </p:txBody>
      </p:sp>
    </p:spTree>
    <p:extLst>
      <p:ext uri="{BB962C8B-B14F-4D97-AF65-F5344CB8AC3E}">
        <p14:creationId xmlns:p14="http://schemas.microsoft.com/office/powerpoint/2010/main" val="571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6151EB-09DE-B81A-9B2B-D519CFA2182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BC529C-FEF3-FE76-CF76-422E9AF9F7E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D986BAC-6B64-1E08-0F9A-C4CFE057CCC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78957B1-13FB-1A16-F4D1-3F2FD990D3D7}"/>
              </a:ext>
            </a:extLst>
          </p:cNvPr>
          <p:cNvSpPr>
            <a:spLocks noGrp="1"/>
          </p:cNvSpPr>
          <p:nvPr>
            <p:ph type="dt" sz="half" idx="10"/>
          </p:nvPr>
        </p:nvSpPr>
        <p:spPr/>
        <p:txBody>
          <a:bodyPr/>
          <a:lstStyle/>
          <a:p>
            <a:fld id="{78449934-0848-0740-BF87-6E28C510336C}" type="datetimeFigureOut">
              <a:rPr lang="fr-FR" smtClean="0"/>
              <a:t>29/01/2025</a:t>
            </a:fld>
            <a:endParaRPr lang="fr-FR"/>
          </a:p>
        </p:txBody>
      </p:sp>
      <p:sp>
        <p:nvSpPr>
          <p:cNvPr id="6" name="Espace réservé du pied de page 5">
            <a:extLst>
              <a:ext uri="{FF2B5EF4-FFF2-40B4-BE49-F238E27FC236}">
                <a16:creationId xmlns:a16="http://schemas.microsoft.com/office/drawing/2014/main" id="{E12793DB-6090-CCEF-61F2-9BF6E4B7FF1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DD7293-C331-208C-D845-81257BAE591B}"/>
              </a:ext>
            </a:extLst>
          </p:cNvPr>
          <p:cNvSpPr>
            <a:spLocks noGrp="1"/>
          </p:cNvSpPr>
          <p:nvPr>
            <p:ph type="sldNum" sz="quarter" idx="12"/>
          </p:nvPr>
        </p:nvSpPr>
        <p:spPr/>
        <p:txBody>
          <a:bodyPr/>
          <a:lstStyle/>
          <a:p>
            <a:fld id="{D190E419-587B-9149-95EA-5749266C0F28}" type="slidenum">
              <a:rPr lang="fr-FR" smtClean="0"/>
              <a:t>‹N°›</a:t>
            </a:fld>
            <a:endParaRPr lang="fr-FR"/>
          </a:p>
        </p:txBody>
      </p:sp>
    </p:spTree>
    <p:extLst>
      <p:ext uri="{BB962C8B-B14F-4D97-AF65-F5344CB8AC3E}">
        <p14:creationId xmlns:p14="http://schemas.microsoft.com/office/powerpoint/2010/main" val="107015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66954A-1377-FB97-CE59-0FD0F72A323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1B7DFBC-7824-8AD1-832D-3A8DE8F0D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26B07F7-7D09-04BA-8D67-4A93FF7DCD9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1A7124C-E3CC-14F1-7A5C-6944504D4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56FD635-6C41-2364-369C-09B104FF59B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AA6E8EF-9665-1430-C679-299DE7E393A4}"/>
              </a:ext>
            </a:extLst>
          </p:cNvPr>
          <p:cNvSpPr>
            <a:spLocks noGrp="1"/>
          </p:cNvSpPr>
          <p:nvPr>
            <p:ph type="dt" sz="half" idx="10"/>
          </p:nvPr>
        </p:nvSpPr>
        <p:spPr/>
        <p:txBody>
          <a:bodyPr/>
          <a:lstStyle/>
          <a:p>
            <a:fld id="{78449934-0848-0740-BF87-6E28C510336C}" type="datetimeFigureOut">
              <a:rPr lang="fr-FR" smtClean="0"/>
              <a:t>29/01/2025</a:t>
            </a:fld>
            <a:endParaRPr lang="fr-FR"/>
          </a:p>
        </p:txBody>
      </p:sp>
      <p:sp>
        <p:nvSpPr>
          <p:cNvPr id="8" name="Espace réservé du pied de page 7">
            <a:extLst>
              <a:ext uri="{FF2B5EF4-FFF2-40B4-BE49-F238E27FC236}">
                <a16:creationId xmlns:a16="http://schemas.microsoft.com/office/drawing/2014/main" id="{FAB7A098-E362-8368-9ACE-76431FDDFB3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709950F-78E9-EBE9-BC62-99AFB1CB5099}"/>
              </a:ext>
            </a:extLst>
          </p:cNvPr>
          <p:cNvSpPr>
            <a:spLocks noGrp="1"/>
          </p:cNvSpPr>
          <p:nvPr>
            <p:ph type="sldNum" sz="quarter" idx="12"/>
          </p:nvPr>
        </p:nvSpPr>
        <p:spPr/>
        <p:txBody>
          <a:bodyPr/>
          <a:lstStyle/>
          <a:p>
            <a:fld id="{D190E419-587B-9149-95EA-5749266C0F28}" type="slidenum">
              <a:rPr lang="fr-FR" smtClean="0"/>
              <a:t>‹N°›</a:t>
            </a:fld>
            <a:endParaRPr lang="fr-FR"/>
          </a:p>
        </p:txBody>
      </p:sp>
    </p:spTree>
    <p:extLst>
      <p:ext uri="{BB962C8B-B14F-4D97-AF65-F5344CB8AC3E}">
        <p14:creationId xmlns:p14="http://schemas.microsoft.com/office/powerpoint/2010/main" val="153030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FC5D4-B2EB-2A80-352E-66A2E9BB67C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50FCCA7-3A52-6BBF-E28E-63ED8BD10FB1}"/>
              </a:ext>
            </a:extLst>
          </p:cNvPr>
          <p:cNvSpPr>
            <a:spLocks noGrp="1"/>
          </p:cNvSpPr>
          <p:nvPr>
            <p:ph type="dt" sz="half" idx="10"/>
          </p:nvPr>
        </p:nvSpPr>
        <p:spPr/>
        <p:txBody>
          <a:bodyPr/>
          <a:lstStyle/>
          <a:p>
            <a:fld id="{78449934-0848-0740-BF87-6E28C510336C}" type="datetimeFigureOut">
              <a:rPr lang="fr-FR" smtClean="0"/>
              <a:t>29/01/2025</a:t>
            </a:fld>
            <a:endParaRPr lang="fr-FR"/>
          </a:p>
        </p:txBody>
      </p:sp>
      <p:sp>
        <p:nvSpPr>
          <p:cNvPr id="4" name="Espace réservé du pied de page 3">
            <a:extLst>
              <a:ext uri="{FF2B5EF4-FFF2-40B4-BE49-F238E27FC236}">
                <a16:creationId xmlns:a16="http://schemas.microsoft.com/office/drawing/2014/main" id="{FA72F7A5-F3BA-C714-8BCD-5B05DFEDFF5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E944ED2-9F07-9BF6-DDB0-16C322E02797}"/>
              </a:ext>
            </a:extLst>
          </p:cNvPr>
          <p:cNvSpPr>
            <a:spLocks noGrp="1"/>
          </p:cNvSpPr>
          <p:nvPr>
            <p:ph type="sldNum" sz="quarter" idx="12"/>
          </p:nvPr>
        </p:nvSpPr>
        <p:spPr/>
        <p:txBody>
          <a:bodyPr/>
          <a:lstStyle/>
          <a:p>
            <a:fld id="{D190E419-587B-9149-95EA-5749266C0F28}" type="slidenum">
              <a:rPr lang="fr-FR" smtClean="0"/>
              <a:t>‹N°›</a:t>
            </a:fld>
            <a:endParaRPr lang="fr-FR"/>
          </a:p>
        </p:txBody>
      </p:sp>
    </p:spTree>
    <p:extLst>
      <p:ext uri="{BB962C8B-B14F-4D97-AF65-F5344CB8AC3E}">
        <p14:creationId xmlns:p14="http://schemas.microsoft.com/office/powerpoint/2010/main" val="308808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312C715-067C-17B2-65B0-1A39A5331FB4}"/>
              </a:ext>
            </a:extLst>
          </p:cNvPr>
          <p:cNvSpPr>
            <a:spLocks noGrp="1"/>
          </p:cNvSpPr>
          <p:nvPr>
            <p:ph type="dt" sz="half" idx="10"/>
          </p:nvPr>
        </p:nvSpPr>
        <p:spPr/>
        <p:txBody>
          <a:bodyPr/>
          <a:lstStyle/>
          <a:p>
            <a:fld id="{78449934-0848-0740-BF87-6E28C510336C}" type="datetimeFigureOut">
              <a:rPr lang="fr-FR" smtClean="0"/>
              <a:t>29/01/2025</a:t>
            </a:fld>
            <a:endParaRPr lang="fr-FR"/>
          </a:p>
        </p:txBody>
      </p:sp>
      <p:sp>
        <p:nvSpPr>
          <p:cNvPr id="3" name="Espace réservé du pied de page 2">
            <a:extLst>
              <a:ext uri="{FF2B5EF4-FFF2-40B4-BE49-F238E27FC236}">
                <a16:creationId xmlns:a16="http://schemas.microsoft.com/office/drawing/2014/main" id="{04A83306-94B2-EE17-A923-321D133F9FA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FD091C5-BDFE-2B11-5A38-8E3829EAD109}"/>
              </a:ext>
            </a:extLst>
          </p:cNvPr>
          <p:cNvSpPr>
            <a:spLocks noGrp="1"/>
          </p:cNvSpPr>
          <p:nvPr>
            <p:ph type="sldNum" sz="quarter" idx="12"/>
          </p:nvPr>
        </p:nvSpPr>
        <p:spPr/>
        <p:txBody>
          <a:bodyPr/>
          <a:lstStyle/>
          <a:p>
            <a:fld id="{D190E419-587B-9149-95EA-5749266C0F28}" type="slidenum">
              <a:rPr lang="fr-FR" smtClean="0"/>
              <a:t>‹N°›</a:t>
            </a:fld>
            <a:endParaRPr lang="fr-FR"/>
          </a:p>
        </p:txBody>
      </p:sp>
    </p:spTree>
    <p:extLst>
      <p:ext uri="{BB962C8B-B14F-4D97-AF65-F5344CB8AC3E}">
        <p14:creationId xmlns:p14="http://schemas.microsoft.com/office/powerpoint/2010/main" val="64118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10E766-4249-4ED5-AFF8-AE4643E599D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0C192D6-CF86-94B1-3886-39E5B6E66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A291D93-B300-F8E6-CAD5-1A599EBE9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52D3A3-B429-24CC-22EF-4B3154D5001A}"/>
              </a:ext>
            </a:extLst>
          </p:cNvPr>
          <p:cNvSpPr>
            <a:spLocks noGrp="1"/>
          </p:cNvSpPr>
          <p:nvPr>
            <p:ph type="dt" sz="half" idx="10"/>
          </p:nvPr>
        </p:nvSpPr>
        <p:spPr/>
        <p:txBody>
          <a:bodyPr/>
          <a:lstStyle/>
          <a:p>
            <a:fld id="{78449934-0848-0740-BF87-6E28C510336C}" type="datetimeFigureOut">
              <a:rPr lang="fr-FR" smtClean="0"/>
              <a:t>29/01/2025</a:t>
            </a:fld>
            <a:endParaRPr lang="fr-FR"/>
          </a:p>
        </p:txBody>
      </p:sp>
      <p:sp>
        <p:nvSpPr>
          <p:cNvPr id="6" name="Espace réservé du pied de page 5">
            <a:extLst>
              <a:ext uri="{FF2B5EF4-FFF2-40B4-BE49-F238E27FC236}">
                <a16:creationId xmlns:a16="http://schemas.microsoft.com/office/drawing/2014/main" id="{1CA8D427-EB35-54CE-2935-450F4C11FD6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74D9A39-5F18-8DC8-E51F-30534A6BBCB3}"/>
              </a:ext>
            </a:extLst>
          </p:cNvPr>
          <p:cNvSpPr>
            <a:spLocks noGrp="1"/>
          </p:cNvSpPr>
          <p:nvPr>
            <p:ph type="sldNum" sz="quarter" idx="12"/>
          </p:nvPr>
        </p:nvSpPr>
        <p:spPr/>
        <p:txBody>
          <a:bodyPr/>
          <a:lstStyle/>
          <a:p>
            <a:fld id="{D190E419-587B-9149-95EA-5749266C0F28}" type="slidenum">
              <a:rPr lang="fr-FR" smtClean="0"/>
              <a:t>‹N°›</a:t>
            </a:fld>
            <a:endParaRPr lang="fr-FR"/>
          </a:p>
        </p:txBody>
      </p:sp>
    </p:spTree>
    <p:extLst>
      <p:ext uri="{BB962C8B-B14F-4D97-AF65-F5344CB8AC3E}">
        <p14:creationId xmlns:p14="http://schemas.microsoft.com/office/powerpoint/2010/main" val="325645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EB41A7-9CAB-A6CA-C05B-86A01F1101E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5368F87-41CB-A620-14F8-615E9F13F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6E8BD4B-7AFC-D8CA-8EF7-4D0A48AF6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764E278-F3F4-D502-C4B8-E1F2BB103B22}"/>
              </a:ext>
            </a:extLst>
          </p:cNvPr>
          <p:cNvSpPr>
            <a:spLocks noGrp="1"/>
          </p:cNvSpPr>
          <p:nvPr>
            <p:ph type="dt" sz="half" idx="10"/>
          </p:nvPr>
        </p:nvSpPr>
        <p:spPr/>
        <p:txBody>
          <a:bodyPr/>
          <a:lstStyle/>
          <a:p>
            <a:fld id="{78449934-0848-0740-BF87-6E28C510336C}" type="datetimeFigureOut">
              <a:rPr lang="fr-FR" smtClean="0"/>
              <a:t>29/01/2025</a:t>
            </a:fld>
            <a:endParaRPr lang="fr-FR"/>
          </a:p>
        </p:txBody>
      </p:sp>
      <p:sp>
        <p:nvSpPr>
          <p:cNvPr id="6" name="Espace réservé du pied de page 5">
            <a:extLst>
              <a:ext uri="{FF2B5EF4-FFF2-40B4-BE49-F238E27FC236}">
                <a16:creationId xmlns:a16="http://schemas.microsoft.com/office/drawing/2014/main" id="{E78AF465-DDBA-2CD1-800F-BFAA46F7C8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2B550D-140D-B405-32D2-F0845B5B8217}"/>
              </a:ext>
            </a:extLst>
          </p:cNvPr>
          <p:cNvSpPr>
            <a:spLocks noGrp="1"/>
          </p:cNvSpPr>
          <p:nvPr>
            <p:ph type="sldNum" sz="quarter" idx="12"/>
          </p:nvPr>
        </p:nvSpPr>
        <p:spPr/>
        <p:txBody>
          <a:bodyPr/>
          <a:lstStyle/>
          <a:p>
            <a:fld id="{D190E419-587B-9149-95EA-5749266C0F28}" type="slidenum">
              <a:rPr lang="fr-FR" smtClean="0"/>
              <a:t>‹N°›</a:t>
            </a:fld>
            <a:endParaRPr lang="fr-FR"/>
          </a:p>
        </p:txBody>
      </p:sp>
    </p:spTree>
    <p:extLst>
      <p:ext uri="{BB962C8B-B14F-4D97-AF65-F5344CB8AC3E}">
        <p14:creationId xmlns:p14="http://schemas.microsoft.com/office/powerpoint/2010/main" val="224688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0AAEE3B-ED49-1494-8EEE-C21B9BB88F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7314E3E-89F4-0296-B0D0-80652D733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D6FAA0-E18C-B93C-DF03-B6D91B0BA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49934-0848-0740-BF87-6E28C510336C}" type="datetimeFigureOut">
              <a:rPr lang="fr-FR" smtClean="0"/>
              <a:t>29/01/2025</a:t>
            </a:fld>
            <a:endParaRPr lang="fr-FR"/>
          </a:p>
        </p:txBody>
      </p:sp>
      <p:sp>
        <p:nvSpPr>
          <p:cNvPr id="5" name="Espace réservé du pied de page 4">
            <a:extLst>
              <a:ext uri="{FF2B5EF4-FFF2-40B4-BE49-F238E27FC236}">
                <a16:creationId xmlns:a16="http://schemas.microsoft.com/office/drawing/2014/main" id="{B8E62C55-B478-AAA4-55B1-A039713197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DFCA218-24C6-28B7-FC26-F1CDD03654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0E419-587B-9149-95EA-5749266C0F28}" type="slidenum">
              <a:rPr lang="fr-FR" smtClean="0"/>
              <a:t>‹N°›</a:t>
            </a:fld>
            <a:endParaRPr lang="fr-FR"/>
          </a:p>
        </p:txBody>
      </p:sp>
    </p:spTree>
    <p:extLst>
      <p:ext uri="{BB962C8B-B14F-4D97-AF65-F5344CB8AC3E}">
        <p14:creationId xmlns:p14="http://schemas.microsoft.com/office/powerpoint/2010/main" val="1472086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15.png"/><Relationship Id="rId18" Type="http://schemas.openxmlformats.org/officeDocument/2006/relationships/slide" Target="slide35.xml"/><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slide" Target="slide34.xml"/><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slide" Target="slide33.xml"/><Relationship Id="rId4" Type="http://schemas.openxmlformats.org/officeDocument/2006/relationships/slide" Target="slide30.xml"/><Relationship Id="rId9" Type="http://schemas.openxmlformats.org/officeDocument/2006/relationships/image" Target="../media/image13.png"/><Relationship Id="rId14" Type="http://schemas.openxmlformats.org/officeDocument/2006/relationships/slide" Target="slide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11D77F1-BE0E-FE17-A71C-A1648D68C84F}"/>
              </a:ext>
            </a:extLst>
          </p:cNvPr>
          <p:cNvSpPr>
            <a:spLocks noGrp="1"/>
          </p:cNvSpPr>
          <p:nvPr>
            <p:ph type="title"/>
          </p:nvPr>
        </p:nvSpPr>
        <p:spPr>
          <a:xfrm>
            <a:off x="668217" y="1036253"/>
            <a:ext cx="10515600" cy="1984180"/>
          </a:xfrm>
        </p:spPr>
        <p:txBody>
          <a:bodyPr vert="horz" lIns="91440" tIns="45720" rIns="91440" bIns="45720" rtlCol="0" anchor="ctr">
            <a:noAutofit/>
          </a:bodyPr>
          <a:lstStyle/>
          <a:p>
            <a:pPr algn="ctr"/>
            <a:r>
              <a:rPr lang="fr-BE" sz="2800" b="1" u="none" strike="noStrike" dirty="0">
                <a:solidFill>
                  <a:schemeClr val="accent1"/>
                </a:solidFill>
                <a:effectLst/>
                <a:latin typeface="Arial" panose="020B0604020202020204" pitchFamily="34" charset="0"/>
                <a:cs typeface="Arial" panose="020B0604020202020204" pitchFamily="34" charset="0"/>
              </a:rPr>
              <a:t>Inégalités femmes-hommes </a:t>
            </a:r>
            <a:br>
              <a:rPr lang="fr-BE" sz="2800" b="1" u="none" strike="noStrike" dirty="0">
                <a:solidFill>
                  <a:schemeClr val="accent1"/>
                </a:solidFill>
                <a:effectLst/>
                <a:latin typeface="Arial" panose="020B0604020202020204" pitchFamily="34" charset="0"/>
                <a:cs typeface="Arial" panose="020B0604020202020204" pitchFamily="34" charset="0"/>
              </a:rPr>
            </a:br>
            <a:r>
              <a:rPr lang="fr-BE" sz="2800" b="1" u="none" strike="noStrike" dirty="0">
                <a:solidFill>
                  <a:schemeClr val="accent1"/>
                </a:solidFill>
                <a:effectLst/>
                <a:latin typeface="Arial" panose="020B0604020202020204" pitchFamily="34" charset="0"/>
                <a:cs typeface="Arial" panose="020B0604020202020204" pitchFamily="34" charset="0"/>
              </a:rPr>
              <a:t>dans la transmission du capital conjugal </a:t>
            </a:r>
            <a:br>
              <a:rPr lang="fr-BE" sz="2800" b="1" u="none" strike="noStrike" dirty="0">
                <a:solidFill>
                  <a:schemeClr val="accent1"/>
                </a:solidFill>
                <a:effectLst/>
                <a:latin typeface="Arial" panose="020B0604020202020204" pitchFamily="34" charset="0"/>
                <a:cs typeface="Arial" panose="020B0604020202020204" pitchFamily="34" charset="0"/>
              </a:rPr>
            </a:br>
            <a:r>
              <a:rPr lang="fr-BE" sz="2800" b="1" u="none" strike="noStrike" dirty="0">
                <a:solidFill>
                  <a:schemeClr val="accent1"/>
                </a:solidFill>
                <a:effectLst/>
                <a:latin typeface="Arial" panose="020B0604020202020204" pitchFamily="34" charset="0"/>
                <a:cs typeface="Arial" panose="020B0604020202020204" pitchFamily="34" charset="0"/>
              </a:rPr>
              <a:t>et les procédures alimentaires. </a:t>
            </a:r>
            <a:br>
              <a:rPr lang="fr-BE" sz="2800" b="0" u="none" strike="noStrike" dirty="0">
                <a:solidFill>
                  <a:schemeClr val="accent1"/>
                </a:solidFill>
                <a:effectLst/>
                <a:latin typeface="Arial" panose="020B0604020202020204" pitchFamily="34" charset="0"/>
                <a:cs typeface="Arial" panose="020B0604020202020204" pitchFamily="34" charset="0"/>
              </a:rPr>
            </a:br>
            <a:r>
              <a:rPr lang="fr-BE" sz="2800" b="1" u="none" strike="noStrike" dirty="0">
                <a:solidFill>
                  <a:schemeClr val="accent1"/>
                </a:solidFill>
                <a:effectLst/>
                <a:latin typeface="Arial" panose="020B0604020202020204" pitchFamily="34" charset="0"/>
                <a:cs typeface="Arial" panose="020B0604020202020204" pitchFamily="34" charset="0"/>
              </a:rPr>
              <a:t>Constats empiriques et propositions de solution.</a:t>
            </a:r>
            <a:endParaRPr lang="fr-BE" sz="2800" b="0" u="none" strike="noStrike" dirty="0">
              <a:solidFill>
                <a:schemeClr val="accent1"/>
              </a:solidFill>
              <a:effectLst/>
              <a:latin typeface="Arial" panose="020B0604020202020204" pitchFamily="34" charset="0"/>
              <a:cs typeface="Arial" panose="020B0604020202020204" pitchFamily="34" charset="0"/>
            </a:endParaRPr>
          </a:p>
        </p:txBody>
      </p:sp>
      <p:sp>
        <p:nvSpPr>
          <p:cNvPr id="3" name="Titel 1">
            <a:extLst>
              <a:ext uri="{FF2B5EF4-FFF2-40B4-BE49-F238E27FC236}">
                <a16:creationId xmlns:a16="http://schemas.microsoft.com/office/drawing/2014/main" id="{08AAF6AA-7CA2-A0A8-0BC5-FC0741559436}"/>
              </a:ext>
            </a:extLst>
          </p:cNvPr>
          <p:cNvSpPr txBox="1">
            <a:spLocks/>
          </p:cNvSpPr>
          <p:nvPr/>
        </p:nvSpPr>
        <p:spPr>
          <a:xfrm>
            <a:off x="836676" y="4108815"/>
            <a:ext cx="10515600" cy="175463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868680">
              <a:spcAft>
                <a:spcPts val="600"/>
              </a:spcAft>
            </a:pPr>
            <a:endParaRPr lang="fr-FR" sz="2800" b="1" i="1" dirty="0">
              <a:solidFill>
                <a:srgbClr val="2E5369"/>
              </a:solidFill>
            </a:endParaRPr>
          </a:p>
        </p:txBody>
      </p:sp>
      <p:sp>
        <p:nvSpPr>
          <p:cNvPr id="4" name="ZoneTexte 3">
            <a:extLst>
              <a:ext uri="{FF2B5EF4-FFF2-40B4-BE49-F238E27FC236}">
                <a16:creationId xmlns:a16="http://schemas.microsoft.com/office/drawing/2014/main" id="{6F95ED3C-28CB-1591-17CE-CF4F8A960F47}"/>
              </a:ext>
            </a:extLst>
          </p:cNvPr>
          <p:cNvSpPr txBox="1"/>
          <p:nvPr/>
        </p:nvSpPr>
        <p:spPr>
          <a:xfrm>
            <a:off x="9669037" y="5880817"/>
            <a:ext cx="1128835" cy="355482"/>
          </a:xfrm>
          <a:prstGeom prst="rect">
            <a:avLst/>
          </a:prstGeom>
          <a:noFill/>
        </p:spPr>
        <p:txBody>
          <a:bodyPr wrap="none" rtlCol="0">
            <a:spAutoFit/>
          </a:bodyPr>
          <a:lstStyle/>
          <a:p>
            <a:pPr defTabSz="868680">
              <a:spcAft>
                <a:spcPts val="600"/>
              </a:spcAft>
            </a:pPr>
            <a:r>
              <a:rPr lang="fr-FR" sz="1710" dirty="0"/>
              <a:t>29/1/2025</a:t>
            </a:r>
            <a:endParaRPr lang="fr-FR" dirty="0"/>
          </a:p>
        </p:txBody>
      </p:sp>
      <p:sp>
        <p:nvSpPr>
          <p:cNvPr id="5" name="ZoneTexte 4">
            <a:extLst>
              <a:ext uri="{FF2B5EF4-FFF2-40B4-BE49-F238E27FC236}">
                <a16:creationId xmlns:a16="http://schemas.microsoft.com/office/drawing/2014/main" id="{09982F73-06D8-4CC7-DF47-7362D1FEA36B}"/>
              </a:ext>
            </a:extLst>
          </p:cNvPr>
          <p:cNvSpPr txBox="1"/>
          <p:nvPr/>
        </p:nvSpPr>
        <p:spPr>
          <a:xfrm>
            <a:off x="4819351" y="3059724"/>
            <a:ext cx="3375743" cy="1200329"/>
          </a:xfrm>
          <a:prstGeom prst="rect">
            <a:avLst/>
          </a:prstGeom>
          <a:noFill/>
        </p:spPr>
        <p:txBody>
          <a:bodyPr wrap="square" rtlCol="0">
            <a:spAutoFit/>
          </a:bodyPr>
          <a:lstStyle/>
          <a:p>
            <a:r>
              <a:rPr lang="fr-FR" sz="2400" dirty="0"/>
              <a:t>Yves-Henri LELEU </a:t>
            </a:r>
          </a:p>
          <a:p>
            <a:r>
              <a:rPr lang="fr-FR" sz="2400" i="1" dirty="0" err="1"/>
              <a:t>ULiège</a:t>
            </a:r>
            <a:r>
              <a:rPr lang="fr-FR" sz="2400" i="1" dirty="0"/>
              <a:t> – ULB</a:t>
            </a:r>
          </a:p>
          <a:p>
            <a:endParaRPr lang="fr-FR" sz="2400" dirty="0"/>
          </a:p>
        </p:txBody>
      </p:sp>
      <p:sp>
        <p:nvSpPr>
          <p:cNvPr id="8" name="ZoneTexte 7">
            <a:extLst>
              <a:ext uri="{FF2B5EF4-FFF2-40B4-BE49-F238E27FC236}">
                <a16:creationId xmlns:a16="http://schemas.microsoft.com/office/drawing/2014/main" id="{8B5E0B2D-B727-F3A3-5BA5-2FCFBCB5B0A8}"/>
              </a:ext>
            </a:extLst>
          </p:cNvPr>
          <p:cNvSpPr txBox="1"/>
          <p:nvPr/>
        </p:nvSpPr>
        <p:spPr>
          <a:xfrm>
            <a:off x="3953858" y="4405732"/>
            <a:ext cx="4143250" cy="369332"/>
          </a:xfrm>
          <a:prstGeom prst="rect">
            <a:avLst/>
          </a:prstGeom>
          <a:noFill/>
        </p:spPr>
        <p:txBody>
          <a:bodyPr wrap="none" rtlCol="0">
            <a:spAutoFit/>
          </a:bodyPr>
          <a:lstStyle/>
          <a:p>
            <a:r>
              <a:rPr lang="fr-FR" b="1" dirty="0"/>
              <a:t>Commission Famille du Barreau de Mons</a:t>
            </a:r>
          </a:p>
        </p:txBody>
      </p:sp>
      <p:pic>
        <p:nvPicPr>
          <p:cNvPr id="9" name="Image 8">
            <a:extLst>
              <a:ext uri="{FF2B5EF4-FFF2-40B4-BE49-F238E27FC236}">
                <a16:creationId xmlns:a16="http://schemas.microsoft.com/office/drawing/2014/main" id="{98453CAB-56B6-29EF-550A-063CACC4E9DC}"/>
              </a:ext>
            </a:extLst>
          </p:cNvPr>
          <p:cNvPicPr>
            <a:picLocks noChangeAspect="1"/>
          </p:cNvPicPr>
          <p:nvPr/>
        </p:nvPicPr>
        <p:blipFill>
          <a:blip r:embed="rId3"/>
          <a:stretch>
            <a:fillRect/>
          </a:stretch>
        </p:blipFill>
        <p:spPr>
          <a:xfrm>
            <a:off x="4684613" y="5016821"/>
            <a:ext cx="2482808" cy="1447467"/>
          </a:xfrm>
          <a:prstGeom prst="rect">
            <a:avLst/>
          </a:prstGeom>
        </p:spPr>
      </p:pic>
    </p:spTree>
    <p:extLst>
      <p:ext uri="{BB962C8B-B14F-4D97-AF65-F5344CB8AC3E}">
        <p14:creationId xmlns:p14="http://schemas.microsoft.com/office/powerpoint/2010/main" val="121361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CE3D-702B-3D39-D4B2-47698226E888}"/>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4181A81B-8D9F-EA3F-28C9-93CF201606DC}"/>
              </a:ext>
            </a:extLst>
          </p:cNvPr>
          <p:cNvSpPr txBox="1"/>
          <p:nvPr/>
        </p:nvSpPr>
        <p:spPr>
          <a:xfrm>
            <a:off x="684219" y="335217"/>
            <a:ext cx="10126374" cy="2308324"/>
          </a:xfrm>
          <a:prstGeom prst="rect">
            <a:avLst/>
          </a:prstGeom>
          <a:noFill/>
        </p:spPr>
        <p:txBody>
          <a:bodyPr wrap="square" rtlCol="0">
            <a:spAutoFit/>
          </a:bodyPr>
          <a:lstStyle/>
          <a:p>
            <a:pPr marL="457200" indent="-457200">
              <a:buAutoNum type="arabicPeriod"/>
            </a:pPr>
            <a:r>
              <a:rPr lang="fr-FR" sz="2400" b="1" dirty="0">
                <a:solidFill>
                  <a:schemeClr val="accent1"/>
                </a:solidFill>
              </a:rPr>
              <a:t>TRANSMISSION DU CAPITAL</a:t>
            </a:r>
            <a:br>
              <a:rPr lang="fr-FR" sz="2400" b="1" dirty="0">
                <a:solidFill>
                  <a:schemeClr val="accent1"/>
                </a:solidFill>
              </a:rPr>
            </a:br>
            <a:r>
              <a:rPr lang="fr-FR" sz="2400" b="1" dirty="0">
                <a:solidFill>
                  <a:schemeClr val="accent1"/>
                </a:solidFill>
              </a:rPr>
              <a:t>ATTRAIT DES SEPARATIONS DE BIENS</a:t>
            </a:r>
          </a:p>
          <a:p>
            <a:r>
              <a:rPr lang="fr-FR" sz="2400" b="1" dirty="0">
                <a:solidFill>
                  <a:srgbClr val="FF0000"/>
                </a:solidFill>
              </a:rPr>
              <a:t>Discours notarial négatif envers les correctifs de la séparation pure et simple</a:t>
            </a:r>
          </a:p>
          <a:p>
            <a:r>
              <a:rPr lang="fr-FR" sz="2400" b="1" dirty="0">
                <a:solidFill>
                  <a:schemeClr val="accent2"/>
                </a:solidFill>
              </a:rPr>
              <a:t>Report sur les femmes de la (re)négociation d’une protection</a:t>
            </a:r>
          </a:p>
          <a:p>
            <a:r>
              <a:rPr lang="fr-FR" sz="2400" b="1" dirty="0">
                <a:solidFill>
                  <a:srgbClr val="00B050"/>
                </a:solidFill>
              </a:rPr>
              <a:t>REMEDE : vice de consentement / renforcer le formalisme contractuel</a:t>
            </a:r>
          </a:p>
          <a:p>
            <a:endParaRPr lang="fr-FR" sz="2400" b="1" dirty="0">
              <a:solidFill>
                <a:schemeClr val="accent2"/>
              </a:solidFill>
            </a:endParaRPr>
          </a:p>
        </p:txBody>
      </p:sp>
      <p:pic>
        <p:nvPicPr>
          <p:cNvPr id="4" name="Image 3">
            <a:extLst>
              <a:ext uri="{FF2B5EF4-FFF2-40B4-BE49-F238E27FC236}">
                <a16:creationId xmlns:a16="http://schemas.microsoft.com/office/drawing/2014/main" id="{5DD237F6-C404-52DB-85C0-51CB49462D9D}"/>
              </a:ext>
            </a:extLst>
          </p:cNvPr>
          <p:cNvPicPr>
            <a:picLocks noChangeAspect="1"/>
          </p:cNvPicPr>
          <p:nvPr/>
        </p:nvPicPr>
        <p:blipFill>
          <a:blip r:embed="rId3"/>
          <a:stretch>
            <a:fillRect/>
          </a:stretch>
        </p:blipFill>
        <p:spPr>
          <a:xfrm>
            <a:off x="229075" y="2476184"/>
            <a:ext cx="11524128" cy="1738276"/>
          </a:xfrm>
          <a:prstGeom prst="rect">
            <a:avLst/>
          </a:prstGeom>
        </p:spPr>
      </p:pic>
      <p:pic>
        <p:nvPicPr>
          <p:cNvPr id="7" name="Image 6">
            <a:extLst>
              <a:ext uri="{FF2B5EF4-FFF2-40B4-BE49-F238E27FC236}">
                <a16:creationId xmlns:a16="http://schemas.microsoft.com/office/drawing/2014/main" id="{E547F55E-0E87-4E14-044E-F15C21A3D2F2}"/>
              </a:ext>
            </a:extLst>
          </p:cNvPr>
          <p:cNvPicPr>
            <a:picLocks noChangeAspect="1"/>
          </p:cNvPicPr>
          <p:nvPr/>
        </p:nvPicPr>
        <p:blipFill>
          <a:blip r:embed="rId4"/>
          <a:stretch>
            <a:fillRect/>
          </a:stretch>
        </p:blipFill>
        <p:spPr>
          <a:xfrm>
            <a:off x="229075" y="3883624"/>
            <a:ext cx="11317794" cy="1342524"/>
          </a:xfrm>
          <a:prstGeom prst="rect">
            <a:avLst/>
          </a:prstGeom>
        </p:spPr>
      </p:pic>
      <p:pic>
        <p:nvPicPr>
          <p:cNvPr id="3" name="Image 2" descr="Une image contenant texte, Police, blanc, algèbre&#10;&#10;Description générée automatiquement">
            <a:extLst>
              <a:ext uri="{FF2B5EF4-FFF2-40B4-BE49-F238E27FC236}">
                <a16:creationId xmlns:a16="http://schemas.microsoft.com/office/drawing/2014/main" id="{8AF980C5-BE97-242C-10FD-0E36FF6B5E80}"/>
              </a:ext>
            </a:extLst>
          </p:cNvPr>
          <p:cNvPicPr>
            <a:picLocks noChangeAspect="1"/>
          </p:cNvPicPr>
          <p:nvPr/>
        </p:nvPicPr>
        <p:blipFill>
          <a:blip r:embed="rId5"/>
          <a:stretch>
            <a:fillRect/>
          </a:stretch>
        </p:blipFill>
        <p:spPr>
          <a:xfrm>
            <a:off x="483106" y="4866182"/>
            <a:ext cx="11631776" cy="1839016"/>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pic>
    </p:spTree>
    <p:extLst>
      <p:ext uri="{BB962C8B-B14F-4D97-AF65-F5344CB8AC3E}">
        <p14:creationId xmlns:p14="http://schemas.microsoft.com/office/powerpoint/2010/main" val="355208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CE3D-702B-3D39-D4B2-47698226E88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BFD22CE1-A321-A60E-09AB-71A47E62BCA6}"/>
              </a:ext>
            </a:extLst>
          </p:cNvPr>
          <p:cNvSpPr txBox="1"/>
          <p:nvPr/>
        </p:nvSpPr>
        <p:spPr>
          <a:xfrm>
            <a:off x="684219" y="335217"/>
            <a:ext cx="10126374" cy="1200329"/>
          </a:xfrm>
          <a:prstGeom prst="rect">
            <a:avLst/>
          </a:prstGeom>
          <a:noFill/>
        </p:spPr>
        <p:txBody>
          <a:bodyPr wrap="square" rtlCol="0">
            <a:spAutoFit/>
          </a:bodyPr>
          <a:lstStyle/>
          <a:p>
            <a:pPr marL="457200" indent="-457200">
              <a:buAutoNum type="arabicPeriod"/>
            </a:pPr>
            <a:r>
              <a:rPr lang="fr-FR" sz="2400" b="1" dirty="0">
                <a:solidFill>
                  <a:schemeClr val="accent1"/>
                </a:solidFill>
              </a:rPr>
              <a:t>TRANSMISSION DU CAPITAL</a:t>
            </a:r>
            <a:br>
              <a:rPr lang="fr-FR" sz="2400" b="1" dirty="0">
                <a:solidFill>
                  <a:schemeClr val="accent1"/>
                </a:solidFill>
              </a:rPr>
            </a:br>
            <a:r>
              <a:rPr lang="fr-FR" sz="2400" b="1" dirty="0">
                <a:solidFill>
                  <a:schemeClr val="accent1"/>
                </a:solidFill>
              </a:rPr>
              <a:t>ATTRAIT DES SEPARATIONS DE BIENS</a:t>
            </a:r>
          </a:p>
          <a:p>
            <a:r>
              <a:rPr lang="fr-FR" sz="2400" b="1" dirty="0">
                <a:solidFill>
                  <a:schemeClr val="accent2"/>
                </a:solidFill>
              </a:rPr>
              <a:t>Discours médiatique négatif envers la communauté (biais)</a:t>
            </a:r>
          </a:p>
        </p:txBody>
      </p:sp>
      <p:pic>
        <p:nvPicPr>
          <p:cNvPr id="4" name="Image 3">
            <a:extLst>
              <a:ext uri="{FF2B5EF4-FFF2-40B4-BE49-F238E27FC236}">
                <a16:creationId xmlns:a16="http://schemas.microsoft.com/office/drawing/2014/main" id="{633DD815-3049-7FF9-F471-4765BCF5435E}"/>
              </a:ext>
            </a:extLst>
          </p:cNvPr>
          <p:cNvPicPr>
            <a:picLocks noChangeAspect="1"/>
          </p:cNvPicPr>
          <p:nvPr/>
        </p:nvPicPr>
        <p:blipFill>
          <a:blip r:embed="rId3"/>
          <a:stretch>
            <a:fillRect/>
          </a:stretch>
        </p:blipFill>
        <p:spPr>
          <a:xfrm>
            <a:off x="684219" y="1817009"/>
            <a:ext cx="5998969" cy="5004821"/>
          </a:xfrm>
          <a:prstGeom prst="rect">
            <a:avLst/>
          </a:prstGeom>
        </p:spPr>
      </p:pic>
      <p:pic>
        <p:nvPicPr>
          <p:cNvPr id="7" name="Image 6">
            <a:extLst>
              <a:ext uri="{FF2B5EF4-FFF2-40B4-BE49-F238E27FC236}">
                <a16:creationId xmlns:a16="http://schemas.microsoft.com/office/drawing/2014/main" id="{8C730625-78D0-6F9F-C99F-980249216388}"/>
              </a:ext>
            </a:extLst>
          </p:cNvPr>
          <p:cNvPicPr>
            <a:picLocks noChangeAspect="1"/>
          </p:cNvPicPr>
          <p:nvPr/>
        </p:nvPicPr>
        <p:blipFill>
          <a:blip r:embed="rId4"/>
          <a:stretch>
            <a:fillRect/>
          </a:stretch>
        </p:blipFill>
        <p:spPr>
          <a:xfrm>
            <a:off x="7355542" y="120592"/>
            <a:ext cx="4504763" cy="5995865"/>
          </a:xfrm>
          <a:prstGeom prst="rect">
            <a:avLst/>
          </a:prstGeom>
        </p:spPr>
      </p:pic>
      <p:pic>
        <p:nvPicPr>
          <p:cNvPr id="9" name="Image 8">
            <a:extLst>
              <a:ext uri="{FF2B5EF4-FFF2-40B4-BE49-F238E27FC236}">
                <a16:creationId xmlns:a16="http://schemas.microsoft.com/office/drawing/2014/main" id="{9CDCAD05-7E80-E716-C93F-50B3053BCABC}"/>
              </a:ext>
            </a:extLst>
          </p:cNvPr>
          <p:cNvPicPr>
            <a:picLocks noChangeAspect="1"/>
          </p:cNvPicPr>
          <p:nvPr/>
        </p:nvPicPr>
        <p:blipFill>
          <a:blip r:embed="rId5"/>
          <a:stretch>
            <a:fillRect/>
          </a:stretch>
        </p:blipFill>
        <p:spPr>
          <a:xfrm>
            <a:off x="5096434" y="1535546"/>
            <a:ext cx="2958353" cy="5201861"/>
          </a:xfrm>
          <a:prstGeom prst="rect">
            <a:avLst/>
          </a:prstGeom>
        </p:spPr>
      </p:pic>
    </p:spTree>
    <p:extLst>
      <p:ext uri="{BB962C8B-B14F-4D97-AF65-F5344CB8AC3E}">
        <p14:creationId xmlns:p14="http://schemas.microsoft.com/office/powerpoint/2010/main" val="261877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CE3D-702B-3D39-D4B2-47698226E88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1EE7A286-F3CC-FB53-015E-5B412281A91B}"/>
              </a:ext>
            </a:extLst>
          </p:cNvPr>
          <p:cNvSpPr txBox="1"/>
          <p:nvPr/>
        </p:nvSpPr>
        <p:spPr>
          <a:xfrm>
            <a:off x="698500" y="426708"/>
            <a:ext cx="10217893" cy="1569660"/>
          </a:xfrm>
          <a:prstGeom prst="rect">
            <a:avLst/>
          </a:prstGeom>
          <a:noFill/>
        </p:spPr>
        <p:txBody>
          <a:bodyPr wrap="square" rtlCol="0">
            <a:spAutoFit/>
          </a:bodyPr>
          <a:lstStyle/>
          <a:p>
            <a:r>
              <a:rPr lang="fr-FR" sz="2400" b="1" dirty="0">
                <a:solidFill>
                  <a:schemeClr val="accent1"/>
                </a:solidFill>
              </a:rPr>
              <a:t>2. ACCORDS GENRES EN LIQUIDATION</a:t>
            </a:r>
          </a:p>
          <a:p>
            <a:r>
              <a:rPr lang="fr-FR" sz="2400" b="1" dirty="0">
                <a:solidFill>
                  <a:schemeClr val="accent2"/>
                </a:solidFill>
              </a:rPr>
              <a:t>Culture juridique de l’autonomie de la volonté</a:t>
            </a:r>
          </a:p>
          <a:p>
            <a:r>
              <a:rPr lang="fr-FR" sz="2400" b="1" dirty="0">
                <a:solidFill>
                  <a:srgbClr val="FF0000"/>
                </a:solidFill>
              </a:rPr>
              <a:t>Accords : exercice de rapports de force genrés</a:t>
            </a:r>
          </a:p>
          <a:p>
            <a:r>
              <a:rPr lang="fr-FR" sz="2400" b="1" dirty="0">
                <a:solidFill>
                  <a:srgbClr val="00B050"/>
                </a:solidFill>
              </a:rPr>
              <a:t>Avocats : renforcer les clientes</a:t>
            </a:r>
          </a:p>
        </p:txBody>
      </p:sp>
      <p:pic>
        <p:nvPicPr>
          <p:cNvPr id="3" name="Image 2" descr="Une image contenant texte, Police, capture d’écran, document&#10;&#10;Description générée automatiquement">
            <a:extLst>
              <a:ext uri="{FF2B5EF4-FFF2-40B4-BE49-F238E27FC236}">
                <a16:creationId xmlns:a16="http://schemas.microsoft.com/office/drawing/2014/main" id="{F45B6A08-81EC-6561-C428-E1C66327E8B2}"/>
              </a:ext>
            </a:extLst>
          </p:cNvPr>
          <p:cNvPicPr>
            <a:picLocks noChangeAspect="1"/>
          </p:cNvPicPr>
          <p:nvPr/>
        </p:nvPicPr>
        <p:blipFill>
          <a:blip r:embed="rId3"/>
          <a:stretch>
            <a:fillRect/>
          </a:stretch>
        </p:blipFill>
        <p:spPr>
          <a:xfrm>
            <a:off x="264045" y="1939698"/>
            <a:ext cx="11663910" cy="4268611"/>
          </a:xfrm>
          <a:prstGeom prst="rect">
            <a:avLst/>
          </a:prstGeom>
        </p:spPr>
      </p:pic>
    </p:spTree>
    <p:extLst>
      <p:ext uri="{BB962C8B-B14F-4D97-AF65-F5344CB8AC3E}">
        <p14:creationId xmlns:p14="http://schemas.microsoft.com/office/powerpoint/2010/main" val="182587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CE3D-702B-3D39-D4B2-47698226E88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1EE7A286-F3CC-FB53-015E-5B412281A91B}"/>
              </a:ext>
            </a:extLst>
          </p:cNvPr>
          <p:cNvSpPr txBox="1"/>
          <p:nvPr/>
        </p:nvSpPr>
        <p:spPr>
          <a:xfrm>
            <a:off x="698500" y="437725"/>
            <a:ext cx="10217893" cy="1569660"/>
          </a:xfrm>
          <a:prstGeom prst="rect">
            <a:avLst/>
          </a:prstGeom>
          <a:noFill/>
        </p:spPr>
        <p:txBody>
          <a:bodyPr wrap="square" rtlCol="0">
            <a:spAutoFit/>
          </a:bodyPr>
          <a:lstStyle/>
          <a:p>
            <a:r>
              <a:rPr lang="fr-FR" sz="2400" b="1" dirty="0">
                <a:solidFill>
                  <a:schemeClr val="accent1"/>
                </a:solidFill>
              </a:rPr>
              <a:t>2. ACCORDS AMIABLES EN LIQUIDATION</a:t>
            </a:r>
          </a:p>
          <a:p>
            <a:r>
              <a:rPr lang="fr-FR" sz="2400" b="1" dirty="0">
                <a:solidFill>
                  <a:schemeClr val="accent2"/>
                </a:solidFill>
              </a:rPr>
              <a:t>Culture juridique de l’autonomie de la volonté</a:t>
            </a:r>
          </a:p>
          <a:p>
            <a:r>
              <a:rPr lang="fr-FR" sz="2400" b="1" dirty="0">
                <a:solidFill>
                  <a:srgbClr val="FF0000"/>
                </a:solidFill>
              </a:rPr>
              <a:t>Accords : exercice de rapports de force genrés</a:t>
            </a:r>
          </a:p>
          <a:p>
            <a:r>
              <a:rPr lang="fr-FR" sz="2400" b="1" dirty="0">
                <a:solidFill>
                  <a:srgbClr val="00B050"/>
                </a:solidFill>
              </a:rPr>
              <a:t>Notaires : sortir de la neutralité</a:t>
            </a:r>
          </a:p>
        </p:txBody>
      </p:sp>
      <p:pic>
        <p:nvPicPr>
          <p:cNvPr id="5" name="Image 4">
            <a:extLst>
              <a:ext uri="{FF2B5EF4-FFF2-40B4-BE49-F238E27FC236}">
                <a16:creationId xmlns:a16="http://schemas.microsoft.com/office/drawing/2014/main" id="{C669974C-20E2-9CD4-CAA5-AF08318DEFF3}"/>
              </a:ext>
            </a:extLst>
          </p:cNvPr>
          <p:cNvPicPr>
            <a:picLocks noChangeAspect="1"/>
          </p:cNvPicPr>
          <p:nvPr/>
        </p:nvPicPr>
        <p:blipFill>
          <a:blip r:embed="rId3"/>
          <a:stretch>
            <a:fillRect/>
          </a:stretch>
        </p:blipFill>
        <p:spPr>
          <a:xfrm>
            <a:off x="2163351" y="2103163"/>
            <a:ext cx="9371309" cy="4563239"/>
          </a:xfrm>
          <a:prstGeom prst="rect">
            <a:avLst/>
          </a:prstGeom>
        </p:spPr>
      </p:pic>
    </p:spTree>
    <p:extLst>
      <p:ext uri="{BB962C8B-B14F-4D97-AF65-F5344CB8AC3E}">
        <p14:creationId xmlns:p14="http://schemas.microsoft.com/office/powerpoint/2010/main" val="137115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CE3D-702B-3D39-D4B2-47698226E88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1EE7A286-F3CC-FB53-015E-5B412281A91B}"/>
              </a:ext>
            </a:extLst>
          </p:cNvPr>
          <p:cNvSpPr txBox="1"/>
          <p:nvPr/>
        </p:nvSpPr>
        <p:spPr>
          <a:xfrm>
            <a:off x="698500" y="426708"/>
            <a:ext cx="10217893" cy="1200329"/>
          </a:xfrm>
          <a:prstGeom prst="rect">
            <a:avLst/>
          </a:prstGeom>
          <a:noFill/>
        </p:spPr>
        <p:txBody>
          <a:bodyPr wrap="square" rtlCol="0">
            <a:spAutoFit/>
          </a:bodyPr>
          <a:lstStyle/>
          <a:p>
            <a:r>
              <a:rPr lang="fr-FR" sz="2400" b="1" dirty="0">
                <a:solidFill>
                  <a:schemeClr val="accent1"/>
                </a:solidFill>
              </a:rPr>
              <a:t>2. ACCORDS AMIABLES EN LIQUIDATION</a:t>
            </a:r>
          </a:p>
          <a:p>
            <a:r>
              <a:rPr lang="fr-FR" sz="2400" b="1" dirty="0">
                <a:solidFill>
                  <a:schemeClr val="accent2"/>
                </a:solidFill>
              </a:rPr>
              <a:t>Culture juridique du principe de la convention-loi</a:t>
            </a:r>
          </a:p>
          <a:p>
            <a:r>
              <a:rPr lang="fr-FR" sz="2400" b="1" dirty="0">
                <a:solidFill>
                  <a:srgbClr val="FF0000"/>
                </a:solidFill>
              </a:rPr>
              <a:t>DCM et MEDIATION : accords mal négociés ou difficilement renégociables</a:t>
            </a:r>
          </a:p>
        </p:txBody>
      </p:sp>
      <p:pic>
        <p:nvPicPr>
          <p:cNvPr id="4" name="Image 3">
            <a:extLst>
              <a:ext uri="{FF2B5EF4-FFF2-40B4-BE49-F238E27FC236}">
                <a16:creationId xmlns:a16="http://schemas.microsoft.com/office/drawing/2014/main" id="{3488781F-2C96-23B9-5EB9-B6FE0188326A}"/>
              </a:ext>
            </a:extLst>
          </p:cNvPr>
          <p:cNvPicPr>
            <a:picLocks noChangeAspect="1"/>
          </p:cNvPicPr>
          <p:nvPr/>
        </p:nvPicPr>
        <p:blipFill>
          <a:blip r:embed="rId3"/>
          <a:stretch>
            <a:fillRect/>
          </a:stretch>
        </p:blipFill>
        <p:spPr>
          <a:xfrm>
            <a:off x="2445745" y="2633031"/>
            <a:ext cx="4641270" cy="2908481"/>
          </a:xfrm>
          <a:prstGeom prst="rect">
            <a:avLst/>
          </a:prstGeom>
        </p:spPr>
      </p:pic>
      <p:pic>
        <p:nvPicPr>
          <p:cNvPr id="5" name="Image 4">
            <a:extLst>
              <a:ext uri="{FF2B5EF4-FFF2-40B4-BE49-F238E27FC236}">
                <a16:creationId xmlns:a16="http://schemas.microsoft.com/office/drawing/2014/main" id="{B744B85C-7167-1763-C833-262F618C4AB7}"/>
              </a:ext>
            </a:extLst>
          </p:cNvPr>
          <p:cNvPicPr>
            <a:picLocks noChangeAspect="1"/>
          </p:cNvPicPr>
          <p:nvPr/>
        </p:nvPicPr>
        <p:blipFill>
          <a:blip r:embed="rId4"/>
          <a:stretch>
            <a:fillRect/>
          </a:stretch>
        </p:blipFill>
        <p:spPr>
          <a:xfrm>
            <a:off x="478128" y="1769747"/>
            <a:ext cx="11035877" cy="4476817"/>
          </a:xfrm>
          <a:prstGeom prst="rect">
            <a:avLst/>
          </a:prstGeom>
        </p:spPr>
      </p:pic>
      <p:pic>
        <p:nvPicPr>
          <p:cNvPr id="3" name="Image 2" descr="Une image contenant texte, Police, capture d’écran, blanc&#10;&#10;Description générée automatiquement">
            <a:extLst>
              <a:ext uri="{FF2B5EF4-FFF2-40B4-BE49-F238E27FC236}">
                <a16:creationId xmlns:a16="http://schemas.microsoft.com/office/drawing/2014/main" id="{F5A8BF4E-652D-F0CC-ABD8-3293AFD24737}"/>
              </a:ext>
            </a:extLst>
          </p:cNvPr>
          <p:cNvPicPr>
            <a:picLocks noChangeAspect="1"/>
          </p:cNvPicPr>
          <p:nvPr/>
        </p:nvPicPr>
        <p:blipFill>
          <a:blip r:embed="rId5"/>
          <a:stretch>
            <a:fillRect/>
          </a:stretch>
        </p:blipFill>
        <p:spPr>
          <a:xfrm>
            <a:off x="982882" y="3142965"/>
            <a:ext cx="11059932" cy="3599386"/>
          </a:xfrm>
          <a:prstGeom prst="rect">
            <a:avLst/>
          </a:prstGeom>
          <a:solidFill>
            <a:schemeClr val="accent2">
              <a:alpha val="18000"/>
            </a:schemeClr>
          </a:solidFill>
        </p:spPr>
      </p:pic>
    </p:spTree>
    <p:extLst>
      <p:ext uri="{BB962C8B-B14F-4D97-AF65-F5344CB8AC3E}">
        <p14:creationId xmlns:p14="http://schemas.microsoft.com/office/powerpoint/2010/main" val="403968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3994B-275B-998E-5306-067278E5DCE9}"/>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B78DAC25-90F6-F7AA-5B66-C7CD879E2D20}"/>
              </a:ext>
            </a:extLst>
          </p:cNvPr>
          <p:cNvSpPr txBox="1"/>
          <p:nvPr/>
        </p:nvSpPr>
        <p:spPr>
          <a:xfrm>
            <a:off x="589045" y="415635"/>
            <a:ext cx="10217893" cy="830997"/>
          </a:xfrm>
          <a:prstGeom prst="rect">
            <a:avLst/>
          </a:prstGeom>
          <a:noFill/>
        </p:spPr>
        <p:txBody>
          <a:bodyPr wrap="square" rtlCol="0">
            <a:spAutoFit/>
          </a:bodyPr>
          <a:lstStyle/>
          <a:p>
            <a:r>
              <a:rPr lang="fr-FR" sz="2400" b="1" dirty="0">
                <a:solidFill>
                  <a:schemeClr val="accent1"/>
                </a:solidFill>
              </a:rPr>
              <a:t>2. ACCORDS AMIABLES EN LIQUIDATION</a:t>
            </a:r>
          </a:p>
          <a:p>
            <a:r>
              <a:rPr lang="fr-FR" sz="2400" b="1" dirty="0">
                <a:solidFill>
                  <a:srgbClr val="00B050"/>
                </a:solidFill>
              </a:rPr>
              <a:t>REMEDE : divorce pour désunion irrémédiable sur séparation de 1 an</a:t>
            </a:r>
          </a:p>
        </p:txBody>
      </p:sp>
      <p:pic>
        <p:nvPicPr>
          <p:cNvPr id="5" name="Image 4">
            <a:extLst>
              <a:ext uri="{FF2B5EF4-FFF2-40B4-BE49-F238E27FC236}">
                <a16:creationId xmlns:a16="http://schemas.microsoft.com/office/drawing/2014/main" id="{3D2D1048-58AB-6B93-3830-B57E3AF69C73}"/>
              </a:ext>
            </a:extLst>
          </p:cNvPr>
          <p:cNvPicPr>
            <a:picLocks noChangeAspect="1"/>
          </p:cNvPicPr>
          <p:nvPr/>
        </p:nvPicPr>
        <p:blipFill>
          <a:blip r:embed="rId3"/>
          <a:stretch>
            <a:fillRect/>
          </a:stretch>
        </p:blipFill>
        <p:spPr>
          <a:xfrm>
            <a:off x="826033" y="2421629"/>
            <a:ext cx="10539934" cy="2014742"/>
          </a:xfrm>
          <a:prstGeom prst="rect">
            <a:avLst/>
          </a:prstGeom>
        </p:spPr>
      </p:pic>
    </p:spTree>
    <p:extLst>
      <p:ext uri="{BB962C8B-B14F-4D97-AF65-F5344CB8AC3E}">
        <p14:creationId xmlns:p14="http://schemas.microsoft.com/office/powerpoint/2010/main" val="2756523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CE3D-702B-3D39-D4B2-47698226E888}"/>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F5E618F8-7E9F-1DDC-7FB6-D7F32481C75D}"/>
              </a:ext>
            </a:extLst>
          </p:cNvPr>
          <p:cNvSpPr txBox="1"/>
          <p:nvPr/>
        </p:nvSpPr>
        <p:spPr>
          <a:xfrm>
            <a:off x="432495" y="636033"/>
            <a:ext cx="10914878" cy="1569660"/>
          </a:xfrm>
          <a:prstGeom prst="rect">
            <a:avLst/>
          </a:prstGeom>
          <a:noFill/>
        </p:spPr>
        <p:txBody>
          <a:bodyPr wrap="square" rtlCol="0">
            <a:spAutoFit/>
          </a:bodyPr>
          <a:lstStyle/>
          <a:p>
            <a:r>
              <a:rPr lang="fr-FR" sz="2400" b="1" dirty="0">
                <a:solidFill>
                  <a:schemeClr val="accent1"/>
                </a:solidFill>
              </a:rPr>
              <a:t>2. ACCORDS GENRES EN LIQUIDATION</a:t>
            </a:r>
          </a:p>
          <a:p>
            <a:r>
              <a:rPr lang="fr-FR" sz="2400" b="1" dirty="0">
                <a:solidFill>
                  <a:srgbClr val="FF0000"/>
                </a:solidFill>
              </a:rPr>
              <a:t>Reprise favorisée des immeubles / entreprises par les hommes</a:t>
            </a:r>
          </a:p>
          <a:p>
            <a:r>
              <a:rPr lang="fr-FR" sz="2400" b="1" dirty="0">
                <a:solidFill>
                  <a:srgbClr val="00B050"/>
                </a:solidFill>
              </a:rPr>
              <a:t>REMEDES : attribution préférentielle / contester créances – récompenses / quitter le logement / provision sur indemnité d’occupation (art. 19.3)</a:t>
            </a:r>
          </a:p>
        </p:txBody>
      </p:sp>
      <p:pic>
        <p:nvPicPr>
          <p:cNvPr id="5" name="Image 4" descr="Une image contenant texte, Police, capture d’écran, document&#10;&#10;Description générée automatiquement">
            <a:extLst>
              <a:ext uri="{FF2B5EF4-FFF2-40B4-BE49-F238E27FC236}">
                <a16:creationId xmlns:a16="http://schemas.microsoft.com/office/drawing/2014/main" id="{75520894-291B-BD07-CE56-32B2E9A42F9E}"/>
              </a:ext>
            </a:extLst>
          </p:cNvPr>
          <p:cNvPicPr>
            <a:picLocks noChangeAspect="1"/>
          </p:cNvPicPr>
          <p:nvPr/>
        </p:nvPicPr>
        <p:blipFill>
          <a:blip r:embed="rId3"/>
          <a:stretch>
            <a:fillRect/>
          </a:stretch>
        </p:blipFill>
        <p:spPr>
          <a:xfrm>
            <a:off x="432495" y="2654652"/>
            <a:ext cx="10947403" cy="3840736"/>
          </a:xfrm>
          <a:prstGeom prst="rect">
            <a:avLst/>
          </a:prstGeom>
        </p:spPr>
      </p:pic>
      <p:pic>
        <p:nvPicPr>
          <p:cNvPr id="4" name="Image 3">
            <a:extLst>
              <a:ext uri="{FF2B5EF4-FFF2-40B4-BE49-F238E27FC236}">
                <a16:creationId xmlns:a16="http://schemas.microsoft.com/office/drawing/2014/main" id="{A5CC7311-76DA-635F-532B-ABCA41F1D8E7}"/>
              </a:ext>
            </a:extLst>
          </p:cNvPr>
          <p:cNvPicPr>
            <a:picLocks noChangeAspect="1"/>
          </p:cNvPicPr>
          <p:nvPr/>
        </p:nvPicPr>
        <p:blipFill>
          <a:blip r:embed="rId4"/>
          <a:stretch>
            <a:fillRect/>
          </a:stretch>
        </p:blipFill>
        <p:spPr>
          <a:xfrm>
            <a:off x="8866439" y="362612"/>
            <a:ext cx="4130956" cy="6428912"/>
          </a:xfrm>
          <a:prstGeom prst="rect">
            <a:avLst/>
          </a:prstGeom>
        </p:spPr>
      </p:pic>
      <p:pic>
        <p:nvPicPr>
          <p:cNvPr id="7" name="Image 6">
            <a:extLst>
              <a:ext uri="{FF2B5EF4-FFF2-40B4-BE49-F238E27FC236}">
                <a16:creationId xmlns:a16="http://schemas.microsoft.com/office/drawing/2014/main" id="{A9ED9C94-0C32-307A-845D-CF7218B24CB7}"/>
              </a:ext>
            </a:extLst>
          </p:cNvPr>
          <p:cNvPicPr>
            <a:picLocks noChangeAspect="1"/>
          </p:cNvPicPr>
          <p:nvPr/>
        </p:nvPicPr>
        <p:blipFill>
          <a:blip r:embed="rId5"/>
          <a:stretch>
            <a:fillRect/>
          </a:stretch>
        </p:blipFill>
        <p:spPr>
          <a:xfrm>
            <a:off x="9628529" y="2379073"/>
            <a:ext cx="4261951" cy="6155492"/>
          </a:xfrm>
          <a:prstGeom prst="rect">
            <a:avLst/>
          </a:prstGeom>
        </p:spPr>
      </p:pic>
    </p:spTree>
    <p:extLst>
      <p:ext uri="{BB962C8B-B14F-4D97-AF65-F5344CB8AC3E}">
        <p14:creationId xmlns:p14="http://schemas.microsoft.com/office/powerpoint/2010/main" val="292625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83453-3F60-AD76-A6C4-BB7CC2933F95}"/>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76A18CB-C8DE-89D3-04B4-320D6822AB0E}"/>
              </a:ext>
            </a:extLst>
          </p:cNvPr>
          <p:cNvSpPr txBox="1"/>
          <p:nvPr/>
        </p:nvSpPr>
        <p:spPr>
          <a:xfrm>
            <a:off x="589045" y="415635"/>
            <a:ext cx="10212305" cy="830997"/>
          </a:xfrm>
          <a:prstGeom prst="rect">
            <a:avLst/>
          </a:prstGeom>
          <a:noFill/>
        </p:spPr>
        <p:txBody>
          <a:bodyPr wrap="square" rtlCol="0">
            <a:spAutoFit/>
          </a:bodyPr>
          <a:lstStyle/>
          <a:p>
            <a:r>
              <a:rPr lang="fr-FR" sz="2400" b="1" dirty="0">
                <a:solidFill>
                  <a:schemeClr val="accent1"/>
                </a:solidFill>
              </a:rPr>
              <a:t>2. ENTRAVES GENREES DANS L’OBTENTION DES ALIMENTS</a:t>
            </a:r>
          </a:p>
          <a:p>
            <a:r>
              <a:rPr lang="fr-FR" sz="2400" b="1" dirty="0">
                <a:solidFill>
                  <a:srgbClr val="FF0000"/>
                </a:solidFill>
              </a:rPr>
              <a:t>Evitement genré des pensions entre ex-époux</a:t>
            </a:r>
          </a:p>
        </p:txBody>
      </p:sp>
      <p:pic>
        <p:nvPicPr>
          <p:cNvPr id="5" name="Image 4" descr="Une image contenant texte, Police, capture d’écran, blanc&#10;&#10;Description générée automatiquement">
            <a:extLst>
              <a:ext uri="{FF2B5EF4-FFF2-40B4-BE49-F238E27FC236}">
                <a16:creationId xmlns:a16="http://schemas.microsoft.com/office/drawing/2014/main" id="{18E983B8-5B43-4DB2-76EC-88058BB03324}"/>
              </a:ext>
            </a:extLst>
          </p:cNvPr>
          <p:cNvPicPr>
            <a:picLocks noChangeAspect="1"/>
          </p:cNvPicPr>
          <p:nvPr/>
        </p:nvPicPr>
        <p:blipFill>
          <a:blip r:embed="rId3"/>
          <a:stretch>
            <a:fillRect/>
          </a:stretch>
        </p:blipFill>
        <p:spPr>
          <a:xfrm>
            <a:off x="589044" y="1615911"/>
            <a:ext cx="10965919" cy="3339740"/>
          </a:xfrm>
          <a:prstGeom prst="rect">
            <a:avLst/>
          </a:prstGeom>
        </p:spPr>
      </p:pic>
      <p:pic>
        <p:nvPicPr>
          <p:cNvPr id="6" name="Image 5">
            <a:extLst>
              <a:ext uri="{FF2B5EF4-FFF2-40B4-BE49-F238E27FC236}">
                <a16:creationId xmlns:a16="http://schemas.microsoft.com/office/drawing/2014/main" id="{32213941-9D71-2ECC-73E2-C1A8023DAF7D}"/>
              </a:ext>
            </a:extLst>
          </p:cNvPr>
          <p:cNvPicPr>
            <a:picLocks noChangeAspect="1"/>
          </p:cNvPicPr>
          <p:nvPr/>
        </p:nvPicPr>
        <p:blipFill>
          <a:blip r:embed="rId4"/>
          <a:stretch>
            <a:fillRect/>
          </a:stretch>
        </p:blipFill>
        <p:spPr>
          <a:xfrm>
            <a:off x="589044" y="4316507"/>
            <a:ext cx="11237359" cy="2421694"/>
          </a:xfrm>
          <a:prstGeom prst="rect">
            <a:avLst/>
          </a:prstGeom>
        </p:spPr>
      </p:pic>
    </p:spTree>
    <p:extLst>
      <p:ext uri="{BB962C8B-B14F-4D97-AF65-F5344CB8AC3E}">
        <p14:creationId xmlns:p14="http://schemas.microsoft.com/office/powerpoint/2010/main" val="350012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83453-3F60-AD76-A6C4-BB7CC2933F95}"/>
            </a:ext>
          </a:extLst>
        </p:cNvPr>
        <p:cNvGrpSpPr/>
        <p:nvPr/>
      </p:nvGrpSpPr>
      <p:grpSpPr>
        <a:xfrm>
          <a:off x="0" y="0"/>
          <a:ext cx="0" cy="0"/>
          <a:chOff x="0" y="0"/>
          <a:chExt cx="0" cy="0"/>
        </a:xfrm>
      </p:grpSpPr>
      <p:pic>
        <p:nvPicPr>
          <p:cNvPr id="4" name="Image 3" descr="Une image contenant texte, Police, capture d’écran, document&#10;&#10;Description générée automatiquement">
            <a:extLst>
              <a:ext uri="{FF2B5EF4-FFF2-40B4-BE49-F238E27FC236}">
                <a16:creationId xmlns:a16="http://schemas.microsoft.com/office/drawing/2014/main" id="{AA9D63F5-1ABB-9FA4-6DC4-95C74538B125}"/>
              </a:ext>
            </a:extLst>
          </p:cNvPr>
          <p:cNvPicPr>
            <a:picLocks noChangeAspect="1"/>
          </p:cNvPicPr>
          <p:nvPr/>
        </p:nvPicPr>
        <p:blipFill>
          <a:blip r:embed="rId3"/>
          <a:stretch>
            <a:fillRect/>
          </a:stretch>
        </p:blipFill>
        <p:spPr>
          <a:xfrm>
            <a:off x="1038014" y="2115625"/>
            <a:ext cx="8469544" cy="3206327"/>
          </a:xfrm>
          <a:prstGeom prst="rect">
            <a:avLst/>
          </a:prstGeom>
        </p:spPr>
      </p:pic>
      <p:sp>
        <p:nvSpPr>
          <p:cNvPr id="6" name="ZoneTexte 5">
            <a:extLst>
              <a:ext uri="{FF2B5EF4-FFF2-40B4-BE49-F238E27FC236}">
                <a16:creationId xmlns:a16="http://schemas.microsoft.com/office/drawing/2014/main" id="{F138B041-E345-B87C-3EE6-02767AD3CB2B}"/>
              </a:ext>
            </a:extLst>
          </p:cNvPr>
          <p:cNvSpPr txBox="1"/>
          <p:nvPr/>
        </p:nvSpPr>
        <p:spPr>
          <a:xfrm>
            <a:off x="562151" y="501900"/>
            <a:ext cx="10212305" cy="1200329"/>
          </a:xfrm>
          <a:prstGeom prst="rect">
            <a:avLst/>
          </a:prstGeom>
          <a:noFill/>
        </p:spPr>
        <p:txBody>
          <a:bodyPr wrap="square" rtlCol="0">
            <a:spAutoFit/>
          </a:bodyPr>
          <a:lstStyle/>
          <a:p>
            <a:r>
              <a:rPr lang="fr-FR" sz="2400" b="1" dirty="0">
                <a:solidFill>
                  <a:schemeClr val="accent1"/>
                </a:solidFill>
              </a:rPr>
              <a:t>2. ENTRAVES GENREES DANS L’OBTENTION DES ALIMENTS</a:t>
            </a:r>
          </a:p>
          <a:p>
            <a:r>
              <a:rPr lang="fr-FR" sz="2400" b="1" dirty="0">
                <a:solidFill>
                  <a:srgbClr val="FF0000"/>
                </a:solidFill>
              </a:rPr>
              <a:t>Evitement genré des révisions / renégociations</a:t>
            </a:r>
          </a:p>
          <a:p>
            <a:r>
              <a:rPr lang="fr-FR" sz="2400" b="1" dirty="0">
                <a:solidFill>
                  <a:srgbClr val="00B050"/>
                </a:solidFill>
              </a:rPr>
              <a:t>REMEDE : divorce pour désunion irrémédiable actif</a:t>
            </a:r>
          </a:p>
        </p:txBody>
      </p:sp>
      <p:pic>
        <p:nvPicPr>
          <p:cNvPr id="7" name="Image 6">
            <a:extLst>
              <a:ext uri="{FF2B5EF4-FFF2-40B4-BE49-F238E27FC236}">
                <a16:creationId xmlns:a16="http://schemas.microsoft.com/office/drawing/2014/main" id="{136810E7-D389-84D6-C393-C4954864BCD8}"/>
              </a:ext>
            </a:extLst>
          </p:cNvPr>
          <p:cNvPicPr>
            <a:picLocks noChangeAspect="1"/>
          </p:cNvPicPr>
          <p:nvPr/>
        </p:nvPicPr>
        <p:blipFill>
          <a:blip r:embed="rId4"/>
          <a:stretch>
            <a:fillRect/>
          </a:stretch>
        </p:blipFill>
        <p:spPr>
          <a:xfrm>
            <a:off x="839709" y="1934660"/>
            <a:ext cx="10212305" cy="4279441"/>
          </a:xfrm>
          <a:prstGeom prst="rect">
            <a:avLst/>
          </a:prstGeom>
        </p:spPr>
      </p:pic>
    </p:spTree>
    <p:extLst>
      <p:ext uri="{BB962C8B-B14F-4D97-AF65-F5344CB8AC3E}">
        <p14:creationId xmlns:p14="http://schemas.microsoft.com/office/powerpoint/2010/main" val="3029658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3994B-275B-998E-5306-067278E5DCE9}"/>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B78DAC25-90F6-F7AA-5B66-C7CD879E2D20}"/>
              </a:ext>
            </a:extLst>
          </p:cNvPr>
          <p:cNvSpPr txBox="1"/>
          <p:nvPr/>
        </p:nvSpPr>
        <p:spPr>
          <a:xfrm>
            <a:off x="483079" y="415635"/>
            <a:ext cx="10323859" cy="1569660"/>
          </a:xfrm>
          <a:prstGeom prst="rect">
            <a:avLst/>
          </a:prstGeom>
          <a:noFill/>
        </p:spPr>
        <p:txBody>
          <a:bodyPr wrap="square" rtlCol="0">
            <a:spAutoFit/>
          </a:bodyPr>
          <a:lstStyle/>
          <a:p>
            <a:r>
              <a:rPr lang="fr-FR" sz="2400" b="1" dirty="0">
                <a:solidFill>
                  <a:schemeClr val="accent1"/>
                </a:solidFill>
              </a:rPr>
              <a:t>3. ENTRAVES GENREES A L’OBTENTION DES ALIMENTS </a:t>
            </a:r>
          </a:p>
          <a:p>
            <a:r>
              <a:rPr lang="fr-FR" sz="2400" b="1" dirty="0">
                <a:solidFill>
                  <a:srgbClr val="FF0000"/>
                </a:solidFill>
              </a:rPr>
              <a:t>Secours et pensions tardifs, inexécution des décisions</a:t>
            </a:r>
          </a:p>
          <a:p>
            <a:r>
              <a:rPr lang="fr-FR" sz="2400" b="1" dirty="0">
                <a:solidFill>
                  <a:srgbClr val="00B050"/>
                </a:solidFill>
              </a:rPr>
              <a:t>REMEDES : provisions secours / aliments / liquidation : ART. 19.3 C.JUD</a:t>
            </a:r>
            <a:endParaRPr lang="fr-FR" sz="2400" b="1" i="1" dirty="0">
              <a:solidFill>
                <a:srgbClr val="00B050"/>
              </a:solidFill>
            </a:endParaRPr>
          </a:p>
          <a:p>
            <a:endParaRPr lang="fr-FR" sz="2400" b="1" dirty="0">
              <a:solidFill>
                <a:srgbClr val="FF0000"/>
              </a:solidFill>
            </a:endParaRPr>
          </a:p>
        </p:txBody>
      </p:sp>
      <p:pic>
        <p:nvPicPr>
          <p:cNvPr id="5" name="Image 4">
            <a:extLst>
              <a:ext uri="{FF2B5EF4-FFF2-40B4-BE49-F238E27FC236}">
                <a16:creationId xmlns:a16="http://schemas.microsoft.com/office/drawing/2014/main" id="{9EB83C7C-F1D9-0583-82F5-8FBC09852BCA}"/>
              </a:ext>
            </a:extLst>
          </p:cNvPr>
          <p:cNvPicPr>
            <a:picLocks noChangeAspect="1"/>
          </p:cNvPicPr>
          <p:nvPr/>
        </p:nvPicPr>
        <p:blipFill>
          <a:blip r:embed="rId3"/>
          <a:stretch>
            <a:fillRect/>
          </a:stretch>
        </p:blipFill>
        <p:spPr>
          <a:xfrm>
            <a:off x="635538" y="2743200"/>
            <a:ext cx="10737856" cy="3699165"/>
          </a:xfrm>
          <a:prstGeom prst="rect">
            <a:avLst/>
          </a:prstGeom>
        </p:spPr>
      </p:pic>
      <p:pic>
        <p:nvPicPr>
          <p:cNvPr id="11" name="Image 10">
            <a:extLst>
              <a:ext uri="{FF2B5EF4-FFF2-40B4-BE49-F238E27FC236}">
                <a16:creationId xmlns:a16="http://schemas.microsoft.com/office/drawing/2014/main" id="{86367343-53D6-5BDB-E052-10098EABE501}"/>
              </a:ext>
            </a:extLst>
          </p:cNvPr>
          <p:cNvPicPr>
            <a:picLocks noChangeAspect="1"/>
          </p:cNvPicPr>
          <p:nvPr/>
        </p:nvPicPr>
        <p:blipFill>
          <a:blip r:embed="rId4"/>
          <a:stretch>
            <a:fillRect/>
          </a:stretch>
        </p:blipFill>
        <p:spPr>
          <a:xfrm>
            <a:off x="699804" y="1985295"/>
            <a:ext cx="10053292" cy="2573258"/>
          </a:xfrm>
          <a:prstGeom prst="rect">
            <a:avLst/>
          </a:prstGeom>
        </p:spPr>
      </p:pic>
      <p:pic>
        <p:nvPicPr>
          <p:cNvPr id="3" name="Image 2">
            <a:extLst>
              <a:ext uri="{FF2B5EF4-FFF2-40B4-BE49-F238E27FC236}">
                <a16:creationId xmlns:a16="http://schemas.microsoft.com/office/drawing/2014/main" id="{B3C53A70-C993-BACB-EB69-70DD0EB17EC8}"/>
              </a:ext>
            </a:extLst>
          </p:cNvPr>
          <p:cNvPicPr>
            <a:picLocks noChangeAspect="1"/>
          </p:cNvPicPr>
          <p:nvPr/>
        </p:nvPicPr>
        <p:blipFill>
          <a:blip r:embed="rId5"/>
          <a:stretch>
            <a:fillRect/>
          </a:stretch>
        </p:blipFill>
        <p:spPr>
          <a:xfrm>
            <a:off x="3053382" y="1729649"/>
            <a:ext cx="8536737" cy="4864568"/>
          </a:xfrm>
          <a:prstGeom prst="rect">
            <a:avLst/>
          </a:prstGeom>
        </p:spPr>
      </p:pic>
    </p:spTree>
    <p:extLst>
      <p:ext uri="{BB962C8B-B14F-4D97-AF65-F5344CB8AC3E}">
        <p14:creationId xmlns:p14="http://schemas.microsoft.com/office/powerpoint/2010/main" val="159167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6648943-1048-3A7E-A2A4-CBC509510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71844" y="-4329"/>
            <a:ext cx="7020159" cy="6869586"/>
            <a:chOff x="5171844" y="-11586"/>
            <a:chExt cx="7020159" cy="6869586"/>
          </a:xfrm>
        </p:grpSpPr>
        <p:sp>
          <p:nvSpPr>
            <p:cNvPr id="20" name="Rectangle 19">
              <a:extLst>
                <a:ext uri="{FF2B5EF4-FFF2-40B4-BE49-F238E27FC236}">
                  <a16:creationId xmlns:a16="http://schemas.microsoft.com/office/drawing/2014/main" id="{6814F07C-484E-8116-F818-971704101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60E0DD-9DEB-45DD-C591-F024A5275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Rectangle 21">
              <a:extLst>
                <a:ext uri="{FF2B5EF4-FFF2-40B4-BE49-F238E27FC236}">
                  <a16:creationId xmlns:a16="http://schemas.microsoft.com/office/drawing/2014/main" id="{1D499C78-BB96-8E12-7187-7372C0852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4" y="-11586"/>
              <a:ext cx="5171848" cy="6869586"/>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61466FB-2664-E194-B8B0-682D3446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711D77F1-BE0E-FE17-A71C-A1648D68C84F}"/>
              </a:ext>
            </a:extLst>
          </p:cNvPr>
          <p:cNvSpPr>
            <a:spLocks noGrp="1"/>
          </p:cNvSpPr>
          <p:nvPr>
            <p:ph type="title"/>
          </p:nvPr>
        </p:nvSpPr>
        <p:spPr>
          <a:xfrm>
            <a:off x="6134412" y="1460310"/>
            <a:ext cx="4896545" cy="2161610"/>
          </a:xfrm>
        </p:spPr>
        <p:txBody>
          <a:bodyPr vert="horz" lIns="91440" tIns="45720" rIns="91440" bIns="45720" rtlCol="0" anchor="b">
            <a:normAutofit/>
          </a:bodyPr>
          <a:lstStyle/>
          <a:p>
            <a:pPr algn="ctr"/>
            <a:endParaRPr lang="en-US" sz="4800" b="1" dirty="0">
              <a:solidFill>
                <a:srgbClr val="FFFFFF"/>
              </a:solidFill>
            </a:endParaRPr>
          </a:p>
        </p:txBody>
      </p:sp>
      <p:pic>
        <p:nvPicPr>
          <p:cNvPr id="5" name="Image 4">
            <a:extLst>
              <a:ext uri="{FF2B5EF4-FFF2-40B4-BE49-F238E27FC236}">
                <a16:creationId xmlns:a16="http://schemas.microsoft.com/office/drawing/2014/main" id="{8F5CE949-801A-887E-114E-670C05D20AB6}"/>
              </a:ext>
            </a:extLst>
          </p:cNvPr>
          <p:cNvPicPr>
            <a:picLocks noChangeAspect="1"/>
          </p:cNvPicPr>
          <p:nvPr/>
        </p:nvPicPr>
        <p:blipFill>
          <a:blip r:embed="rId3"/>
          <a:stretch>
            <a:fillRect/>
          </a:stretch>
        </p:blipFill>
        <p:spPr>
          <a:xfrm>
            <a:off x="869620" y="1922726"/>
            <a:ext cx="3261065" cy="1420141"/>
          </a:xfrm>
          <a:prstGeom prst="rect">
            <a:avLst/>
          </a:prstGeom>
        </p:spPr>
      </p:pic>
      <p:pic>
        <p:nvPicPr>
          <p:cNvPr id="8" name="Image 7" descr="Une image contenant Police, capture d’écran, conception, Graphique&#10;&#10;Description générée automatiquement">
            <a:extLst>
              <a:ext uri="{FF2B5EF4-FFF2-40B4-BE49-F238E27FC236}">
                <a16:creationId xmlns:a16="http://schemas.microsoft.com/office/drawing/2014/main" id="{874CC3AD-52B1-6DA3-2B03-55A522ED8569}"/>
              </a:ext>
            </a:extLst>
          </p:cNvPr>
          <p:cNvPicPr>
            <a:picLocks noChangeAspect="1"/>
          </p:cNvPicPr>
          <p:nvPr/>
        </p:nvPicPr>
        <p:blipFill>
          <a:blip r:embed="rId4"/>
          <a:stretch>
            <a:fillRect/>
          </a:stretch>
        </p:blipFill>
        <p:spPr>
          <a:xfrm>
            <a:off x="869619" y="4059445"/>
            <a:ext cx="3261066" cy="1418563"/>
          </a:xfrm>
          <a:prstGeom prst="rect">
            <a:avLst/>
          </a:prstGeom>
        </p:spPr>
      </p:pic>
      <p:pic>
        <p:nvPicPr>
          <p:cNvPr id="15" name="Image 14" descr="Une image contenant texte, capture d’écran, Police, Marque&#10;&#10;Description générée automatiquement">
            <a:extLst>
              <a:ext uri="{FF2B5EF4-FFF2-40B4-BE49-F238E27FC236}">
                <a16:creationId xmlns:a16="http://schemas.microsoft.com/office/drawing/2014/main" id="{5AC80A76-11D7-9D2A-822E-C3E0A4142CD0}"/>
              </a:ext>
            </a:extLst>
          </p:cNvPr>
          <p:cNvPicPr>
            <a:picLocks noChangeAspect="1"/>
          </p:cNvPicPr>
          <p:nvPr/>
        </p:nvPicPr>
        <p:blipFill>
          <a:blip r:embed="rId5"/>
          <a:stretch>
            <a:fillRect/>
          </a:stretch>
        </p:blipFill>
        <p:spPr>
          <a:xfrm>
            <a:off x="8462867" y="1379992"/>
            <a:ext cx="3454400" cy="5143500"/>
          </a:xfrm>
          <a:prstGeom prst="rect">
            <a:avLst/>
          </a:prstGeom>
        </p:spPr>
      </p:pic>
      <p:pic>
        <p:nvPicPr>
          <p:cNvPr id="17" name="Image 16" descr="Une image contenant texte, capture d’écran, Police, logiciel&#10;&#10;Description générée automatiquement">
            <a:extLst>
              <a:ext uri="{FF2B5EF4-FFF2-40B4-BE49-F238E27FC236}">
                <a16:creationId xmlns:a16="http://schemas.microsoft.com/office/drawing/2014/main" id="{1DFE9FE8-F037-58FD-1F47-255DDDC93E91}"/>
              </a:ext>
            </a:extLst>
          </p:cNvPr>
          <p:cNvPicPr>
            <a:picLocks noChangeAspect="1"/>
          </p:cNvPicPr>
          <p:nvPr/>
        </p:nvPicPr>
        <p:blipFill>
          <a:blip r:embed="rId6"/>
          <a:stretch>
            <a:fillRect/>
          </a:stretch>
        </p:blipFill>
        <p:spPr>
          <a:xfrm>
            <a:off x="5875982" y="334508"/>
            <a:ext cx="3454400" cy="5143500"/>
          </a:xfrm>
          <a:prstGeom prst="rect">
            <a:avLst/>
          </a:prstGeom>
        </p:spPr>
      </p:pic>
    </p:spTree>
    <p:extLst>
      <p:ext uri="{BB962C8B-B14F-4D97-AF65-F5344CB8AC3E}">
        <p14:creationId xmlns:p14="http://schemas.microsoft.com/office/powerpoint/2010/main" val="339351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3994B-275B-998E-5306-067278E5DCE9}"/>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B78DAC25-90F6-F7AA-5B66-C7CD879E2D20}"/>
              </a:ext>
            </a:extLst>
          </p:cNvPr>
          <p:cNvSpPr txBox="1"/>
          <p:nvPr/>
        </p:nvSpPr>
        <p:spPr>
          <a:xfrm>
            <a:off x="469632" y="415635"/>
            <a:ext cx="10323859" cy="1569660"/>
          </a:xfrm>
          <a:prstGeom prst="rect">
            <a:avLst/>
          </a:prstGeom>
          <a:noFill/>
        </p:spPr>
        <p:txBody>
          <a:bodyPr wrap="square" rtlCol="0">
            <a:spAutoFit/>
          </a:bodyPr>
          <a:lstStyle/>
          <a:p>
            <a:r>
              <a:rPr lang="fr-FR" sz="2400" b="1" dirty="0">
                <a:solidFill>
                  <a:schemeClr val="accent1"/>
                </a:solidFill>
              </a:rPr>
              <a:t>3. ENTRAVES GENREES A L’OBTENTION DES ALIMENTS </a:t>
            </a:r>
          </a:p>
          <a:p>
            <a:r>
              <a:rPr lang="fr-FR" sz="2400" b="1" dirty="0">
                <a:solidFill>
                  <a:schemeClr val="accent2"/>
                </a:solidFill>
              </a:rPr>
              <a:t>Conditions légales : état de besoin, limitation de la durée</a:t>
            </a:r>
          </a:p>
          <a:p>
            <a:r>
              <a:rPr lang="fr-FR" sz="2400" b="1" dirty="0">
                <a:solidFill>
                  <a:srgbClr val="FF0000"/>
                </a:solidFill>
              </a:rPr>
              <a:t>Stigmatisation des choix faits pendant le mariage</a:t>
            </a:r>
          </a:p>
          <a:p>
            <a:endParaRPr lang="fr-FR" sz="2400" b="1" dirty="0">
              <a:solidFill>
                <a:srgbClr val="FF0000"/>
              </a:solidFill>
            </a:endParaRPr>
          </a:p>
        </p:txBody>
      </p:sp>
      <p:pic>
        <p:nvPicPr>
          <p:cNvPr id="3" name="Image 2">
            <a:extLst>
              <a:ext uri="{FF2B5EF4-FFF2-40B4-BE49-F238E27FC236}">
                <a16:creationId xmlns:a16="http://schemas.microsoft.com/office/drawing/2014/main" id="{F5FCD7B4-AD44-E8EA-A1D5-5F9A64BD8103}"/>
              </a:ext>
            </a:extLst>
          </p:cNvPr>
          <p:cNvPicPr>
            <a:picLocks noChangeAspect="1"/>
          </p:cNvPicPr>
          <p:nvPr/>
        </p:nvPicPr>
        <p:blipFill>
          <a:blip r:embed="rId3"/>
          <a:stretch>
            <a:fillRect/>
          </a:stretch>
        </p:blipFill>
        <p:spPr>
          <a:xfrm>
            <a:off x="1020687" y="2254202"/>
            <a:ext cx="9786251" cy="3730325"/>
          </a:xfrm>
          <a:prstGeom prst="rect">
            <a:avLst/>
          </a:prstGeom>
        </p:spPr>
      </p:pic>
    </p:spTree>
    <p:extLst>
      <p:ext uri="{BB962C8B-B14F-4D97-AF65-F5344CB8AC3E}">
        <p14:creationId xmlns:p14="http://schemas.microsoft.com/office/powerpoint/2010/main" val="1304984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3994B-275B-998E-5306-067278E5DCE9}"/>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B78DAC25-90F6-F7AA-5B66-C7CD879E2D20}"/>
              </a:ext>
            </a:extLst>
          </p:cNvPr>
          <p:cNvSpPr txBox="1"/>
          <p:nvPr/>
        </p:nvSpPr>
        <p:spPr>
          <a:xfrm>
            <a:off x="589045" y="415635"/>
            <a:ext cx="10217893" cy="1200329"/>
          </a:xfrm>
          <a:prstGeom prst="rect">
            <a:avLst/>
          </a:prstGeom>
          <a:noFill/>
        </p:spPr>
        <p:txBody>
          <a:bodyPr wrap="square" rtlCol="0">
            <a:spAutoFit/>
          </a:bodyPr>
          <a:lstStyle/>
          <a:p>
            <a:r>
              <a:rPr lang="fr-FR" sz="2400" b="1" dirty="0">
                <a:solidFill>
                  <a:schemeClr val="accent1"/>
                </a:solidFill>
              </a:rPr>
              <a:t>3. ENTRAVES GENREES A L’OBTENTION DES ALIMENTS </a:t>
            </a:r>
          </a:p>
          <a:p>
            <a:r>
              <a:rPr lang="fr-FR" sz="2400" b="1" dirty="0">
                <a:solidFill>
                  <a:srgbClr val="FF0000"/>
                </a:solidFill>
              </a:rPr>
              <a:t>Production de complexité / posture de demanderesse ignorante</a:t>
            </a:r>
          </a:p>
          <a:p>
            <a:r>
              <a:rPr lang="fr-FR" sz="2400" b="1" dirty="0">
                <a:solidFill>
                  <a:srgbClr val="00B050"/>
                </a:solidFill>
              </a:rPr>
              <a:t>REMEDES : présomptions recevables entre époux, collaboration à la preuve</a:t>
            </a:r>
          </a:p>
        </p:txBody>
      </p:sp>
      <p:pic>
        <p:nvPicPr>
          <p:cNvPr id="10" name="Image 9">
            <a:extLst>
              <a:ext uri="{FF2B5EF4-FFF2-40B4-BE49-F238E27FC236}">
                <a16:creationId xmlns:a16="http://schemas.microsoft.com/office/drawing/2014/main" id="{6B82EF41-B5CD-FF99-5CDD-76BBAC8E08F5}"/>
              </a:ext>
            </a:extLst>
          </p:cNvPr>
          <p:cNvPicPr>
            <a:picLocks noChangeAspect="1"/>
          </p:cNvPicPr>
          <p:nvPr/>
        </p:nvPicPr>
        <p:blipFill>
          <a:blip r:embed="rId3"/>
          <a:stretch>
            <a:fillRect/>
          </a:stretch>
        </p:blipFill>
        <p:spPr>
          <a:xfrm>
            <a:off x="494916" y="1922100"/>
            <a:ext cx="11122885" cy="2905393"/>
          </a:xfrm>
          <a:prstGeom prst="rect">
            <a:avLst/>
          </a:prstGeom>
        </p:spPr>
      </p:pic>
      <p:pic>
        <p:nvPicPr>
          <p:cNvPr id="6" name="Image 5">
            <a:extLst>
              <a:ext uri="{FF2B5EF4-FFF2-40B4-BE49-F238E27FC236}">
                <a16:creationId xmlns:a16="http://schemas.microsoft.com/office/drawing/2014/main" id="{FD0947BB-5C6C-3AF2-209A-BB412305AEE7}"/>
              </a:ext>
            </a:extLst>
          </p:cNvPr>
          <p:cNvPicPr>
            <a:picLocks noChangeAspect="1"/>
          </p:cNvPicPr>
          <p:nvPr/>
        </p:nvPicPr>
        <p:blipFill>
          <a:blip r:embed="rId4"/>
          <a:stretch>
            <a:fillRect/>
          </a:stretch>
        </p:blipFill>
        <p:spPr>
          <a:xfrm>
            <a:off x="1002627" y="4650959"/>
            <a:ext cx="11014546" cy="1617282"/>
          </a:xfrm>
          <a:prstGeom prst="rect">
            <a:avLst/>
          </a:prstGeom>
        </p:spPr>
      </p:pic>
    </p:spTree>
    <p:extLst>
      <p:ext uri="{BB962C8B-B14F-4D97-AF65-F5344CB8AC3E}">
        <p14:creationId xmlns:p14="http://schemas.microsoft.com/office/powerpoint/2010/main" val="30020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3994B-275B-998E-5306-067278E5DCE9}"/>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B78DAC25-90F6-F7AA-5B66-C7CD879E2D20}"/>
              </a:ext>
            </a:extLst>
          </p:cNvPr>
          <p:cNvSpPr txBox="1"/>
          <p:nvPr/>
        </p:nvSpPr>
        <p:spPr>
          <a:xfrm>
            <a:off x="589045" y="415635"/>
            <a:ext cx="10217893" cy="830997"/>
          </a:xfrm>
          <a:prstGeom prst="rect">
            <a:avLst/>
          </a:prstGeom>
          <a:noFill/>
        </p:spPr>
        <p:txBody>
          <a:bodyPr wrap="square" rtlCol="0">
            <a:spAutoFit/>
          </a:bodyPr>
          <a:lstStyle/>
          <a:p>
            <a:r>
              <a:rPr lang="fr-FR" sz="2400" b="1" dirty="0">
                <a:solidFill>
                  <a:schemeClr val="accent1"/>
                </a:solidFill>
              </a:rPr>
              <a:t>3. ENTRAVES GENREES A L’OBTENTION DES ALIMENTS </a:t>
            </a:r>
          </a:p>
          <a:p>
            <a:r>
              <a:rPr lang="fr-FR" sz="2400" b="1" dirty="0">
                <a:solidFill>
                  <a:srgbClr val="FF0000"/>
                </a:solidFill>
              </a:rPr>
              <a:t>Sévérité des magistrats (H/F)</a:t>
            </a:r>
          </a:p>
        </p:txBody>
      </p:sp>
      <p:pic>
        <p:nvPicPr>
          <p:cNvPr id="5" name="Image 4">
            <a:extLst>
              <a:ext uri="{FF2B5EF4-FFF2-40B4-BE49-F238E27FC236}">
                <a16:creationId xmlns:a16="http://schemas.microsoft.com/office/drawing/2014/main" id="{3672571B-C4BB-AB7F-68A5-700540EFFCEE}"/>
              </a:ext>
            </a:extLst>
          </p:cNvPr>
          <p:cNvPicPr>
            <a:picLocks noChangeAspect="1"/>
          </p:cNvPicPr>
          <p:nvPr/>
        </p:nvPicPr>
        <p:blipFill>
          <a:blip r:embed="rId3"/>
          <a:stretch>
            <a:fillRect/>
          </a:stretch>
        </p:blipFill>
        <p:spPr>
          <a:xfrm>
            <a:off x="733463" y="2528647"/>
            <a:ext cx="10241516" cy="1800705"/>
          </a:xfrm>
          <a:prstGeom prst="rect">
            <a:avLst/>
          </a:prstGeom>
        </p:spPr>
      </p:pic>
    </p:spTree>
    <p:extLst>
      <p:ext uri="{BB962C8B-B14F-4D97-AF65-F5344CB8AC3E}">
        <p14:creationId xmlns:p14="http://schemas.microsoft.com/office/powerpoint/2010/main" val="3928545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3994B-275B-998E-5306-067278E5DCE9}"/>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B78DAC25-90F6-F7AA-5B66-C7CD879E2D20}"/>
              </a:ext>
            </a:extLst>
          </p:cNvPr>
          <p:cNvSpPr txBox="1"/>
          <p:nvPr/>
        </p:nvSpPr>
        <p:spPr>
          <a:xfrm>
            <a:off x="589045" y="415635"/>
            <a:ext cx="10217893" cy="1200329"/>
          </a:xfrm>
          <a:prstGeom prst="rect">
            <a:avLst/>
          </a:prstGeom>
          <a:noFill/>
        </p:spPr>
        <p:txBody>
          <a:bodyPr wrap="square" rtlCol="0">
            <a:spAutoFit/>
          </a:bodyPr>
          <a:lstStyle/>
          <a:p>
            <a:r>
              <a:rPr lang="fr-FR" sz="2400" b="1" dirty="0">
                <a:solidFill>
                  <a:schemeClr val="accent1"/>
                </a:solidFill>
              </a:rPr>
              <a:t>3. PROCEDURES CONTENTIEUSES</a:t>
            </a:r>
          </a:p>
          <a:p>
            <a:r>
              <a:rPr lang="fr-FR" sz="2400" b="1" dirty="0">
                <a:solidFill>
                  <a:srgbClr val="FF0000"/>
                </a:solidFill>
              </a:rPr>
              <a:t>Biais financiers chez les avocats</a:t>
            </a:r>
          </a:p>
          <a:p>
            <a:r>
              <a:rPr lang="fr-FR" sz="2400" b="1" dirty="0">
                <a:solidFill>
                  <a:srgbClr val="00B050"/>
                </a:solidFill>
              </a:rPr>
              <a:t>REMEDE : diversifier clientèle / honoraires, </a:t>
            </a:r>
            <a:r>
              <a:rPr lang="fr-FR" sz="2400" b="1" i="1" dirty="0" err="1">
                <a:solidFill>
                  <a:srgbClr val="00B050"/>
                </a:solidFill>
              </a:rPr>
              <a:t>provisio</a:t>
            </a:r>
            <a:r>
              <a:rPr lang="fr-FR" sz="2400" b="1" i="1" dirty="0">
                <a:solidFill>
                  <a:srgbClr val="00B050"/>
                </a:solidFill>
              </a:rPr>
              <a:t> ad litem</a:t>
            </a:r>
            <a:endParaRPr lang="fr-FR" sz="2400" b="1" dirty="0">
              <a:solidFill>
                <a:srgbClr val="FF0000"/>
              </a:solidFill>
            </a:endParaRPr>
          </a:p>
        </p:txBody>
      </p:sp>
      <p:pic>
        <p:nvPicPr>
          <p:cNvPr id="3" name="Image 2">
            <a:extLst>
              <a:ext uri="{FF2B5EF4-FFF2-40B4-BE49-F238E27FC236}">
                <a16:creationId xmlns:a16="http://schemas.microsoft.com/office/drawing/2014/main" id="{6DB883E3-5204-EB58-7F45-291D8D8881D7}"/>
              </a:ext>
            </a:extLst>
          </p:cNvPr>
          <p:cNvPicPr>
            <a:picLocks noChangeAspect="1"/>
          </p:cNvPicPr>
          <p:nvPr/>
        </p:nvPicPr>
        <p:blipFill>
          <a:blip r:embed="rId3"/>
          <a:stretch>
            <a:fillRect/>
          </a:stretch>
        </p:blipFill>
        <p:spPr>
          <a:xfrm>
            <a:off x="692939" y="1706011"/>
            <a:ext cx="10471749" cy="2299870"/>
          </a:xfrm>
          <a:prstGeom prst="rect">
            <a:avLst/>
          </a:prstGeom>
        </p:spPr>
      </p:pic>
      <p:pic>
        <p:nvPicPr>
          <p:cNvPr id="6" name="Image 5">
            <a:extLst>
              <a:ext uri="{FF2B5EF4-FFF2-40B4-BE49-F238E27FC236}">
                <a16:creationId xmlns:a16="http://schemas.microsoft.com/office/drawing/2014/main" id="{E89C567C-658A-1930-D11F-AC32F1D090B2}"/>
              </a:ext>
            </a:extLst>
          </p:cNvPr>
          <p:cNvPicPr>
            <a:picLocks noChangeAspect="1"/>
          </p:cNvPicPr>
          <p:nvPr/>
        </p:nvPicPr>
        <p:blipFill>
          <a:blip r:embed="rId4"/>
          <a:stretch>
            <a:fillRect/>
          </a:stretch>
        </p:blipFill>
        <p:spPr>
          <a:xfrm>
            <a:off x="779013" y="3780544"/>
            <a:ext cx="10385675" cy="2939341"/>
          </a:xfrm>
          <a:prstGeom prst="rect">
            <a:avLst/>
          </a:prstGeom>
        </p:spPr>
      </p:pic>
    </p:spTree>
    <p:extLst>
      <p:ext uri="{BB962C8B-B14F-4D97-AF65-F5344CB8AC3E}">
        <p14:creationId xmlns:p14="http://schemas.microsoft.com/office/powerpoint/2010/main" val="3936727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28D1-6A66-D155-9916-0515451E5E4C}"/>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836F1359-7CAC-0F23-0010-D5B6C2BE35C9}"/>
              </a:ext>
            </a:extLst>
          </p:cNvPr>
          <p:cNvSpPr txBox="1"/>
          <p:nvPr/>
        </p:nvSpPr>
        <p:spPr>
          <a:xfrm>
            <a:off x="1345407" y="980121"/>
            <a:ext cx="6641306" cy="2308324"/>
          </a:xfrm>
          <a:prstGeom prst="rect">
            <a:avLst/>
          </a:prstGeom>
          <a:noFill/>
        </p:spPr>
        <p:txBody>
          <a:bodyPr wrap="square">
            <a:spAutoFit/>
          </a:bodyPr>
          <a:lstStyle/>
          <a:p>
            <a:r>
              <a:rPr lang="fr-BE" sz="2400" b="1" dirty="0">
                <a:solidFill>
                  <a:schemeClr val="accent1"/>
                </a:solidFill>
                <a:effectLst/>
              </a:rPr>
              <a:t>« </a:t>
            </a:r>
            <a:r>
              <a:rPr lang="fr-BE" sz="2400" b="1" dirty="0">
                <a:solidFill>
                  <a:schemeClr val="accent1"/>
                </a:solidFill>
              </a:rPr>
              <a:t>L</a:t>
            </a:r>
            <a:r>
              <a:rPr lang="fr-BE" sz="2400" b="1" dirty="0">
                <a:solidFill>
                  <a:schemeClr val="accent1"/>
                </a:solidFill>
                <a:effectLst/>
              </a:rPr>
              <a:t>’esclave entre toutes est l’ex-femme du prolétaire, assignée au travail domestique gratuit et condamnée à être dépendante financièrement soit de l’État, soit d’un nouveau conjoint »</a:t>
            </a:r>
          </a:p>
          <a:p>
            <a:endParaRPr lang="fr-BE" sz="2400" b="1" dirty="0">
              <a:solidFill>
                <a:schemeClr val="accent1"/>
              </a:solidFill>
            </a:endParaRPr>
          </a:p>
          <a:p>
            <a:r>
              <a:rPr lang="fr-BE" sz="2400" b="1" dirty="0">
                <a:solidFill>
                  <a:schemeClr val="accent1"/>
                </a:solidFill>
                <a:effectLst/>
              </a:rPr>
              <a:t>(</a:t>
            </a:r>
            <a:r>
              <a:rPr lang="fr-BE" sz="2400" b="1" dirty="0" err="1">
                <a:solidFill>
                  <a:schemeClr val="accent1"/>
                </a:solidFill>
                <a:effectLst/>
              </a:rPr>
              <a:t>Bessière</a:t>
            </a:r>
            <a:r>
              <a:rPr lang="fr-BE" sz="2400" b="1" dirty="0">
                <a:solidFill>
                  <a:schemeClr val="accent1"/>
                </a:solidFill>
              </a:rPr>
              <a:t>/Gollac, 2020)</a:t>
            </a:r>
            <a:endParaRPr lang="fr-BE" sz="2400" b="1" dirty="0">
              <a:solidFill>
                <a:schemeClr val="accent1"/>
              </a:solidFill>
              <a:effectLst/>
            </a:endParaRPr>
          </a:p>
        </p:txBody>
      </p:sp>
      <p:sp>
        <p:nvSpPr>
          <p:cNvPr id="5" name="ZoneTexte 4">
            <a:extLst>
              <a:ext uri="{FF2B5EF4-FFF2-40B4-BE49-F238E27FC236}">
                <a16:creationId xmlns:a16="http://schemas.microsoft.com/office/drawing/2014/main" id="{5610E274-38A4-BF9A-E1E9-37FE780D8362}"/>
              </a:ext>
            </a:extLst>
          </p:cNvPr>
          <p:cNvSpPr txBox="1"/>
          <p:nvPr/>
        </p:nvSpPr>
        <p:spPr>
          <a:xfrm>
            <a:off x="8228924" y="4947956"/>
            <a:ext cx="4750593" cy="1200329"/>
          </a:xfrm>
          <a:prstGeom prst="rect">
            <a:avLst/>
          </a:prstGeom>
          <a:noFill/>
        </p:spPr>
        <p:txBody>
          <a:bodyPr wrap="square">
            <a:spAutoFit/>
          </a:bodyPr>
          <a:lstStyle/>
          <a:p>
            <a:r>
              <a:rPr lang="fr-BE" sz="2400" b="1" dirty="0">
                <a:solidFill>
                  <a:schemeClr val="accent2"/>
                </a:solidFill>
                <a:effectLst/>
              </a:rPr>
              <a:t>Merci pour votre attention </a:t>
            </a:r>
          </a:p>
          <a:p>
            <a:endParaRPr lang="fr-BE" sz="2400" b="1" dirty="0">
              <a:solidFill>
                <a:schemeClr val="accent2"/>
              </a:solidFill>
              <a:effectLst/>
            </a:endParaRPr>
          </a:p>
          <a:p>
            <a:r>
              <a:rPr lang="fr-BE" sz="2400" b="1" dirty="0" err="1">
                <a:solidFill>
                  <a:schemeClr val="accent2"/>
                </a:solidFill>
              </a:rPr>
              <a:t>yh.leleu@uliege.be</a:t>
            </a:r>
            <a:endParaRPr lang="fr-BE" sz="2400" b="1" dirty="0">
              <a:solidFill>
                <a:schemeClr val="accent2"/>
              </a:solidFill>
              <a:effectLst/>
            </a:endParaRPr>
          </a:p>
        </p:txBody>
      </p:sp>
      <p:pic>
        <p:nvPicPr>
          <p:cNvPr id="4" name="Image 3">
            <a:extLst>
              <a:ext uri="{FF2B5EF4-FFF2-40B4-BE49-F238E27FC236}">
                <a16:creationId xmlns:a16="http://schemas.microsoft.com/office/drawing/2014/main" id="{496BD298-35EA-501F-4161-1193B1184049}"/>
              </a:ext>
            </a:extLst>
          </p:cNvPr>
          <p:cNvPicPr>
            <a:picLocks noChangeAspect="1"/>
          </p:cNvPicPr>
          <p:nvPr/>
        </p:nvPicPr>
        <p:blipFill>
          <a:blip r:embed="rId3"/>
          <a:stretch>
            <a:fillRect/>
          </a:stretch>
        </p:blipFill>
        <p:spPr>
          <a:xfrm>
            <a:off x="4397450" y="2641017"/>
            <a:ext cx="3699271" cy="3699271"/>
          </a:xfrm>
          <a:prstGeom prst="rect">
            <a:avLst/>
          </a:prstGeom>
        </p:spPr>
      </p:pic>
    </p:spTree>
    <p:extLst>
      <p:ext uri="{BB962C8B-B14F-4D97-AF65-F5344CB8AC3E}">
        <p14:creationId xmlns:p14="http://schemas.microsoft.com/office/powerpoint/2010/main" val="3478335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28D1-6A66-D155-9916-0515451E5E4C}"/>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836F1359-7CAC-0F23-0010-D5B6C2BE35C9}"/>
              </a:ext>
            </a:extLst>
          </p:cNvPr>
          <p:cNvSpPr txBox="1"/>
          <p:nvPr/>
        </p:nvSpPr>
        <p:spPr>
          <a:xfrm>
            <a:off x="1345407" y="980121"/>
            <a:ext cx="6641306" cy="2308324"/>
          </a:xfrm>
          <a:prstGeom prst="rect">
            <a:avLst/>
          </a:prstGeom>
          <a:noFill/>
        </p:spPr>
        <p:txBody>
          <a:bodyPr wrap="square">
            <a:spAutoFit/>
          </a:bodyPr>
          <a:lstStyle/>
          <a:p>
            <a:r>
              <a:rPr lang="fr-BE" sz="2400" b="1" dirty="0">
                <a:solidFill>
                  <a:schemeClr val="accent1"/>
                </a:solidFill>
                <a:effectLst/>
              </a:rPr>
              <a:t>« </a:t>
            </a:r>
            <a:r>
              <a:rPr lang="fr-BE" sz="2400" b="1" dirty="0">
                <a:solidFill>
                  <a:schemeClr val="accent1"/>
                </a:solidFill>
              </a:rPr>
              <a:t>L</a:t>
            </a:r>
            <a:r>
              <a:rPr lang="fr-BE" sz="2400" b="1" dirty="0">
                <a:solidFill>
                  <a:schemeClr val="accent1"/>
                </a:solidFill>
                <a:effectLst/>
              </a:rPr>
              <a:t>’esclave entre toutes est l’ex-femme du prolétaire, assignée au travail domestique gratuit et condamnée à être dépendante financièrement soit de l’État, soit d’un nouveau conjoint »</a:t>
            </a:r>
          </a:p>
          <a:p>
            <a:endParaRPr lang="fr-BE" sz="2400" b="1" dirty="0">
              <a:solidFill>
                <a:schemeClr val="accent1"/>
              </a:solidFill>
            </a:endParaRPr>
          </a:p>
          <a:p>
            <a:r>
              <a:rPr lang="fr-BE" sz="2400" b="1" dirty="0">
                <a:solidFill>
                  <a:schemeClr val="accent1"/>
                </a:solidFill>
                <a:effectLst/>
              </a:rPr>
              <a:t>(</a:t>
            </a:r>
            <a:r>
              <a:rPr lang="fr-BE" sz="2400" b="1" dirty="0" err="1">
                <a:solidFill>
                  <a:schemeClr val="accent1"/>
                </a:solidFill>
                <a:effectLst/>
              </a:rPr>
              <a:t>Bessière</a:t>
            </a:r>
            <a:r>
              <a:rPr lang="fr-BE" sz="2400" b="1" dirty="0">
                <a:solidFill>
                  <a:schemeClr val="accent1"/>
                </a:solidFill>
              </a:rPr>
              <a:t>/Gollac, 2020)</a:t>
            </a:r>
            <a:endParaRPr lang="fr-BE" sz="2400" b="1" dirty="0">
              <a:solidFill>
                <a:schemeClr val="accent1"/>
              </a:solidFill>
              <a:effectLst/>
            </a:endParaRPr>
          </a:p>
        </p:txBody>
      </p:sp>
      <p:sp>
        <p:nvSpPr>
          <p:cNvPr id="5" name="ZoneTexte 4">
            <a:extLst>
              <a:ext uri="{FF2B5EF4-FFF2-40B4-BE49-F238E27FC236}">
                <a16:creationId xmlns:a16="http://schemas.microsoft.com/office/drawing/2014/main" id="{5610E274-38A4-BF9A-E1E9-37FE780D8362}"/>
              </a:ext>
            </a:extLst>
          </p:cNvPr>
          <p:cNvSpPr txBox="1"/>
          <p:nvPr/>
        </p:nvSpPr>
        <p:spPr>
          <a:xfrm>
            <a:off x="7441407" y="4441180"/>
            <a:ext cx="4750593" cy="1200329"/>
          </a:xfrm>
          <a:prstGeom prst="rect">
            <a:avLst/>
          </a:prstGeom>
          <a:noFill/>
        </p:spPr>
        <p:txBody>
          <a:bodyPr wrap="square">
            <a:spAutoFit/>
          </a:bodyPr>
          <a:lstStyle/>
          <a:p>
            <a:r>
              <a:rPr lang="fr-BE" sz="2400" b="1" dirty="0">
                <a:solidFill>
                  <a:schemeClr val="accent2"/>
                </a:solidFill>
                <a:effectLst/>
              </a:rPr>
              <a:t>Merci pour votre attention</a:t>
            </a:r>
          </a:p>
          <a:p>
            <a:endParaRPr lang="fr-BE" sz="2400" b="1" dirty="0">
              <a:solidFill>
                <a:schemeClr val="accent2"/>
              </a:solidFill>
              <a:effectLst/>
            </a:endParaRPr>
          </a:p>
          <a:p>
            <a:r>
              <a:rPr lang="fr-BE" sz="2400" b="1" dirty="0" err="1">
                <a:solidFill>
                  <a:schemeClr val="accent2"/>
                </a:solidFill>
              </a:rPr>
              <a:t>yh.leleu@uliege.be</a:t>
            </a:r>
            <a:endParaRPr lang="fr-BE" sz="2400" b="1" dirty="0">
              <a:solidFill>
                <a:schemeClr val="accent2"/>
              </a:solidFill>
              <a:effectLst/>
            </a:endParaRPr>
          </a:p>
        </p:txBody>
      </p:sp>
    </p:spTree>
    <p:extLst>
      <p:ext uri="{BB962C8B-B14F-4D97-AF65-F5344CB8AC3E}">
        <p14:creationId xmlns:p14="http://schemas.microsoft.com/office/powerpoint/2010/main" val="3785811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28D1-6A66-D155-9916-0515451E5E4C}"/>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836F1359-7CAC-0F23-0010-D5B6C2BE35C9}"/>
              </a:ext>
            </a:extLst>
          </p:cNvPr>
          <p:cNvSpPr txBox="1"/>
          <p:nvPr/>
        </p:nvSpPr>
        <p:spPr>
          <a:xfrm>
            <a:off x="1345407" y="980121"/>
            <a:ext cx="6641306" cy="2308324"/>
          </a:xfrm>
          <a:prstGeom prst="rect">
            <a:avLst/>
          </a:prstGeom>
          <a:noFill/>
        </p:spPr>
        <p:txBody>
          <a:bodyPr wrap="square">
            <a:spAutoFit/>
          </a:bodyPr>
          <a:lstStyle/>
          <a:p>
            <a:r>
              <a:rPr lang="fr-BE" sz="2400" b="1" dirty="0">
                <a:solidFill>
                  <a:schemeClr val="accent1"/>
                </a:solidFill>
                <a:effectLst/>
              </a:rPr>
              <a:t>« </a:t>
            </a:r>
            <a:r>
              <a:rPr lang="fr-BE" sz="2400" b="1" dirty="0">
                <a:solidFill>
                  <a:schemeClr val="accent1"/>
                </a:solidFill>
              </a:rPr>
              <a:t>L</a:t>
            </a:r>
            <a:r>
              <a:rPr lang="fr-BE" sz="2400" b="1" dirty="0">
                <a:solidFill>
                  <a:schemeClr val="accent1"/>
                </a:solidFill>
                <a:effectLst/>
              </a:rPr>
              <a:t>’esclave entre toutes est l’ex-femme du prolétaire, assignée au travail domestique gratuit et condamnée à être dépendante financièrement soit de l’État, soit d’un nouveau conjoint »</a:t>
            </a:r>
          </a:p>
          <a:p>
            <a:endParaRPr lang="fr-BE" sz="2400" b="1" dirty="0">
              <a:solidFill>
                <a:schemeClr val="accent1"/>
              </a:solidFill>
            </a:endParaRPr>
          </a:p>
          <a:p>
            <a:r>
              <a:rPr lang="fr-BE" sz="2400" b="1" dirty="0">
                <a:solidFill>
                  <a:schemeClr val="accent1"/>
                </a:solidFill>
                <a:effectLst/>
              </a:rPr>
              <a:t>(</a:t>
            </a:r>
            <a:r>
              <a:rPr lang="fr-BE" sz="2400" b="1" dirty="0" err="1">
                <a:solidFill>
                  <a:schemeClr val="accent1"/>
                </a:solidFill>
                <a:effectLst/>
              </a:rPr>
              <a:t>Bessière</a:t>
            </a:r>
            <a:r>
              <a:rPr lang="fr-BE" sz="2400" b="1" dirty="0">
                <a:solidFill>
                  <a:schemeClr val="accent1"/>
                </a:solidFill>
              </a:rPr>
              <a:t>/Gollac, 2020)</a:t>
            </a:r>
            <a:endParaRPr lang="fr-BE" sz="2400" b="1" dirty="0">
              <a:solidFill>
                <a:schemeClr val="accent1"/>
              </a:solidFill>
              <a:effectLst/>
            </a:endParaRPr>
          </a:p>
        </p:txBody>
      </p:sp>
      <p:sp>
        <p:nvSpPr>
          <p:cNvPr id="5" name="ZoneTexte 4">
            <a:extLst>
              <a:ext uri="{FF2B5EF4-FFF2-40B4-BE49-F238E27FC236}">
                <a16:creationId xmlns:a16="http://schemas.microsoft.com/office/drawing/2014/main" id="{5610E274-38A4-BF9A-E1E9-37FE780D8362}"/>
              </a:ext>
            </a:extLst>
          </p:cNvPr>
          <p:cNvSpPr txBox="1"/>
          <p:nvPr/>
        </p:nvSpPr>
        <p:spPr>
          <a:xfrm>
            <a:off x="1345407" y="4380095"/>
            <a:ext cx="4750593" cy="1200329"/>
          </a:xfrm>
          <a:prstGeom prst="rect">
            <a:avLst/>
          </a:prstGeom>
          <a:noFill/>
        </p:spPr>
        <p:txBody>
          <a:bodyPr wrap="square">
            <a:spAutoFit/>
          </a:bodyPr>
          <a:lstStyle/>
          <a:p>
            <a:r>
              <a:rPr lang="fr-BE" sz="2400" b="1" dirty="0">
                <a:solidFill>
                  <a:schemeClr val="accent2"/>
                </a:solidFill>
                <a:effectLst/>
              </a:rPr>
              <a:t>Merci pour votre attention</a:t>
            </a:r>
          </a:p>
          <a:p>
            <a:endParaRPr lang="fr-BE" sz="2400" b="1" dirty="0">
              <a:solidFill>
                <a:schemeClr val="accent2"/>
              </a:solidFill>
              <a:effectLst/>
            </a:endParaRPr>
          </a:p>
          <a:p>
            <a:r>
              <a:rPr lang="fr-BE" sz="2400" b="1" dirty="0" err="1">
                <a:solidFill>
                  <a:schemeClr val="accent2"/>
                </a:solidFill>
              </a:rPr>
              <a:t>yh.leleu@uliege.be</a:t>
            </a:r>
            <a:endParaRPr lang="fr-BE" sz="2400" b="1" dirty="0">
              <a:solidFill>
                <a:schemeClr val="accent2"/>
              </a:solidFill>
              <a:effectLst/>
            </a:endParaRPr>
          </a:p>
        </p:txBody>
      </p:sp>
      <p:pic>
        <p:nvPicPr>
          <p:cNvPr id="4" name="Image 3">
            <a:extLst>
              <a:ext uri="{FF2B5EF4-FFF2-40B4-BE49-F238E27FC236}">
                <a16:creationId xmlns:a16="http://schemas.microsoft.com/office/drawing/2014/main" id="{574BCFF0-B005-A960-B60B-389BC044BE65}"/>
              </a:ext>
            </a:extLst>
          </p:cNvPr>
          <p:cNvPicPr>
            <a:picLocks noChangeAspect="1"/>
          </p:cNvPicPr>
          <p:nvPr/>
        </p:nvPicPr>
        <p:blipFill>
          <a:blip r:embed="rId3"/>
          <a:stretch>
            <a:fillRect/>
          </a:stretch>
        </p:blipFill>
        <p:spPr>
          <a:xfrm>
            <a:off x="7326217" y="2101183"/>
            <a:ext cx="4605281" cy="4605281"/>
          </a:xfrm>
          <a:prstGeom prst="rect">
            <a:avLst/>
          </a:prstGeom>
        </p:spPr>
      </p:pic>
    </p:spTree>
    <p:extLst>
      <p:ext uri="{BB962C8B-B14F-4D97-AF65-F5344CB8AC3E}">
        <p14:creationId xmlns:p14="http://schemas.microsoft.com/office/powerpoint/2010/main" val="2594536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CE3D-702B-3D39-D4B2-47698226E88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1EE7A286-F3CC-FB53-015E-5B412281A91B}"/>
              </a:ext>
            </a:extLst>
          </p:cNvPr>
          <p:cNvSpPr txBox="1"/>
          <p:nvPr/>
        </p:nvSpPr>
        <p:spPr>
          <a:xfrm>
            <a:off x="698500" y="426708"/>
            <a:ext cx="10217893" cy="1200329"/>
          </a:xfrm>
          <a:prstGeom prst="rect">
            <a:avLst/>
          </a:prstGeom>
          <a:noFill/>
        </p:spPr>
        <p:txBody>
          <a:bodyPr wrap="square" rtlCol="0">
            <a:spAutoFit/>
          </a:bodyPr>
          <a:lstStyle/>
          <a:p>
            <a:r>
              <a:rPr lang="fr-FR" sz="2400" b="1" dirty="0">
                <a:solidFill>
                  <a:schemeClr val="accent1"/>
                </a:solidFill>
              </a:rPr>
              <a:t>3. PROCEDURES CONTENTIEUSES</a:t>
            </a:r>
          </a:p>
          <a:p>
            <a:r>
              <a:rPr lang="fr-FR" sz="2400" b="1" dirty="0">
                <a:solidFill>
                  <a:schemeClr val="accent2"/>
                </a:solidFill>
              </a:rPr>
              <a:t>Avantages de la procédure contentieuse par rapport au DCM et à la médiation</a:t>
            </a:r>
          </a:p>
          <a:p>
            <a:r>
              <a:rPr lang="fr-FR" sz="2400" b="1" dirty="0">
                <a:solidFill>
                  <a:schemeClr val="accent2"/>
                </a:solidFill>
              </a:rPr>
              <a:t>Biais chez les avocats</a:t>
            </a:r>
          </a:p>
        </p:txBody>
      </p:sp>
      <p:pic>
        <p:nvPicPr>
          <p:cNvPr id="4" name="Image 3">
            <a:extLst>
              <a:ext uri="{FF2B5EF4-FFF2-40B4-BE49-F238E27FC236}">
                <a16:creationId xmlns:a16="http://schemas.microsoft.com/office/drawing/2014/main" id="{AE24E1F3-6463-C479-BD23-65C1CC7296A5}"/>
              </a:ext>
            </a:extLst>
          </p:cNvPr>
          <p:cNvPicPr>
            <a:picLocks noChangeAspect="1"/>
          </p:cNvPicPr>
          <p:nvPr/>
        </p:nvPicPr>
        <p:blipFill>
          <a:blip r:embed="rId3"/>
          <a:stretch>
            <a:fillRect/>
          </a:stretch>
        </p:blipFill>
        <p:spPr>
          <a:xfrm>
            <a:off x="698500" y="1747014"/>
            <a:ext cx="6178134" cy="4847459"/>
          </a:xfrm>
          <a:prstGeom prst="rect">
            <a:avLst/>
          </a:prstGeom>
        </p:spPr>
      </p:pic>
    </p:spTree>
    <p:extLst>
      <p:ext uri="{BB962C8B-B14F-4D97-AF65-F5344CB8AC3E}">
        <p14:creationId xmlns:p14="http://schemas.microsoft.com/office/powerpoint/2010/main" val="414543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92D295-CA4E-4D95-91D4-DAE34752144B}"/>
              </a:ext>
            </a:extLst>
          </p:cNvPr>
          <p:cNvSpPr>
            <a:spLocks noGrp="1"/>
          </p:cNvSpPr>
          <p:nvPr>
            <p:ph type="title"/>
          </p:nvPr>
        </p:nvSpPr>
        <p:spPr>
          <a:xfrm>
            <a:off x="1046745" y="586822"/>
            <a:ext cx="7500907" cy="466726"/>
          </a:xfrm>
        </p:spPr>
        <p:txBody>
          <a:bodyPr vert="horz" lIns="91440" tIns="45720" rIns="91440" bIns="45720" rtlCol="0" anchor="ctr">
            <a:normAutofit/>
          </a:bodyPr>
          <a:lstStyle/>
          <a:p>
            <a:r>
              <a:rPr lang="en-US" sz="2700" b="1" kern="1200" dirty="0">
                <a:solidFill>
                  <a:schemeClr val="tx1"/>
                </a:solidFill>
                <a:latin typeface="+mj-lt"/>
                <a:ea typeface="+mj-ea"/>
                <a:cs typeface="+mj-cs"/>
              </a:rPr>
              <a:t>SUGGESTIONS D’AMELIORATION DU DROIT BELGE</a:t>
            </a:r>
            <a:endParaRPr lang="en-US" sz="2700" i="1" kern="1200" dirty="0">
              <a:solidFill>
                <a:schemeClr val="tx1"/>
              </a:solidFill>
              <a:latin typeface="+mj-lt"/>
              <a:ea typeface="+mj-ea"/>
              <a:cs typeface="+mj-cs"/>
            </a:endParaRPr>
          </a:p>
        </p:txBody>
      </p:sp>
      <p:graphicFrame>
        <p:nvGraphicFramePr>
          <p:cNvPr id="8" name="Espace réservé du contenu 3">
            <a:extLst>
              <a:ext uri="{FF2B5EF4-FFF2-40B4-BE49-F238E27FC236}">
                <a16:creationId xmlns:a16="http://schemas.microsoft.com/office/drawing/2014/main" id="{68C7B5A2-66ED-4F4E-AEBF-6AA2CED139D9}"/>
              </a:ext>
            </a:extLst>
          </p:cNvPr>
          <p:cNvGraphicFramePr>
            <a:graphicFrameLocks/>
          </p:cNvGraphicFramePr>
          <p:nvPr>
            <p:extLst>
              <p:ext uri="{D42A27DB-BD31-4B8C-83A1-F6EECF244321}">
                <p14:modId xmlns:p14="http://schemas.microsoft.com/office/powerpoint/2010/main" val="2891593879"/>
              </p:ext>
            </p:extLst>
          </p:nvPr>
        </p:nvGraphicFramePr>
        <p:xfrm>
          <a:off x="512276" y="1202635"/>
          <a:ext cx="11167447" cy="5509107"/>
        </p:xfrm>
        <a:graphic>
          <a:graphicData uri="http://schemas.openxmlformats.org/drawingml/2006/table">
            <a:tbl>
              <a:tblPr firstRow="1" bandRow="1">
                <a:tableStyleId>{5C22544A-7EE6-4342-B048-85BDC9FD1C3A}</a:tableStyleId>
              </a:tblPr>
              <a:tblGrid>
                <a:gridCol w="5568651">
                  <a:extLst>
                    <a:ext uri="{9D8B030D-6E8A-4147-A177-3AD203B41FA5}">
                      <a16:colId xmlns:a16="http://schemas.microsoft.com/office/drawing/2014/main" val="3201712846"/>
                    </a:ext>
                  </a:extLst>
                </a:gridCol>
                <a:gridCol w="5598796">
                  <a:extLst>
                    <a:ext uri="{9D8B030D-6E8A-4147-A177-3AD203B41FA5}">
                      <a16:colId xmlns:a16="http://schemas.microsoft.com/office/drawing/2014/main" val="2130166048"/>
                    </a:ext>
                  </a:extLst>
                </a:gridCol>
              </a:tblGrid>
              <a:tr h="568279">
                <a:tc>
                  <a:txBody>
                    <a:bodyPr/>
                    <a:lstStyle/>
                    <a:p>
                      <a:pPr algn="ctr"/>
                      <a:endParaRPr lang="fr-FR" sz="1400" dirty="0">
                        <a:solidFill>
                          <a:sysClr val="windowText" lastClr="000000"/>
                        </a:solidFill>
                        <a:latin typeface="Arial" panose="020B0604020202020204" pitchFamily="34" charset="0"/>
                        <a:cs typeface="Arial" panose="020B0604020202020204" pitchFamily="34" charset="0"/>
                      </a:endParaRPr>
                    </a:p>
                    <a:p>
                      <a:pPr algn="ctr"/>
                      <a:r>
                        <a:rPr lang="fr-FR" sz="1400" dirty="0">
                          <a:solidFill>
                            <a:sysClr val="windowText" lastClr="000000"/>
                          </a:solidFill>
                          <a:latin typeface="Arial" panose="020B0604020202020204" pitchFamily="34" charset="0"/>
                          <a:cs typeface="Arial" panose="020B0604020202020204" pitchFamily="34" charset="0"/>
                        </a:rPr>
                        <a:t>DROIT CIVIL</a:t>
                      </a:r>
                    </a:p>
                  </a:txBody>
                  <a:tcPr marL="64028" marR="64028" marT="32014" marB="32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400" dirty="0">
                        <a:solidFill>
                          <a:sysClr val="windowText" lastClr="000000"/>
                        </a:solidFill>
                        <a:latin typeface="Arial" panose="020B0604020202020204" pitchFamily="34" charset="0"/>
                        <a:cs typeface="Arial" panose="020B0604020202020204" pitchFamily="34" charset="0"/>
                      </a:endParaRPr>
                    </a:p>
                    <a:p>
                      <a:pPr algn="ctr"/>
                      <a:r>
                        <a:rPr lang="fr-FR" sz="1400" dirty="0">
                          <a:solidFill>
                            <a:sysClr val="windowText" lastClr="000000"/>
                          </a:solidFill>
                          <a:latin typeface="Arial" panose="020B0604020202020204" pitchFamily="34" charset="0"/>
                          <a:cs typeface="Arial" panose="020B0604020202020204" pitchFamily="34" charset="0"/>
                        </a:rPr>
                        <a:t>DROIT NOTARIAL et JUDICIAIRE</a:t>
                      </a:r>
                    </a:p>
                  </a:txBody>
                  <a:tcPr marL="64028" marR="64028" marT="32014" marB="32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2895391"/>
                  </a:ext>
                </a:extLst>
              </a:tr>
              <a:tr h="4868426">
                <a:tc>
                  <a:txBody>
                    <a:bodyPr/>
                    <a:lstStyle/>
                    <a:p>
                      <a:pPr marL="342900" indent="-342900" algn="l">
                        <a:buFont typeface="Arial" panose="020B0604020202020204" pitchFamily="34" charset="0"/>
                        <a:buChar char="•"/>
                      </a:pPr>
                      <a:r>
                        <a:rPr lang="fr-FR" sz="1600" b="1" i="0" dirty="0">
                          <a:solidFill>
                            <a:sysClr val="windowText" lastClr="000000"/>
                          </a:solidFill>
                          <a:latin typeface="Arial" panose="020B0604020202020204" pitchFamily="34" charset="0"/>
                          <a:cs typeface="Arial" panose="020B0604020202020204" pitchFamily="34" charset="0"/>
                        </a:rPr>
                        <a:t>Séparation de biens </a:t>
                      </a:r>
                      <a:r>
                        <a:rPr lang="fr-FR" sz="1600" b="0" i="0" dirty="0">
                          <a:solidFill>
                            <a:sysClr val="windowText" lastClr="000000"/>
                          </a:solidFill>
                          <a:latin typeface="Arial" panose="020B0604020202020204" pitchFamily="34" charset="0"/>
                          <a:cs typeface="Arial" panose="020B0604020202020204" pitchFamily="34" charset="0"/>
                        </a:rPr>
                        <a:t>et </a:t>
                      </a:r>
                      <a:r>
                        <a:rPr lang="fr-FR" sz="1600" b="1" i="0" dirty="0">
                          <a:solidFill>
                            <a:sysClr val="windowText" lastClr="000000"/>
                          </a:solidFill>
                          <a:latin typeface="Arial" panose="020B0604020202020204" pitchFamily="34" charset="0"/>
                          <a:cs typeface="Arial" panose="020B0604020202020204" pitchFamily="34" charset="0"/>
                        </a:rPr>
                        <a:t>cohabitation légale </a:t>
                      </a:r>
                      <a:r>
                        <a:rPr lang="fr-FR" sz="1600" b="0" i="0" dirty="0">
                          <a:solidFill>
                            <a:sysClr val="windowText" lastClr="000000"/>
                          </a:solidFill>
                          <a:latin typeface="Arial" panose="020B0604020202020204" pitchFamily="34" charset="0"/>
                          <a:cs typeface="Arial" panose="020B0604020202020204" pitchFamily="34" charset="0"/>
                        </a:rPr>
                        <a:t>: augmenter la solidarité sur les acquêts </a:t>
                      </a:r>
                      <a:r>
                        <a:rPr lang="fr-FR" sz="1600" b="0" i="1" dirty="0" err="1">
                          <a:solidFill>
                            <a:sysClr val="windowText" lastClr="000000"/>
                          </a:solidFill>
                          <a:latin typeface="Arial" panose="020B0604020202020204" pitchFamily="34" charset="0"/>
                          <a:cs typeface="Arial" panose="020B0604020202020204" pitchFamily="34" charset="0"/>
                        </a:rPr>
                        <a:t>opting</a:t>
                      </a:r>
                      <a:r>
                        <a:rPr lang="fr-FR" sz="1600" b="0" i="1" dirty="0">
                          <a:solidFill>
                            <a:sysClr val="windowText" lastClr="000000"/>
                          </a:solidFill>
                          <a:latin typeface="Arial" panose="020B0604020202020204" pitchFamily="34" charset="0"/>
                          <a:cs typeface="Arial" panose="020B0604020202020204" pitchFamily="34" charset="0"/>
                        </a:rPr>
                        <a:t> out </a:t>
                      </a:r>
                      <a:r>
                        <a:rPr lang="fr-FR" sz="1600" b="0" i="0" dirty="0">
                          <a:solidFill>
                            <a:sysClr val="windowText" lastClr="000000"/>
                          </a:solidFill>
                          <a:latin typeface="Arial" panose="020B0604020202020204" pitchFamily="34" charset="0"/>
                          <a:cs typeface="Arial" panose="020B0604020202020204" pitchFamily="34" charset="0"/>
                        </a:rPr>
                        <a:t>ou instaurer un correctif judiciaire en équité </a:t>
                      </a:r>
                      <a:r>
                        <a:rPr lang="fr-FR" sz="1600" b="0" i="1" dirty="0" err="1">
                          <a:solidFill>
                            <a:sysClr val="windowText" lastClr="000000"/>
                          </a:solidFill>
                          <a:latin typeface="Arial" panose="020B0604020202020204" pitchFamily="34" charset="0"/>
                          <a:cs typeface="Arial" panose="020B0604020202020204" pitchFamily="34" charset="0"/>
                        </a:rPr>
                        <a:t>opting</a:t>
                      </a:r>
                      <a:r>
                        <a:rPr lang="fr-FR" sz="1600" b="0" i="1" dirty="0">
                          <a:solidFill>
                            <a:sysClr val="windowText" lastClr="000000"/>
                          </a:solidFill>
                          <a:latin typeface="Arial" panose="020B0604020202020204" pitchFamily="34" charset="0"/>
                          <a:cs typeface="Arial" panose="020B0604020202020204" pitchFamily="34" charset="0"/>
                        </a:rPr>
                        <a:t> out</a:t>
                      </a:r>
                    </a:p>
                    <a:p>
                      <a:pPr marL="342900" indent="-342900" algn="l">
                        <a:buFont typeface="Arial" panose="020B0604020202020204" pitchFamily="34" charset="0"/>
                        <a:buChar char="•"/>
                      </a:pPr>
                      <a:endParaRPr lang="fr-FR" sz="1600" b="0" i="0" dirty="0">
                        <a:solidFill>
                          <a:sysClr val="windowText" lastClr="0000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fr-FR" sz="1600" b="1" i="0" dirty="0">
                          <a:solidFill>
                            <a:sysClr val="windowText" lastClr="000000"/>
                          </a:solidFill>
                          <a:latin typeface="Arial" panose="020B0604020202020204" pitchFamily="34" charset="0"/>
                          <a:cs typeface="Arial" panose="020B0604020202020204" pitchFamily="34" charset="0"/>
                        </a:rPr>
                        <a:t>Cohabitation de fait </a:t>
                      </a:r>
                      <a:r>
                        <a:rPr lang="fr-FR" sz="1600" b="0" i="0" dirty="0">
                          <a:solidFill>
                            <a:sysClr val="windowText" lastClr="000000"/>
                          </a:solidFill>
                          <a:latin typeface="Arial" panose="020B0604020202020204" pitchFamily="34" charset="0"/>
                          <a:cs typeface="Arial" panose="020B0604020202020204" pitchFamily="34" charset="0"/>
                        </a:rPr>
                        <a:t>: augmenter la solidarité sur le logement familial indivis </a:t>
                      </a:r>
                      <a:r>
                        <a:rPr lang="fr-FR" sz="1600" b="0" i="1" dirty="0" err="1">
                          <a:solidFill>
                            <a:sysClr val="windowText" lastClr="000000"/>
                          </a:solidFill>
                          <a:latin typeface="Arial" panose="020B0604020202020204" pitchFamily="34" charset="0"/>
                          <a:cs typeface="Arial" panose="020B0604020202020204" pitchFamily="34" charset="0"/>
                        </a:rPr>
                        <a:t>opting</a:t>
                      </a:r>
                      <a:r>
                        <a:rPr lang="fr-FR" sz="1600" b="0" i="1" dirty="0">
                          <a:solidFill>
                            <a:sysClr val="windowText" lastClr="000000"/>
                          </a:solidFill>
                          <a:latin typeface="Arial" panose="020B0604020202020204" pitchFamily="34" charset="0"/>
                          <a:cs typeface="Arial" panose="020B0604020202020204" pitchFamily="34" charset="0"/>
                        </a:rPr>
                        <a:t> out</a:t>
                      </a:r>
                      <a:r>
                        <a:rPr lang="fr-FR" sz="1600" b="0" i="0" dirty="0">
                          <a:solidFill>
                            <a:sysClr val="windowText" lastClr="000000"/>
                          </a:solidFill>
                          <a:latin typeface="Arial" panose="020B0604020202020204" pitchFamily="34" charset="0"/>
                          <a:cs typeface="Arial" panose="020B0604020202020204" pitchFamily="34" charset="0"/>
                        </a:rPr>
                        <a:t> ou instaurer un correctif judiciaire en équité </a:t>
                      </a:r>
                      <a:r>
                        <a:rPr lang="fr-FR" sz="1600" b="0" i="1" dirty="0" err="1">
                          <a:solidFill>
                            <a:sysClr val="windowText" lastClr="000000"/>
                          </a:solidFill>
                          <a:latin typeface="Arial" panose="020B0604020202020204" pitchFamily="34" charset="0"/>
                          <a:cs typeface="Arial" panose="020B0604020202020204" pitchFamily="34" charset="0"/>
                        </a:rPr>
                        <a:t>opting</a:t>
                      </a:r>
                      <a:r>
                        <a:rPr lang="fr-FR" sz="1600" b="0" i="1" dirty="0">
                          <a:solidFill>
                            <a:sysClr val="windowText" lastClr="000000"/>
                          </a:solidFill>
                          <a:latin typeface="Arial" panose="020B0604020202020204" pitchFamily="34" charset="0"/>
                          <a:cs typeface="Arial" panose="020B0604020202020204" pitchFamily="34" charset="0"/>
                        </a:rPr>
                        <a:t> out</a:t>
                      </a:r>
                    </a:p>
                    <a:p>
                      <a:pPr marL="342900" indent="-342900" algn="l">
                        <a:buFont typeface="Arial" panose="020B0604020202020204" pitchFamily="34" charset="0"/>
                        <a:buChar char="•"/>
                      </a:pPr>
                      <a:endParaRPr lang="fr-FR" sz="1600" b="0" i="0" dirty="0">
                        <a:solidFill>
                          <a:sysClr val="windowText" lastClr="0000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fr-FR" sz="1600" b="0" i="0" dirty="0">
                          <a:solidFill>
                            <a:sysClr val="windowText" lastClr="000000"/>
                          </a:solidFill>
                          <a:latin typeface="Arial" panose="020B0604020202020204" pitchFamily="34" charset="0"/>
                          <a:cs typeface="Arial" panose="020B0604020202020204" pitchFamily="34" charset="0"/>
                        </a:rPr>
                        <a:t>Ouvrir le droit à une </a:t>
                      </a:r>
                      <a:r>
                        <a:rPr lang="fr-FR" sz="1600" b="1" i="0" dirty="0">
                          <a:solidFill>
                            <a:sysClr val="windowText" lastClr="000000"/>
                          </a:solidFill>
                          <a:latin typeface="Arial" panose="020B0604020202020204" pitchFamily="34" charset="0"/>
                          <a:cs typeface="Arial" panose="020B0604020202020204" pitchFamily="34" charset="0"/>
                        </a:rPr>
                        <a:t>protection alimentaire </a:t>
                      </a:r>
                      <a:r>
                        <a:rPr lang="fr-FR" sz="1600" b="0" i="1" dirty="0" err="1">
                          <a:solidFill>
                            <a:sysClr val="windowText" lastClr="000000"/>
                          </a:solidFill>
                          <a:latin typeface="Arial" panose="020B0604020202020204" pitchFamily="34" charset="0"/>
                          <a:cs typeface="Arial" panose="020B0604020202020204" pitchFamily="34" charset="0"/>
                        </a:rPr>
                        <a:t>opting</a:t>
                      </a:r>
                      <a:r>
                        <a:rPr lang="fr-FR" sz="1600" b="0" i="1" dirty="0">
                          <a:solidFill>
                            <a:sysClr val="windowText" lastClr="000000"/>
                          </a:solidFill>
                          <a:latin typeface="Arial" panose="020B0604020202020204" pitchFamily="34" charset="0"/>
                          <a:cs typeface="Arial" panose="020B0604020202020204" pitchFamily="34" charset="0"/>
                        </a:rPr>
                        <a:t> out </a:t>
                      </a:r>
                      <a:r>
                        <a:rPr lang="fr-FR" sz="1600" b="0" i="0" dirty="0">
                          <a:solidFill>
                            <a:sysClr val="windowText" lastClr="000000"/>
                          </a:solidFill>
                          <a:latin typeface="Arial" panose="020B0604020202020204" pitchFamily="34" charset="0"/>
                          <a:cs typeface="Arial" panose="020B0604020202020204" pitchFamily="34" charset="0"/>
                        </a:rPr>
                        <a:t>en cas de dégradation de situation économique causée par la vie commune dans les couples institutionnalisés</a:t>
                      </a:r>
                    </a:p>
                    <a:p>
                      <a:pPr marL="342900" indent="-342900" algn="l">
                        <a:buFont typeface="Arial" panose="020B0604020202020204" pitchFamily="34" charset="0"/>
                        <a:buChar char="•"/>
                      </a:pPr>
                      <a:endParaRPr lang="fr-FR" sz="1600" b="0" i="0" dirty="0">
                        <a:solidFill>
                          <a:sysClr val="windowText" lastClr="0000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fr-FR" sz="1600" b="0" i="0" dirty="0">
                          <a:solidFill>
                            <a:sysClr val="windowText" lastClr="000000"/>
                          </a:solidFill>
                          <a:latin typeface="Arial" panose="020B0604020202020204" pitchFamily="34" charset="0"/>
                          <a:cs typeface="Arial" panose="020B0604020202020204" pitchFamily="34" charset="0"/>
                        </a:rPr>
                        <a:t>Généraliser l’</a:t>
                      </a:r>
                      <a:r>
                        <a:rPr lang="fr-FR" sz="1600" b="1" i="0" dirty="0">
                          <a:solidFill>
                            <a:sysClr val="windowText" lastClr="000000"/>
                          </a:solidFill>
                          <a:latin typeface="Arial" panose="020B0604020202020204" pitchFamily="34" charset="0"/>
                          <a:cs typeface="Arial" panose="020B0604020202020204" pitchFamily="34" charset="0"/>
                        </a:rPr>
                        <a:t>attribution préférentielle</a:t>
                      </a:r>
                      <a:r>
                        <a:rPr lang="fr-FR" sz="1600" b="0" i="0" dirty="0">
                          <a:solidFill>
                            <a:sysClr val="windowText" lastClr="000000"/>
                          </a:solidFill>
                          <a:latin typeface="Arial" panose="020B0604020202020204" pitchFamily="34" charset="0"/>
                          <a:cs typeface="Arial" panose="020B0604020202020204" pitchFamily="34" charset="0"/>
                        </a:rPr>
                        <a:t> à toute indivision d’un ancien logement familial</a:t>
                      </a:r>
                    </a:p>
                    <a:p>
                      <a:pPr marL="342900" indent="-342900" algn="l">
                        <a:buFont typeface="Arial" panose="020B0604020202020204" pitchFamily="34" charset="0"/>
                        <a:buChar char="•"/>
                      </a:pPr>
                      <a:endParaRPr lang="fr-FR" sz="1600" b="0" i="0" dirty="0">
                        <a:solidFill>
                          <a:sysClr val="windowText" lastClr="0000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fr-FR" sz="1600" b="0" i="0" dirty="0">
                          <a:solidFill>
                            <a:sysClr val="windowText" lastClr="000000"/>
                          </a:solidFill>
                          <a:latin typeface="Arial" panose="020B0604020202020204" pitchFamily="34" charset="0"/>
                          <a:cs typeface="Arial" panose="020B0604020202020204" pitchFamily="34" charset="0"/>
                        </a:rPr>
                        <a:t>Fixer les bases d’une évaluation judiciaire de la </a:t>
                      </a:r>
                      <a:r>
                        <a:rPr lang="fr-FR" sz="1600" b="1" i="0" dirty="0">
                          <a:solidFill>
                            <a:sysClr val="windowText" lastClr="000000"/>
                          </a:solidFill>
                          <a:latin typeface="Arial" panose="020B0604020202020204" pitchFamily="34" charset="0"/>
                          <a:cs typeface="Arial" panose="020B0604020202020204" pitchFamily="34" charset="0"/>
                        </a:rPr>
                        <a:t>collaboration non rémunérée </a:t>
                      </a:r>
                      <a:r>
                        <a:rPr lang="fr-FR" sz="1600" b="0" i="0" dirty="0">
                          <a:solidFill>
                            <a:sysClr val="windowText" lastClr="000000"/>
                          </a:solidFill>
                          <a:latin typeface="Arial" panose="020B0604020202020204" pitchFamily="34" charset="0"/>
                          <a:cs typeface="Arial" panose="020B0604020202020204" pitchFamily="34" charset="0"/>
                        </a:rPr>
                        <a:t>professionnelle ou au foyer non rémunérée</a:t>
                      </a:r>
                    </a:p>
                    <a:p>
                      <a:pPr marL="342900" indent="-342900" algn="l">
                        <a:buFont typeface="Arial" panose="020B0604020202020204" pitchFamily="34" charset="0"/>
                        <a:buChar char="•"/>
                      </a:pPr>
                      <a:endParaRPr lang="fr-FR" sz="1600" b="0" i="0" dirty="0">
                        <a:solidFill>
                          <a:sysClr val="windowText" lastClr="0000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fr-FR" sz="1600" b="0" i="0" dirty="0">
                        <a:solidFill>
                          <a:sysClr val="windowText" lastClr="000000"/>
                        </a:solidFill>
                        <a:latin typeface="Arial" panose="020B0604020202020204" pitchFamily="34" charset="0"/>
                        <a:cs typeface="Arial" panose="020B0604020202020204" pitchFamily="34" charset="0"/>
                      </a:endParaRPr>
                    </a:p>
                  </a:txBody>
                  <a:tcPr marL="64028" marR="64028" marT="32014" marB="32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dirty="0">
                          <a:solidFill>
                            <a:sysClr val="windowText" lastClr="000000"/>
                          </a:solidFill>
                          <a:latin typeface="Arial" panose="020B0604020202020204" pitchFamily="34" charset="0"/>
                          <a:cs typeface="Arial" panose="020B0604020202020204" pitchFamily="34" charset="0"/>
                        </a:rPr>
                        <a:t>Augmenter le </a:t>
                      </a:r>
                      <a:r>
                        <a:rPr lang="fr-FR" sz="1600" b="1" dirty="0">
                          <a:solidFill>
                            <a:sysClr val="windowText" lastClr="000000"/>
                          </a:solidFill>
                          <a:latin typeface="Arial" panose="020B0604020202020204" pitchFamily="34" charset="0"/>
                          <a:cs typeface="Arial" panose="020B0604020202020204" pitchFamily="34" charset="0"/>
                        </a:rPr>
                        <a:t>formalisme de protection </a:t>
                      </a:r>
                      <a:r>
                        <a:rPr lang="fr-FR" sz="1600" b="0" dirty="0">
                          <a:solidFill>
                            <a:sysClr val="windowText" lastClr="000000"/>
                          </a:solidFill>
                          <a:latin typeface="Arial" panose="020B0604020202020204" pitchFamily="34" charset="0"/>
                          <a:cs typeface="Arial" panose="020B0604020202020204" pitchFamily="34" charset="0"/>
                        </a:rPr>
                        <a:t>pour tout acte notarié ou d’avocat portant renonciation à un mécanisme de solidarité patrimoniale ou alimentaire (séparation de biens, divorce par consentement mutuel, …) (deux réunions, deux conseils, droit de rétractation,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600" b="0" dirty="0">
                        <a:solidFill>
                          <a:sysClr val="windowText" lastClr="000000"/>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dirty="0">
                          <a:solidFill>
                            <a:sysClr val="windowText" lastClr="000000"/>
                          </a:solidFill>
                          <a:latin typeface="Arial" panose="020B0604020202020204" pitchFamily="34" charset="0"/>
                          <a:cs typeface="Arial" panose="020B0604020202020204" pitchFamily="34" charset="0"/>
                        </a:rPr>
                        <a:t>Limiter la </a:t>
                      </a:r>
                      <a:r>
                        <a:rPr lang="fr-FR" sz="1600" b="1" dirty="0">
                          <a:solidFill>
                            <a:sysClr val="windowText" lastClr="000000"/>
                          </a:solidFill>
                          <a:latin typeface="Arial" panose="020B0604020202020204" pitchFamily="34" charset="0"/>
                          <a:cs typeface="Arial" panose="020B0604020202020204" pitchFamily="34" charset="0"/>
                        </a:rPr>
                        <a:t>durée de validité </a:t>
                      </a:r>
                      <a:r>
                        <a:rPr lang="fr-FR" sz="1600" b="0" dirty="0">
                          <a:solidFill>
                            <a:sysClr val="windowText" lastClr="000000"/>
                          </a:solidFill>
                          <a:latin typeface="Arial" panose="020B0604020202020204" pitchFamily="34" charset="0"/>
                          <a:cs typeface="Arial" panose="020B0604020202020204" pitchFamily="34" charset="0"/>
                        </a:rPr>
                        <a:t>et fixer les conditions de </a:t>
                      </a:r>
                      <a:r>
                        <a:rPr lang="fr-FR" sz="1600" b="1" dirty="0">
                          <a:solidFill>
                            <a:sysClr val="windowText" lastClr="000000"/>
                          </a:solidFill>
                          <a:latin typeface="Arial" panose="020B0604020202020204" pitchFamily="34" charset="0"/>
                          <a:cs typeface="Arial" panose="020B0604020202020204" pitchFamily="34" charset="0"/>
                        </a:rPr>
                        <a:t>renouvellement </a:t>
                      </a:r>
                      <a:r>
                        <a:rPr lang="fr-FR" sz="1600" b="0" dirty="0">
                          <a:solidFill>
                            <a:sysClr val="windowText" lastClr="000000"/>
                          </a:solidFill>
                          <a:latin typeface="Arial" panose="020B0604020202020204" pitchFamily="34" charset="0"/>
                          <a:cs typeface="Arial" panose="020B0604020202020204" pitchFamily="34" charset="0"/>
                        </a:rPr>
                        <a:t>d’actes portant </a:t>
                      </a:r>
                      <a:r>
                        <a:rPr lang="fr-FR" sz="1600" b="0" dirty="0" err="1">
                          <a:solidFill>
                            <a:sysClr val="windowText" lastClr="000000"/>
                          </a:solidFill>
                          <a:latin typeface="Arial" panose="020B0604020202020204" pitchFamily="34" charset="0"/>
                          <a:cs typeface="Arial" panose="020B0604020202020204" pitchFamily="34" charset="0"/>
                        </a:rPr>
                        <a:t>renonciatio</a:t>
                      </a:r>
                      <a:r>
                        <a:rPr lang="fr-FR" sz="1600" b="0" dirty="0">
                          <a:solidFill>
                            <a:sysClr val="windowText" lastClr="000000"/>
                          </a:solidFill>
                          <a:latin typeface="Arial" panose="020B0604020202020204" pitchFamily="34" charset="0"/>
                          <a:cs typeface="Arial" panose="020B0604020202020204" pitchFamily="34" charset="0"/>
                        </a:rPr>
                        <a:t>, comme le contrat de mariage en séparation de biens, ou instaurer un </a:t>
                      </a:r>
                      <a:r>
                        <a:rPr lang="fr-FR" sz="1600" b="1" dirty="0">
                          <a:solidFill>
                            <a:sysClr val="windowText" lastClr="000000"/>
                          </a:solidFill>
                          <a:latin typeface="Arial" panose="020B0604020202020204" pitchFamily="34" charset="0"/>
                          <a:cs typeface="Arial" panose="020B0604020202020204" pitchFamily="34" charset="0"/>
                        </a:rPr>
                        <a:t>droit de résiliation </a:t>
                      </a:r>
                      <a:r>
                        <a:rPr lang="fr-FR" sz="1600" b="0" dirty="0">
                          <a:solidFill>
                            <a:sysClr val="windowText" lastClr="000000"/>
                          </a:solidFill>
                          <a:latin typeface="Arial" panose="020B0604020202020204" pitchFamily="34" charset="0"/>
                          <a:cs typeface="Arial" panose="020B0604020202020204" pitchFamily="34" charset="0"/>
                        </a:rPr>
                        <a:t>unilatérale encadré</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600" b="0" dirty="0">
                        <a:solidFill>
                          <a:sysClr val="windowText" lastClr="000000"/>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dirty="0">
                          <a:solidFill>
                            <a:sysClr val="windowText" lastClr="000000"/>
                          </a:solidFill>
                          <a:latin typeface="Arial" panose="020B0604020202020204" pitchFamily="34" charset="0"/>
                          <a:cs typeface="Arial" panose="020B0604020202020204" pitchFamily="34" charset="0"/>
                        </a:rPr>
                        <a:t>Imposer aux praticiens professionnels la motivation du contenu des accords de liquidation amiables ou des conventions de renonciation à une protection alimentaire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400" b="0" dirty="0">
                        <a:solidFill>
                          <a:sysClr val="windowText" lastClr="000000"/>
                        </a:solidFill>
                        <a:latin typeface="Arial" panose="020B0604020202020204" pitchFamily="34" charset="0"/>
                        <a:cs typeface="Arial" panose="020B0604020202020204" pitchFamily="34" charset="0"/>
                      </a:endParaRPr>
                    </a:p>
                  </a:txBody>
                  <a:tcPr marL="64028" marR="64028" marT="32014" marB="32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0646000"/>
                  </a:ext>
                </a:extLst>
              </a:tr>
            </a:tbl>
          </a:graphicData>
        </a:graphic>
      </p:graphicFrame>
    </p:spTree>
    <p:extLst>
      <p:ext uri="{BB962C8B-B14F-4D97-AF65-F5344CB8AC3E}">
        <p14:creationId xmlns:p14="http://schemas.microsoft.com/office/powerpoint/2010/main" val="1635444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A92D295-CA4E-4D95-91D4-DAE34752144B}"/>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b="1" kern="1200" dirty="0">
                <a:solidFill>
                  <a:schemeClr val="tx1"/>
                </a:solidFill>
                <a:latin typeface="+mj-lt"/>
                <a:ea typeface="+mj-ea"/>
                <a:cs typeface="+mj-cs"/>
              </a:rPr>
              <a:t>PARAMETRES JURIDIQUES D’UNE EVOLUTION 	</a:t>
            </a:r>
            <a:endParaRPr lang="en-US" sz="4600" kern="1200" dirty="0">
              <a:solidFill>
                <a:schemeClr val="tx1"/>
              </a:solidFill>
              <a:latin typeface="+mj-lt"/>
              <a:ea typeface="+mj-ea"/>
              <a:cs typeface="+mj-cs"/>
            </a:endParaRPr>
          </a:p>
        </p:txBody>
      </p:sp>
      <p:sp>
        <p:nvSpPr>
          <p:cNvPr id="4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Espace réservé du contenu 3">
            <a:extLst>
              <a:ext uri="{FF2B5EF4-FFF2-40B4-BE49-F238E27FC236}">
                <a16:creationId xmlns:a16="http://schemas.microsoft.com/office/drawing/2014/main" id="{68C7B5A2-66ED-4F4E-AEBF-6AA2CED139D9}"/>
              </a:ext>
            </a:extLst>
          </p:cNvPr>
          <p:cNvGraphicFramePr>
            <a:graphicFrameLocks/>
          </p:cNvGraphicFramePr>
          <p:nvPr>
            <p:extLst>
              <p:ext uri="{D42A27DB-BD31-4B8C-83A1-F6EECF244321}">
                <p14:modId xmlns:p14="http://schemas.microsoft.com/office/powerpoint/2010/main" val="3863737904"/>
              </p:ext>
            </p:extLst>
          </p:nvPr>
        </p:nvGraphicFramePr>
        <p:xfrm>
          <a:off x="4654296" y="747774"/>
          <a:ext cx="7214617" cy="5518022"/>
        </p:xfrm>
        <a:graphic>
          <a:graphicData uri="http://schemas.openxmlformats.org/drawingml/2006/table">
            <a:tbl>
              <a:tblPr firstRow="1" bandRow="1">
                <a:tableStyleId>{5C22544A-7EE6-4342-B048-85BDC9FD1C3A}</a:tableStyleId>
              </a:tblPr>
              <a:tblGrid>
                <a:gridCol w="3575696">
                  <a:extLst>
                    <a:ext uri="{9D8B030D-6E8A-4147-A177-3AD203B41FA5}">
                      <a16:colId xmlns:a16="http://schemas.microsoft.com/office/drawing/2014/main" val="3201712846"/>
                    </a:ext>
                  </a:extLst>
                </a:gridCol>
                <a:gridCol w="3638921">
                  <a:extLst>
                    <a:ext uri="{9D8B030D-6E8A-4147-A177-3AD203B41FA5}">
                      <a16:colId xmlns:a16="http://schemas.microsoft.com/office/drawing/2014/main" val="2130166048"/>
                    </a:ext>
                  </a:extLst>
                </a:gridCol>
              </a:tblGrid>
              <a:tr h="624353">
                <a:tc>
                  <a:txBody>
                    <a:bodyPr/>
                    <a:lstStyle/>
                    <a:p>
                      <a:pPr algn="ctr"/>
                      <a:endParaRPr lang="fr-FR" sz="1600">
                        <a:solidFill>
                          <a:sysClr val="windowText" lastClr="000000"/>
                        </a:solidFill>
                        <a:latin typeface="Arial" panose="020B0604020202020204" pitchFamily="34" charset="0"/>
                        <a:cs typeface="Arial" panose="020B0604020202020204" pitchFamily="34" charset="0"/>
                      </a:endParaRPr>
                    </a:p>
                    <a:p>
                      <a:pPr algn="ctr"/>
                      <a:r>
                        <a:rPr lang="fr-FR" sz="1600">
                          <a:solidFill>
                            <a:sysClr val="windowText" lastClr="000000"/>
                          </a:solidFill>
                          <a:latin typeface="Arial" panose="020B0604020202020204" pitchFamily="34" charset="0"/>
                          <a:cs typeface="Arial" panose="020B0604020202020204" pitchFamily="34" charset="0"/>
                        </a:rPr>
                        <a:t>CHOIX et CONTRAT</a:t>
                      </a:r>
                    </a:p>
                  </a:txBody>
                  <a:tcPr marL="75834" marR="75834" marT="37917" marB="379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600" dirty="0">
                        <a:solidFill>
                          <a:sysClr val="windowText" lastClr="000000"/>
                        </a:solidFill>
                        <a:latin typeface="Arial" panose="020B0604020202020204" pitchFamily="34" charset="0"/>
                        <a:cs typeface="Arial" panose="020B0604020202020204" pitchFamily="34" charset="0"/>
                      </a:endParaRPr>
                    </a:p>
                    <a:p>
                      <a:pPr algn="ctr"/>
                      <a:r>
                        <a:rPr lang="fr-FR" sz="1600" dirty="0">
                          <a:solidFill>
                            <a:sysClr val="windowText" lastClr="000000"/>
                          </a:solidFill>
                          <a:latin typeface="Arial" panose="020B0604020202020204" pitchFamily="34" charset="0"/>
                          <a:cs typeface="Arial" panose="020B0604020202020204" pitchFamily="34" charset="0"/>
                        </a:rPr>
                        <a:t>FAITS et ACTES</a:t>
                      </a:r>
                    </a:p>
                  </a:txBody>
                  <a:tcPr marL="75834" marR="75834" marT="37917" marB="379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2895391"/>
                  </a:ext>
                </a:extLst>
              </a:tr>
              <a:tr h="4086315">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solidFill>
                            <a:srgbClr val="FF0000"/>
                          </a:solidFill>
                          <a:latin typeface="Arial" panose="020B0604020202020204" pitchFamily="34" charset="0"/>
                          <a:cs typeface="Arial" panose="020B0604020202020204" pitchFamily="34" charset="0"/>
                        </a:rPr>
                        <a:t>POSTULAT : les choix faits par les individus déterminent le contenu des statuts de couple; ces choix sont supposés libres, éclairés et liants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600" dirty="0">
                        <a:solidFill>
                          <a:srgbClr val="00B050"/>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solidFill>
                            <a:schemeClr val="tx1"/>
                          </a:solidFill>
                          <a:latin typeface="Arial" panose="020B0604020202020204" pitchFamily="34" charset="0"/>
                          <a:cs typeface="Arial" panose="020B0604020202020204" pitchFamily="34" charset="0"/>
                        </a:rPr>
                        <a:t>Droit commun adapté par la jurisprudence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600" dirty="0">
                        <a:solidFill>
                          <a:srgbClr val="00B050"/>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solidFill>
                            <a:sysClr val="windowText" lastClr="000000"/>
                          </a:solidFill>
                          <a:latin typeface="Arial" panose="020B0604020202020204" pitchFamily="34" charset="0"/>
                          <a:cs typeface="Arial" panose="020B0604020202020204" pitchFamily="34" charset="0"/>
                        </a:rPr>
                        <a:t>Position des praticiens : créer sa solidarité par le contrat (</a:t>
                      </a:r>
                      <a:r>
                        <a:rPr lang="fr-FR" sz="1600" i="1" dirty="0" err="1">
                          <a:solidFill>
                            <a:sysClr val="windowText" lastClr="000000"/>
                          </a:solidFill>
                          <a:latin typeface="Arial" panose="020B0604020202020204" pitchFamily="34" charset="0"/>
                          <a:cs typeface="Arial" panose="020B0604020202020204" pitchFamily="34" charset="0"/>
                        </a:rPr>
                        <a:t>opting</a:t>
                      </a:r>
                      <a:r>
                        <a:rPr lang="fr-FR" sz="1600" i="1" dirty="0">
                          <a:solidFill>
                            <a:sysClr val="windowText" lastClr="000000"/>
                          </a:solidFill>
                          <a:latin typeface="Arial" panose="020B0604020202020204" pitchFamily="34" charset="0"/>
                          <a:cs typeface="Arial" panose="020B0604020202020204" pitchFamily="34" charset="0"/>
                        </a:rPr>
                        <a:t> in</a:t>
                      </a:r>
                      <a:r>
                        <a:rPr lang="fr-FR" sz="1600" dirty="0">
                          <a:solidFill>
                            <a:sysClr val="windowText" lastClr="000000"/>
                          </a:solidFill>
                          <a:latin typeface="Arial" panose="020B0604020202020204" pitchFamily="34" charset="0"/>
                          <a:cs typeface="Arial" panose="020B0604020202020204" pitchFamily="34" charset="0"/>
                        </a:rPr>
                        <a:t>)</a:t>
                      </a:r>
                    </a:p>
                    <a:p>
                      <a:pPr marL="342900" indent="-342900" algn="l">
                        <a:buFont typeface="Arial" panose="020B0604020202020204" pitchFamily="34" charset="0"/>
                        <a:buChar char="•"/>
                      </a:pPr>
                      <a:endParaRPr lang="fr-FR" sz="1600" dirty="0">
                        <a:solidFill>
                          <a:sysClr val="windowText" lastClr="0000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fr-FR" sz="1600" dirty="0">
                          <a:solidFill>
                            <a:sysClr val="windowText" lastClr="000000"/>
                          </a:solidFill>
                          <a:latin typeface="Arial" panose="020B0604020202020204" pitchFamily="34" charset="0"/>
                          <a:cs typeface="Arial" panose="020B0604020202020204" pitchFamily="34" charset="0"/>
                        </a:rPr>
                        <a:t>Freins : liberticide; féminisme; espoir de diminution de l’écart salarial</a:t>
                      </a:r>
                    </a:p>
                    <a:p>
                      <a:pPr marL="342900" indent="-342900" algn="l">
                        <a:buFont typeface="Arial" panose="020B0604020202020204" pitchFamily="34" charset="0"/>
                        <a:buChar char="•"/>
                      </a:pPr>
                      <a:endParaRPr lang="fr-FR" sz="1600" dirty="0">
                        <a:solidFill>
                          <a:sysClr val="windowText" lastClr="000000"/>
                        </a:solidFill>
                        <a:latin typeface="Arial" panose="020B0604020202020204" pitchFamily="34" charset="0"/>
                        <a:cs typeface="Arial" panose="020B0604020202020204" pitchFamily="34" charset="0"/>
                      </a:endParaRPr>
                    </a:p>
                  </a:txBody>
                  <a:tcPr marL="75834" marR="75834" marT="37917" marB="379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solidFill>
                            <a:srgbClr val="00B050"/>
                          </a:solidFill>
                          <a:latin typeface="Arial" panose="020B0604020202020204" pitchFamily="34" charset="0"/>
                          <a:cs typeface="Arial" panose="020B0604020202020204" pitchFamily="34" charset="0"/>
                        </a:rPr>
                        <a:t>POSTULAT : la vie de couple crée le besoin de protection; les choix sont des décisions issues d’un pouvoir économique dans un contexte affectif et de faible information.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600" dirty="0">
                        <a:solidFill>
                          <a:sysClr val="windowText" lastClr="000000"/>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solidFill>
                            <a:sysClr val="windowText" lastClr="000000"/>
                          </a:solidFill>
                          <a:latin typeface="Arial" panose="020B0604020202020204" pitchFamily="34" charset="0"/>
                          <a:cs typeface="Arial" panose="020B0604020202020204" pitchFamily="34" charset="0"/>
                        </a:rPr>
                        <a:t>Droit consumériste : protéger la partie vulnérable (bail, crédit, travail, jeux,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600" dirty="0">
                        <a:solidFill>
                          <a:sysClr val="windowText" lastClr="0000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fr-FR" sz="1600" dirty="0">
                          <a:solidFill>
                            <a:sysClr val="windowText" lastClr="000000"/>
                          </a:solidFill>
                          <a:latin typeface="Arial" panose="020B0604020202020204" pitchFamily="34" charset="0"/>
                          <a:cs typeface="Arial" panose="020B0604020202020204" pitchFamily="34" charset="0"/>
                        </a:rPr>
                        <a:t>Droit jurisprudentiel équitable ou constitutionnel (égalité face aux règles de partage et de protection)</a:t>
                      </a:r>
                    </a:p>
                    <a:p>
                      <a:pPr marL="342900" indent="-342900" algn="l">
                        <a:buFont typeface="Arial" panose="020B0604020202020204" pitchFamily="34" charset="0"/>
                        <a:buChar char="•"/>
                      </a:pPr>
                      <a:endParaRPr lang="fr-FR" sz="1600" dirty="0">
                        <a:solidFill>
                          <a:sysClr val="windowText" lastClr="000000"/>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fr-FR" sz="1600" dirty="0">
                        <a:solidFill>
                          <a:sysClr val="windowText" lastClr="000000"/>
                        </a:solidFill>
                        <a:latin typeface="Arial" panose="020B0604020202020204" pitchFamily="34" charset="0"/>
                        <a:cs typeface="Arial" panose="020B0604020202020204" pitchFamily="34" charset="0"/>
                      </a:endParaRPr>
                    </a:p>
                  </a:txBody>
                  <a:tcPr marL="75834" marR="75834" marT="37917" marB="379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0646000"/>
                  </a:ext>
                </a:extLst>
              </a:tr>
              <a:tr h="624353">
                <a:tc>
                  <a:txBody>
                    <a:bodyPr/>
                    <a:lstStyle/>
                    <a:p>
                      <a:pPr marL="0" indent="0" algn="ctr">
                        <a:buFont typeface="Arial" panose="020B0604020202020204" pitchFamily="34" charset="0"/>
                        <a:buNone/>
                      </a:pPr>
                      <a:r>
                        <a:rPr lang="fr-FR" sz="1600" b="1" dirty="0">
                          <a:solidFill>
                            <a:sysClr val="windowText" lastClr="000000"/>
                          </a:solidFill>
                          <a:latin typeface="Arial" panose="020B0604020202020204" pitchFamily="34" charset="0"/>
                          <a:cs typeface="Arial" panose="020B0604020202020204" pitchFamily="34" charset="0"/>
                        </a:rPr>
                        <a:t>&gt; pouvoir de la décision</a:t>
                      </a:r>
                      <a:br>
                        <a:rPr lang="fr-FR" sz="1600" b="1" dirty="0">
                          <a:solidFill>
                            <a:sysClr val="windowText" lastClr="000000"/>
                          </a:solidFill>
                          <a:latin typeface="Arial" panose="020B0604020202020204" pitchFamily="34" charset="0"/>
                          <a:cs typeface="Arial" panose="020B0604020202020204" pitchFamily="34" charset="0"/>
                        </a:rPr>
                      </a:br>
                      <a:r>
                        <a:rPr lang="fr-FR" sz="1600" b="1" dirty="0">
                          <a:solidFill>
                            <a:sysClr val="windowText" lastClr="000000"/>
                          </a:solidFill>
                          <a:latin typeface="Arial" panose="020B0604020202020204" pitchFamily="34" charset="0"/>
                          <a:cs typeface="Arial" panose="020B0604020202020204" pitchFamily="34" charset="0"/>
                        </a:rPr>
                        <a:t>&gt; protection minimale </a:t>
                      </a:r>
                      <a:br>
                        <a:rPr lang="fr-FR" sz="1600" b="1" dirty="0">
                          <a:solidFill>
                            <a:sysClr val="windowText" lastClr="000000"/>
                          </a:solidFill>
                          <a:latin typeface="Arial" panose="020B0604020202020204" pitchFamily="34" charset="0"/>
                          <a:cs typeface="Arial" panose="020B0604020202020204" pitchFamily="34" charset="0"/>
                        </a:rPr>
                      </a:br>
                      <a:r>
                        <a:rPr lang="fr-FR" sz="1600" b="1" i="1" dirty="0" err="1">
                          <a:solidFill>
                            <a:sysClr val="windowText" lastClr="000000"/>
                          </a:solidFill>
                          <a:latin typeface="Arial" panose="020B0604020202020204" pitchFamily="34" charset="0"/>
                          <a:cs typeface="Arial" panose="020B0604020202020204" pitchFamily="34" charset="0"/>
                        </a:rPr>
                        <a:t>opting</a:t>
                      </a:r>
                      <a:r>
                        <a:rPr lang="fr-FR" sz="1600" b="1" i="1" dirty="0">
                          <a:solidFill>
                            <a:sysClr val="windowText" lastClr="000000"/>
                          </a:solidFill>
                          <a:latin typeface="Arial" panose="020B0604020202020204" pitchFamily="34" charset="0"/>
                          <a:cs typeface="Arial" panose="020B0604020202020204" pitchFamily="34" charset="0"/>
                        </a:rPr>
                        <a:t> in</a:t>
                      </a:r>
                      <a:endParaRPr lang="fr-FR" sz="1600" b="1" dirty="0">
                        <a:solidFill>
                          <a:sysClr val="windowText" lastClr="000000"/>
                        </a:solidFill>
                        <a:latin typeface="Arial" panose="020B0604020202020204" pitchFamily="34" charset="0"/>
                        <a:cs typeface="Arial" panose="020B0604020202020204" pitchFamily="34" charset="0"/>
                      </a:endParaRPr>
                    </a:p>
                  </a:txBody>
                  <a:tcPr marL="75834" marR="75834" marT="37917" marB="379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fr-FR" sz="1600" b="1" dirty="0">
                          <a:solidFill>
                            <a:sysClr val="windowText" lastClr="000000"/>
                          </a:solidFill>
                          <a:latin typeface="Arial" panose="020B0604020202020204" pitchFamily="34" charset="0"/>
                          <a:cs typeface="Arial" panose="020B0604020202020204" pitchFamily="34" charset="0"/>
                        </a:rPr>
                        <a:t>&gt; droit du pouvoir</a:t>
                      </a:r>
                      <a:br>
                        <a:rPr lang="fr-FR" sz="1600" b="1" dirty="0">
                          <a:solidFill>
                            <a:sysClr val="windowText" lastClr="000000"/>
                          </a:solidFill>
                          <a:latin typeface="Arial" panose="020B0604020202020204" pitchFamily="34" charset="0"/>
                          <a:cs typeface="Arial" panose="020B0604020202020204" pitchFamily="34" charset="0"/>
                        </a:rPr>
                      </a:br>
                      <a:r>
                        <a:rPr lang="fr-FR" sz="1600" b="1" dirty="0">
                          <a:solidFill>
                            <a:sysClr val="windowText" lastClr="000000"/>
                          </a:solidFill>
                          <a:latin typeface="Arial" panose="020B0604020202020204" pitchFamily="34" charset="0"/>
                          <a:cs typeface="Arial" panose="020B0604020202020204" pitchFamily="34" charset="0"/>
                        </a:rPr>
                        <a:t>&gt; protection graduée</a:t>
                      </a:r>
                    </a:p>
                    <a:p>
                      <a:pPr marL="0" indent="0" algn="ctr">
                        <a:buFont typeface="Arial" panose="020B0604020202020204" pitchFamily="34" charset="0"/>
                        <a:buNone/>
                      </a:pPr>
                      <a:r>
                        <a:rPr lang="fr-FR" sz="1600" b="1" i="1" dirty="0" err="1">
                          <a:solidFill>
                            <a:sysClr val="windowText" lastClr="000000"/>
                          </a:solidFill>
                          <a:latin typeface="Arial" panose="020B0604020202020204" pitchFamily="34" charset="0"/>
                          <a:cs typeface="Arial" panose="020B0604020202020204" pitchFamily="34" charset="0"/>
                        </a:rPr>
                        <a:t>opting</a:t>
                      </a:r>
                      <a:r>
                        <a:rPr lang="fr-FR" sz="1600" b="1" i="1" dirty="0">
                          <a:solidFill>
                            <a:sysClr val="windowText" lastClr="000000"/>
                          </a:solidFill>
                          <a:latin typeface="Arial" panose="020B0604020202020204" pitchFamily="34" charset="0"/>
                          <a:cs typeface="Arial" panose="020B0604020202020204" pitchFamily="34" charset="0"/>
                        </a:rPr>
                        <a:t> out</a:t>
                      </a:r>
                      <a:endParaRPr lang="fr-FR" sz="1600" b="1" dirty="0">
                        <a:solidFill>
                          <a:sysClr val="windowText" lastClr="000000"/>
                        </a:solidFill>
                        <a:latin typeface="Arial" panose="020B0604020202020204" pitchFamily="34" charset="0"/>
                        <a:cs typeface="Arial" panose="020B0604020202020204" pitchFamily="34" charset="0"/>
                      </a:endParaRPr>
                    </a:p>
                  </a:txBody>
                  <a:tcPr marL="75834" marR="75834" marT="37917" marB="379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018220"/>
                  </a:ext>
                </a:extLst>
              </a:tr>
            </a:tbl>
          </a:graphicData>
        </a:graphic>
      </p:graphicFrame>
    </p:spTree>
    <p:extLst>
      <p:ext uri="{BB962C8B-B14F-4D97-AF65-F5344CB8AC3E}">
        <p14:creationId xmlns:p14="http://schemas.microsoft.com/office/powerpoint/2010/main" val="142118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D77F1-BE0E-FE17-A71C-A1648D68C84F}"/>
              </a:ext>
            </a:extLst>
          </p:cNvPr>
          <p:cNvSpPr>
            <a:spLocks noGrp="1"/>
          </p:cNvSpPr>
          <p:nvPr>
            <p:ph type="title"/>
          </p:nvPr>
        </p:nvSpPr>
        <p:spPr>
          <a:xfrm>
            <a:off x="6134412" y="1460310"/>
            <a:ext cx="4896545" cy="2161610"/>
          </a:xfrm>
        </p:spPr>
        <p:txBody>
          <a:bodyPr vert="horz" lIns="91440" tIns="45720" rIns="91440" bIns="45720" rtlCol="0" anchor="b">
            <a:normAutofit/>
          </a:bodyPr>
          <a:lstStyle/>
          <a:p>
            <a:pPr algn="ctr"/>
            <a:endParaRPr lang="en-US" sz="4800" b="1" dirty="0">
              <a:solidFill>
                <a:srgbClr val="FFFFFF"/>
              </a:solidFill>
            </a:endParaRPr>
          </a:p>
        </p:txBody>
      </p:sp>
      <p:pic>
        <p:nvPicPr>
          <p:cNvPr id="26" name="Image 25" descr="Une image contenant texte, capture d’écran, conception&#10;&#10;Description générée automatiquement">
            <a:extLst>
              <a:ext uri="{FF2B5EF4-FFF2-40B4-BE49-F238E27FC236}">
                <a16:creationId xmlns:a16="http://schemas.microsoft.com/office/drawing/2014/main" id="{69F49709-E72F-CF2B-6F92-FDCB36FDFA30}"/>
              </a:ext>
            </a:extLst>
          </p:cNvPr>
          <p:cNvPicPr>
            <a:picLocks noChangeAspect="1"/>
          </p:cNvPicPr>
          <p:nvPr/>
        </p:nvPicPr>
        <p:blipFill>
          <a:blip r:embed="rId4"/>
          <a:stretch>
            <a:fillRect/>
          </a:stretch>
        </p:blipFill>
        <p:spPr>
          <a:xfrm>
            <a:off x="99028" y="285025"/>
            <a:ext cx="4228374" cy="6287950"/>
          </a:xfrm>
          <a:prstGeom prst="rect">
            <a:avLst/>
          </a:prstGeom>
        </p:spPr>
      </p:pic>
      <p:pic>
        <p:nvPicPr>
          <p:cNvPr id="10" name="Image 9">
            <a:extLst>
              <a:ext uri="{FF2B5EF4-FFF2-40B4-BE49-F238E27FC236}">
                <a16:creationId xmlns:a16="http://schemas.microsoft.com/office/drawing/2014/main" id="{67145078-0ACE-B24C-AA1D-ED5B7CAC0A15}"/>
              </a:ext>
            </a:extLst>
          </p:cNvPr>
          <p:cNvPicPr>
            <a:picLocks noChangeAspect="1"/>
          </p:cNvPicPr>
          <p:nvPr/>
        </p:nvPicPr>
        <p:blipFill>
          <a:blip r:embed="rId5"/>
          <a:stretch>
            <a:fillRect/>
          </a:stretch>
        </p:blipFill>
        <p:spPr>
          <a:xfrm>
            <a:off x="8331241" y="3429000"/>
            <a:ext cx="2116299" cy="2907760"/>
          </a:xfrm>
          <a:prstGeom prst="rect">
            <a:avLst/>
          </a:prstGeom>
        </p:spPr>
      </p:pic>
      <p:pic>
        <p:nvPicPr>
          <p:cNvPr id="7" name="Image 6">
            <a:extLst>
              <a:ext uri="{FF2B5EF4-FFF2-40B4-BE49-F238E27FC236}">
                <a16:creationId xmlns:a16="http://schemas.microsoft.com/office/drawing/2014/main" id="{C3C44A66-B48E-1539-C67F-B132AA340F2C}"/>
              </a:ext>
            </a:extLst>
          </p:cNvPr>
          <p:cNvPicPr>
            <a:picLocks noChangeAspect="1"/>
          </p:cNvPicPr>
          <p:nvPr/>
        </p:nvPicPr>
        <p:blipFill>
          <a:blip r:embed="rId6"/>
          <a:stretch>
            <a:fillRect/>
          </a:stretch>
        </p:blipFill>
        <p:spPr>
          <a:xfrm>
            <a:off x="9492653" y="734105"/>
            <a:ext cx="2373213" cy="3888638"/>
          </a:xfrm>
          <a:prstGeom prst="rect">
            <a:avLst/>
          </a:prstGeom>
        </p:spPr>
      </p:pic>
      <p:pic>
        <p:nvPicPr>
          <p:cNvPr id="5" name="Image 4">
            <a:extLst>
              <a:ext uri="{FF2B5EF4-FFF2-40B4-BE49-F238E27FC236}">
                <a16:creationId xmlns:a16="http://schemas.microsoft.com/office/drawing/2014/main" id="{C5F48F40-8B77-37AB-E71F-1906ECFAEF1A}"/>
              </a:ext>
            </a:extLst>
          </p:cNvPr>
          <p:cNvPicPr>
            <a:picLocks noChangeAspect="1"/>
          </p:cNvPicPr>
          <p:nvPr/>
        </p:nvPicPr>
        <p:blipFill>
          <a:blip r:embed="rId7"/>
          <a:stretch>
            <a:fillRect/>
          </a:stretch>
        </p:blipFill>
        <p:spPr>
          <a:xfrm>
            <a:off x="4465164" y="1757763"/>
            <a:ext cx="3728314" cy="3728314"/>
          </a:xfrm>
          <a:prstGeom prst="rect">
            <a:avLst/>
          </a:prstGeom>
        </p:spPr>
      </p:pic>
    </p:spTree>
    <p:extLst>
      <p:ext uri="{BB962C8B-B14F-4D97-AF65-F5344CB8AC3E}">
        <p14:creationId xmlns:p14="http://schemas.microsoft.com/office/powerpoint/2010/main" val="1151790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down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 Police, capture d’écran, vert&#10;&#10;Description générée automatiquement">
            <a:extLst>
              <a:ext uri="{FF2B5EF4-FFF2-40B4-BE49-F238E27FC236}">
                <a16:creationId xmlns:a16="http://schemas.microsoft.com/office/drawing/2014/main" id="{CB814439-55D7-3A03-03DA-92F782B30C8D}"/>
              </a:ext>
            </a:extLst>
          </p:cNvPr>
          <p:cNvPicPr>
            <a:picLocks noChangeAspect="1"/>
          </p:cNvPicPr>
          <p:nvPr/>
        </p:nvPicPr>
        <p:blipFill>
          <a:blip r:embed="rId3"/>
          <a:stretch>
            <a:fillRect/>
          </a:stretch>
        </p:blipFill>
        <p:spPr>
          <a:xfrm>
            <a:off x="669235" y="2584577"/>
            <a:ext cx="6221895" cy="1695467"/>
          </a:xfrm>
          <a:prstGeom prst="rect">
            <a:avLst/>
          </a:prstGeom>
        </p:spPr>
      </p:pic>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3B040D7E-08B9-5D10-648A-8F838C50A94D}"/>
              </a:ext>
            </a:extLst>
          </p:cNvPr>
          <p:cNvSpPr txBox="1"/>
          <p:nvPr/>
        </p:nvSpPr>
        <p:spPr>
          <a:xfrm>
            <a:off x="7560365" y="1115570"/>
            <a:ext cx="3946307" cy="557783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fr-FR" sz="2400" b="1" dirty="0"/>
              <a:t>Mariage</a:t>
            </a:r>
            <a:r>
              <a:rPr lang="fr-FR" sz="2400" dirty="0"/>
              <a:t> : engagement et protection élevés</a:t>
            </a:r>
          </a:p>
          <a:p>
            <a:pPr>
              <a:lnSpc>
                <a:spcPct val="90000"/>
              </a:lnSpc>
              <a:spcAft>
                <a:spcPts val="600"/>
              </a:spcAft>
            </a:pPr>
            <a:endParaRPr lang="fr-FR" sz="2400" dirty="0"/>
          </a:p>
          <a:p>
            <a:pPr indent="-228600">
              <a:lnSpc>
                <a:spcPct val="90000"/>
              </a:lnSpc>
              <a:spcAft>
                <a:spcPts val="600"/>
              </a:spcAft>
              <a:buFont typeface="Arial" panose="020B0604020202020204" pitchFamily="34" charset="0"/>
              <a:buChar char="•"/>
            </a:pPr>
            <a:r>
              <a:rPr lang="fr-FR" sz="2400" b="1" dirty="0"/>
              <a:t>Communauté</a:t>
            </a:r>
            <a:r>
              <a:rPr lang="fr-FR" sz="2400" dirty="0"/>
              <a:t> d’acquêts </a:t>
            </a:r>
          </a:p>
          <a:p>
            <a:pPr indent="-228600">
              <a:lnSpc>
                <a:spcPct val="90000"/>
              </a:lnSpc>
              <a:spcAft>
                <a:spcPts val="600"/>
              </a:spcAft>
              <a:buFont typeface="Arial" panose="020B0604020202020204" pitchFamily="34" charset="0"/>
              <a:buChar char="•"/>
            </a:pPr>
            <a:endParaRPr lang="fr-FR" sz="2400" dirty="0"/>
          </a:p>
          <a:p>
            <a:pPr indent="-228600">
              <a:lnSpc>
                <a:spcPct val="90000"/>
              </a:lnSpc>
              <a:spcAft>
                <a:spcPts val="600"/>
              </a:spcAft>
              <a:buFont typeface="Arial" panose="020B0604020202020204" pitchFamily="34" charset="0"/>
              <a:buChar char="•"/>
            </a:pPr>
            <a:r>
              <a:rPr lang="fr-FR" sz="2400" b="1" dirty="0" err="1"/>
              <a:t>Opting</a:t>
            </a:r>
            <a:r>
              <a:rPr lang="fr-FR" sz="2400" b="1" dirty="0"/>
              <a:t> out </a:t>
            </a:r>
            <a:r>
              <a:rPr lang="fr-FR" sz="2400" dirty="0"/>
              <a:t>- </a:t>
            </a:r>
            <a:r>
              <a:rPr lang="fr-FR" sz="2400" i="1" dirty="0"/>
              <a:t>acte notarié non formaliste </a:t>
            </a:r>
            <a:r>
              <a:rPr lang="fr-FR" sz="2400" dirty="0"/>
              <a:t>irréversible</a:t>
            </a:r>
          </a:p>
          <a:p>
            <a:pPr indent="-228600">
              <a:lnSpc>
                <a:spcPct val="90000"/>
              </a:lnSpc>
              <a:spcAft>
                <a:spcPts val="600"/>
              </a:spcAft>
              <a:buFont typeface="Arial" panose="020B0604020202020204" pitchFamily="34" charset="0"/>
              <a:buChar char="•"/>
            </a:pPr>
            <a:endParaRPr lang="fr-FR" sz="2400" dirty="0"/>
          </a:p>
          <a:p>
            <a:pPr indent="-228600">
              <a:lnSpc>
                <a:spcPct val="90000"/>
              </a:lnSpc>
              <a:spcAft>
                <a:spcPts val="600"/>
              </a:spcAft>
              <a:buFont typeface="Arial" panose="020B0604020202020204" pitchFamily="34" charset="0"/>
              <a:buChar char="•"/>
            </a:pPr>
            <a:r>
              <a:rPr lang="fr-FR" sz="2400" b="1" dirty="0"/>
              <a:t>Usufruit réservataire </a:t>
            </a:r>
            <a:r>
              <a:rPr lang="fr-FR" sz="2400" dirty="0"/>
              <a:t>du conjoint survivant (50 % de la succession) – facultés de conversion – renonciation (</a:t>
            </a:r>
            <a:r>
              <a:rPr lang="fr-FR" sz="2400" i="1" dirty="0"/>
              <a:t>pacte successoral formaliste</a:t>
            </a:r>
            <a:r>
              <a:rPr lang="fr-FR" sz="2400" dirty="0"/>
              <a:t>)</a:t>
            </a:r>
          </a:p>
          <a:p>
            <a:pPr>
              <a:lnSpc>
                <a:spcPct val="90000"/>
              </a:lnSpc>
              <a:spcAft>
                <a:spcPts val="600"/>
              </a:spcAft>
            </a:pPr>
            <a:endParaRPr lang="fr-FR" sz="2400" dirty="0"/>
          </a:p>
        </p:txBody>
      </p:sp>
      <p:sp>
        <p:nvSpPr>
          <p:cNvPr id="2" name="ZoneTexte 1">
            <a:extLst>
              <a:ext uri="{FF2B5EF4-FFF2-40B4-BE49-F238E27FC236}">
                <a16:creationId xmlns:a16="http://schemas.microsoft.com/office/drawing/2014/main" id="{208C4AF9-9804-4A13-DD48-19B9882AF5F4}"/>
              </a:ext>
            </a:extLst>
          </p:cNvPr>
          <p:cNvSpPr txBox="1"/>
          <p:nvPr/>
        </p:nvSpPr>
        <p:spPr>
          <a:xfrm>
            <a:off x="669235" y="1115570"/>
            <a:ext cx="2555228" cy="707886"/>
          </a:xfrm>
          <a:prstGeom prst="rect">
            <a:avLst/>
          </a:prstGeom>
          <a:noFill/>
        </p:spPr>
        <p:txBody>
          <a:bodyPr wrap="square" rtlCol="0">
            <a:spAutoFit/>
          </a:bodyPr>
          <a:lstStyle/>
          <a:p>
            <a:r>
              <a:rPr lang="fr-FR" sz="2000" b="1" dirty="0">
                <a:solidFill>
                  <a:srgbClr val="FF0000"/>
                </a:solidFill>
              </a:rPr>
              <a:t>MARIAGE en </a:t>
            </a:r>
            <a:br>
              <a:rPr lang="fr-FR" sz="2000" b="1" dirty="0">
                <a:solidFill>
                  <a:srgbClr val="FF0000"/>
                </a:solidFill>
              </a:rPr>
            </a:br>
            <a:r>
              <a:rPr lang="fr-FR" sz="2000" b="1" dirty="0">
                <a:solidFill>
                  <a:srgbClr val="FF0000"/>
                </a:solidFill>
              </a:rPr>
              <a:t>COMMUNAUTE</a:t>
            </a:r>
            <a:endParaRPr lang="fr-FR" sz="2000" dirty="0"/>
          </a:p>
        </p:txBody>
      </p:sp>
    </p:spTree>
    <p:extLst>
      <p:ext uri="{BB962C8B-B14F-4D97-AF65-F5344CB8AC3E}">
        <p14:creationId xmlns:p14="http://schemas.microsoft.com/office/powerpoint/2010/main" val="1575437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Police, capture d’écran, vert&#10;&#10;Description générée automatiquement">
            <a:extLst>
              <a:ext uri="{FF2B5EF4-FFF2-40B4-BE49-F238E27FC236}">
                <a16:creationId xmlns:a16="http://schemas.microsoft.com/office/drawing/2014/main" id="{91170BB0-B645-A9FF-7100-FEC880E43CEC}"/>
              </a:ext>
            </a:extLst>
          </p:cNvPr>
          <p:cNvPicPr>
            <a:picLocks noChangeAspect="1"/>
          </p:cNvPicPr>
          <p:nvPr/>
        </p:nvPicPr>
        <p:blipFill>
          <a:blip r:embed="rId3"/>
          <a:stretch>
            <a:fillRect/>
          </a:stretch>
        </p:blipFill>
        <p:spPr>
          <a:xfrm>
            <a:off x="669234" y="2584576"/>
            <a:ext cx="6221895" cy="1695467"/>
          </a:xfrm>
          <a:prstGeom prst="rect">
            <a:avLst/>
          </a:prstGeom>
        </p:spPr>
      </p:pic>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6E86DBBC-87B4-4440-91B3-B4A3463026D0}"/>
              </a:ext>
            </a:extLst>
          </p:cNvPr>
          <p:cNvSpPr txBox="1"/>
          <p:nvPr/>
        </p:nvSpPr>
        <p:spPr>
          <a:xfrm>
            <a:off x="7560365" y="1115570"/>
            <a:ext cx="3946307" cy="557783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fr-FR" sz="2400" b="1" dirty="0"/>
              <a:t>Mesures de crise </a:t>
            </a:r>
            <a:r>
              <a:rPr lang="fr-FR" sz="2400" dirty="0"/>
              <a:t>: tribunal de la famille – aliments, enfants, logement</a:t>
            </a:r>
          </a:p>
          <a:p>
            <a:pPr>
              <a:lnSpc>
                <a:spcPct val="90000"/>
              </a:lnSpc>
              <a:spcAft>
                <a:spcPts val="600"/>
              </a:spcAft>
            </a:pPr>
            <a:endParaRPr lang="fr-FR" sz="2400" dirty="0"/>
          </a:p>
          <a:p>
            <a:pPr indent="-228600">
              <a:lnSpc>
                <a:spcPct val="90000"/>
              </a:lnSpc>
              <a:spcAft>
                <a:spcPts val="600"/>
              </a:spcAft>
              <a:buFont typeface="Arial" panose="020B0604020202020204" pitchFamily="34" charset="0"/>
              <a:buChar char="•"/>
            </a:pPr>
            <a:r>
              <a:rPr lang="fr-FR" sz="2400" b="1" dirty="0"/>
              <a:t>Pension alimentaire </a:t>
            </a:r>
            <a:r>
              <a:rPr lang="fr-FR" sz="2400" dirty="0"/>
              <a:t>: compense la dégradation de situation économique – durée limitée à celle du mariage  - renonciations - divorce par consentement mutuel </a:t>
            </a:r>
          </a:p>
          <a:p>
            <a:pPr indent="-228600">
              <a:lnSpc>
                <a:spcPct val="90000"/>
              </a:lnSpc>
              <a:spcAft>
                <a:spcPts val="600"/>
              </a:spcAft>
              <a:buFont typeface="Arial" panose="020B0604020202020204" pitchFamily="34" charset="0"/>
              <a:buChar char="•"/>
            </a:pPr>
            <a:endParaRPr lang="fr-FR" sz="2400" dirty="0"/>
          </a:p>
          <a:p>
            <a:pPr indent="-228600">
              <a:lnSpc>
                <a:spcPct val="90000"/>
              </a:lnSpc>
              <a:spcAft>
                <a:spcPts val="600"/>
              </a:spcAft>
              <a:buFont typeface="Arial" panose="020B0604020202020204" pitchFamily="34" charset="0"/>
              <a:buChar char="•"/>
            </a:pPr>
            <a:r>
              <a:rPr lang="fr-FR" sz="2400" b="1" dirty="0"/>
              <a:t>Récompenses et créances </a:t>
            </a:r>
            <a:r>
              <a:rPr lang="fr-FR" sz="2400" dirty="0"/>
              <a:t>: compense des transferts injustifiés entre patrimoines</a:t>
            </a:r>
          </a:p>
        </p:txBody>
      </p:sp>
      <p:sp>
        <p:nvSpPr>
          <p:cNvPr id="4" name="ZoneTexte 3">
            <a:extLst>
              <a:ext uri="{FF2B5EF4-FFF2-40B4-BE49-F238E27FC236}">
                <a16:creationId xmlns:a16="http://schemas.microsoft.com/office/drawing/2014/main" id="{38CBB636-EE32-C5AF-4A04-0CCC3E688C33}"/>
              </a:ext>
            </a:extLst>
          </p:cNvPr>
          <p:cNvSpPr txBox="1"/>
          <p:nvPr/>
        </p:nvSpPr>
        <p:spPr>
          <a:xfrm>
            <a:off x="685328" y="1115570"/>
            <a:ext cx="6100010" cy="707886"/>
          </a:xfrm>
          <a:prstGeom prst="rect">
            <a:avLst/>
          </a:prstGeom>
          <a:noFill/>
        </p:spPr>
        <p:txBody>
          <a:bodyPr wrap="square">
            <a:spAutoFit/>
          </a:bodyPr>
          <a:lstStyle/>
          <a:p>
            <a:r>
              <a:rPr lang="fr-FR" sz="2000" b="1" dirty="0">
                <a:solidFill>
                  <a:srgbClr val="FF0000"/>
                </a:solidFill>
              </a:rPr>
              <a:t>MARIAGE en </a:t>
            </a:r>
            <a:br>
              <a:rPr lang="fr-FR" sz="2000" b="1" dirty="0">
                <a:solidFill>
                  <a:srgbClr val="FF0000"/>
                </a:solidFill>
              </a:rPr>
            </a:br>
            <a:r>
              <a:rPr lang="fr-FR" sz="2000" b="1" dirty="0">
                <a:solidFill>
                  <a:srgbClr val="FF0000"/>
                </a:solidFill>
              </a:rPr>
              <a:t>COMMUNAUTE</a:t>
            </a:r>
            <a:endParaRPr lang="fr-FR" sz="2000" dirty="0"/>
          </a:p>
        </p:txBody>
      </p:sp>
    </p:spTree>
    <p:extLst>
      <p:ext uri="{BB962C8B-B14F-4D97-AF65-F5344CB8AC3E}">
        <p14:creationId xmlns:p14="http://schemas.microsoft.com/office/powerpoint/2010/main" val="2083468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Image 4" descr="Une image contenant texte, capture d’écran, Police, jaune&#10;&#10;Description générée automatiquement">
            <a:extLst>
              <a:ext uri="{FF2B5EF4-FFF2-40B4-BE49-F238E27FC236}">
                <a16:creationId xmlns:a16="http://schemas.microsoft.com/office/drawing/2014/main" id="{4E02883F-5CAF-C789-615E-9BF1A7A81CE3}"/>
              </a:ext>
            </a:extLst>
          </p:cNvPr>
          <p:cNvPicPr>
            <a:picLocks noChangeAspect="1"/>
          </p:cNvPicPr>
          <p:nvPr/>
        </p:nvPicPr>
        <p:blipFill>
          <a:blip r:embed="rId3"/>
          <a:stretch>
            <a:fillRect/>
          </a:stretch>
        </p:blipFill>
        <p:spPr>
          <a:xfrm>
            <a:off x="669235" y="2584577"/>
            <a:ext cx="5245100" cy="1866900"/>
          </a:xfrm>
          <a:prstGeom prst="rect">
            <a:avLst/>
          </a:prstGeom>
        </p:spPr>
      </p:pic>
      <p:sp>
        <p:nvSpPr>
          <p:cNvPr id="2" name="ZoneTexte 1">
            <a:extLst>
              <a:ext uri="{FF2B5EF4-FFF2-40B4-BE49-F238E27FC236}">
                <a16:creationId xmlns:a16="http://schemas.microsoft.com/office/drawing/2014/main" id="{7BC507B9-661F-1F0C-1023-5E6063F6777E}"/>
              </a:ext>
            </a:extLst>
          </p:cNvPr>
          <p:cNvSpPr txBox="1"/>
          <p:nvPr/>
        </p:nvSpPr>
        <p:spPr>
          <a:xfrm>
            <a:off x="7560365" y="1115570"/>
            <a:ext cx="3946307" cy="557783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fr-FR" sz="2400" b="1" dirty="0"/>
              <a:t>Séparation de biens pure et simple </a:t>
            </a:r>
            <a:r>
              <a:rPr lang="fr-FR" sz="2400" dirty="0"/>
              <a:t>– charges du mariage  (étendues au financement du logement indivis)</a:t>
            </a:r>
          </a:p>
          <a:p>
            <a:pPr indent="-228600">
              <a:lnSpc>
                <a:spcPct val="90000"/>
              </a:lnSpc>
              <a:spcAft>
                <a:spcPts val="600"/>
              </a:spcAft>
              <a:buFont typeface="Arial" panose="020B0604020202020204" pitchFamily="34" charset="0"/>
              <a:buChar char="•"/>
            </a:pPr>
            <a:endParaRPr lang="fr-FR" sz="2400" dirty="0"/>
          </a:p>
          <a:p>
            <a:pPr indent="-228600">
              <a:lnSpc>
                <a:spcPct val="90000"/>
              </a:lnSpc>
              <a:spcAft>
                <a:spcPts val="600"/>
              </a:spcAft>
              <a:buFont typeface="Arial" panose="020B0604020202020204" pitchFamily="34" charset="0"/>
              <a:buChar char="•"/>
            </a:pPr>
            <a:r>
              <a:rPr lang="fr-FR" sz="2400" b="1" dirty="0" err="1"/>
              <a:t>Opting</a:t>
            </a:r>
            <a:r>
              <a:rPr lang="fr-FR" sz="2400" b="1" dirty="0"/>
              <a:t> in : </a:t>
            </a:r>
            <a:r>
              <a:rPr lang="fr-FR" sz="2400" dirty="0"/>
              <a:t>indivisions, société d’acquêts, participation aux acquêts  - acte notarié non formaliste et irréversible</a:t>
            </a:r>
          </a:p>
          <a:p>
            <a:pPr indent="-228600">
              <a:lnSpc>
                <a:spcPct val="90000"/>
              </a:lnSpc>
              <a:spcAft>
                <a:spcPts val="600"/>
              </a:spcAft>
              <a:buFont typeface="Arial" panose="020B0604020202020204" pitchFamily="34" charset="0"/>
              <a:buChar char="•"/>
            </a:pPr>
            <a:endParaRPr lang="fr-FR" sz="2400" dirty="0"/>
          </a:p>
          <a:p>
            <a:pPr indent="-228600">
              <a:lnSpc>
                <a:spcPct val="90000"/>
              </a:lnSpc>
              <a:spcAft>
                <a:spcPts val="600"/>
              </a:spcAft>
              <a:buFont typeface="Arial" panose="020B0604020202020204" pitchFamily="34" charset="0"/>
              <a:buChar char="•"/>
            </a:pPr>
            <a:r>
              <a:rPr lang="fr-FR" sz="2400" dirty="0"/>
              <a:t>2018 : </a:t>
            </a:r>
            <a:r>
              <a:rPr lang="fr-FR" sz="2400" b="1" dirty="0"/>
              <a:t>correctif judiciaire en équité</a:t>
            </a:r>
            <a:r>
              <a:rPr lang="fr-FR" sz="2400" dirty="0"/>
              <a:t> (art. 2.3.81) et </a:t>
            </a:r>
            <a:r>
              <a:rPr lang="fr-FR" sz="2400" b="1" dirty="0"/>
              <a:t>attribution préférentielle</a:t>
            </a:r>
            <a:r>
              <a:rPr lang="fr-FR" sz="2400" dirty="0"/>
              <a:t> (art. 2.3.13)</a:t>
            </a:r>
          </a:p>
          <a:p>
            <a:pPr>
              <a:lnSpc>
                <a:spcPct val="90000"/>
              </a:lnSpc>
              <a:spcAft>
                <a:spcPts val="600"/>
              </a:spcAft>
            </a:pPr>
            <a:endParaRPr lang="fr-FR" sz="2400" dirty="0"/>
          </a:p>
          <a:p>
            <a:pPr>
              <a:lnSpc>
                <a:spcPct val="90000"/>
              </a:lnSpc>
              <a:spcAft>
                <a:spcPts val="600"/>
              </a:spcAft>
            </a:pPr>
            <a:endParaRPr lang="fr-FR" sz="2400" dirty="0"/>
          </a:p>
        </p:txBody>
      </p:sp>
      <p:sp>
        <p:nvSpPr>
          <p:cNvPr id="4" name="ZoneTexte 3">
            <a:extLst>
              <a:ext uri="{FF2B5EF4-FFF2-40B4-BE49-F238E27FC236}">
                <a16:creationId xmlns:a16="http://schemas.microsoft.com/office/drawing/2014/main" id="{B1DA5F44-41F5-9CF5-29FD-CA578371CC0A}"/>
              </a:ext>
            </a:extLst>
          </p:cNvPr>
          <p:cNvSpPr txBox="1"/>
          <p:nvPr/>
        </p:nvSpPr>
        <p:spPr>
          <a:xfrm>
            <a:off x="730178" y="1115570"/>
            <a:ext cx="6100010" cy="707886"/>
          </a:xfrm>
          <a:prstGeom prst="rect">
            <a:avLst/>
          </a:prstGeom>
          <a:noFill/>
        </p:spPr>
        <p:txBody>
          <a:bodyPr wrap="square">
            <a:spAutoFit/>
          </a:bodyPr>
          <a:lstStyle/>
          <a:p>
            <a:r>
              <a:rPr lang="fr-FR" sz="2000" b="1" dirty="0">
                <a:solidFill>
                  <a:srgbClr val="FF0000"/>
                </a:solidFill>
              </a:rPr>
              <a:t>MARIAGE en </a:t>
            </a:r>
            <a:br>
              <a:rPr lang="fr-FR" sz="2000" b="1" dirty="0">
                <a:solidFill>
                  <a:srgbClr val="FF0000"/>
                </a:solidFill>
              </a:rPr>
            </a:br>
            <a:r>
              <a:rPr lang="fr-FR" sz="2000" b="1" dirty="0">
                <a:solidFill>
                  <a:srgbClr val="FF0000"/>
                </a:solidFill>
              </a:rPr>
              <a:t>SEPARATION DE BIENS</a:t>
            </a:r>
            <a:endParaRPr lang="fr-FR" sz="2000" dirty="0"/>
          </a:p>
        </p:txBody>
      </p:sp>
    </p:spTree>
    <p:extLst>
      <p:ext uri="{BB962C8B-B14F-4D97-AF65-F5344CB8AC3E}">
        <p14:creationId xmlns:p14="http://schemas.microsoft.com/office/powerpoint/2010/main" val="2297716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Image 2" descr="Une image contenant texte, capture d’écran, Police, vert&#10;&#10;Description générée automatiquement">
            <a:extLst>
              <a:ext uri="{FF2B5EF4-FFF2-40B4-BE49-F238E27FC236}">
                <a16:creationId xmlns:a16="http://schemas.microsoft.com/office/drawing/2014/main" id="{7E9935A6-3576-FB73-AFF3-55458CE152E2}"/>
              </a:ext>
            </a:extLst>
          </p:cNvPr>
          <p:cNvPicPr>
            <a:picLocks noChangeAspect="1"/>
          </p:cNvPicPr>
          <p:nvPr/>
        </p:nvPicPr>
        <p:blipFill>
          <a:blip r:embed="rId3"/>
          <a:stretch>
            <a:fillRect/>
          </a:stretch>
        </p:blipFill>
        <p:spPr>
          <a:xfrm>
            <a:off x="669235" y="2571877"/>
            <a:ext cx="5461000" cy="1879600"/>
          </a:xfrm>
          <a:prstGeom prst="rect">
            <a:avLst/>
          </a:prstGeom>
        </p:spPr>
      </p:pic>
      <p:sp>
        <p:nvSpPr>
          <p:cNvPr id="2" name="ZoneTexte 1">
            <a:extLst>
              <a:ext uri="{FF2B5EF4-FFF2-40B4-BE49-F238E27FC236}">
                <a16:creationId xmlns:a16="http://schemas.microsoft.com/office/drawing/2014/main" id="{357D084E-EA17-C9C7-6A82-B1261A5831C3}"/>
              </a:ext>
            </a:extLst>
          </p:cNvPr>
          <p:cNvSpPr txBox="1"/>
          <p:nvPr/>
        </p:nvSpPr>
        <p:spPr>
          <a:xfrm>
            <a:off x="7560365" y="1115570"/>
            <a:ext cx="3946307" cy="557783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fr-FR" sz="2400" b="1" dirty="0"/>
              <a:t>Mesures de crise </a:t>
            </a:r>
            <a:r>
              <a:rPr lang="fr-FR" sz="2400" dirty="0"/>
              <a:t>et</a:t>
            </a:r>
            <a:r>
              <a:rPr lang="fr-FR" sz="2400" b="1" dirty="0"/>
              <a:t> pension alimentaire </a:t>
            </a:r>
            <a:r>
              <a:rPr lang="fr-FR" sz="2400" dirty="0"/>
              <a:t>: idem</a:t>
            </a:r>
          </a:p>
          <a:p>
            <a:pPr indent="-228600">
              <a:lnSpc>
                <a:spcPct val="90000"/>
              </a:lnSpc>
              <a:spcAft>
                <a:spcPts val="600"/>
              </a:spcAft>
              <a:buFont typeface="Arial" panose="020B0604020202020204" pitchFamily="34" charset="0"/>
              <a:buChar char="•"/>
            </a:pPr>
            <a:endParaRPr lang="fr-FR" sz="2400" b="1" dirty="0"/>
          </a:p>
          <a:p>
            <a:pPr indent="-228600">
              <a:lnSpc>
                <a:spcPct val="90000"/>
              </a:lnSpc>
              <a:spcAft>
                <a:spcPts val="600"/>
              </a:spcAft>
              <a:buFont typeface="Arial" panose="020B0604020202020204" pitchFamily="34" charset="0"/>
              <a:buChar char="•"/>
            </a:pPr>
            <a:r>
              <a:rPr lang="fr-FR" sz="2400" b="1" dirty="0"/>
              <a:t>Enrichissement injustifié </a:t>
            </a:r>
            <a:r>
              <a:rPr lang="fr-FR" sz="2400" dirty="0"/>
              <a:t>– haute </a:t>
            </a:r>
            <a:r>
              <a:rPr lang="fr-FR" sz="2400" dirty="0" err="1"/>
              <a:t>litigiosité</a:t>
            </a:r>
            <a:r>
              <a:rPr lang="fr-FR" sz="2400" dirty="0"/>
              <a:t> – profit subsistant indexé</a:t>
            </a:r>
          </a:p>
          <a:p>
            <a:pPr indent="-228600">
              <a:lnSpc>
                <a:spcPct val="90000"/>
              </a:lnSpc>
              <a:spcAft>
                <a:spcPts val="600"/>
              </a:spcAft>
              <a:buFont typeface="Arial" panose="020B0604020202020204" pitchFamily="34" charset="0"/>
              <a:buChar char="•"/>
            </a:pPr>
            <a:endParaRPr lang="fr-FR" sz="2400" dirty="0"/>
          </a:p>
          <a:p>
            <a:pPr indent="-228600">
              <a:lnSpc>
                <a:spcPct val="90000"/>
              </a:lnSpc>
              <a:spcAft>
                <a:spcPts val="600"/>
              </a:spcAft>
              <a:buFont typeface="Arial" panose="020B0604020202020204" pitchFamily="34" charset="0"/>
              <a:buChar char="•"/>
            </a:pPr>
            <a:r>
              <a:rPr lang="fr-FR" sz="2400" b="1" dirty="0"/>
              <a:t>Droit jurisprudentiel</a:t>
            </a:r>
            <a:r>
              <a:rPr lang="fr-FR" sz="2400" dirty="0"/>
              <a:t> : acquisition inégale du logement indivis, investissement de capitaux dans des biens indivis, collaboration professionnelle non rémunérée</a:t>
            </a:r>
          </a:p>
          <a:p>
            <a:pPr>
              <a:lnSpc>
                <a:spcPct val="90000"/>
              </a:lnSpc>
              <a:spcAft>
                <a:spcPts val="600"/>
              </a:spcAft>
            </a:pPr>
            <a:endParaRPr lang="fr-FR" sz="2400" dirty="0"/>
          </a:p>
        </p:txBody>
      </p:sp>
      <p:sp>
        <p:nvSpPr>
          <p:cNvPr id="4" name="ZoneTexte 3">
            <a:extLst>
              <a:ext uri="{FF2B5EF4-FFF2-40B4-BE49-F238E27FC236}">
                <a16:creationId xmlns:a16="http://schemas.microsoft.com/office/drawing/2014/main" id="{3F7AB012-9BE4-51B5-C7CE-DA40F8AB637F}"/>
              </a:ext>
            </a:extLst>
          </p:cNvPr>
          <p:cNvSpPr txBox="1"/>
          <p:nvPr/>
        </p:nvSpPr>
        <p:spPr>
          <a:xfrm>
            <a:off x="730178" y="1115570"/>
            <a:ext cx="6100010" cy="707886"/>
          </a:xfrm>
          <a:prstGeom prst="rect">
            <a:avLst/>
          </a:prstGeom>
          <a:noFill/>
        </p:spPr>
        <p:txBody>
          <a:bodyPr wrap="square">
            <a:spAutoFit/>
          </a:bodyPr>
          <a:lstStyle/>
          <a:p>
            <a:r>
              <a:rPr lang="fr-FR" sz="2000" b="1" dirty="0">
                <a:solidFill>
                  <a:srgbClr val="FF0000"/>
                </a:solidFill>
              </a:rPr>
              <a:t>MARIAGE en </a:t>
            </a:r>
            <a:br>
              <a:rPr lang="fr-FR" sz="2000" b="1" dirty="0">
                <a:solidFill>
                  <a:srgbClr val="FF0000"/>
                </a:solidFill>
              </a:rPr>
            </a:br>
            <a:r>
              <a:rPr lang="fr-FR" sz="2000" b="1" dirty="0">
                <a:solidFill>
                  <a:srgbClr val="FF0000"/>
                </a:solidFill>
              </a:rPr>
              <a:t>SEPARATION DE BIENS</a:t>
            </a:r>
            <a:endParaRPr lang="fr-FR" sz="2000" dirty="0"/>
          </a:p>
        </p:txBody>
      </p:sp>
    </p:spTree>
    <p:extLst>
      <p:ext uri="{BB962C8B-B14F-4D97-AF65-F5344CB8AC3E}">
        <p14:creationId xmlns:p14="http://schemas.microsoft.com/office/powerpoint/2010/main" val="1991798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Image 4" descr="Une image contenant texte, capture d’écran, Police, jaune&#10;&#10;Description générée automatiquement">
            <a:extLst>
              <a:ext uri="{FF2B5EF4-FFF2-40B4-BE49-F238E27FC236}">
                <a16:creationId xmlns:a16="http://schemas.microsoft.com/office/drawing/2014/main" id="{F4EA74C6-5D50-B911-9B3C-09CA1D6A8684}"/>
              </a:ext>
            </a:extLst>
          </p:cNvPr>
          <p:cNvPicPr>
            <a:picLocks noChangeAspect="1"/>
          </p:cNvPicPr>
          <p:nvPr/>
        </p:nvPicPr>
        <p:blipFill>
          <a:blip r:embed="rId3"/>
          <a:stretch>
            <a:fillRect/>
          </a:stretch>
        </p:blipFill>
        <p:spPr>
          <a:xfrm>
            <a:off x="669235" y="2571877"/>
            <a:ext cx="5245100" cy="2311400"/>
          </a:xfrm>
          <a:prstGeom prst="rect">
            <a:avLst/>
          </a:prstGeom>
        </p:spPr>
      </p:pic>
      <p:sp>
        <p:nvSpPr>
          <p:cNvPr id="2" name="ZoneTexte 1">
            <a:extLst>
              <a:ext uri="{FF2B5EF4-FFF2-40B4-BE49-F238E27FC236}">
                <a16:creationId xmlns:a16="http://schemas.microsoft.com/office/drawing/2014/main" id="{C4C7CF65-D1DC-7482-9681-38F56941BD0A}"/>
              </a:ext>
            </a:extLst>
          </p:cNvPr>
          <p:cNvSpPr txBox="1"/>
          <p:nvPr/>
        </p:nvSpPr>
        <p:spPr>
          <a:xfrm>
            <a:off x="7560365" y="1115570"/>
            <a:ext cx="3946307" cy="557783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fr-FR" sz="2400" b="1" dirty="0"/>
              <a:t>Cohabitation légale</a:t>
            </a:r>
            <a:r>
              <a:rPr lang="fr-FR" sz="2400" dirty="0"/>
              <a:t> : 1998 –en couple ou en famille - assimilation légale partielle au mariage </a:t>
            </a:r>
          </a:p>
          <a:p>
            <a:pPr>
              <a:lnSpc>
                <a:spcPct val="90000"/>
              </a:lnSpc>
              <a:spcAft>
                <a:spcPts val="600"/>
              </a:spcAft>
            </a:pPr>
            <a:endParaRPr lang="fr-FR" sz="2400" dirty="0"/>
          </a:p>
          <a:p>
            <a:pPr indent="-228600">
              <a:lnSpc>
                <a:spcPct val="90000"/>
              </a:lnSpc>
              <a:spcAft>
                <a:spcPts val="600"/>
              </a:spcAft>
              <a:buFont typeface="Arial" panose="020B0604020202020204" pitchFamily="34" charset="0"/>
              <a:buChar char="•"/>
            </a:pPr>
            <a:r>
              <a:rPr lang="fr-FR" sz="2400" b="1" dirty="0"/>
              <a:t>Séparation de biens pure et simple </a:t>
            </a:r>
            <a:r>
              <a:rPr lang="fr-FR" sz="2400" dirty="0"/>
              <a:t>– sans information ni acte notarié</a:t>
            </a:r>
          </a:p>
          <a:p>
            <a:pPr indent="-228600">
              <a:lnSpc>
                <a:spcPct val="90000"/>
              </a:lnSpc>
              <a:spcAft>
                <a:spcPts val="600"/>
              </a:spcAft>
              <a:buFont typeface="Arial" panose="020B0604020202020204" pitchFamily="34" charset="0"/>
              <a:buChar char="•"/>
            </a:pPr>
            <a:endParaRPr lang="fr-FR" sz="2400" dirty="0"/>
          </a:p>
          <a:p>
            <a:pPr indent="-228600">
              <a:lnSpc>
                <a:spcPct val="90000"/>
              </a:lnSpc>
              <a:spcAft>
                <a:spcPts val="600"/>
              </a:spcAft>
              <a:buFont typeface="Arial" panose="020B0604020202020204" pitchFamily="34" charset="0"/>
              <a:buChar char="•"/>
            </a:pPr>
            <a:r>
              <a:rPr lang="fr-FR" sz="2400" b="1" dirty="0" err="1"/>
              <a:t>Opting</a:t>
            </a:r>
            <a:r>
              <a:rPr lang="fr-FR" sz="2400" b="1" dirty="0"/>
              <a:t> in </a:t>
            </a:r>
            <a:r>
              <a:rPr lang="fr-FR" sz="2400" dirty="0"/>
              <a:t>– convention notariée de cohabitation - indivision</a:t>
            </a:r>
          </a:p>
          <a:p>
            <a:pPr indent="-228600">
              <a:lnSpc>
                <a:spcPct val="90000"/>
              </a:lnSpc>
              <a:spcAft>
                <a:spcPts val="600"/>
              </a:spcAft>
              <a:buFont typeface="Arial" panose="020B0604020202020204" pitchFamily="34" charset="0"/>
              <a:buChar char="•"/>
            </a:pPr>
            <a:endParaRPr lang="fr-FR" sz="2400" dirty="0"/>
          </a:p>
          <a:p>
            <a:pPr indent="-228600">
              <a:lnSpc>
                <a:spcPct val="90000"/>
              </a:lnSpc>
              <a:spcAft>
                <a:spcPts val="600"/>
              </a:spcAft>
              <a:buFont typeface="Arial" panose="020B0604020202020204" pitchFamily="34" charset="0"/>
              <a:buChar char="•"/>
            </a:pPr>
            <a:r>
              <a:rPr lang="fr-FR" sz="2400" b="1" dirty="0"/>
              <a:t>Usufruit non réservataire </a:t>
            </a:r>
            <a:r>
              <a:rPr lang="fr-FR" sz="2400" dirty="0"/>
              <a:t>sur le logement familial</a:t>
            </a:r>
            <a:endParaRPr lang="fr-FR" sz="2000" dirty="0"/>
          </a:p>
        </p:txBody>
      </p:sp>
      <p:sp>
        <p:nvSpPr>
          <p:cNvPr id="3" name="ZoneTexte 2">
            <a:extLst>
              <a:ext uri="{FF2B5EF4-FFF2-40B4-BE49-F238E27FC236}">
                <a16:creationId xmlns:a16="http://schemas.microsoft.com/office/drawing/2014/main" id="{E8596FD1-4AC4-B8EE-F60E-B41EC248B4E9}"/>
              </a:ext>
            </a:extLst>
          </p:cNvPr>
          <p:cNvSpPr txBox="1"/>
          <p:nvPr/>
        </p:nvSpPr>
        <p:spPr>
          <a:xfrm>
            <a:off x="730178" y="1115570"/>
            <a:ext cx="6100010" cy="400110"/>
          </a:xfrm>
          <a:prstGeom prst="rect">
            <a:avLst/>
          </a:prstGeom>
          <a:noFill/>
        </p:spPr>
        <p:txBody>
          <a:bodyPr wrap="square">
            <a:spAutoFit/>
          </a:bodyPr>
          <a:lstStyle/>
          <a:p>
            <a:r>
              <a:rPr lang="fr-FR" sz="2000" b="1" dirty="0">
                <a:solidFill>
                  <a:srgbClr val="FF0000"/>
                </a:solidFill>
              </a:rPr>
              <a:t>COHABITATION LEGALE</a:t>
            </a:r>
          </a:p>
        </p:txBody>
      </p:sp>
    </p:spTree>
    <p:extLst>
      <p:ext uri="{BB962C8B-B14F-4D97-AF65-F5344CB8AC3E}">
        <p14:creationId xmlns:p14="http://schemas.microsoft.com/office/powerpoint/2010/main" val="179159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Image 6" descr="Une image contenant texte, capture d’écran, Police, jaune&#10;&#10;Description générée automatiquement">
            <a:extLst>
              <a:ext uri="{FF2B5EF4-FFF2-40B4-BE49-F238E27FC236}">
                <a16:creationId xmlns:a16="http://schemas.microsoft.com/office/drawing/2014/main" id="{231CB68B-1961-107B-563C-62EA179F0BC1}"/>
              </a:ext>
            </a:extLst>
          </p:cNvPr>
          <p:cNvPicPr>
            <a:picLocks noChangeAspect="1"/>
          </p:cNvPicPr>
          <p:nvPr/>
        </p:nvPicPr>
        <p:blipFill>
          <a:blip r:embed="rId3"/>
          <a:stretch>
            <a:fillRect/>
          </a:stretch>
        </p:blipFill>
        <p:spPr>
          <a:xfrm>
            <a:off x="669235" y="2559177"/>
            <a:ext cx="5461000" cy="2286000"/>
          </a:xfrm>
          <a:prstGeom prst="rect">
            <a:avLst/>
          </a:prstGeom>
        </p:spPr>
      </p:pic>
      <p:sp>
        <p:nvSpPr>
          <p:cNvPr id="3" name="ZoneTexte 2">
            <a:extLst>
              <a:ext uri="{FF2B5EF4-FFF2-40B4-BE49-F238E27FC236}">
                <a16:creationId xmlns:a16="http://schemas.microsoft.com/office/drawing/2014/main" id="{3537A8FB-C0AC-A608-7525-0C6DE8DD3EFE}"/>
              </a:ext>
            </a:extLst>
          </p:cNvPr>
          <p:cNvSpPr txBox="1"/>
          <p:nvPr/>
        </p:nvSpPr>
        <p:spPr>
          <a:xfrm>
            <a:off x="7560365" y="1115570"/>
            <a:ext cx="3946307" cy="5577837"/>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fr-FR" sz="2400" b="1" dirty="0"/>
              <a:t>Mesures de crise </a:t>
            </a:r>
            <a:r>
              <a:rPr lang="fr-FR" sz="2400" dirty="0"/>
              <a:t>: assimilation récente au mariage</a:t>
            </a:r>
          </a:p>
          <a:p>
            <a:pPr indent="-228600">
              <a:lnSpc>
                <a:spcPct val="90000"/>
              </a:lnSpc>
              <a:spcAft>
                <a:spcPts val="600"/>
              </a:spcAft>
              <a:buFont typeface="Arial" panose="020B0604020202020204" pitchFamily="34" charset="0"/>
              <a:buChar char="•"/>
            </a:pPr>
            <a:endParaRPr lang="fr-FR" sz="2400" b="1" dirty="0"/>
          </a:p>
          <a:p>
            <a:pPr indent="-228600">
              <a:lnSpc>
                <a:spcPct val="90000"/>
              </a:lnSpc>
              <a:spcAft>
                <a:spcPts val="600"/>
              </a:spcAft>
              <a:buFont typeface="Arial" panose="020B0604020202020204" pitchFamily="34" charset="0"/>
              <a:buChar char="•"/>
            </a:pPr>
            <a:r>
              <a:rPr lang="fr-FR" sz="2400" b="1" dirty="0"/>
              <a:t>Pension alimentaire : </a:t>
            </a:r>
            <a:r>
              <a:rPr lang="fr-FR" sz="2400" dirty="0" err="1"/>
              <a:t>opting</a:t>
            </a:r>
            <a:r>
              <a:rPr lang="fr-FR" sz="2400" dirty="0"/>
              <a:t> in, exceptionnelle</a:t>
            </a:r>
          </a:p>
          <a:p>
            <a:pPr>
              <a:lnSpc>
                <a:spcPct val="90000"/>
              </a:lnSpc>
              <a:spcAft>
                <a:spcPts val="600"/>
              </a:spcAft>
            </a:pPr>
            <a:endParaRPr lang="fr-FR" sz="2400" dirty="0"/>
          </a:p>
          <a:p>
            <a:pPr indent="-228600">
              <a:lnSpc>
                <a:spcPct val="90000"/>
              </a:lnSpc>
              <a:spcAft>
                <a:spcPts val="600"/>
              </a:spcAft>
              <a:buFont typeface="Arial" panose="020B0604020202020204" pitchFamily="34" charset="0"/>
              <a:buChar char="•"/>
            </a:pPr>
            <a:r>
              <a:rPr lang="fr-FR" sz="2400" b="1" dirty="0"/>
              <a:t>Attribution préférentielle</a:t>
            </a:r>
            <a:r>
              <a:rPr lang="fr-FR" sz="2400" dirty="0"/>
              <a:t> : Cour </a:t>
            </a:r>
            <a:r>
              <a:rPr lang="fr-FR" sz="2400" dirty="0" err="1"/>
              <a:t>const</a:t>
            </a:r>
            <a:r>
              <a:rPr lang="fr-FR" sz="2400" dirty="0"/>
              <a:t>. 22 juin 2024</a:t>
            </a:r>
          </a:p>
          <a:p>
            <a:pPr>
              <a:lnSpc>
                <a:spcPct val="90000"/>
              </a:lnSpc>
              <a:spcAft>
                <a:spcPts val="600"/>
              </a:spcAft>
            </a:pPr>
            <a:endParaRPr lang="fr-FR" sz="2400" dirty="0"/>
          </a:p>
          <a:p>
            <a:pPr indent="-228600">
              <a:lnSpc>
                <a:spcPct val="90000"/>
              </a:lnSpc>
              <a:spcAft>
                <a:spcPts val="600"/>
              </a:spcAft>
              <a:buFont typeface="Arial" panose="020B0604020202020204" pitchFamily="34" charset="0"/>
              <a:buChar char="•"/>
            </a:pPr>
            <a:r>
              <a:rPr lang="fr-FR" sz="2400" dirty="0"/>
              <a:t>Pas de </a:t>
            </a:r>
            <a:r>
              <a:rPr lang="fr-FR" sz="2400" b="1" dirty="0"/>
              <a:t>correctif en équité</a:t>
            </a:r>
          </a:p>
          <a:p>
            <a:pPr>
              <a:lnSpc>
                <a:spcPct val="90000"/>
              </a:lnSpc>
              <a:spcAft>
                <a:spcPts val="600"/>
              </a:spcAft>
            </a:pPr>
            <a:endParaRPr lang="fr-FR" sz="2400" b="1" dirty="0"/>
          </a:p>
          <a:p>
            <a:pPr indent="-228600">
              <a:lnSpc>
                <a:spcPct val="90000"/>
              </a:lnSpc>
              <a:spcAft>
                <a:spcPts val="600"/>
              </a:spcAft>
              <a:buFont typeface="Arial" panose="020B0604020202020204" pitchFamily="34" charset="0"/>
              <a:buChar char="•"/>
            </a:pPr>
            <a:r>
              <a:rPr lang="fr-FR" sz="2400" b="1" dirty="0"/>
              <a:t>Enrichissement injustifié : </a:t>
            </a:r>
            <a:r>
              <a:rPr lang="fr-FR" sz="2400" dirty="0"/>
              <a:t>casuistique identique (charges du mariage)</a:t>
            </a:r>
          </a:p>
        </p:txBody>
      </p:sp>
      <p:sp>
        <p:nvSpPr>
          <p:cNvPr id="2" name="ZoneTexte 1">
            <a:extLst>
              <a:ext uri="{FF2B5EF4-FFF2-40B4-BE49-F238E27FC236}">
                <a16:creationId xmlns:a16="http://schemas.microsoft.com/office/drawing/2014/main" id="{2A4FF406-F683-5307-1EAF-F1BBAE909931}"/>
              </a:ext>
            </a:extLst>
          </p:cNvPr>
          <p:cNvSpPr txBox="1"/>
          <p:nvPr/>
        </p:nvSpPr>
        <p:spPr>
          <a:xfrm>
            <a:off x="730178" y="1115570"/>
            <a:ext cx="6100010" cy="400110"/>
          </a:xfrm>
          <a:prstGeom prst="rect">
            <a:avLst/>
          </a:prstGeom>
          <a:noFill/>
        </p:spPr>
        <p:txBody>
          <a:bodyPr wrap="square">
            <a:spAutoFit/>
          </a:bodyPr>
          <a:lstStyle/>
          <a:p>
            <a:r>
              <a:rPr lang="fr-FR" sz="2000" b="1" dirty="0">
                <a:solidFill>
                  <a:srgbClr val="FF0000"/>
                </a:solidFill>
              </a:rPr>
              <a:t>COHABITATION LEGALE</a:t>
            </a:r>
            <a:endParaRPr lang="fr-FR" sz="2000" dirty="0"/>
          </a:p>
        </p:txBody>
      </p:sp>
    </p:spTree>
    <p:extLst>
      <p:ext uri="{BB962C8B-B14F-4D97-AF65-F5344CB8AC3E}">
        <p14:creationId xmlns:p14="http://schemas.microsoft.com/office/powerpoint/2010/main" val="957457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Image 4" descr="Une image contenant texte, Police, capture d’écran, logo&#10;&#10;Description générée automatiquement">
            <a:extLst>
              <a:ext uri="{FF2B5EF4-FFF2-40B4-BE49-F238E27FC236}">
                <a16:creationId xmlns:a16="http://schemas.microsoft.com/office/drawing/2014/main" id="{184B4742-912F-7EFE-CCC3-52783A51F883}"/>
              </a:ext>
            </a:extLst>
          </p:cNvPr>
          <p:cNvPicPr>
            <a:picLocks noChangeAspect="1"/>
          </p:cNvPicPr>
          <p:nvPr/>
        </p:nvPicPr>
        <p:blipFill>
          <a:blip r:embed="rId3"/>
          <a:stretch>
            <a:fillRect/>
          </a:stretch>
        </p:blipFill>
        <p:spPr>
          <a:xfrm>
            <a:off x="669235" y="2571877"/>
            <a:ext cx="5245100" cy="1485900"/>
          </a:xfrm>
          <a:prstGeom prst="rect">
            <a:avLst/>
          </a:prstGeom>
        </p:spPr>
      </p:pic>
      <p:sp>
        <p:nvSpPr>
          <p:cNvPr id="6" name="ZoneTexte 5">
            <a:extLst>
              <a:ext uri="{FF2B5EF4-FFF2-40B4-BE49-F238E27FC236}">
                <a16:creationId xmlns:a16="http://schemas.microsoft.com/office/drawing/2014/main" id="{753169F7-453E-4CED-C0E2-FA90E44B7CD0}"/>
              </a:ext>
            </a:extLst>
          </p:cNvPr>
          <p:cNvSpPr txBox="1"/>
          <p:nvPr/>
        </p:nvSpPr>
        <p:spPr>
          <a:xfrm>
            <a:off x="7576458" y="1268859"/>
            <a:ext cx="4354987" cy="508769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fr-FR" sz="2400" b="1" dirty="0"/>
              <a:t>Cohabitation de fait </a:t>
            </a:r>
            <a:r>
              <a:rPr lang="fr-FR" sz="2400" dirty="0"/>
              <a:t>engagement et protection très faibles – présence d’enfants non pertinente</a:t>
            </a:r>
          </a:p>
          <a:p>
            <a:pPr indent="-228600">
              <a:lnSpc>
                <a:spcPct val="90000"/>
              </a:lnSpc>
              <a:spcAft>
                <a:spcPts val="600"/>
              </a:spcAft>
              <a:buFont typeface="Arial" panose="020B0604020202020204" pitchFamily="34" charset="0"/>
              <a:buChar char="•"/>
            </a:pPr>
            <a:endParaRPr lang="fr-FR" sz="2400" dirty="0"/>
          </a:p>
          <a:p>
            <a:pPr indent="-228600">
              <a:lnSpc>
                <a:spcPct val="90000"/>
              </a:lnSpc>
              <a:spcAft>
                <a:spcPts val="600"/>
              </a:spcAft>
              <a:buFont typeface="Arial" panose="020B0604020202020204" pitchFamily="34" charset="0"/>
              <a:buChar char="•"/>
            </a:pPr>
            <a:r>
              <a:rPr lang="fr-FR" sz="2400" b="1" dirty="0"/>
              <a:t>Séparation de biens </a:t>
            </a:r>
            <a:r>
              <a:rPr lang="fr-FR" sz="2400" dirty="0"/>
              <a:t>– indivisions volontaires – fragilités des preuves de propriété /créance</a:t>
            </a:r>
          </a:p>
          <a:p>
            <a:pPr indent="-228600">
              <a:lnSpc>
                <a:spcPct val="90000"/>
              </a:lnSpc>
              <a:spcAft>
                <a:spcPts val="600"/>
              </a:spcAft>
              <a:buFont typeface="Arial" panose="020B0604020202020204" pitchFamily="34" charset="0"/>
              <a:buChar char="•"/>
            </a:pPr>
            <a:endParaRPr lang="fr-FR" sz="2400" dirty="0"/>
          </a:p>
          <a:p>
            <a:pPr indent="-228600">
              <a:lnSpc>
                <a:spcPct val="90000"/>
              </a:lnSpc>
              <a:spcAft>
                <a:spcPts val="600"/>
              </a:spcAft>
              <a:buFont typeface="Arial" panose="020B0604020202020204" pitchFamily="34" charset="0"/>
              <a:buChar char="•"/>
            </a:pPr>
            <a:r>
              <a:rPr lang="fr-FR" sz="2400" b="1" dirty="0"/>
              <a:t>Droits de succession </a:t>
            </a:r>
            <a:r>
              <a:rPr lang="fr-FR" sz="2400" dirty="0"/>
              <a:t>réduits</a:t>
            </a:r>
          </a:p>
        </p:txBody>
      </p:sp>
      <p:sp>
        <p:nvSpPr>
          <p:cNvPr id="2" name="ZoneTexte 1">
            <a:extLst>
              <a:ext uri="{FF2B5EF4-FFF2-40B4-BE49-F238E27FC236}">
                <a16:creationId xmlns:a16="http://schemas.microsoft.com/office/drawing/2014/main" id="{971207C6-CCDF-8BB9-D0A6-F167A20BAA26}"/>
              </a:ext>
            </a:extLst>
          </p:cNvPr>
          <p:cNvSpPr txBox="1"/>
          <p:nvPr/>
        </p:nvSpPr>
        <p:spPr>
          <a:xfrm>
            <a:off x="730178" y="1115570"/>
            <a:ext cx="6100010" cy="400110"/>
          </a:xfrm>
          <a:prstGeom prst="rect">
            <a:avLst/>
          </a:prstGeom>
          <a:noFill/>
        </p:spPr>
        <p:txBody>
          <a:bodyPr wrap="square">
            <a:spAutoFit/>
          </a:bodyPr>
          <a:lstStyle/>
          <a:p>
            <a:r>
              <a:rPr lang="fr-FR" sz="2000" b="1" dirty="0">
                <a:solidFill>
                  <a:srgbClr val="FF0000"/>
                </a:solidFill>
              </a:rPr>
              <a:t>COHABITATION DE FAIT</a:t>
            </a:r>
          </a:p>
        </p:txBody>
      </p:sp>
    </p:spTree>
    <p:extLst>
      <p:ext uri="{BB962C8B-B14F-4D97-AF65-F5344CB8AC3E}">
        <p14:creationId xmlns:p14="http://schemas.microsoft.com/office/powerpoint/2010/main" val="1505129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Image 2" descr="Une image contenant texte, capture d’écran, Police&#10;&#10;Description générée automatiquement">
            <a:extLst>
              <a:ext uri="{FF2B5EF4-FFF2-40B4-BE49-F238E27FC236}">
                <a16:creationId xmlns:a16="http://schemas.microsoft.com/office/drawing/2014/main" id="{0F88FA48-FFEE-53C7-D010-A71793CDFCAE}"/>
              </a:ext>
            </a:extLst>
          </p:cNvPr>
          <p:cNvPicPr>
            <a:picLocks noChangeAspect="1"/>
          </p:cNvPicPr>
          <p:nvPr/>
        </p:nvPicPr>
        <p:blipFill>
          <a:blip r:embed="rId3"/>
          <a:stretch>
            <a:fillRect/>
          </a:stretch>
        </p:blipFill>
        <p:spPr>
          <a:xfrm>
            <a:off x="669235" y="2571877"/>
            <a:ext cx="5461000" cy="1524000"/>
          </a:xfrm>
          <a:prstGeom prst="rect">
            <a:avLst/>
          </a:prstGeom>
        </p:spPr>
      </p:pic>
      <p:sp>
        <p:nvSpPr>
          <p:cNvPr id="2" name="ZoneTexte 1">
            <a:extLst>
              <a:ext uri="{FF2B5EF4-FFF2-40B4-BE49-F238E27FC236}">
                <a16:creationId xmlns:a16="http://schemas.microsoft.com/office/drawing/2014/main" id="{AFA9F880-5BBD-4340-9B58-DA43AE11F7DA}"/>
              </a:ext>
            </a:extLst>
          </p:cNvPr>
          <p:cNvSpPr txBox="1"/>
          <p:nvPr/>
        </p:nvSpPr>
        <p:spPr>
          <a:xfrm>
            <a:off x="7560365" y="1115570"/>
            <a:ext cx="3946307" cy="557783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fr-FR" sz="2400" b="1"/>
              <a:t>Mesures de crise </a:t>
            </a:r>
            <a:r>
              <a:rPr lang="fr-FR" sz="2400"/>
              <a:t>: droit judiciaire commun (référé) – sauf enfants (T.fam.)</a:t>
            </a:r>
          </a:p>
          <a:p>
            <a:pPr>
              <a:lnSpc>
                <a:spcPct val="90000"/>
              </a:lnSpc>
              <a:spcAft>
                <a:spcPts val="600"/>
              </a:spcAft>
            </a:pPr>
            <a:endParaRPr lang="fr-FR" sz="2400"/>
          </a:p>
          <a:p>
            <a:pPr indent="-228600">
              <a:lnSpc>
                <a:spcPct val="90000"/>
              </a:lnSpc>
              <a:spcAft>
                <a:spcPts val="600"/>
              </a:spcAft>
              <a:buFont typeface="Arial" panose="020B0604020202020204" pitchFamily="34" charset="0"/>
              <a:buChar char="•"/>
            </a:pPr>
            <a:r>
              <a:rPr lang="fr-FR" sz="2400" b="1"/>
              <a:t>Pension alimentaire </a:t>
            </a:r>
            <a:r>
              <a:rPr lang="fr-FR" sz="2400"/>
              <a:t>contractuelle</a:t>
            </a:r>
          </a:p>
          <a:p>
            <a:pPr indent="-228600">
              <a:lnSpc>
                <a:spcPct val="90000"/>
              </a:lnSpc>
              <a:spcAft>
                <a:spcPts val="600"/>
              </a:spcAft>
              <a:buFont typeface="Arial" panose="020B0604020202020204" pitchFamily="34" charset="0"/>
              <a:buChar char="•"/>
            </a:pPr>
            <a:endParaRPr lang="fr-FR" sz="2400" b="1"/>
          </a:p>
          <a:p>
            <a:pPr indent="-228600">
              <a:lnSpc>
                <a:spcPct val="90000"/>
              </a:lnSpc>
              <a:spcAft>
                <a:spcPts val="600"/>
              </a:spcAft>
              <a:buFont typeface="Arial" panose="020B0604020202020204" pitchFamily="34" charset="0"/>
              <a:buChar char="•"/>
            </a:pPr>
            <a:r>
              <a:rPr lang="fr-FR" sz="2400"/>
              <a:t>Pas d’</a:t>
            </a:r>
            <a:r>
              <a:rPr lang="fr-FR" sz="2400" b="1"/>
              <a:t>attribution préférentielle</a:t>
            </a:r>
            <a:r>
              <a:rPr lang="fr-FR" sz="2400"/>
              <a:t> ni de </a:t>
            </a:r>
            <a:r>
              <a:rPr lang="fr-FR" sz="2400" b="1"/>
              <a:t>correctif en équité</a:t>
            </a:r>
          </a:p>
          <a:p>
            <a:pPr>
              <a:lnSpc>
                <a:spcPct val="90000"/>
              </a:lnSpc>
              <a:spcAft>
                <a:spcPts val="600"/>
              </a:spcAft>
            </a:pPr>
            <a:endParaRPr lang="fr-FR" sz="2400" b="1"/>
          </a:p>
          <a:p>
            <a:pPr indent="-228600">
              <a:lnSpc>
                <a:spcPct val="90000"/>
              </a:lnSpc>
              <a:spcAft>
                <a:spcPts val="600"/>
              </a:spcAft>
              <a:buFont typeface="Arial" panose="020B0604020202020204" pitchFamily="34" charset="0"/>
              <a:buChar char="•"/>
            </a:pPr>
            <a:r>
              <a:rPr lang="fr-FR" sz="2400" b="1"/>
              <a:t>Enrichissement injustifié : </a:t>
            </a:r>
            <a:r>
              <a:rPr lang="fr-FR" sz="2400"/>
              <a:t>casuistique identique (charges du mariage : obligation naturelle)</a:t>
            </a:r>
            <a:endParaRPr lang="fr-FR" sz="2400" dirty="0"/>
          </a:p>
        </p:txBody>
      </p:sp>
      <p:sp>
        <p:nvSpPr>
          <p:cNvPr id="4" name="ZoneTexte 3">
            <a:extLst>
              <a:ext uri="{FF2B5EF4-FFF2-40B4-BE49-F238E27FC236}">
                <a16:creationId xmlns:a16="http://schemas.microsoft.com/office/drawing/2014/main" id="{34D30518-523C-153C-0532-D8A199696000}"/>
              </a:ext>
            </a:extLst>
          </p:cNvPr>
          <p:cNvSpPr txBox="1"/>
          <p:nvPr/>
        </p:nvSpPr>
        <p:spPr>
          <a:xfrm>
            <a:off x="730178" y="1115570"/>
            <a:ext cx="6100010" cy="400110"/>
          </a:xfrm>
          <a:prstGeom prst="rect">
            <a:avLst/>
          </a:prstGeom>
          <a:noFill/>
        </p:spPr>
        <p:txBody>
          <a:bodyPr wrap="square">
            <a:spAutoFit/>
          </a:bodyPr>
          <a:lstStyle/>
          <a:p>
            <a:r>
              <a:rPr lang="fr-FR" sz="2000" b="1" dirty="0">
                <a:solidFill>
                  <a:srgbClr val="FF0000"/>
                </a:solidFill>
              </a:rPr>
              <a:t>COHABITATION DE FAIT</a:t>
            </a:r>
          </a:p>
        </p:txBody>
      </p:sp>
    </p:spTree>
    <p:extLst>
      <p:ext uri="{BB962C8B-B14F-4D97-AF65-F5344CB8AC3E}">
        <p14:creationId xmlns:p14="http://schemas.microsoft.com/office/powerpoint/2010/main" val="277205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F5C63-6EC9-9BC7-0542-4B042C7E3491}"/>
            </a:ext>
          </a:extLst>
        </p:cNvPr>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2B5B0AC7-B4C9-3F0A-5C3B-27FBC744E7D2}"/>
              </a:ext>
            </a:extLst>
          </p:cNvPr>
          <p:cNvSpPr>
            <a:spLocks noGrp="1"/>
          </p:cNvSpPr>
          <p:nvPr>
            <p:ph idx="1"/>
          </p:nvPr>
        </p:nvSpPr>
        <p:spPr>
          <a:xfrm>
            <a:off x="1029025" y="1116145"/>
            <a:ext cx="9276699" cy="4966636"/>
          </a:xfrm>
        </p:spPr>
        <p:txBody>
          <a:bodyPr>
            <a:normAutofit/>
          </a:bodyPr>
          <a:lstStyle/>
          <a:p>
            <a:pPr marL="0" indent="0">
              <a:lnSpc>
                <a:spcPct val="150000"/>
              </a:lnSpc>
              <a:spcBef>
                <a:spcPts val="0"/>
              </a:spcBef>
              <a:buClr>
                <a:srgbClr val="2E5369"/>
              </a:buClr>
              <a:buNone/>
            </a:pPr>
            <a:r>
              <a:rPr lang="nl-BE" sz="2400" b="1" dirty="0">
                <a:solidFill>
                  <a:schemeClr val="accent1"/>
                </a:solidFill>
                <a:ea typeface="Verdana" panose="020B0604030504040204" pitchFamily="34" charset="0"/>
              </a:rPr>
              <a:t>DE l’ECART SALARIAL A L’ECART PATRIMONIAL</a:t>
            </a:r>
            <a:endParaRPr lang="en-GB" sz="2400" b="1" dirty="0">
              <a:solidFill>
                <a:schemeClr val="accent1"/>
              </a:solidFill>
              <a:ea typeface="Verdana" panose="020B0604030504040204" pitchFamily="34" charset="0"/>
            </a:endParaRPr>
          </a:p>
          <a:p>
            <a:pPr marL="457200" lvl="1" indent="0">
              <a:lnSpc>
                <a:spcPct val="150000"/>
              </a:lnSpc>
              <a:spcBef>
                <a:spcPts val="0"/>
              </a:spcBef>
              <a:buClr>
                <a:srgbClr val="2E5369"/>
              </a:buClr>
              <a:buNone/>
            </a:pPr>
            <a:endParaRPr lang="en-GB" dirty="0">
              <a:solidFill>
                <a:srgbClr val="2E5369"/>
              </a:solidFill>
              <a:ea typeface="Verdana" panose="020B0604030504040204" pitchFamily="34" charset="0"/>
            </a:endParaRPr>
          </a:p>
          <a:p>
            <a:pPr marL="457200" lvl="1" indent="0">
              <a:lnSpc>
                <a:spcPct val="150000"/>
              </a:lnSpc>
              <a:spcBef>
                <a:spcPts val="0"/>
              </a:spcBef>
              <a:buClr>
                <a:srgbClr val="2E5369"/>
              </a:buClr>
              <a:buNone/>
            </a:pPr>
            <a:endParaRPr lang="en-GB" dirty="0">
              <a:solidFill>
                <a:srgbClr val="2E5369"/>
              </a:solidFill>
              <a:ea typeface="Verdana" panose="020B0604030504040204" pitchFamily="34" charset="0"/>
            </a:endParaRPr>
          </a:p>
          <a:p>
            <a:pPr marL="0" indent="0" algn="r">
              <a:lnSpc>
                <a:spcPct val="150000"/>
              </a:lnSpc>
              <a:spcBef>
                <a:spcPts val="0"/>
              </a:spcBef>
              <a:buClr>
                <a:srgbClr val="2E5369"/>
              </a:buClr>
              <a:buNone/>
            </a:pPr>
            <a:r>
              <a:rPr lang="en-GB" b="1" i="1" dirty="0" err="1">
                <a:solidFill>
                  <a:schemeClr val="accent2"/>
                </a:solidFill>
                <a:ea typeface="Verdana" panose="020B0604030504040204" pitchFamily="34" charset="0"/>
              </a:rPr>
              <a:t>L’écart</a:t>
            </a:r>
            <a:r>
              <a:rPr lang="en-GB" b="1" i="1" dirty="0">
                <a:solidFill>
                  <a:schemeClr val="accent2"/>
                </a:solidFill>
                <a:ea typeface="Verdana" panose="020B0604030504040204" pitchFamily="34" charset="0"/>
              </a:rPr>
              <a:t> </a:t>
            </a:r>
            <a:r>
              <a:rPr lang="en-GB" b="1" i="1" dirty="0" err="1">
                <a:solidFill>
                  <a:schemeClr val="accent2"/>
                </a:solidFill>
                <a:ea typeface="Verdana" panose="020B0604030504040204" pitchFamily="34" charset="0"/>
              </a:rPr>
              <a:t>en</a:t>
            </a:r>
            <a:r>
              <a:rPr lang="en-GB" b="1" i="1" dirty="0">
                <a:solidFill>
                  <a:schemeClr val="accent2"/>
                </a:solidFill>
                <a:ea typeface="Verdana" panose="020B0604030504040204" pitchFamily="34" charset="0"/>
              </a:rPr>
              <a:t> capital </a:t>
            </a:r>
            <a:r>
              <a:rPr lang="en-GB" b="1" i="1" dirty="0" err="1">
                <a:solidFill>
                  <a:schemeClr val="accent2"/>
                </a:solidFill>
                <a:ea typeface="Verdana" panose="020B0604030504040204" pitchFamily="34" charset="0"/>
              </a:rPr>
              <a:t>résulte</a:t>
            </a:r>
            <a:r>
              <a:rPr lang="en-GB" b="1" i="1" dirty="0">
                <a:solidFill>
                  <a:schemeClr val="accent2"/>
                </a:solidFill>
                <a:ea typeface="Verdana" panose="020B0604030504040204" pitchFamily="34" charset="0"/>
              </a:rPr>
              <a:t> de </a:t>
            </a:r>
            <a:r>
              <a:rPr lang="en-GB" b="1" i="1" dirty="0" err="1">
                <a:solidFill>
                  <a:schemeClr val="accent2"/>
                </a:solidFill>
                <a:ea typeface="Verdana" panose="020B0604030504040204" pitchFamily="34" charset="0"/>
              </a:rPr>
              <a:t>l’écart</a:t>
            </a:r>
            <a:r>
              <a:rPr lang="en-GB" b="1" i="1" dirty="0">
                <a:solidFill>
                  <a:schemeClr val="accent2"/>
                </a:solidFill>
                <a:ea typeface="Verdana" panose="020B0604030504040204" pitchFamily="34" charset="0"/>
              </a:rPr>
              <a:t> </a:t>
            </a:r>
            <a:r>
              <a:rPr lang="en-GB" b="1" i="1" dirty="0" err="1">
                <a:solidFill>
                  <a:schemeClr val="accent2"/>
                </a:solidFill>
                <a:ea typeface="Verdana" panose="020B0604030504040204" pitchFamily="34" charset="0"/>
              </a:rPr>
              <a:t>salarial</a:t>
            </a:r>
            <a:r>
              <a:rPr lang="en-GB" b="1" i="1" dirty="0">
                <a:solidFill>
                  <a:schemeClr val="accent2"/>
                </a:solidFill>
                <a:ea typeface="Verdana" panose="020B0604030504040204" pitchFamily="34" charset="0"/>
              </a:rPr>
              <a:t>, </a:t>
            </a:r>
          </a:p>
          <a:p>
            <a:pPr marL="0" indent="0" algn="r">
              <a:lnSpc>
                <a:spcPct val="150000"/>
              </a:lnSpc>
              <a:spcBef>
                <a:spcPts val="0"/>
              </a:spcBef>
              <a:buClr>
                <a:srgbClr val="2E5369"/>
              </a:buClr>
              <a:buNone/>
            </a:pPr>
            <a:r>
              <a:rPr lang="en-GB" b="1" i="1" dirty="0">
                <a:solidFill>
                  <a:schemeClr val="accent2"/>
                </a:solidFill>
                <a:ea typeface="Verdana" panose="020B0604030504040204" pitchFamily="34" charset="0"/>
              </a:rPr>
              <a:t>des </a:t>
            </a:r>
            <a:r>
              <a:rPr lang="en-GB" b="1" i="1" dirty="0" err="1">
                <a:solidFill>
                  <a:schemeClr val="accent2"/>
                </a:solidFill>
                <a:ea typeface="Verdana" panose="020B0604030504040204" pitchFamily="34" charset="0"/>
              </a:rPr>
              <a:t>statuts</a:t>
            </a:r>
            <a:r>
              <a:rPr lang="en-GB" b="1" i="1" dirty="0">
                <a:solidFill>
                  <a:schemeClr val="accent2"/>
                </a:solidFill>
                <a:ea typeface="Verdana" panose="020B0604030504040204" pitchFamily="34" charset="0"/>
              </a:rPr>
              <a:t> </a:t>
            </a:r>
            <a:r>
              <a:rPr lang="en-GB" b="1" i="1" dirty="0" err="1">
                <a:solidFill>
                  <a:schemeClr val="accent2"/>
                </a:solidFill>
                <a:ea typeface="Verdana" panose="020B0604030504040204" pitchFamily="34" charset="0"/>
              </a:rPr>
              <a:t>juridiques</a:t>
            </a:r>
            <a:r>
              <a:rPr lang="en-GB" b="1" i="1" dirty="0">
                <a:solidFill>
                  <a:schemeClr val="accent2"/>
                </a:solidFill>
                <a:ea typeface="Verdana" panose="020B0604030504040204" pitchFamily="34" charset="0"/>
              </a:rPr>
              <a:t> des couples, </a:t>
            </a:r>
          </a:p>
          <a:p>
            <a:pPr marL="0" indent="0" algn="r">
              <a:lnSpc>
                <a:spcPct val="150000"/>
              </a:lnSpc>
              <a:spcBef>
                <a:spcPts val="0"/>
              </a:spcBef>
              <a:buClr>
                <a:srgbClr val="2E5369"/>
              </a:buClr>
              <a:buNone/>
            </a:pPr>
            <a:r>
              <a:rPr lang="en-GB" b="1" i="1" dirty="0">
                <a:solidFill>
                  <a:schemeClr val="accent2"/>
                </a:solidFill>
                <a:ea typeface="Verdana" panose="020B0604030504040204" pitchFamily="34" charset="0"/>
              </a:rPr>
              <a:t>et de </a:t>
            </a:r>
            <a:r>
              <a:rPr lang="en-GB" b="1" i="1" dirty="0" err="1">
                <a:solidFill>
                  <a:schemeClr val="accent2"/>
                </a:solidFill>
                <a:ea typeface="Verdana" panose="020B0604030504040204" pitchFamily="34" charset="0"/>
              </a:rPr>
              <a:t>leur</a:t>
            </a:r>
            <a:r>
              <a:rPr lang="en-GB" b="1" i="1" dirty="0">
                <a:solidFill>
                  <a:schemeClr val="accent2"/>
                </a:solidFill>
                <a:ea typeface="Verdana" panose="020B0604030504040204" pitchFamily="34" charset="0"/>
              </a:rPr>
              <a:t> mise </a:t>
            </a:r>
            <a:r>
              <a:rPr lang="en-GB" b="1" i="1" dirty="0" err="1">
                <a:solidFill>
                  <a:schemeClr val="accent2"/>
                </a:solidFill>
                <a:ea typeface="Verdana" panose="020B0604030504040204" pitchFamily="34" charset="0"/>
              </a:rPr>
              <a:t>en</a:t>
            </a:r>
            <a:r>
              <a:rPr lang="en-GB" b="1" i="1" dirty="0">
                <a:solidFill>
                  <a:schemeClr val="accent2"/>
                </a:solidFill>
                <a:ea typeface="Verdana" panose="020B0604030504040204" pitchFamily="34" charset="0"/>
              </a:rPr>
              <a:t> oeuvre </a:t>
            </a:r>
            <a:r>
              <a:rPr lang="en-GB" b="1" i="1" dirty="0" err="1">
                <a:solidFill>
                  <a:schemeClr val="accent2"/>
                </a:solidFill>
                <a:ea typeface="Verdana" panose="020B0604030504040204" pitchFamily="34" charset="0"/>
              </a:rPr>
              <a:t>genrée</a:t>
            </a:r>
            <a:endParaRPr lang="en-GB" b="1" i="1" dirty="0">
              <a:solidFill>
                <a:schemeClr val="accent2"/>
              </a:solidFill>
              <a:ea typeface="Verdana" panose="020B0604030504040204" pitchFamily="34" charset="0"/>
            </a:endParaRPr>
          </a:p>
          <a:p>
            <a:pPr>
              <a:lnSpc>
                <a:spcPct val="150000"/>
              </a:lnSpc>
              <a:spcBef>
                <a:spcPts val="0"/>
              </a:spcBef>
              <a:buClr>
                <a:srgbClr val="2E5369"/>
              </a:buClr>
              <a:buFont typeface="Courier New" panose="02070309020205020404" pitchFamily="49" charset="0"/>
              <a:buChar char="o"/>
            </a:pPr>
            <a:endParaRPr lang="en-GB" sz="3900" i="1" u="sng" dirty="0">
              <a:solidFill>
                <a:srgbClr val="2E5369"/>
              </a:solidFill>
              <a:latin typeface="+mj-lt"/>
              <a:ea typeface="Verdana" panose="020B0604030504040204" pitchFamily="34" charset="0"/>
            </a:endParaRPr>
          </a:p>
          <a:p>
            <a:pPr marL="0" indent="0">
              <a:lnSpc>
                <a:spcPct val="150000"/>
              </a:lnSpc>
              <a:spcBef>
                <a:spcPts val="0"/>
              </a:spcBef>
              <a:buNone/>
            </a:pPr>
            <a:endParaRPr lang="en-GB" sz="3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30055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3F664-FF70-206C-2073-A5A4A2624F2B}"/>
            </a:ext>
          </a:extLst>
        </p:cNvPr>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EF6D5A08-909E-782F-5351-A706804DF6C6}"/>
              </a:ext>
            </a:extLst>
          </p:cNvPr>
          <p:cNvSpPr>
            <a:spLocks noGrp="1"/>
          </p:cNvSpPr>
          <p:nvPr>
            <p:ph idx="1"/>
          </p:nvPr>
        </p:nvSpPr>
        <p:spPr>
          <a:xfrm>
            <a:off x="977899" y="1301415"/>
            <a:ext cx="10575235" cy="5404185"/>
          </a:xfrm>
        </p:spPr>
        <p:txBody>
          <a:bodyPr>
            <a:noAutofit/>
          </a:bodyPr>
          <a:lstStyle/>
          <a:p>
            <a:pPr marL="457200" lvl="1" indent="0">
              <a:lnSpc>
                <a:spcPct val="150000"/>
              </a:lnSpc>
              <a:spcBef>
                <a:spcPts val="0"/>
              </a:spcBef>
              <a:buClr>
                <a:srgbClr val="2E5369"/>
              </a:buClr>
              <a:buNone/>
            </a:pPr>
            <a:r>
              <a:rPr lang="fr-BE" b="1" dirty="0">
                <a:solidFill>
                  <a:srgbClr val="2E5369"/>
                </a:solidFill>
              </a:rPr>
              <a:t>Inégalités sur le marché du travail : </a:t>
            </a:r>
            <a:r>
              <a:rPr lang="fr-BE" b="1" dirty="0">
                <a:solidFill>
                  <a:schemeClr val="accent2"/>
                </a:solidFill>
              </a:rPr>
              <a:t>ECART SALARIAL</a:t>
            </a:r>
          </a:p>
          <a:p>
            <a:pPr lvl="2" algn="just">
              <a:lnSpc>
                <a:spcPct val="170000"/>
              </a:lnSpc>
              <a:spcBef>
                <a:spcPts val="0"/>
              </a:spcBef>
              <a:buClr>
                <a:srgbClr val="2E5369"/>
              </a:buClr>
              <a:buFont typeface="Courier New" panose="02070309020205020404" pitchFamily="49" charset="0"/>
              <a:buChar char="o"/>
            </a:pPr>
            <a:r>
              <a:rPr lang="nl-BE" sz="2400" dirty="0">
                <a:solidFill>
                  <a:srgbClr val="2E5369"/>
                </a:solidFill>
                <a:ea typeface="Verdana" panose="020B0604030504040204" pitchFamily="34" charset="0"/>
                <a:cs typeface="Verdana" panose="020B0604030504040204" pitchFamily="34" charset="0"/>
              </a:rPr>
              <a:t>Moins d’emplois, plus de temps partiels : 40,7  % / 11 % </a:t>
            </a:r>
          </a:p>
          <a:p>
            <a:pPr lvl="2" algn="just">
              <a:lnSpc>
                <a:spcPct val="170000"/>
              </a:lnSpc>
              <a:spcBef>
                <a:spcPts val="0"/>
              </a:spcBef>
              <a:buClr>
                <a:srgbClr val="2E5369"/>
              </a:buClr>
              <a:buFont typeface="Courier New" panose="02070309020205020404" pitchFamily="49" charset="0"/>
              <a:buChar char="o"/>
            </a:pPr>
            <a:r>
              <a:rPr lang="nl-BE" sz="2400" dirty="0">
                <a:solidFill>
                  <a:srgbClr val="2E5369"/>
                </a:solidFill>
                <a:ea typeface="Verdana" panose="020B0604030504040204" pitchFamily="34" charset="0"/>
                <a:cs typeface="Verdana" panose="020B0604030504040204" pitchFamily="34" charset="0"/>
              </a:rPr>
              <a:t>Inégalités de salaire, de position : 23,1 %</a:t>
            </a:r>
          </a:p>
          <a:p>
            <a:pPr lvl="2" algn="just">
              <a:lnSpc>
                <a:spcPct val="170000"/>
              </a:lnSpc>
              <a:spcBef>
                <a:spcPts val="0"/>
              </a:spcBef>
              <a:buClr>
                <a:srgbClr val="2E5369"/>
              </a:buClr>
              <a:buFont typeface="Courier New" panose="02070309020205020404" pitchFamily="49" charset="0"/>
              <a:buChar char="o"/>
            </a:pPr>
            <a:r>
              <a:rPr lang="nl-BE" sz="2400" dirty="0">
                <a:solidFill>
                  <a:srgbClr val="2E5369"/>
                </a:solidFill>
                <a:ea typeface="Verdana" panose="020B0604030504040204" pitchFamily="34" charset="0"/>
                <a:cs typeface="Verdana" panose="020B0604030504040204" pitchFamily="34" charset="0"/>
              </a:rPr>
              <a:t>Plafond de verre : 35,4 %</a:t>
            </a:r>
          </a:p>
          <a:p>
            <a:pPr marL="457200" lvl="1" indent="0" algn="just">
              <a:lnSpc>
                <a:spcPct val="170000"/>
              </a:lnSpc>
              <a:spcBef>
                <a:spcPts val="0"/>
              </a:spcBef>
              <a:buClr>
                <a:srgbClr val="2E5369"/>
              </a:buClr>
              <a:buNone/>
            </a:pPr>
            <a:r>
              <a:rPr lang="nl-BE" b="1" dirty="0">
                <a:solidFill>
                  <a:srgbClr val="2E5369"/>
                </a:solidFill>
                <a:ea typeface="Verdana" panose="020B0604030504040204" pitchFamily="34" charset="0"/>
                <a:cs typeface="Verdana" panose="020B0604030504040204" pitchFamily="34" charset="0"/>
              </a:rPr>
              <a:t>Vie commune : </a:t>
            </a:r>
            <a:r>
              <a:rPr lang="nl-BE" b="1" i="1" dirty="0">
                <a:solidFill>
                  <a:srgbClr val="2E5369"/>
                </a:solidFill>
                <a:ea typeface="Verdana" panose="020B0604030504040204" pitchFamily="34" charset="0"/>
                <a:cs typeface="Verdana" panose="020B0604030504040204" pitchFamily="34" charset="0"/>
              </a:rPr>
              <a:t>AGGRAVATION INVISIBLE</a:t>
            </a:r>
          </a:p>
          <a:p>
            <a:pPr lvl="2" algn="just">
              <a:lnSpc>
                <a:spcPct val="170000"/>
              </a:lnSpc>
              <a:spcBef>
                <a:spcPts val="0"/>
              </a:spcBef>
              <a:buClr>
                <a:srgbClr val="2E5369"/>
              </a:buClr>
              <a:buFont typeface="Courier New" panose="02070309020205020404" pitchFamily="49" charset="0"/>
              <a:buChar char="o"/>
            </a:pPr>
            <a:r>
              <a:rPr lang="nl-BE" sz="2400" dirty="0">
                <a:solidFill>
                  <a:srgbClr val="2E5369"/>
                </a:solidFill>
                <a:ea typeface="Verdana" panose="020B0604030504040204" pitchFamily="34" charset="0"/>
                <a:cs typeface="Verdana" panose="020B0604030504040204" pitchFamily="34" charset="0"/>
              </a:rPr>
              <a:t>Partage inégal du CARE : + 8, + 7</a:t>
            </a:r>
          </a:p>
          <a:p>
            <a:pPr lvl="2" algn="just">
              <a:lnSpc>
                <a:spcPct val="170000"/>
              </a:lnSpc>
              <a:spcBef>
                <a:spcPts val="0"/>
              </a:spcBef>
              <a:buClr>
                <a:srgbClr val="2E5369"/>
              </a:buClr>
              <a:buFont typeface="Courier New" panose="02070309020205020404" pitchFamily="49" charset="0"/>
              <a:buChar char="o"/>
            </a:pPr>
            <a:r>
              <a:rPr lang="nl-BE" sz="2400" dirty="0">
                <a:solidFill>
                  <a:srgbClr val="2E5369"/>
                </a:solidFill>
                <a:ea typeface="Verdana" panose="020B0604030504040204" pitchFamily="34" charset="0"/>
                <a:cs typeface="Verdana" panose="020B0604030504040204" pitchFamily="34" charset="0"/>
              </a:rPr>
              <a:t>Conséquences sur la carrière : interruptions fréquentes, COVID</a:t>
            </a:r>
          </a:p>
          <a:p>
            <a:pPr marL="457200" lvl="1" indent="0" algn="just">
              <a:lnSpc>
                <a:spcPct val="170000"/>
              </a:lnSpc>
              <a:spcBef>
                <a:spcPts val="0"/>
              </a:spcBef>
              <a:buClr>
                <a:srgbClr val="2E5369"/>
              </a:buClr>
              <a:buNone/>
            </a:pPr>
            <a:r>
              <a:rPr lang="nl-BE" b="1" dirty="0">
                <a:solidFill>
                  <a:srgbClr val="2E5369"/>
                </a:solidFill>
                <a:ea typeface="Verdana" panose="020B0604030504040204" pitchFamily="34" charset="0"/>
                <a:cs typeface="Verdana" panose="020B0604030504040204" pitchFamily="34" charset="0"/>
              </a:rPr>
              <a:t>Rupture : VISIBILISATION, INDIVIDUALISATION = </a:t>
            </a:r>
            <a:r>
              <a:rPr lang="nl-BE" b="1" dirty="0">
                <a:solidFill>
                  <a:schemeClr val="accent2"/>
                </a:solidFill>
                <a:ea typeface="Verdana" panose="020B0604030504040204" pitchFamily="34" charset="0"/>
                <a:cs typeface="Verdana" panose="020B0604030504040204" pitchFamily="34" charset="0"/>
              </a:rPr>
              <a:t>ECART EN CAPITAL</a:t>
            </a:r>
            <a:endParaRPr lang="nl-BE" dirty="0">
              <a:solidFill>
                <a:schemeClr val="accent2"/>
              </a:solidFill>
              <a:ea typeface="Verdana" panose="020B0604030504040204" pitchFamily="34" charset="0"/>
              <a:cs typeface="Verdana" panose="020B0604030504040204" pitchFamily="34" charset="0"/>
            </a:endParaRPr>
          </a:p>
        </p:txBody>
      </p:sp>
      <p:sp>
        <p:nvSpPr>
          <p:cNvPr id="5" name="ZoneTexte 4">
            <a:extLst>
              <a:ext uri="{FF2B5EF4-FFF2-40B4-BE49-F238E27FC236}">
                <a16:creationId xmlns:a16="http://schemas.microsoft.com/office/drawing/2014/main" id="{71959F29-97B8-2852-61FF-9E8F47462529}"/>
              </a:ext>
            </a:extLst>
          </p:cNvPr>
          <p:cNvSpPr txBox="1"/>
          <p:nvPr/>
        </p:nvSpPr>
        <p:spPr>
          <a:xfrm>
            <a:off x="749299" y="501072"/>
            <a:ext cx="9563101" cy="589072"/>
          </a:xfrm>
          <a:prstGeom prst="rect">
            <a:avLst/>
          </a:prstGeom>
          <a:noFill/>
        </p:spPr>
        <p:txBody>
          <a:bodyPr wrap="square" rtlCol="0">
            <a:spAutoFit/>
          </a:bodyPr>
          <a:lstStyle/>
          <a:p>
            <a:pPr marL="0" indent="0">
              <a:lnSpc>
                <a:spcPct val="150000"/>
              </a:lnSpc>
              <a:spcBef>
                <a:spcPts val="0"/>
              </a:spcBef>
              <a:buClr>
                <a:srgbClr val="2E5369"/>
              </a:buClr>
              <a:buNone/>
            </a:pPr>
            <a:r>
              <a:rPr lang="fr-BE" sz="2400" b="1" dirty="0">
                <a:solidFill>
                  <a:schemeClr val="accent1"/>
                </a:solidFill>
              </a:rPr>
              <a:t>INFERIORISATION ECONOMIQUE DES FEMMES EN COUPLE</a:t>
            </a:r>
          </a:p>
        </p:txBody>
      </p:sp>
    </p:spTree>
    <p:extLst>
      <p:ext uri="{BB962C8B-B14F-4D97-AF65-F5344CB8AC3E}">
        <p14:creationId xmlns:p14="http://schemas.microsoft.com/office/powerpoint/2010/main" val="188728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10">
            <a:extLst>
              <a:ext uri="{FF2B5EF4-FFF2-40B4-BE49-F238E27FC236}">
                <a16:creationId xmlns:a16="http://schemas.microsoft.com/office/drawing/2014/main" id="{7DFD75F1-887D-5FB3-E6C0-01B3760BC940}"/>
              </a:ext>
            </a:extLst>
          </p:cNvPr>
          <p:cNvGraphicFramePr>
            <a:graphicFrameLocks noGrp="1"/>
          </p:cNvGraphicFramePr>
          <p:nvPr>
            <p:extLst>
              <p:ext uri="{D42A27DB-BD31-4B8C-83A1-F6EECF244321}">
                <p14:modId xmlns:p14="http://schemas.microsoft.com/office/powerpoint/2010/main" val="1335094586"/>
              </p:ext>
            </p:extLst>
          </p:nvPr>
        </p:nvGraphicFramePr>
        <p:xfrm>
          <a:off x="297367" y="108253"/>
          <a:ext cx="11504952" cy="6659959"/>
        </p:xfrm>
        <a:graphic>
          <a:graphicData uri="http://schemas.openxmlformats.org/drawingml/2006/table">
            <a:tbl>
              <a:tblPr firstRow="1" bandRow="1">
                <a:tableStyleId>{5C22544A-7EE6-4342-B048-85BDC9FD1C3A}</a:tableStyleId>
              </a:tblPr>
              <a:tblGrid>
                <a:gridCol w="3106233">
                  <a:extLst>
                    <a:ext uri="{9D8B030D-6E8A-4147-A177-3AD203B41FA5}">
                      <a16:colId xmlns:a16="http://schemas.microsoft.com/office/drawing/2014/main" val="4143881562"/>
                    </a:ext>
                  </a:extLst>
                </a:gridCol>
                <a:gridCol w="4114800">
                  <a:extLst>
                    <a:ext uri="{9D8B030D-6E8A-4147-A177-3AD203B41FA5}">
                      <a16:colId xmlns:a16="http://schemas.microsoft.com/office/drawing/2014/main" val="3472074532"/>
                    </a:ext>
                  </a:extLst>
                </a:gridCol>
                <a:gridCol w="4283919">
                  <a:extLst>
                    <a:ext uri="{9D8B030D-6E8A-4147-A177-3AD203B41FA5}">
                      <a16:colId xmlns:a16="http://schemas.microsoft.com/office/drawing/2014/main" val="3924176062"/>
                    </a:ext>
                  </a:extLst>
                </a:gridCol>
              </a:tblGrid>
              <a:tr h="1116579">
                <a:tc>
                  <a:txBody>
                    <a:bodyPr/>
                    <a:lstStyle/>
                    <a:p>
                      <a:endParaRPr lang="fr-FR" dirty="0"/>
                    </a:p>
                  </a:txBody>
                  <a:tcPr>
                    <a:solidFill>
                      <a:schemeClr val="bg1"/>
                    </a:solidFill>
                  </a:tcPr>
                </a:tc>
                <a:tc>
                  <a:txBody>
                    <a:bodyPr/>
                    <a:lstStyle/>
                    <a:p>
                      <a:pPr algn="ctr"/>
                      <a:r>
                        <a:rPr lang="fr-FR" sz="2000" dirty="0">
                          <a:solidFill>
                            <a:schemeClr val="tx1"/>
                          </a:solidFill>
                        </a:rPr>
                        <a:t>PARTAGE et TRANSMISSION DU</a:t>
                      </a:r>
                      <a:br>
                        <a:rPr lang="fr-FR" sz="2000" dirty="0">
                          <a:solidFill>
                            <a:schemeClr val="tx1"/>
                          </a:solidFill>
                        </a:rPr>
                      </a:br>
                      <a:r>
                        <a:rPr lang="fr-FR" sz="2000" dirty="0">
                          <a:solidFill>
                            <a:srgbClr val="FF0000"/>
                          </a:solidFill>
                        </a:rPr>
                        <a:t>CAPITAL</a:t>
                      </a:r>
                      <a:r>
                        <a:rPr lang="fr-FR" sz="2000" dirty="0">
                          <a:solidFill>
                            <a:schemeClr val="tx1"/>
                          </a:solidFill>
                        </a:rPr>
                        <a:t> (DIVORCE/SUCCESSION)</a:t>
                      </a:r>
                    </a:p>
                  </a:txBody>
                  <a:tcPr>
                    <a:solidFill>
                      <a:schemeClr val="bg1"/>
                    </a:solidFill>
                  </a:tcPr>
                </a:tc>
                <a:tc>
                  <a:txBody>
                    <a:bodyPr/>
                    <a:lstStyle/>
                    <a:p>
                      <a:pPr algn="ctr"/>
                      <a:r>
                        <a:rPr lang="fr-FR" sz="2000" dirty="0">
                          <a:solidFill>
                            <a:schemeClr val="tx1"/>
                          </a:solidFill>
                        </a:rPr>
                        <a:t>CRISES et COMPENSATIONS</a:t>
                      </a:r>
                      <a:br>
                        <a:rPr lang="fr-FR" sz="2000" dirty="0">
                          <a:solidFill>
                            <a:schemeClr val="tx1"/>
                          </a:solidFill>
                        </a:rPr>
                      </a:br>
                      <a:r>
                        <a:rPr lang="fr-FR" sz="2000" dirty="0">
                          <a:solidFill>
                            <a:srgbClr val="FF0000"/>
                          </a:solidFill>
                        </a:rPr>
                        <a:t>ALIMENTS </a:t>
                      </a:r>
                      <a:r>
                        <a:rPr lang="fr-FR" sz="2000" dirty="0">
                          <a:solidFill>
                            <a:schemeClr val="tx1"/>
                          </a:solidFill>
                        </a:rPr>
                        <a:t>/</a:t>
                      </a:r>
                      <a:r>
                        <a:rPr lang="fr-FR" sz="2000" dirty="0">
                          <a:solidFill>
                            <a:srgbClr val="FF0000"/>
                          </a:solidFill>
                        </a:rPr>
                        <a:t> CAPITAL</a:t>
                      </a:r>
                    </a:p>
                  </a:txBody>
                  <a:tcPr>
                    <a:solidFill>
                      <a:schemeClr val="bg1"/>
                    </a:solidFill>
                  </a:tcPr>
                </a:tc>
                <a:extLst>
                  <a:ext uri="{0D108BD9-81ED-4DB2-BD59-A6C34878D82A}">
                    <a16:rowId xmlns:a16="http://schemas.microsoft.com/office/drawing/2014/main" val="2868194965"/>
                  </a:ext>
                </a:extLst>
              </a:tr>
              <a:tr h="1116579">
                <a:tc>
                  <a:txBody>
                    <a:bodyPr/>
                    <a:lstStyle/>
                    <a:p>
                      <a:r>
                        <a:rPr lang="fr-FR" b="1" dirty="0">
                          <a:solidFill>
                            <a:srgbClr val="00B050"/>
                          </a:solidFill>
                        </a:rPr>
                        <a:t>MARIAGE</a:t>
                      </a:r>
                      <a:br>
                        <a:rPr lang="fr-FR" b="1" dirty="0">
                          <a:solidFill>
                            <a:srgbClr val="FF0000"/>
                          </a:solidFill>
                        </a:rPr>
                      </a:br>
                      <a:r>
                        <a:rPr lang="fr-FR" b="1" dirty="0">
                          <a:solidFill>
                            <a:srgbClr val="FF0000"/>
                          </a:solidFill>
                        </a:rPr>
                        <a:t>COMMUNAUTE</a:t>
                      </a:r>
                    </a:p>
                    <a:p>
                      <a:pPr algn="r"/>
                      <a:r>
                        <a:rPr lang="fr-FR" b="1" i="1" dirty="0">
                          <a:solidFill>
                            <a:schemeClr val="tx1"/>
                          </a:solidFill>
                        </a:rPr>
                        <a:t>(42.731/2022; 75 %)</a:t>
                      </a:r>
                    </a:p>
                  </a:txBody>
                  <a:tcPr>
                    <a:solidFill>
                      <a:schemeClr val="bg1"/>
                    </a:solidFill>
                  </a:tcPr>
                </a:tc>
                <a:tc>
                  <a:txBody>
                    <a:bodyPr/>
                    <a:lstStyle/>
                    <a:p>
                      <a:r>
                        <a:rPr lang="fr-FR" b="1" dirty="0"/>
                        <a:t>Communauté 50/50</a:t>
                      </a:r>
                      <a:endParaRPr lang="fr-FR" dirty="0"/>
                    </a:p>
                    <a:p>
                      <a:r>
                        <a:rPr lang="fr-FR" i="1" dirty="0"/>
                        <a:t>Succession réservataire en usufruit</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Mesures de crise</a:t>
                      </a:r>
                    </a:p>
                    <a:p>
                      <a:r>
                        <a:rPr lang="fr-FR" b="1" dirty="0"/>
                        <a:t>Pension après divorce – art. 301</a:t>
                      </a:r>
                    </a:p>
                    <a:p>
                      <a:r>
                        <a:rPr lang="fr-FR" b="1" dirty="0"/>
                        <a:t>Récompenses - créances</a:t>
                      </a:r>
                    </a:p>
                  </a:txBody>
                  <a:tcPr>
                    <a:solidFill>
                      <a:srgbClr val="92D050"/>
                    </a:solidFill>
                  </a:tcPr>
                </a:tc>
                <a:extLst>
                  <a:ext uri="{0D108BD9-81ED-4DB2-BD59-A6C34878D82A}">
                    <a16:rowId xmlns:a16="http://schemas.microsoft.com/office/drawing/2014/main" val="2203005307"/>
                  </a:ext>
                </a:extLst>
              </a:tr>
              <a:tr h="1451553">
                <a:tc>
                  <a:txBody>
                    <a:bodyPr/>
                    <a:lstStyle/>
                    <a:p>
                      <a:r>
                        <a:rPr lang="fr-FR" b="1" dirty="0">
                          <a:solidFill>
                            <a:srgbClr val="00B050"/>
                          </a:solidFill>
                        </a:rPr>
                        <a:t>MARIAGE</a:t>
                      </a:r>
                      <a:br>
                        <a:rPr lang="fr-FR" b="1" dirty="0">
                          <a:solidFill>
                            <a:srgbClr val="FF0000"/>
                          </a:solidFill>
                        </a:rPr>
                      </a:br>
                      <a:r>
                        <a:rPr lang="fr-FR" b="1" dirty="0">
                          <a:solidFill>
                            <a:srgbClr val="FF0000"/>
                          </a:solidFill>
                        </a:rPr>
                        <a:t>SEPARATION DE BIENS</a:t>
                      </a:r>
                    </a:p>
                    <a:p>
                      <a:pPr algn="r"/>
                      <a:r>
                        <a:rPr lang="fr-FR" b="1" i="1" dirty="0">
                          <a:solidFill>
                            <a:schemeClr val="tx1"/>
                          </a:solidFill>
                        </a:rPr>
                        <a:t>(71,5 % des 25% de contrats)</a:t>
                      </a:r>
                    </a:p>
                  </a:txBody>
                  <a:tcPr>
                    <a:solidFill>
                      <a:schemeClr val="bg1"/>
                    </a:solidFill>
                  </a:tcPr>
                </a:tc>
                <a:tc>
                  <a:txBody>
                    <a:bodyPr/>
                    <a:lstStyle/>
                    <a:p>
                      <a:pPr marL="0" indent="0">
                        <a:buFontTx/>
                        <a:buNone/>
                      </a:pPr>
                      <a:r>
                        <a:rPr lang="fr-FR" b="1" dirty="0"/>
                        <a:t>Indivisions</a:t>
                      </a:r>
                      <a:r>
                        <a:rPr lang="fr-FR" dirty="0"/>
                        <a:t> </a:t>
                      </a:r>
                      <a:r>
                        <a:rPr lang="fr-FR" b="1" u="none" dirty="0"/>
                        <a:t>volontaires</a:t>
                      </a:r>
                    </a:p>
                    <a:p>
                      <a:r>
                        <a:rPr lang="fr-FR" i="1" dirty="0"/>
                        <a:t>Succession réservataire en usufruit</a:t>
                      </a:r>
                    </a:p>
                  </a:txBody>
                  <a:tcPr>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Mesures de crise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t>Pension après divorce</a:t>
                      </a:r>
                    </a:p>
                    <a:p>
                      <a:r>
                        <a:rPr lang="fr-FR" b="1" dirty="0"/>
                        <a:t>Enrichissement injustifié</a:t>
                      </a:r>
                    </a:p>
                  </a:txBody>
                  <a:tcPr>
                    <a:solidFill>
                      <a:srgbClr val="92D050"/>
                    </a:solidFill>
                  </a:tcPr>
                </a:tc>
                <a:extLst>
                  <a:ext uri="{0D108BD9-81ED-4DB2-BD59-A6C34878D82A}">
                    <a16:rowId xmlns:a16="http://schemas.microsoft.com/office/drawing/2014/main" val="4120330939"/>
                  </a:ext>
                </a:extLst>
              </a:tr>
              <a:tr h="1786528">
                <a:tc>
                  <a:txBody>
                    <a:bodyPr/>
                    <a:lstStyle/>
                    <a:p>
                      <a:r>
                        <a:rPr lang="fr-FR" b="1" dirty="0">
                          <a:solidFill>
                            <a:srgbClr val="FF0000"/>
                          </a:solidFill>
                        </a:rPr>
                        <a:t>COHABITATION</a:t>
                      </a:r>
                      <a:br>
                        <a:rPr lang="fr-FR" b="1" dirty="0">
                          <a:solidFill>
                            <a:srgbClr val="FF0000"/>
                          </a:solidFill>
                        </a:rPr>
                      </a:br>
                      <a:r>
                        <a:rPr lang="fr-FR" b="1" dirty="0">
                          <a:solidFill>
                            <a:srgbClr val="FF0000"/>
                          </a:solidFill>
                        </a:rPr>
                        <a:t>LEGALE</a:t>
                      </a:r>
                    </a:p>
                    <a:p>
                      <a:pPr algn="r"/>
                      <a:r>
                        <a:rPr lang="fr-FR" b="1" i="1" dirty="0">
                          <a:solidFill>
                            <a:schemeClr val="tx1"/>
                          </a:solidFill>
                        </a:rPr>
                        <a:t>(38.539/2022)</a:t>
                      </a:r>
                    </a:p>
                    <a:p>
                      <a:pPr algn="r"/>
                      <a:r>
                        <a:rPr lang="fr-FR" b="1" i="1" dirty="0">
                          <a:solidFill>
                            <a:schemeClr val="tx1"/>
                          </a:solidFill>
                        </a:rPr>
                        <a:t>Assimilations fiscales</a:t>
                      </a:r>
                    </a:p>
                  </a:txBody>
                  <a:tcPr>
                    <a:solidFill>
                      <a:schemeClr val="bg1"/>
                    </a:solidFill>
                  </a:tcPr>
                </a:tc>
                <a:tc>
                  <a:txBody>
                    <a:bodyPr/>
                    <a:lstStyle/>
                    <a:p>
                      <a:pPr marL="0" indent="0">
                        <a:buFontTx/>
                        <a:buNone/>
                      </a:pPr>
                      <a:r>
                        <a:rPr lang="fr-FR" b="1" dirty="0"/>
                        <a:t>Indivisions</a:t>
                      </a:r>
                      <a:r>
                        <a:rPr lang="fr-FR" dirty="0"/>
                        <a:t> </a:t>
                      </a:r>
                      <a:r>
                        <a:rPr lang="fr-FR" b="1" u="none" dirty="0"/>
                        <a:t>volontaires</a:t>
                      </a:r>
                    </a:p>
                    <a:p>
                      <a:r>
                        <a:rPr lang="fr-FR" b="0" i="1" dirty="0"/>
                        <a:t>Succession au logement </a:t>
                      </a:r>
                      <a:r>
                        <a:rPr lang="fr-FR" i="1" dirty="0"/>
                        <a:t>en usufruit</a:t>
                      </a:r>
                    </a:p>
                    <a:p>
                      <a:endParaRPr lang="fr-FR" dirty="0"/>
                    </a:p>
                  </a:txBody>
                  <a:tcPr>
                    <a:solidFill>
                      <a:srgbClr val="FFC000"/>
                    </a:solidFill>
                  </a:tcPr>
                </a:tc>
                <a:tc>
                  <a:txBody>
                    <a:bodyPr/>
                    <a:lstStyle/>
                    <a:p>
                      <a:r>
                        <a:rPr lang="fr-FR" dirty="0"/>
                        <a:t>Mesures de crise limitées</a:t>
                      </a:r>
                    </a:p>
                    <a:p>
                      <a:r>
                        <a:rPr lang="fr-FR" b="1" dirty="0"/>
                        <a:t>Pension contractuelle</a:t>
                      </a:r>
                    </a:p>
                    <a:p>
                      <a:r>
                        <a:rPr lang="fr-FR" b="1" dirty="0"/>
                        <a:t>Enrichissement injustifié</a:t>
                      </a:r>
                    </a:p>
                  </a:txBody>
                  <a:tcPr>
                    <a:solidFill>
                      <a:srgbClr val="FFC000"/>
                    </a:solidFill>
                  </a:tcPr>
                </a:tc>
                <a:extLst>
                  <a:ext uri="{0D108BD9-81ED-4DB2-BD59-A6C34878D82A}">
                    <a16:rowId xmlns:a16="http://schemas.microsoft.com/office/drawing/2014/main" val="611820221"/>
                  </a:ext>
                </a:extLst>
              </a:tr>
              <a:tr h="1116579">
                <a:tc>
                  <a:txBody>
                    <a:bodyPr/>
                    <a:lstStyle/>
                    <a:p>
                      <a:r>
                        <a:rPr lang="fr-FR" b="1" dirty="0">
                          <a:solidFill>
                            <a:srgbClr val="FF0000"/>
                          </a:solidFill>
                        </a:rPr>
                        <a:t>COHABITATION</a:t>
                      </a:r>
                      <a:br>
                        <a:rPr lang="fr-FR" b="1" dirty="0">
                          <a:solidFill>
                            <a:srgbClr val="FF0000"/>
                          </a:solidFill>
                        </a:rPr>
                      </a:br>
                      <a:r>
                        <a:rPr lang="fr-FR" b="1" dirty="0">
                          <a:solidFill>
                            <a:srgbClr val="FF0000"/>
                          </a:solidFill>
                        </a:rPr>
                        <a:t>DE FAIT</a:t>
                      </a:r>
                    </a:p>
                    <a:p>
                      <a:pPr algn="r"/>
                      <a:r>
                        <a:rPr lang="fr-FR" b="1" i="1" dirty="0">
                          <a:solidFill>
                            <a:schemeClr val="tx1"/>
                          </a:solidFill>
                        </a:rPr>
                        <a:t>(17 % des 25-35 ans)</a:t>
                      </a:r>
                    </a:p>
                    <a:p>
                      <a:pPr marL="0" marR="0" lvl="0" indent="0" algn="r" defTabSz="914400" rtl="0" eaLnBrk="1" fontAlgn="auto" latinLnBrk="0" hangingPunct="1">
                        <a:lnSpc>
                          <a:spcPct val="100000"/>
                        </a:lnSpc>
                        <a:spcBef>
                          <a:spcPts val="0"/>
                        </a:spcBef>
                        <a:spcAft>
                          <a:spcPts val="0"/>
                        </a:spcAft>
                        <a:buClrTx/>
                        <a:buSzTx/>
                        <a:buFontTx/>
                        <a:buNone/>
                        <a:tabLst/>
                        <a:defRPr/>
                      </a:pPr>
                      <a:r>
                        <a:rPr lang="fr-FR" b="1" i="1" dirty="0">
                          <a:solidFill>
                            <a:schemeClr val="tx1"/>
                          </a:solidFill>
                        </a:rPr>
                        <a:t>Assimilations fiscales </a:t>
                      </a:r>
                    </a:p>
                  </a:txBody>
                  <a:tcPr>
                    <a:solidFill>
                      <a:schemeClr val="bg1"/>
                    </a:solidFill>
                  </a:tcPr>
                </a:tc>
                <a:tc>
                  <a:txBody>
                    <a:bodyPr/>
                    <a:lstStyle/>
                    <a:p>
                      <a:pPr marL="0" indent="0">
                        <a:buFontTx/>
                        <a:buNone/>
                      </a:pPr>
                      <a:r>
                        <a:rPr lang="fr-FR" b="1" dirty="0"/>
                        <a:t>Indivisions</a:t>
                      </a:r>
                      <a:r>
                        <a:rPr lang="fr-FR" dirty="0"/>
                        <a:t> </a:t>
                      </a:r>
                      <a:r>
                        <a:rPr lang="fr-FR" b="1" u="none" dirty="0"/>
                        <a:t>volontaires</a:t>
                      </a:r>
                    </a:p>
                    <a:p>
                      <a:pPr marL="0" indent="0">
                        <a:buFontTx/>
                        <a:buNone/>
                      </a:pPr>
                      <a:r>
                        <a:rPr lang="fr-FR" i="1" dirty="0"/>
                        <a:t>Aucun droit de succession</a:t>
                      </a:r>
                    </a:p>
                  </a:txBody>
                  <a:tcPr>
                    <a:solidFill>
                      <a:srgbClr val="C00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Mesures prétoriennes de crise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t>Pension contractuelle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t>Enrichissement injustifié</a:t>
                      </a:r>
                    </a:p>
                    <a:p>
                      <a:endParaRPr lang="fr-FR" dirty="0"/>
                    </a:p>
                  </a:txBody>
                  <a:tcPr>
                    <a:solidFill>
                      <a:srgbClr val="C00000"/>
                    </a:solidFill>
                  </a:tcPr>
                </a:tc>
                <a:extLst>
                  <a:ext uri="{0D108BD9-81ED-4DB2-BD59-A6C34878D82A}">
                    <a16:rowId xmlns:a16="http://schemas.microsoft.com/office/drawing/2014/main" val="2241904852"/>
                  </a:ext>
                </a:extLst>
              </a:tr>
            </a:tbl>
          </a:graphicData>
        </a:graphic>
      </p:graphicFrame>
      <p:sp>
        <p:nvSpPr>
          <p:cNvPr id="3" name="ZoneTexte 2">
            <a:extLst>
              <a:ext uri="{FF2B5EF4-FFF2-40B4-BE49-F238E27FC236}">
                <a16:creationId xmlns:a16="http://schemas.microsoft.com/office/drawing/2014/main" id="{CE529E8B-301A-077B-0915-DF628FF8CD7C}"/>
              </a:ext>
            </a:extLst>
          </p:cNvPr>
          <p:cNvSpPr txBox="1"/>
          <p:nvPr/>
        </p:nvSpPr>
        <p:spPr>
          <a:xfrm>
            <a:off x="6185254" y="1980318"/>
            <a:ext cx="1558440" cy="369332"/>
          </a:xfrm>
          <a:prstGeom prst="rect">
            <a:avLst/>
          </a:prstGeom>
          <a:noFill/>
        </p:spPr>
        <p:txBody>
          <a:bodyPr wrap="none" rtlCol="0">
            <a:spAutoFit/>
          </a:bodyPr>
          <a:lstStyle/>
          <a:p>
            <a:r>
              <a:rPr lang="fr-FR" b="1" dirty="0">
                <a:solidFill>
                  <a:schemeClr val="bg1"/>
                </a:solidFill>
                <a:highlight>
                  <a:srgbClr val="008080"/>
                </a:highlight>
              </a:rPr>
              <a:t>OPTING OUT</a:t>
            </a:r>
          </a:p>
        </p:txBody>
      </p:sp>
      <p:sp>
        <p:nvSpPr>
          <p:cNvPr id="4" name="ZoneTexte 3">
            <a:extLst>
              <a:ext uri="{FF2B5EF4-FFF2-40B4-BE49-F238E27FC236}">
                <a16:creationId xmlns:a16="http://schemas.microsoft.com/office/drawing/2014/main" id="{52745BCA-F6BF-E212-F97F-4D6A94337760}"/>
              </a:ext>
            </a:extLst>
          </p:cNvPr>
          <p:cNvSpPr txBox="1"/>
          <p:nvPr/>
        </p:nvSpPr>
        <p:spPr>
          <a:xfrm>
            <a:off x="10448403" y="1980318"/>
            <a:ext cx="1558440" cy="369332"/>
          </a:xfrm>
          <a:prstGeom prst="rect">
            <a:avLst/>
          </a:prstGeom>
          <a:noFill/>
        </p:spPr>
        <p:txBody>
          <a:bodyPr wrap="none" rtlCol="0">
            <a:spAutoFit/>
          </a:bodyPr>
          <a:lstStyle/>
          <a:p>
            <a:r>
              <a:rPr lang="fr-FR" b="1" dirty="0">
                <a:solidFill>
                  <a:schemeClr val="bg1"/>
                </a:solidFill>
                <a:highlight>
                  <a:srgbClr val="008080"/>
                </a:highlight>
              </a:rPr>
              <a:t>OPTING OUT</a:t>
            </a:r>
          </a:p>
        </p:txBody>
      </p:sp>
      <p:sp>
        <p:nvSpPr>
          <p:cNvPr id="5" name="ZoneTexte 4">
            <a:extLst>
              <a:ext uri="{FF2B5EF4-FFF2-40B4-BE49-F238E27FC236}">
                <a16:creationId xmlns:a16="http://schemas.microsoft.com/office/drawing/2014/main" id="{5FBE9668-85E7-078E-8056-6953A461EB69}"/>
              </a:ext>
            </a:extLst>
          </p:cNvPr>
          <p:cNvSpPr txBox="1"/>
          <p:nvPr/>
        </p:nvSpPr>
        <p:spPr>
          <a:xfrm>
            <a:off x="10448403" y="3429000"/>
            <a:ext cx="1558440" cy="369332"/>
          </a:xfrm>
          <a:prstGeom prst="rect">
            <a:avLst/>
          </a:prstGeom>
          <a:noFill/>
        </p:spPr>
        <p:txBody>
          <a:bodyPr wrap="none" rtlCol="0">
            <a:spAutoFit/>
          </a:bodyPr>
          <a:lstStyle/>
          <a:p>
            <a:r>
              <a:rPr lang="fr-FR" b="1" dirty="0">
                <a:solidFill>
                  <a:schemeClr val="bg1"/>
                </a:solidFill>
                <a:highlight>
                  <a:srgbClr val="008080"/>
                </a:highlight>
              </a:rPr>
              <a:t>OPTING OUT</a:t>
            </a:r>
          </a:p>
        </p:txBody>
      </p:sp>
      <p:sp>
        <p:nvSpPr>
          <p:cNvPr id="6" name="ZoneTexte 5">
            <a:extLst>
              <a:ext uri="{FF2B5EF4-FFF2-40B4-BE49-F238E27FC236}">
                <a16:creationId xmlns:a16="http://schemas.microsoft.com/office/drawing/2014/main" id="{7D385A7B-FA4A-30B6-D5C6-E905DA7788A5}"/>
              </a:ext>
            </a:extLst>
          </p:cNvPr>
          <p:cNvSpPr txBox="1"/>
          <p:nvPr/>
        </p:nvSpPr>
        <p:spPr>
          <a:xfrm>
            <a:off x="6297464" y="5186904"/>
            <a:ext cx="1334020" cy="369332"/>
          </a:xfrm>
          <a:prstGeom prst="rect">
            <a:avLst/>
          </a:prstGeom>
          <a:noFill/>
        </p:spPr>
        <p:txBody>
          <a:bodyPr wrap="none" rtlCol="0">
            <a:spAutoFit/>
          </a:bodyPr>
          <a:lstStyle/>
          <a:p>
            <a:r>
              <a:rPr lang="fr-FR" b="1" dirty="0">
                <a:highlight>
                  <a:srgbClr val="C0C0C0"/>
                </a:highlight>
              </a:rPr>
              <a:t>OPTING IN</a:t>
            </a:r>
          </a:p>
        </p:txBody>
      </p:sp>
      <p:sp>
        <p:nvSpPr>
          <p:cNvPr id="7" name="ZoneTexte 6">
            <a:extLst>
              <a:ext uri="{FF2B5EF4-FFF2-40B4-BE49-F238E27FC236}">
                <a16:creationId xmlns:a16="http://schemas.microsoft.com/office/drawing/2014/main" id="{D78E4E1D-CF6D-977A-4CD9-C3032A194CFF}"/>
              </a:ext>
            </a:extLst>
          </p:cNvPr>
          <p:cNvSpPr txBox="1"/>
          <p:nvPr/>
        </p:nvSpPr>
        <p:spPr>
          <a:xfrm>
            <a:off x="6297464" y="3470460"/>
            <a:ext cx="1334020" cy="369332"/>
          </a:xfrm>
          <a:prstGeom prst="rect">
            <a:avLst/>
          </a:prstGeom>
          <a:noFill/>
        </p:spPr>
        <p:txBody>
          <a:bodyPr wrap="none" rtlCol="0">
            <a:spAutoFit/>
          </a:bodyPr>
          <a:lstStyle/>
          <a:p>
            <a:r>
              <a:rPr lang="fr-FR" b="1" dirty="0">
                <a:highlight>
                  <a:srgbClr val="C0C0C0"/>
                </a:highlight>
              </a:rPr>
              <a:t>OPTING IN</a:t>
            </a:r>
          </a:p>
        </p:txBody>
      </p:sp>
      <p:sp>
        <p:nvSpPr>
          <p:cNvPr id="8" name="ZoneTexte 7">
            <a:extLst>
              <a:ext uri="{FF2B5EF4-FFF2-40B4-BE49-F238E27FC236}">
                <a16:creationId xmlns:a16="http://schemas.microsoft.com/office/drawing/2014/main" id="{F998419F-5868-92A9-6368-68FB41050420}"/>
              </a:ext>
            </a:extLst>
          </p:cNvPr>
          <p:cNvSpPr txBox="1"/>
          <p:nvPr/>
        </p:nvSpPr>
        <p:spPr>
          <a:xfrm>
            <a:off x="10514456" y="5182466"/>
            <a:ext cx="1334020" cy="369332"/>
          </a:xfrm>
          <a:prstGeom prst="rect">
            <a:avLst/>
          </a:prstGeom>
          <a:noFill/>
        </p:spPr>
        <p:txBody>
          <a:bodyPr wrap="none" rtlCol="0">
            <a:spAutoFit/>
          </a:bodyPr>
          <a:lstStyle/>
          <a:p>
            <a:r>
              <a:rPr lang="fr-FR" b="1" dirty="0">
                <a:highlight>
                  <a:srgbClr val="C0C0C0"/>
                </a:highlight>
              </a:rPr>
              <a:t>OPTING IN</a:t>
            </a:r>
          </a:p>
        </p:txBody>
      </p:sp>
      <p:sp>
        <p:nvSpPr>
          <p:cNvPr id="9" name="ZoneTexte 8">
            <a:extLst>
              <a:ext uri="{FF2B5EF4-FFF2-40B4-BE49-F238E27FC236}">
                <a16:creationId xmlns:a16="http://schemas.microsoft.com/office/drawing/2014/main" id="{17B1BEFA-609C-F24C-A8EB-29BC43A3F8F1}"/>
              </a:ext>
            </a:extLst>
          </p:cNvPr>
          <p:cNvSpPr txBox="1"/>
          <p:nvPr/>
        </p:nvSpPr>
        <p:spPr>
          <a:xfrm>
            <a:off x="10560613" y="6379493"/>
            <a:ext cx="1334020" cy="369332"/>
          </a:xfrm>
          <a:prstGeom prst="rect">
            <a:avLst/>
          </a:prstGeom>
          <a:noFill/>
        </p:spPr>
        <p:txBody>
          <a:bodyPr wrap="none" rtlCol="0">
            <a:spAutoFit/>
          </a:bodyPr>
          <a:lstStyle/>
          <a:p>
            <a:r>
              <a:rPr lang="fr-FR" b="1" dirty="0">
                <a:highlight>
                  <a:srgbClr val="C0C0C0"/>
                </a:highlight>
              </a:rPr>
              <a:t>OPTING IN</a:t>
            </a:r>
          </a:p>
        </p:txBody>
      </p:sp>
      <p:sp>
        <p:nvSpPr>
          <p:cNvPr id="11" name="ZoneTexte 10">
            <a:extLst>
              <a:ext uri="{FF2B5EF4-FFF2-40B4-BE49-F238E27FC236}">
                <a16:creationId xmlns:a16="http://schemas.microsoft.com/office/drawing/2014/main" id="{ABCB04D9-139E-A7EE-CB1F-45A9AE23D5A9}"/>
              </a:ext>
            </a:extLst>
          </p:cNvPr>
          <p:cNvSpPr txBox="1"/>
          <p:nvPr/>
        </p:nvSpPr>
        <p:spPr>
          <a:xfrm>
            <a:off x="6297464" y="6295272"/>
            <a:ext cx="1334020" cy="369332"/>
          </a:xfrm>
          <a:prstGeom prst="rect">
            <a:avLst/>
          </a:prstGeom>
          <a:noFill/>
        </p:spPr>
        <p:txBody>
          <a:bodyPr wrap="none" rtlCol="0">
            <a:spAutoFit/>
          </a:bodyPr>
          <a:lstStyle/>
          <a:p>
            <a:r>
              <a:rPr lang="fr-FR" b="1" dirty="0">
                <a:highlight>
                  <a:srgbClr val="C0C0C0"/>
                </a:highlight>
              </a:rPr>
              <a:t>OPTING IN</a:t>
            </a:r>
          </a:p>
        </p:txBody>
      </p:sp>
      <mc:AlternateContent xmlns:mc="http://schemas.openxmlformats.org/markup-compatibility/2006">
        <mc:Choice xmlns:pslz="http://schemas.microsoft.com/office/powerpoint/2016/slidezoom" Requires="pslz">
          <p:graphicFrame>
            <p:nvGraphicFramePr>
              <p:cNvPr id="12" name="Zoom de diapositive 11">
                <a:extLst>
                  <a:ext uri="{FF2B5EF4-FFF2-40B4-BE49-F238E27FC236}">
                    <a16:creationId xmlns:a16="http://schemas.microsoft.com/office/drawing/2014/main" id="{5C1BFA82-6E7D-9EDD-B952-CCE0F9EE98D6}"/>
                  </a:ext>
                </a:extLst>
              </p:cNvPr>
              <p:cNvGraphicFramePr>
                <a:graphicFrameLocks noChangeAspect="1"/>
              </p:cNvGraphicFramePr>
              <p:nvPr>
                <p:extLst>
                  <p:ext uri="{D42A27DB-BD31-4B8C-83A1-F6EECF244321}">
                    <p14:modId xmlns:p14="http://schemas.microsoft.com/office/powerpoint/2010/main" val="4227750223"/>
                  </p:ext>
                </p:extLst>
              </p:nvPr>
            </p:nvGraphicFramePr>
            <p:xfrm>
              <a:off x="3417242" y="1223616"/>
              <a:ext cx="4096741" cy="1115017"/>
            </p:xfrm>
            <a:graphic>
              <a:graphicData uri="http://schemas.microsoft.com/office/powerpoint/2016/slidezoom">
                <pslz:sldZm>
                  <pslz:sldZmObj sldId="534" cId="1575437476">
                    <pslz:zmPr id="{C17C80D7-1C0C-BF4F-8C02-078A7CEEAFFC}" imageType="cover" transitionDur="1000">
                      <p166:blipFill xmlns:p166="http://schemas.microsoft.com/office/powerpoint/2016/6/main">
                        <a:blip r:embed="rId3"/>
                        <a:stretch>
                          <a:fillRect/>
                        </a:stretch>
                      </p166:blipFill>
                      <p166:spPr xmlns:p166="http://schemas.microsoft.com/office/powerpoint/2016/6/main">
                        <a:xfrm>
                          <a:off x="0" y="0"/>
                          <a:ext cx="4096741" cy="1115017"/>
                        </a:xfrm>
                        <a:prstGeom prst="rect">
                          <a:avLst/>
                        </a:prstGeom>
                        <a:ln w="3175">
                          <a:solidFill>
                            <a:prstClr val="ltGray"/>
                          </a:solidFill>
                        </a:ln>
                      </p166:spPr>
                    </pslz:zmPr>
                  </pslz:sldZmObj>
                </pslz:sldZm>
              </a:graphicData>
            </a:graphic>
          </p:graphicFrame>
        </mc:Choice>
        <mc:Fallback>
          <p:pic>
            <p:nvPicPr>
              <p:cNvPr id="12" name="Zoom de diapositive 11">
                <a:hlinkClick r:id="rId4" action="ppaction://hlinksldjump"/>
                <a:extLst>
                  <a:ext uri="{FF2B5EF4-FFF2-40B4-BE49-F238E27FC236}">
                    <a16:creationId xmlns:a16="http://schemas.microsoft.com/office/drawing/2014/main" id="{5C1BFA82-6E7D-9EDD-B952-CCE0F9EE98D6}"/>
                  </a:ext>
                </a:extLst>
              </p:cNvPr>
              <p:cNvPicPr>
                <a:picLocks noGrp="1" noRot="1" noChangeAspect="1" noMove="1" noResize="1" noEditPoints="1" noAdjustHandles="1" noChangeArrowheads="1" noChangeShapeType="1"/>
              </p:cNvPicPr>
              <p:nvPr/>
            </p:nvPicPr>
            <p:blipFill>
              <a:blip r:embed="rId3"/>
              <a:stretch>
                <a:fillRect/>
              </a:stretch>
            </p:blipFill>
            <p:spPr>
              <a:xfrm>
                <a:off x="3417242" y="1223616"/>
                <a:ext cx="4096741" cy="1115017"/>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4" name="Zoom de diapositive 13">
                <a:extLst>
                  <a:ext uri="{FF2B5EF4-FFF2-40B4-BE49-F238E27FC236}">
                    <a16:creationId xmlns:a16="http://schemas.microsoft.com/office/drawing/2014/main" id="{570BC20C-FDA4-87AA-087F-07497365384E}"/>
                  </a:ext>
                </a:extLst>
              </p:cNvPr>
              <p:cNvGraphicFramePr>
                <a:graphicFrameLocks noChangeAspect="1"/>
              </p:cNvGraphicFramePr>
              <p:nvPr>
                <p:extLst>
                  <p:ext uri="{D42A27DB-BD31-4B8C-83A1-F6EECF244321}">
                    <p14:modId xmlns:p14="http://schemas.microsoft.com/office/powerpoint/2010/main" val="1912986483"/>
                  </p:ext>
                </p:extLst>
              </p:nvPr>
            </p:nvGraphicFramePr>
            <p:xfrm>
              <a:off x="7512613" y="1223616"/>
              <a:ext cx="4289706" cy="1097367"/>
            </p:xfrm>
            <a:graphic>
              <a:graphicData uri="http://schemas.microsoft.com/office/powerpoint/2016/slidezoom">
                <pslz:sldZm>
                  <pslz:sldZmObj sldId="535" cId="2083468512">
                    <pslz:zmPr id="{5D311F84-547C-4642-A836-59F9A0B195CD}" imageType="cover" transitionDur="1000">
                      <p166:blipFill xmlns:p166="http://schemas.microsoft.com/office/powerpoint/2016/6/main">
                        <a:blip r:embed="rId5"/>
                        <a:stretch>
                          <a:fillRect/>
                        </a:stretch>
                      </p166:blipFill>
                      <p166:spPr xmlns:p166="http://schemas.microsoft.com/office/powerpoint/2016/6/main">
                        <a:xfrm>
                          <a:off x="0" y="0"/>
                          <a:ext cx="4289706" cy="1097367"/>
                        </a:xfrm>
                        <a:prstGeom prst="rect">
                          <a:avLst/>
                        </a:prstGeom>
                        <a:ln w="3175">
                          <a:solidFill>
                            <a:prstClr val="ltGray"/>
                          </a:solidFill>
                        </a:ln>
                      </p166:spPr>
                    </pslz:zmPr>
                  </pslz:sldZmObj>
                </pslz:sldZm>
              </a:graphicData>
            </a:graphic>
          </p:graphicFrame>
        </mc:Choice>
        <mc:Fallback>
          <p:pic>
            <p:nvPicPr>
              <p:cNvPr id="14" name="Zoom de diapositive 13">
                <a:hlinkClick r:id="rId6" action="ppaction://hlinksldjump"/>
                <a:extLst>
                  <a:ext uri="{FF2B5EF4-FFF2-40B4-BE49-F238E27FC236}">
                    <a16:creationId xmlns:a16="http://schemas.microsoft.com/office/drawing/2014/main" id="{570BC20C-FDA4-87AA-087F-07497365384E}"/>
                  </a:ext>
                </a:extLst>
              </p:cNvPr>
              <p:cNvPicPr>
                <a:picLocks noGrp="1" noRot="1" noChangeAspect="1" noMove="1" noResize="1" noEditPoints="1" noAdjustHandles="1" noChangeArrowheads="1" noChangeShapeType="1"/>
              </p:cNvPicPr>
              <p:nvPr/>
            </p:nvPicPr>
            <p:blipFill>
              <a:blip r:embed="rId5"/>
              <a:stretch>
                <a:fillRect/>
              </a:stretch>
            </p:blipFill>
            <p:spPr>
              <a:xfrm>
                <a:off x="7512613" y="1223616"/>
                <a:ext cx="4289706" cy="1097367"/>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6" name="Zoom de diapositive 15">
                <a:extLst>
                  <a:ext uri="{FF2B5EF4-FFF2-40B4-BE49-F238E27FC236}">
                    <a16:creationId xmlns:a16="http://schemas.microsoft.com/office/drawing/2014/main" id="{D4E79A6C-DC35-550A-02A9-2BDEA8F2C8DA}"/>
                  </a:ext>
                </a:extLst>
              </p:cNvPr>
              <p:cNvGraphicFramePr>
                <a:graphicFrameLocks noChangeAspect="1"/>
              </p:cNvGraphicFramePr>
              <p:nvPr>
                <p:extLst>
                  <p:ext uri="{D42A27DB-BD31-4B8C-83A1-F6EECF244321}">
                    <p14:modId xmlns:p14="http://schemas.microsoft.com/office/powerpoint/2010/main" val="3711154457"/>
                  </p:ext>
                </p:extLst>
              </p:nvPr>
            </p:nvGraphicFramePr>
            <p:xfrm>
              <a:off x="3408623" y="3820713"/>
              <a:ext cx="4091599" cy="1764135"/>
            </p:xfrm>
            <a:graphic>
              <a:graphicData uri="http://schemas.microsoft.com/office/powerpoint/2016/slidezoom">
                <pslz:sldZm>
                  <pslz:sldZmObj sldId="536" cId="2297716413">
                    <pslz:zmPr id="{A26EDF9A-9BBB-BA42-9AEE-3DA22E917969}" imageType="cover" transitionDur="1000">
                      <p166:blipFill xmlns:p166="http://schemas.microsoft.com/office/powerpoint/2016/6/main">
                        <a:blip r:embed="rId7"/>
                        <a:stretch>
                          <a:fillRect/>
                        </a:stretch>
                      </p166:blipFill>
                      <p166:spPr xmlns:p166="http://schemas.microsoft.com/office/powerpoint/2016/6/main">
                        <a:xfrm>
                          <a:off x="0" y="0"/>
                          <a:ext cx="4091599" cy="1764135"/>
                        </a:xfrm>
                        <a:prstGeom prst="rect">
                          <a:avLst/>
                        </a:prstGeom>
                        <a:ln w="3175">
                          <a:solidFill>
                            <a:prstClr val="ltGray"/>
                          </a:solidFill>
                        </a:ln>
                      </p166:spPr>
                    </pslz:zmPr>
                  </pslz:sldZmObj>
                </pslz:sldZm>
              </a:graphicData>
            </a:graphic>
          </p:graphicFrame>
        </mc:Choice>
        <mc:Fallback>
          <p:pic>
            <p:nvPicPr>
              <p:cNvPr id="16" name="Zoom de diapositive 15">
                <a:hlinkClick r:id="rId8" action="ppaction://hlinksldjump"/>
                <a:extLst>
                  <a:ext uri="{FF2B5EF4-FFF2-40B4-BE49-F238E27FC236}">
                    <a16:creationId xmlns:a16="http://schemas.microsoft.com/office/drawing/2014/main" id="{D4E79A6C-DC35-550A-02A9-2BDEA8F2C8DA}"/>
                  </a:ext>
                </a:extLst>
              </p:cNvPr>
              <p:cNvPicPr>
                <a:picLocks noGrp="1" noRot="1" noChangeAspect="1" noMove="1" noResize="1" noEditPoints="1" noAdjustHandles="1" noChangeArrowheads="1" noChangeShapeType="1"/>
              </p:cNvPicPr>
              <p:nvPr/>
            </p:nvPicPr>
            <p:blipFill>
              <a:blip r:embed="rId7"/>
              <a:stretch>
                <a:fillRect/>
              </a:stretch>
            </p:blipFill>
            <p:spPr>
              <a:xfrm>
                <a:off x="3408623" y="3820713"/>
                <a:ext cx="4091599" cy="1764135"/>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8" name="Zoom de diapositive 17">
                <a:extLst>
                  <a:ext uri="{FF2B5EF4-FFF2-40B4-BE49-F238E27FC236}">
                    <a16:creationId xmlns:a16="http://schemas.microsoft.com/office/drawing/2014/main" id="{F26315F9-7799-1DED-E184-6B1BA076D5F5}"/>
                  </a:ext>
                </a:extLst>
              </p:cNvPr>
              <p:cNvGraphicFramePr>
                <a:graphicFrameLocks noChangeAspect="1"/>
              </p:cNvGraphicFramePr>
              <p:nvPr>
                <p:extLst>
                  <p:ext uri="{D42A27DB-BD31-4B8C-83A1-F6EECF244321}">
                    <p14:modId xmlns:p14="http://schemas.microsoft.com/office/powerpoint/2010/main" val="2929928926"/>
                  </p:ext>
                </p:extLst>
              </p:nvPr>
            </p:nvGraphicFramePr>
            <p:xfrm>
              <a:off x="7523628" y="2324743"/>
              <a:ext cx="4289705" cy="1476457"/>
            </p:xfrm>
            <a:graphic>
              <a:graphicData uri="http://schemas.microsoft.com/office/powerpoint/2016/slidezoom">
                <pslz:sldZm>
                  <pslz:sldZmObj sldId="537" cId="1991798814">
                    <pslz:zmPr id="{40C6E823-D37F-8840-A0E8-D54F5B334DBD}" imageType="cover" transitionDur="1000">
                      <p166:blipFill xmlns:p166="http://schemas.microsoft.com/office/powerpoint/2016/6/main">
                        <a:blip r:embed="rId9"/>
                        <a:stretch>
                          <a:fillRect/>
                        </a:stretch>
                      </p166:blipFill>
                      <p166:spPr xmlns:p166="http://schemas.microsoft.com/office/powerpoint/2016/6/main">
                        <a:xfrm>
                          <a:off x="0" y="0"/>
                          <a:ext cx="4289705" cy="1476457"/>
                        </a:xfrm>
                        <a:prstGeom prst="rect">
                          <a:avLst/>
                        </a:prstGeom>
                        <a:ln w="3175">
                          <a:solidFill>
                            <a:prstClr val="ltGray"/>
                          </a:solidFill>
                        </a:ln>
                      </p166:spPr>
                    </pslz:zmPr>
                  </pslz:sldZmObj>
                </pslz:sldZm>
              </a:graphicData>
            </a:graphic>
          </p:graphicFrame>
        </mc:Choice>
        <mc:Fallback>
          <p:pic>
            <p:nvPicPr>
              <p:cNvPr id="18" name="Zoom de diapositive 17">
                <a:hlinkClick r:id="rId10" action="ppaction://hlinksldjump"/>
                <a:extLst>
                  <a:ext uri="{FF2B5EF4-FFF2-40B4-BE49-F238E27FC236}">
                    <a16:creationId xmlns:a16="http://schemas.microsoft.com/office/drawing/2014/main" id="{F26315F9-7799-1DED-E184-6B1BA076D5F5}"/>
                  </a:ext>
                </a:extLst>
              </p:cNvPr>
              <p:cNvPicPr>
                <a:picLocks noGrp="1" noRot="1" noChangeAspect="1" noMove="1" noResize="1" noEditPoints="1" noAdjustHandles="1" noChangeArrowheads="1" noChangeShapeType="1"/>
              </p:cNvPicPr>
              <p:nvPr/>
            </p:nvPicPr>
            <p:blipFill>
              <a:blip r:embed="rId9"/>
              <a:stretch>
                <a:fillRect/>
              </a:stretch>
            </p:blipFill>
            <p:spPr>
              <a:xfrm>
                <a:off x="7523628" y="2324743"/>
                <a:ext cx="4289705" cy="1476457"/>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20" name="Zoom de diapositive 19">
                <a:extLst>
                  <a:ext uri="{FF2B5EF4-FFF2-40B4-BE49-F238E27FC236}">
                    <a16:creationId xmlns:a16="http://schemas.microsoft.com/office/drawing/2014/main" id="{2FCEC39B-CFCC-5E98-548D-09FC54AC3523}"/>
                  </a:ext>
                </a:extLst>
              </p:cNvPr>
              <p:cNvGraphicFramePr>
                <a:graphicFrameLocks noChangeAspect="1"/>
              </p:cNvGraphicFramePr>
              <p:nvPr>
                <p:extLst>
                  <p:ext uri="{D42A27DB-BD31-4B8C-83A1-F6EECF244321}">
                    <p14:modId xmlns:p14="http://schemas.microsoft.com/office/powerpoint/2010/main" val="1940418821"/>
                  </p:ext>
                </p:extLst>
              </p:nvPr>
            </p:nvGraphicFramePr>
            <p:xfrm>
              <a:off x="3420374" y="2365065"/>
              <a:ext cx="4098112" cy="1451737"/>
            </p:xfrm>
            <a:graphic>
              <a:graphicData uri="http://schemas.microsoft.com/office/powerpoint/2016/slidezoom">
                <pslz:sldZm>
                  <pslz:sldZmObj sldId="538" cId="179159344">
                    <pslz:zmPr id="{EED1E613-F29F-584F-9BE4-405FBE9A4C14}" imageType="cover" transitionDur="1000">
                      <p166:blipFill xmlns:p166="http://schemas.microsoft.com/office/powerpoint/2016/6/main">
                        <a:blip r:embed="rId11"/>
                        <a:stretch>
                          <a:fillRect/>
                        </a:stretch>
                      </p166:blipFill>
                      <p166:spPr xmlns:p166="http://schemas.microsoft.com/office/powerpoint/2016/6/main">
                        <a:xfrm>
                          <a:off x="0" y="0"/>
                          <a:ext cx="4098112" cy="1451737"/>
                        </a:xfrm>
                        <a:prstGeom prst="rect">
                          <a:avLst/>
                        </a:prstGeom>
                        <a:ln w="3175">
                          <a:solidFill>
                            <a:prstClr val="ltGray"/>
                          </a:solidFill>
                        </a:ln>
                      </p166:spPr>
                    </pslz:zmPr>
                  </pslz:sldZmObj>
                </pslz:sldZm>
              </a:graphicData>
            </a:graphic>
          </p:graphicFrame>
        </mc:Choice>
        <mc:Fallback>
          <p:pic>
            <p:nvPicPr>
              <p:cNvPr id="20" name="Zoom de diapositive 19">
                <a:hlinkClick r:id="rId12" action="ppaction://hlinksldjump"/>
                <a:extLst>
                  <a:ext uri="{FF2B5EF4-FFF2-40B4-BE49-F238E27FC236}">
                    <a16:creationId xmlns:a16="http://schemas.microsoft.com/office/drawing/2014/main" id="{2FCEC39B-CFCC-5E98-548D-09FC54AC3523}"/>
                  </a:ext>
                </a:extLst>
              </p:cNvPr>
              <p:cNvPicPr>
                <a:picLocks noGrp="1" noRot="1" noChangeAspect="1" noMove="1" noResize="1" noEditPoints="1" noAdjustHandles="1" noChangeArrowheads="1" noChangeShapeType="1"/>
              </p:cNvPicPr>
              <p:nvPr/>
            </p:nvPicPr>
            <p:blipFill>
              <a:blip r:embed="rId11"/>
              <a:stretch>
                <a:fillRect/>
              </a:stretch>
            </p:blipFill>
            <p:spPr>
              <a:xfrm>
                <a:off x="3420374" y="2365065"/>
                <a:ext cx="4098112" cy="1451737"/>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24" name="Zoom de diapositive 23">
                <a:extLst>
                  <a:ext uri="{FF2B5EF4-FFF2-40B4-BE49-F238E27FC236}">
                    <a16:creationId xmlns:a16="http://schemas.microsoft.com/office/drawing/2014/main" id="{818B6144-A039-01EB-E7E8-9596E8FC45A3}"/>
                  </a:ext>
                </a:extLst>
              </p:cNvPr>
              <p:cNvGraphicFramePr>
                <a:graphicFrameLocks noChangeAspect="1"/>
              </p:cNvGraphicFramePr>
              <p:nvPr>
                <p:extLst>
                  <p:ext uri="{D42A27DB-BD31-4B8C-83A1-F6EECF244321}">
                    <p14:modId xmlns:p14="http://schemas.microsoft.com/office/powerpoint/2010/main" val="3133324330"/>
                  </p:ext>
                </p:extLst>
              </p:nvPr>
            </p:nvGraphicFramePr>
            <p:xfrm>
              <a:off x="3415870" y="5580854"/>
              <a:ext cx="4091599" cy="1178988"/>
            </p:xfrm>
            <a:graphic>
              <a:graphicData uri="http://schemas.microsoft.com/office/powerpoint/2016/slidezoom">
                <pslz:sldZm>
                  <pslz:sldZmObj sldId="540" cId="1505129021">
                    <pslz:zmPr id="{89F331F8-0728-A548-8E9C-A3468ED81F94}" imageType="cover" transitionDur="1000">
                      <p166:blipFill xmlns:p166="http://schemas.microsoft.com/office/powerpoint/2016/6/main">
                        <a:blip r:embed="rId13"/>
                        <a:stretch>
                          <a:fillRect/>
                        </a:stretch>
                      </p166:blipFill>
                      <p166:spPr xmlns:p166="http://schemas.microsoft.com/office/powerpoint/2016/6/main">
                        <a:xfrm>
                          <a:off x="0" y="0"/>
                          <a:ext cx="4091599" cy="1178988"/>
                        </a:xfrm>
                        <a:prstGeom prst="rect">
                          <a:avLst/>
                        </a:prstGeom>
                        <a:ln w="3175">
                          <a:solidFill>
                            <a:prstClr val="ltGray"/>
                          </a:solidFill>
                        </a:ln>
                      </p166:spPr>
                    </pslz:zmPr>
                  </pslz:sldZmObj>
                </pslz:sldZm>
              </a:graphicData>
            </a:graphic>
          </p:graphicFrame>
        </mc:Choice>
        <mc:Fallback>
          <p:pic>
            <p:nvPicPr>
              <p:cNvPr id="24" name="Zoom de diapositive 23">
                <a:hlinkClick r:id="rId14" action="ppaction://hlinksldjump"/>
                <a:extLst>
                  <a:ext uri="{FF2B5EF4-FFF2-40B4-BE49-F238E27FC236}">
                    <a16:creationId xmlns:a16="http://schemas.microsoft.com/office/drawing/2014/main" id="{818B6144-A039-01EB-E7E8-9596E8FC45A3}"/>
                  </a:ext>
                </a:extLst>
              </p:cNvPr>
              <p:cNvPicPr>
                <a:picLocks noGrp="1" noRot="1" noChangeAspect="1" noMove="1" noResize="1" noEditPoints="1" noAdjustHandles="1" noChangeArrowheads="1" noChangeShapeType="1"/>
              </p:cNvPicPr>
              <p:nvPr/>
            </p:nvPicPr>
            <p:blipFill>
              <a:blip r:embed="rId13"/>
              <a:stretch>
                <a:fillRect/>
              </a:stretch>
            </p:blipFill>
            <p:spPr>
              <a:xfrm>
                <a:off x="3415870" y="5580854"/>
                <a:ext cx="4091599" cy="1178988"/>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26" name="Zoom de diapositive 25">
                <a:extLst>
                  <a:ext uri="{FF2B5EF4-FFF2-40B4-BE49-F238E27FC236}">
                    <a16:creationId xmlns:a16="http://schemas.microsoft.com/office/drawing/2014/main" id="{43675408-71FB-7FAE-ACD1-AD1EF74B5A0F}"/>
                  </a:ext>
                </a:extLst>
              </p:cNvPr>
              <p:cNvGraphicFramePr>
                <a:graphicFrameLocks noChangeAspect="1"/>
              </p:cNvGraphicFramePr>
              <p:nvPr>
                <p:extLst>
                  <p:ext uri="{D42A27DB-BD31-4B8C-83A1-F6EECF244321}">
                    <p14:modId xmlns:p14="http://schemas.microsoft.com/office/powerpoint/2010/main" val="2483327742"/>
                  </p:ext>
                </p:extLst>
              </p:nvPr>
            </p:nvGraphicFramePr>
            <p:xfrm>
              <a:off x="7513982" y="5560147"/>
              <a:ext cx="4288333" cy="1196745"/>
            </p:xfrm>
            <a:graphic>
              <a:graphicData uri="http://schemas.microsoft.com/office/powerpoint/2016/slidezoom">
                <pslz:sldZm>
                  <pslz:sldZmObj sldId="541" cId="2772056431">
                    <pslz:zmPr id="{F0F80D9F-ADCD-394C-BAFB-699BE23743D2}" imageType="cover" transitionDur="1000">
                      <p166:blipFill xmlns:p166="http://schemas.microsoft.com/office/powerpoint/2016/6/main">
                        <a:blip r:embed="rId15"/>
                        <a:stretch>
                          <a:fillRect/>
                        </a:stretch>
                      </p166:blipFill>
                      <p166:spPr xmlns:p166="http://schemas.microsoft.com/office/powerpoint/2016/6/main">
                        <a:xfrm>
                          <a:off x="0" y="0"/>
                          <a:ext cx="4288333" cy="1196745"/>
                        </a:xfrm>
                        <a:prstGeom prst="rect">
                          <a:avLst/>
                        </a:prstGeom>
                        <a:ln w="3175">
                          <a:solidFill>
                            <a:prstClr val="ltGray"/>
                          </a:solidFill>
                        </a:ln>
                      </p166:spPr>
                    </pslz:zmPr>
                  </pslz:sldZmObj>
                </pslz:sldZm>
              </a:graphicData>
            </a:graphic>
          </p:graphicFrame>
        </mc:Choice>
        <mc:Fallback>
          <p:pic>
            <p:nvPicPr>
              <p:cNvPr id="26" name="Zoom de diapositive 25">
                <a:hlinkClick r:id="rId16" action="ppaction://hlinksldjump"/>
                <a:extLst>
                  <a:ext uri="{FF2B5EF4-FFF2-40B4-BE49-F238E27FC236}">
                    <a16:creationId xmlns:a16="http://schemas.microsoft.com/office/drawing/2014/main" id="{43675408-71FB-7FAE-ACD1-AD1EF74B5A0F}"/>
                  </a:ext>
                </a:extLst>
              </p:cNvPr>
              <p:cNvPicPr>
                <a:picLocks noGrp="1" noRot="1" noChangeAspect="1" noMove="1" noResize="1" noEditPoints="1" noAdjustHandles="1" noChangeArrowheads="1" noChangeShapeType="1"/>
              </p:cNvPicPr>
              <p:nvPr/>
            </p:nvPicPr>
            <p:blipFill>
              <a:blip r:embed="rId15"/>
              <a:stretch>
                <a:fillRect/>
              </a:stretch>
            </p:blipFill>
            <p:spPr>
              <a:xfrm>
                <a:off x="7513982" y="5560147"/>
                <a:ext cx="4288333" cy="1196745"/>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28" name="Zoom de diapositive 27">
                <a:extLst>
                  <a:ext uri="{FF2B5EF4-FFF2-40B4-BE49-F238E27FC236}">
                    <a16:creationId xmlns:a16="http://schemas.microsoft.com/office/drawing/2014/main" id="{6D699FF6-4A1D-3169-6C6D-90454CB9B913}"/>
                  </a:ext>
                </a:extLst>
              </p:cNvPr>
              <p:cNvGraphicFramePr>
                <a:graphicFrameLocks noChangeAspect="1"/>
              </p:cNvGraphicFramePr>
              <p:nvPr>
                <p:extLst>
                  <p:ext uri="{D42A27DB-BD31-4B8C-83A1-F6EECF244321}">
                    <p14:modId xmlns:p14="http://schemas.microsoft.com/office/powerpoint/2010/main" val="3323612311"/>
                  </p:ext>
                </p:extLst>
              </p:nvPr>
            </p:nvGraphicFramePr>
            <p:xfrm>
              <a:off x="7524998" y="3802951"/>
              <a:ext cx="4288333" cy="1763527"/>
            </p:xfrm>
            <a:graphic>
              <a:graphicData uri="http://schemas.microsoft.com/office/powerpoint/2016/slidezoom">
                <pslz:sldZm>
                  <pslz:sldZmObj sldId="539" cId="957457739">
                    <pslz:zmPr id="{98803ADB-996F-F94F-98DA-638264CC9F63}" imageType="cover" transitionDur="1000">
                      <p166:blipFill xmlns:p166="http://schemas.microsoft.com/office/powerpoint/2016/6/main">
                        <a:blip r:embed="rId17"/>
                        <a:stretch>
                          <a:fillRect/>
                        </a:stretch>
                      </p166:blipFill>
                      <p166:spPr xmlns:p166="http://schemas.microsoft.com/office/powerpoint/2016/6/main">
                        <a:xfrm>
                          <a:off x="0" y="0"/>
                          <a:ext cx="4288333" cy="1763527"/>
                        </a:xfrm>
                        <a:prstGeom prst="rect">
                          <a:avLst/>
                        </a:prstGeom>
                        <a:ln w="3175">
                          <a:solidFill>
                            <a:prstClr val="ltGray"/>
                          </a:solidFill>
                        </a:ln>
                      </p166:spPr>
                    </pslz:zmPr>
                  </pslz:sldZmObj>
                </pslz:sldZm>
              </a:graphicData>
            </a:graphic>
          </p:graphicFrame>
        </mc:Choice>
        <mc:Fallback>
          <p:pic>
            <p:nvPicPr>
              <p:cNvPr id="28" name="Zoom de diapositive 27">
                <a:hlinkClick r:id="rId18" action="ppaction://hlinksldjump"/>
                <a:extLst>
                  <a:ext uri="{FF2B5EF4-FFF2-40B4-BE49-F238E27FC236}">
                    <a16:creationId xmlns:a16="http://schemas.microsoft.com/office/drawing/2014/main" id="{6D699FF6-4A1D-3169-6C6D-90454CB9B913}"/>
                  </a:ext>
                </a:extLst>
              </p:cNvPr>
              <p:cNvPicPr>
                <a:picLocks noGrp="1" noRot="1" noChangeAspect="1" noMove="1" noResize="1" noEditPoints="1" noAdjustHandles="1" noChangeArrowheads="1" noChangeShapeType="1"/>
              </p:cNvPicPr>
              <p:nvPr/>
            </p:nvPicPr>
            <p:blipFill>
              <a:blip r:embed="rId17"/>
              <a:stretch>
                <a:fillRect/>
              </a:stretch>
            </p:blipFill>
            <p:spPr>
              <a:xfrm>
                <a:off x="7524998" y="3802951"/>
                <a:ext cx="4288333" cy="1763527"/>
              </a:xfrm>
              <a:prstGeom prst="rect">
                <a:avLst/>
              </a:prstGeom>
              <a:ln w="3175">
                <a:solidFill>
                  <a:prstClr val="ltGray"/>
                </a:solidFill>
              </a:ln>
            </p:spPr>
          </p:pic>
        </mc:Fallback>
      </mc:AlternateContent>
    </p:spTree>
    <p:extLst>
      <p:ext uri="{BB962C8B-B14F-4D97-AF65-F5344CB8AC3E}">
        <p14:creationId xmlns:p14="http://schemas.microsoft.com/office/powerpoint/2010/main" val="2711886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3F664-FF70-206C-2073-A5A4A2624F2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A59E164-D428-F98A-413B-03BB813494EF}"/>
              </a:ext>
            </a:extLst>
          </p:cNvPr>
          <p:cNvSpPr>
            <a:spLocks noGrp="1"/>
          </p:cNvSpPr>
          <p:nvPr>
            <p:ph type="title"/>
          </p:nvPr>
        </p:nvSpPr>
        <p:spPr>
          <a:xfrm>
            <a:off x="512276" y="365126"/>
            <a:ext cx="10528173" cy="692614"/>
          </a:xfrm>
        </p:spPr>
        <p:txBody>
          <a:bodyPr vert="horz" lIns="91440" tIns="45720" rIns="91440" bIns="45720" rtlCol="0" anchor="ctr">
            <a:normAutofit/>
          </a:bodyPr>
          <a:lstStyle/>
          <a:p>
            <a:r>
              <a:rPr lang="en-US" sz="2400" b="1" kern="1200" dirty="0">
                <a:solidFill>
                  <a:schemeClr val="accent1"/>
                </a:solidFill>
                <a:latin typeface="+mn-lt"/>
                <a:ea typeface="+mj-ea"/>
                <a:cs typeface="+mj-cs"/>
              </a:rPr>
              <a:t>SECONDE CAUSE D’ECART EN CAPITAL </a:t>
            </a:r>
            <a:r>
              <a:rPr lang="en-US" sz="2400" b="1" dirty="0">
                <a:solidFill>
                  <a:schemeClr val="accent1"/>
                </a:solidFill>
                <a:latin typeface="+mn-lt"/>
              </a:rPr>
              <a:t>: </a:t>
            </a:r>
            <a:r>
              <a:rPr lang="en-US" sz="2400" b="1" kern="1200" dirty="0">
                <a:solidFill>
                  <a:schemeClr val="accent1"/>
                </a:solidFill>
                <a:latin typeface="+mn-lt"/>
                <a:ea typeface="+mj-ea"/>
                <a:cs typeface="+mj-cs"/>
              </a:rPr>
              <a:t>BIAIS PROFESSIONNELS GENRES</a:t>
            </a:r>
            <a:endParaRPr lang="en-US" sz="2400" b="1" i="1" kern="1200" dirty="0">
              <a:solidFill>
                <a:schemeClr val="accent1"/>
              </a:solidFill>
              <a:latin typeface="+mn-lt"/>
              <a:ea typeface="+mj-ea"/>
              <a:cs typeface="+mj-cs"/>
            </a:endParaRPr>
          </a:p>
        </p:txBody>
      </p:sp>
      <p:graphicFrame>
        <p:nvGraphicFramePr>
          <p:cNvPr id="7" name="Espace réservé du contenu 3">
            <a:extLst>
              <a:ext uri="{FF2B5EF4-FFF2-40B4-BE49-F238E27FC236}">
                <a16:creationId xmlns:a16="http://schemas.microsoft.com/office/drawing/2014/main" id="{322C5A31-A1C7-7C5C-1A04-FDD6FB26BA39}"/>
              </a:ext>
            </a:extLst>
          </p:cNvPr>
          <p:cNvGraphicFramePr>
            <a:graphicFrameLocks/>
          </p:cNvGraphicFramePr>
          <p:nvPr>
            <p:extLst>
              <p:ext uri="{D42A27DB-BD31-4B8C-83A1-F6EECF244321}">
                <p14:modId xmlns:p14="http://schemas.microsoft.com/office/powerpoint/2010/main" val="2828508860"/>
              </p:ext>
            </p:extLst>
          </p:nvPr>
        </p:nvGraphicFramePr>
        <p:xfrm>
          <a:off x="512276" y="1057740"/>
          <a:ext cx="11167447" cy="5479521"/>
        </p:xfrm>
        <a:graphic>
          <a:graphicData uri="http://schemas.openxmlformats.org/drawingml/2006/table">
            <a:tbl>
              <a:tblPr firstRow="1" bandRow="1">
                <a:tableStyleId>{5C22544A-7EE6-4342-B048-85BDC9FD1C3A}</a:tableStyleId>
              </a:tblPr>
              <a:tblGrid>
                <a:gridCol w="4356286">
                  <a:extLst>
                    <a:ext uri="{9D8B030D-6E8A-4147-A177-3AD203B41FA5}">
                      <a16:colId xmlns:a16="http://schemas.microsoft.com/office/drawing/2014/main" val="3201712846"/>
                    </a:ext>
                  </a:extLst>
                </a:gridCol>
                <a:gridCol w="6811161">
                  <a:extLst>
                    <a:ext uri="{9D8B030D-6E8A-4147-A177-3AD203B41FA5}">
                      <a16:colId xmlns:a16="http://schemas.microsoft.com/office/drawing/2014/main" val="2130166048"/>
                    </a:ext>
                  </a:extLst>
                </a:gridCol>
              </a:tblGrid>
              <a:tr h="660613">
                <a:tc>
                  <a:txBody>
                    <a:bodyPr/>
                    <a:lstStyle/>
                    <a:p>
                      <a:pPr algn="ctr"/>
                      <a:r>
                        <a:rPr lang="fr-FR" sz="2000" dirty="0">
                          <a:solidFill>
                            <a:schemeClr val="accent1"/>
                          </a:solidFill>
                          <a:latin typeface="Arial" panose="020B0604020202020204" pitchFamily="34" charset="0"/>
                          <a:cs typeface="Arial" panose="020B0604020202020204" pitchFamily="34" charset="0"/>
                        </a:rPr>
                        <a:t>FRANCE</a:t>
                      </a:r>
                      <a:r>
                        <a:rPr lang="fr-FR" sz="1800" dirty="0">
                          <a:solidFill>
                            <a:sysClr val="windowText" lastClr="000000"/>
                          </a:solidFill>
                          <a:latin typeface="Arial" panose="020B0604020202020204" pitchFamily="34" charset="0"/>
                          <a:cs typeface="Arial" panose="020B0604020202020204" pitchFamily="34" charset="0"/>
                        </a:rPr>
                        <a:t> (BESSIERE / GOLLAC)</a:t>
                      </a:r>
                    </a:p>
                  </a:txBody>
                  <a:tcPr marL="64028" marR="64028" marT="32014" marB="32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dirty="0">
                          <a:solidFill>
                            <a:schemeClr val="accent1"/>
                          </a:solidFill>
                          <a:latin typeface="Arial" panose="020B0604020202020204" pitchFamily="34" charset="0"/>
                          <a:cs typeface="Arial" panose="020B0604020202020204" pitchFamily="34" charset="0"/>
                        </a:rPr>
                        <a:t>BELGIQUE</a:t>
                      </a:r>
                      <a:r>
                        <a:rPr lang="fr-FR" sz="1800" dirty="0">
                          <a:solidFill>
                            <a:sysClr val="windowText" lastClr="000000"/>
                          </a:solidFill>
                          <a:latin typeface="Arial" panose="020B0604020202020204" pitchFamily="34" charset="0"/>
                          <a:cs typeface="Arial" panose="020B0604020202020204" pitchFamily="34" charset="0"/>
                        </a:rPr>
                        <a:t> (LELEU / ALOFS / HARMEL / PETERS)</a:t>
                      </a:r>
                    </a:p>
                  </a:txBody>
                  <a:tcPr marL="64028" marR="64028" marT="32014" marB="32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2895391"/>
                  </a:ext>
                </a:extLst>
              </a:tr>
              <a:tr h="4435392">
                <a:tc>
                  <a:txBody>
                    <a:bodyPr/>
                    <a:lstStyle/>
                    <a:p>
                      <a:pPr marL="342900" indent="-342900" algn="l">
                        <a:buFont typeface="Arial" panose="020B0604020202020204" pitchFamily="34" charset="0"/>
                        <a:buChar char="•"/>
                      </a:pPr>
                      <a:endParaRPr lang="fr-FR" sz="2400" i="0" dirty="0">
                        <a:solidFill>
                          <a:sysClr val="windowText" lastClr="000000"/>
                        </a:solidFill>
                        <a:latin typeface="+mn-lt"/>
                        <a:cs typeface="Arial" panose="020B0604020202020204" pitchFamily="34" charset="0"/>
                      </a:endParaRPr>
                    </a:p>
                    <a:p>
                      <a:pPr marL="342900" indent="-342900" algn="l">
                        <a:buFont typeface="Arial" panose="020B0604020202020204" pitchFamily="34" charset="0"/>
                        <a:buChar char="•"/>
                      </a:pPr>
                      <a:r>
                        <a:rPr lang="fr-FR" sz="2400" b="1" i="0" dirty="0">
                          <a:solidFill>
                            <a:schemeClr val="accent2"/>
                          </a:solidFill>
                          <a:latin typeface="+mn-lt"/>
                          <a:cs typeface="Arial" panose="020B0604020202020204" pitchFamily="34" charset="0"/>
                        </a:rPr>
                        <a:t>Biens structurants </a:t>
                      </a:r>
                      <a:r>
                        <a:rPr lang="fr-FR" sz="2400" i="0" dirty="0">
                          <a:solidFill>
                            <a:sysClr val="windowText" lastClr="000000"/>
                          </a:solidFill>
                          <a:latin typeface="+mn-lt"/>
                          <a:cs typeface="Arial" panose="020B0604020202020204" pitchFamily="34" charset="0"/>
                        </a:rPr>
                        <a:t>– immeubles / entreprises – reprise par les hommes</a:t>
                      </a:r>
                    </a:p>
                    <a:p>
                      <a:pPr marL="342900" indent="-342900" algn="l">
                        <a:buFont typeface="Arial" panose="020B0604020202020204" pitchFamily="34" charset="0"/>
                        <a:buChar char="•"/>
                      </a:pPr>
                      <a:endParaRPr lang="fr-FR" sz="2400" i="0" dirty="0">
                        <a:solidFill>
                          <a:sysClr val="windowText" lastClr="000000"/>
                        </a:solidFill>
                        <a:latin typeface="+mn-lt"/>
                        <a:cs typeface="Arial" panose="020B0604020202020204" pitchFamily="34" charset="0"/>
                      </a:endParaRPr>
                    </a:p>
                    <a:p>
                      <a:pPr marL="342900" indent="-342900" algn="l">
                        <a:buFont typeface="Arial" panose="020B0604020202020204" pitchFamily="34" charset="0"/>
                        <a:buChar char="•"/>
                      </a:pPr>
                      <a:r>
                        <a:rPr lang="fr-FR" sz="2400" b="1" i="0" dirty="0">
                          <a:solidFill>
                            <a:schemeClr val="accent2"/>
                          </a:solidFill>
                          <a:latin typeface="+mn-lt"/>
                          <a:cs typeface="Arial" panose="020B0604020202020204" pitchFamily="34" charset="0"/>
                        </a:rPr>
                        <a:t>Comptabilités inversées sexistes </a:t>
                      </a:r>
                      <a:r>
                        <a:rPr lang="fr-FR" sz="2400" i="0" dirty="0">
                          <a:solidFill>
                            <a:sysClr val="windowText" lastClr="000000"/>
                          </a:solidFill>
                          <a:latin typeface="+mn-lt"/>
                          <a:cs typeface="Arial" panose="020B0604020202020204" pitchFamily="34" charset="0"/>
                        </a:rPr>
                        <a:t>– évaluations favorables aux repreneurs / débiteurs de pension</a:t>
                      </a:r>
                    </a:p>
                    <a:p>
                      <a:pPr marL="342900" indent="-342900" algn="l">
                        <a:buFont typeface="Arial" panose="020B0604020202020204" pitchFamily="34" charset="0"/>
                        <a:buChar char="•"/>
                      </a:pPr>
                      <a:endParaRPr lang="fr-FR" sz="2400" i="0" dirty="0">
                        <a:solidFill>
                          <a:sysClr val="windowText" lastClr="000000"/>
                        </a:solidFill>
                        <a:latin typeface="+mn-lt"/>
                        <a:cs typeface="Arial" panose="020B0604020202020204" pitchFamily="34" charset="0"/>
                      </a:endParaRPr>
                    </a:p>
                    <a:p>
                      <a:pPr marL="342900" indent="-342900" algn="l">
                        <a:buFont typeface="Arial" panose="020B0604020202020204" pitchFamily="34" charset="0"/>
                        <a:buChar char="•"/>
                      </a:pPr>
                      <a:r>
                        <a:rPr lang="fr-FR" sz="2400" b="1" i="0" dirty="0">
                          <a:solidFill>
                            <a:schemeClr val="accent2"/>
                          </a:solidFill>
                          <a:latin typeface="+mn-lt"/>
                          <a:cs typeface="Arial" panose="020B0604020202020204" pitchFamily="34" charset="0"/>
                        </a:rPr>
                        <a:t>Production de complexité </a:t>
                      </a:r>
                      <a:r>
                        <a:rPr lang="fr-FR" sz="2400" i="0" dirty="0">
                          <a:solidFill>
                            <a:sysClr val="windowText" lastClr="000000"/>
                          </a:solidFill>
                          <a:latin typeface="+mn-lt"/>
                          <a:cs typeface="Arial" panose="020B0604020202020204" pitchFamily="34" charset="0"/>
                        </a:rPr>
                        <a:t>– avec l’aide des professions du chiffre et du droit</a:t>
                      </a:r>
                      <a:endParaRPr lang="fr-FR" sz="2400" b="1" i="0" dirty="0">
                        <a:solidFill>
                          <a:sysClr val="windowText" lastClr="000000"/>
                        </a:solidFill>
                        <a:latin typeface="+mn-lt"/>
                        <a:cs typeface="Arial" panose="020B0604020202020204" pitchFamily="34" charset="0"/>
                      </a:endParaRPr>
                    </a:p>
                  </a:txBody>
                  <a:tcPr marL="64028" marR="64028" marT="32014" marB="32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2400" dirty="0">
                        <a:solidFill>
                          <a:sysClr val="windowText" lastClr="000000"/>
                        </a:solidFill>
                        <a:latin typeface="+mn-lt"/>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b="1" dirty="0">
                          <a:solidFill>
                            <a:schemeClr val="accent2"/>
                          </a:solidFill>
                          <a:latin typeface="+mn-lt"/>
                          <a:cs typeface="Arial" panose="020B0604020202020204" pitchFamily="34" charset="0"/>
                        </a:rPr>
                        <a:t>Attrait pour les séparations de biens </a:t>
                      </a:r>
                      <a:r>
                        <a:rPr lang="fr-FR" sz="2400" b="1" dirty="0">
                          <a:solidFill>
                            <a:sysClr val="windowText" lastClr="000000"/>
                          </a:solidFill>
                          <a:latin typeface="+mn-lt"/>
                          <a:cs typeface="Arial" panose="020B0604020202020204" pitchFamily="34" charset="0"/>
                        </a:rPr>
                        <a:t>(p. 133) </a:t>
                      </a:r>
                      <a:r>
                        <a:rPr lang="fr-FR" sz="2400" dirty="0">
                          <a:solidFill>
                            <a:sysClr val="windowText" lastClr="000000"/>
                          </a:solidFill>
                          <a:latin typeface="+mn-lt"/>
                          <a:cs typeface="Arial" panose="020B0604020202020204" pitchFamily="34" charset="0"/>
                        </a:rPr>
                        <a:t>– faveur des </a:t>
                      </a:r>
                      <a:r>
                        <a:rPr lang="fr-FR" sz="2400" dirty="0">
                          <a:solidFill>
                            <a:schemeClr val="accent1"/>
                          </a:solidFill>
                          <a:latin typeface="+mn-lt"/>
                          <a:cs typeface="Arial" panose="020B0604020202020204" pitchFamily="34" charset="0"/>
                        </a:rPr>
                        <a:t>notaires</a:t>
                      </a:r>
                      <a:r>
                        <a:rPr lang="fr-FR" sz="2400" dirty="0">
                          <a:solidFill>
                            <a:sysClr val="windowText" lastClr="000000"/>
                          </a:solidFill>
                          <a:latin typeface="+mn-lt"/>
                          <a:cs typeface="Arial" panose="020B0604020202020204" pitchFamily="34" charset="0"/>
                        </a:rPr>
                        <a:t> (et des </a:t>
                      </a:r>
                      <a:r>
                        <a:rPr lang="fr-FR" sz="2400" dirty="0">
                          <a:solidFill>
                            <a:schemeClr val="accent1"/>
                          </a:solidFill>
                          <a:latin typeface="+mn-lt"/>
                          <a:cs typeface="Arial" panose="020B0604020202020204" pitchFamily="34" charset="0"/>
                        </a:rPr>
                        <a:t>couples</a:t>
                      </a:r>
                      <a:r>
                        <a:rPr lang="fr-FR" sz="2400" dirty="0">
                          <a:solidFill>
                            <a:sysClr val="windowText" lastClr="000000"/>
                          </a:solidFill>
                          <a:latin typeface="+mn-lt"/>
                          <a:cs typeface="Arial" panose="020B0604020202020204" pitchFamily="34" charset="0"/>
                        </a:rPr>
                        <a:t>) – réticences aux correctifs équitables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2400" dirty="0">
                        <a:solidFill>
                          <a:sysClr val="windowText" lastClr="000000"/>
                        </a:solidFill>
                        <a:latin typeface="+mn-lt"/>
                        <a:cs typeface="Arial" panose="020B0604020202020204" pitchFamily="34" charset="0"/>
                      </a:endParaRPr>
                    </a:p>
                    <a:p>
                      <a:pPr marL="342900" indent="-342900" algn="l">
                        <a:buFont typeface="Arial" panose="020B0604020202020204" pitchFamily="34" charset="0"/>
                        <a:buChar char="•"/>
                      </a:pPr>
                      <a:r>
                        <a:rPr lang="fr-FR" sz="2400" b="1" dirty="0">
                          <a:solidFill>
                            <a:schemeClr val="accent2"/>
                          </a:solidFill>
                          <a:latin typeface="+mn-lt"/>
                          <a:cs typeface="Arial" panose="020B0604020202020204" pitchFamily="34" charset="0"/>
                        </a:rPr>
                        <a:t>Attrait pour l’amiable </a:t>
                      </a:r>
                      <a:r>
                        <a:rPr lang="fr-FR" sz="2400" b="1" dirty="0">
                          <a:solidFill>
                            <a:sysClr val="windowText" lastClr="000000"/>
                          </a:solidFill>
                          <a:latin typeface="+mn-lt"/>
                          <a:cs typeface="Arial" panose="020B0604020202020204" pitchFamily="34" charset="0"/>
                        </a:rPr>
                        <a:t>(p. 153, 168) </a:t>
                      </a:r>
                      <a:r>
                        <a:rPr lang="fr-FR" sz="2400" dirty="0">
                          <a:solidFill>
                            <a:sysClr val="windowText" lastClr="000000"/>
                          </a:solidFill>
                          <a:latin typeface="+mn-lt"/>
                          <a:cs typeface="Arial" panose="020B0604020202020204" pitchFamily="34" charset="0"/>
                        </a:rPr>
                        <a:t>– divorce par consentement mutuel – médiation - renonciations des </a:t>
                      </a:r>
                      <a:r>
                        <a:rPr lang="fr-FR" sz="2400" dirty="0">
                          <a:solidFill>
                            <a:schemeClr val="accent1"/>
                          </a:solidFill>
                          <a:latin typeface="+mn-lt"/>
                          <a:cs typeface="Arial" panose="020B0604020202020204" pitchFamily="34" charset="0"/>
                        </a:rPr>
                        <a:t>femmes</a:t>
                      </a:r>
                    </a:p>
                    <a:p>
                      <a:pPr marL="342900" indent="-342900" algn="l">
                        <a:buFont typeface="Arial" panose="020B0604020202020204" pitchFamily="34" charset="0"/>
                        <a:buChar char="•"/>
                      </a:pPr>
                      <a:endParaRPr lang="fr-FR" sz="2400" dirty="0">
                        <a:solidFill>
                          <a:sysClr val="windowText" lastClr="000000"/>
                        </a:solidFill>
                        <a:latin typeface="+mn-lt"/>
                        <a:cs typeface="Arial" panose="020B0604020202020204" pitchFamily="34" charset="0"/>
                      </a:endParaRPr>
                    </a:p>
                    <a:p>
                      <a:pPr marL="342900" indent="-342900" algn="l">
                        <a:buFont typeface="Arial" panose="020B0604020202020204" pitchFamily="34" charset="0"/>
                        <a:buChar char="•"/>
                      </a:pPr>
                      <a:r>
                        <a:rPr lang="fr-FR" sz="2400" b="1" dirty="0">
                          <a:solidFill>
                            <a:schemeClr val="accent2"/>
                          </a:solidFill>
                          <a:latin typeface="+mn-lt"/>
                          <a:cs typeface="Arial" panose="020B0604020202020204" pitchFamily="34" charset="0"/>
                        </a:rPr>
                        <a:t>Entraves genrées dans les procédures</a:t>
                      </a:r>
                      <a:r>
                        <a:rPr lang="fr-FR" sz="2400" b="1" dirty="0">
                          <a:solidFill>
                            <a:sysClr val="windowText" lastClr="000000"/>
                          </a:solidFill>
                          <a:latin typeface="+mn-lt"/>
                          <a:cs typeface="Arial" panose="020B0604020202020204" pitchFamily="34" charset="0"/>
                        </a:rPr>
                        <a:t> (p. 180, 198) </a:t>
                      </a:r>
                      <a:r>
                        <a:rPr lang="fr-FR" sz="2400" b="0" dirty="0">
                          <a:solidFill>
                            <a:sysClr val="windowText" lastClr="000000"/>
                          </a:solidFill>
                          <a:latin typeface="+mn-lt"/>
                          <a:cs typeface="Arial" panose="020B0604020202020204" pitchFamily="34" charset="0"/>
                        </a:rPr>
                        <a:t>–</a:t>
                      </a:r>
                      <a:r>
                        <a:rPr lang="fr-FR" sz="2400" dirty="0">
                          <a:solidFill>
                            <a:sysClr val="windowText" lastClr="000000"/>
                          </a:solidFill>
                          <a:latin typeface="+mn-lt"/>
                          <a:cs typeface="Arial" panose="020B0604020202020204" pitchFamily="34" charset="0"/>
                        </a:rPr>
                        <a:t> réticences des femmes – quête des aliments - biais </a:t>
                      </a:r>
                      <a:r>
                        <a:rPr lang="fr-FR" sz="2400" dirty="0">
                          <a:solidFill>
                            <a:schemeClr val="accent1"/>
                          </a:solidFill>
                          <a:latin typeface="+mn-lt"/>
                          <a:cs typeface="Arial" panose="020B0604020202020204" pitchFamily="34" charset="0"/>
                        </a:rPr>
                        <a:t>avocats</a:t>
                      </a:r>
                      <a:r>
                        <a:rPr lang="fr-FR" sz="2400" dirty="0">
                          <a:solidFill>
                            <a:sysClr val="windowText" lastClr="000000"/>
                          </a:solidFill>
                          <a:latin typeface="+mn-lt"/>
                          <a:cs typeface="Arial" panose="020B0604020202020204" pitchFamily="34" charset="0"/>
                        </a:rPr>
                        <a:t> et </a:t>
                      </a:r>
                      <a:r>
                        <a:rPr lang="fr-FR" sz="2400" dirty="0">
                          <a:solidFill>
                            <a:schemeClr val="accent1"/>
                          </a:solidFill>
                          <a:latin typeface="+mn-lt"/>
                          <a:cs typeface="Arial" panose="020B0604020202020204" pitchFamily="34" charset="0"/>
                        </a:rPr>
                        <a:t>magistrats</a:t>
                      </a:r>
                    </a:p>
                  </a:txBody>
                  <a:tcPr marL="64028" marR="64028" marT="32014" marB="32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0646000"/>
                  </a:ext>
                </a:extLst>
              </a:tr>
            </a:tbl>
          </a:graphicData>
        </a:graphic>
      </p:graphicFrame>
    </p:spTree>
    <p:extLst>
      <p:ext uri="{BB962C8B-B14F-4D97-AF65-F5344CB8AC3E}">
        <p14:creationId xmlns:p14="http://schemas.microsoft.com/office/powerpoint/2010/main" val="2227543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CE3D-702B-3D39-D4B2-47698226E888}"/>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ED4F7528-E664-29F9-4634-32AFF8AE7873}"/>
              </a:ext>
            </a:extLst>
          </p:cNvPr>
          <p:cNvSpPr txBox="1"/>
          <p:nvPr/>
        </p:nvSpPr>
        <p:spPr>
          <a:xfrm>
            <a:off x="790677" y="287313"/>
            <a:ext cx="10217893" cy="2308324"/>
          </a:xfrm>
          <a:prstGeom prst="rect">
            <a:avLst/>
          </a:prstGeom>
          <a:noFill/>
        </p:spPr>
        <p:txBody>
          <a:bodyPr wrap="square" rtlCol="0">
            <a:spAutoFit/>
          </a:bodyPr>
          <a:lstStyle/>
          <a:p>
            <a:pPr marL="457200" indent="-457200">
              <a:buAutoNum type="arabicPeriod"/>
            </a:pPr>
            <a:r>
              <a:rPr lang="fr-FR" sz="2400" b="1" dirty="0">
                <a:solidFill>
                  <a:schemeClr val="accent1"/>
                </a:solidFill>
              </a:rPr>
              <a:t>TRANSMISSION DU CAPITAL</a:t>
            </a:r>
            <a:br>
              <a:rPr lang="fr-FR" sz="2400" b="1" dirty="0">
                <a:solidFill>
                  <a:schemeClr val="accent1"/>
                </a:solidFill>
              </a:rPr>
            </a:br>
            <a:r>
              <a:rPr lang="fr-FR" sz="2400" b="1" dirty="0">
                <a:solidFill>
                  <a:schemeClr val="accent1"/>
                </a:solidFill>
              </a:rPr>
              <a:t>ATTRAIT POUR LES SEPARATIONS DE BIENS</a:t>
            </a:r>
          </a:p>
          <a:p>
            <a:r>
              <a:rPr lang="fr-FR" sz="2400" b="1" dirty="0">
                <a:solidFill>
                  <a:schemeClr val="accent2"/>
                </a:solidFill>
              </a:rPr>
              <a:t>Prolongation d’un fonctionnement prémarital perçu comme égalitaire</a:t>
            </a:r>
          </a:p>
          <a:p>
            <a:r>
              <a:rPr lang="fr-FR" sz="2400" b="1" dirty="0">
                <a:solidFill>
                  <a:schemeClr val="accent2"/>
                </a:solidFill>
              </a:rPr>
              <a:t>Idéal du notaire : neutralité, liberté contractuelle, respect du contrat</a:t>
            </a:r>
          </a:p>
          <a:p>
            <a:r>
              <a:rPr lang="fr-FR" sz="2400" b="1" dirty="0">
                <a:solidFill>
                  <a:srgbClr val="FF0000"/>
                </a:solidFill>
              </a:rPr>
              <a:t>Discours notarial favorable à la séparation de biens (biais)</a:t>
            </a:r>
          </a:p>
          <a:p>
            <a:endParaRPr lang="fr-FR" sz="2400" b="1" dirty="0">
              <a:solidFill>
                <a:schemeClr val="accent2"/>
              </a:solidFill>
            </a:endParaRPr>
          </a:p>
        </p:txBody>
      </p:sp>
      <p:pic>
        <p:nvPicPr>
          <p:cNvPr id="9" name="Image 8" descr="Une image contenant texte, Police, blanc, algèbre&#10;&#10;Description générée automatiquement">
            <a:extLst>
              <a:ext uri="{FF2B5EF4-FFF2-40B4-BE49-F238E27FC236}">
                <a16:creationId xmlns:a16="http://schemas.microsoft.com/office/drawing/2014/main" id="{5BECBA6E-6B5A-C9A8-DF64-4D78C2BEF394}"/>
              </a:ext>
            </a:extLst>
          </p:cNvPr>
          <p:cNvPicPr>
            <a:picLocks noChangeAspect="1"/>
          </p:cNvPicPr>
          <p:nvPr/>
        </p:nvPicPr>
        <p:blipFill>
          <a:blip r:embed="rId3"/>
          <a:stretch>
            <a:fillRect/>
          </a:stretch>
        </p:blipFill>
        <p:spPr>
          <a:xfrm>
            <a:off x="375783" y="2215362"/>
            <a:ext cx="11519342" cy="3028991"/>
          </a:xfrm>
          <a:prstGeom prst="rect">
            <a:avLst/>
          </a:prstGeom>
        </p:spPr>
      </p:pic>
      <p:pic>
        <p:nvPicPr>
          <p:cNvPr id="3" name="Image 2" descr="Une image contenant texte, Police, blanc, algèbre&#10;&#10;Description générée automatiquement">
            <a:extLst>
              <a:ext uri="{FF2B5EF4-FFF2-40B4-BE49-F238E27FC236}">
                <a16:creationId xmlns:a16="http://schemas.microsoft.com/office/drawing/2014/main" id="{517C4DF5-B02F-51DC-F0BC-FAEE1666A76A}"/>
              </a:ext>
            </a:extLst>
          </p:cNvPr>
          <p:cNvPicPr>
            <a:picLocks noChangeAspect="1"/>
          </p:cNvPicPr>
          <p:nvPr/>
        </p:nvPicPr>
        <p:blipFill>
          <a:blip r:embed="rId4"/>
          <a:stretch>
            <a:fillRect/>
          </a:stretch>
        </p:blipFill>
        <p:spPr>
          <a:xfrm>
            <a:off x="375783" y="4007224"/>
            <a:ext cx="11627133" cy="2563463"/>
          </a:xfrm>
          <a:prstGeom prst="rect">
            <a:avLst/>
          </a:prstGeom>
        </p:spPr>
      </p:pic>
    </p:spTree>
    <p:extLst>
      <p:ext uri="{BB962C8B-B14F-4D97-AF65-F5344CB8AC3E}">
        <p14:creationId xmlns:p14="http://schemas.microsoft.com/office/powerpoint/2010/main" val="278010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CE3D-702B-3D39-D4B2-47698226E888}"/>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2CA44990-464B-22D6-9CBB-1B32ACBB9A6A}"/>
              </a:ext>
            </a:extLst>
          </p:cNvPr>
          <p:cNvPicPr>
            <a:picLocks noChangeAspect="1"/>
          </p:cNvPicPr>
          <p:nvPr/>
        </p:nvPicPr>
        <p:blipFill>
          <a:blip r:embed="rId3"/>
          <a:stretch>
            <a:fillRect/>
          </a:stretch>
        </p:blipFill>
        <p:spPr>
          <a:xfrm>
            <a:off x="156902" y="2332856"/>
            <a:ext cx="11878196" cy="3651085"/>
          </a:xfrm>
          <a:prstGeom prst="rect">
            <a:avLst/>
          </a:prstGeom>
        </p:spPr>
      </p:pic>
      <p:sp>
        <p:nvSpPr>
          <p:cNvPr id="2" name="ZoneTexte 1">
            <a:extLst>
              <a:ext uri="{FF2B5EF4-FFF2-40B4-BE49-F238E27FC236}">
                <a16:creationId xmlns:a16="http://schemas.microsoft.com/office/drawing/2014/main" id="{BFD22CE1-A321-A60E-09AB-71A47E62BCA6}"/>
              </a:ext>
            </a:extLst>
          </p:cNvPr>
          <p:cNvSpPr txBox="1"/>
          <p:nvPr/>
        </p:nvSpPr>
        <p:spPr>
          <a:xfrm>
            <a:off x="684219" y="335217"/>
            <a:ext cx="10126374" cy="1200329"/>
          </a:xfrm>
          <a:prstGeom prst="rect">
            <a:avLst/>
          </a:prstGeom>
          <a:noFill/>
        </p:spPr>
        <p:txBody>
          <a:bodyPr wrap="square" rtlCol="0">
            <a:spAutoFit/>
          </a:bodyPr>
          <a:lstStyle/>
          <a:p>
            <a:pPr marL="457200" indent="-457200">
              <a:buAutoNum type="arabicPeriod"/>
            </a:pPr>
            <a:r>
              <a:rPr lang="fr-FR" sz="2400" b="1" dirty="0">
                <a:solidFill>
                  <a:schemeClr val="accent1"/>
                </a:solidFill>
              </a:rPr>
              <a:t>TRANSMISSION DU CAPITAL</a:t>
            </a:r>
            <a:br>
              <a:rPr lang="fr-FR" sz="2400" b="1" dirty="0">
                <a:solidFill>
                  <a:schemeClr val="accent1"/>
                </a:solidFill>
              </a:rPr>
            </a:br>
            <a:r>
              <a:rPr lang="fr-FR" sz="2400" b="1" dirty="0">
                <a:solidFill>
                  <a:schemeClr val="accent1"/>
                </a:solidFill>
              </a:rPr>
              <a:t>ATTRAIT DES SEPARATIONS DE BIENS</a:t>
            </a:r>
          </a:p>
          <a:p>
            <a:r>
              <a:rPr lang="fr-FR" sz="2400" b="1" dirty="0">
                <a:solidFill>
                  <a:srgbClr val="FF0000"/>
                </a:solidFill>
              </a:rPr>
              <a:t>Discours notarial négatif envers la communauté</a:t>
            </a:r>
          </a:p>
        </p:txBody>
      </p:sp>
    </p:spTree>
    <p:extLst>
      <p:ext uri="{BB962C8B-B14F-4D97-AF65-F5344CB8AC3E}">
        <p14:creationId xmlns:p14="http://schemas.microsoft.com/office/powerpoint/2010/main" val="74759367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2955</TotalTime>
  <Words>8642</Words>
  <Application>Microsoft Macintosh PowerPoint</Application>
  <PresentationFormat>Grand écran</PresentationFormat>
  <Paragraphs>883</Paragraphs>
  <Slides>37</Slides>
  <Notes>37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37</vt:i4>
      </vt:variant>
    </vt:vector>
  </HeadingPairs>
  <TitlesOfParts>
    <vt:vector size="45" baseType="lpstr">
      <vt:lpstr>Arial</vt:lpstr>
      <vt:lpstr>Calibri</vt:lpstr>
      <vt:lpstr>Calibri Light</vt:lpstr>
      <vt:lpstr>Courier New</vt:lpstr>
      <vt:lpstr>Helvetica</vt:lpstr>
      <vt:lpstr>Verdana</vt:lpstr>
      <vt:lpstr>Wingdings</vt:lpstr>
      <vt:lpstr>Thème Office</vt:lpstr>
      <vt:lpstr>Inégalités femmes-hommes  dans la transmission du capital conjugal  et les procédures alimentaires.  Constats empiriques et propositions de solution.</vt:lpstr>
      <vt:lpstr>Présentation PowerPoint</vt:lpstr>
      <vt:lpstr>Présentation PowerPoint</vt:lpstr>
      <vt:lpstr>Présentation PowerPoint</vt:lpstr>
      <vt:lpstr>Présentation PowerPoint</vt:lpstr>
      <vt:lpstr>Présentation PowerPoint</vt:lpstr>
      <vt:lpstr>SECONDE CAUSE D’ECART EN CAPITAL : BIAIS PROFESSIONNELS GENRES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SUGGESTIONS D’AMELIORATION DU DROIT BELGE</vt:lpstr>
      <vt:lpstr>PARAMETRES JURIDIQUES D’UNE EVOLUTION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STATUTS DU COUPLE EN DROIT BELGE</dc:title>
  <dc:creator>Leleu Yves-Henri</dc:creator>
  <cp:lastModifiedBy>Leleu Yves-Henri</cp:lastModifiedBy>
  <cp:revision>73</cp:revision>
  <cp:lastPrinted>2025-01-29T13:41:45Z</cp:lastPrinted>
  <dcterms:created xsi:type="dcterms:W3CDTF">2024-05-28T12:27:01Z</dcterms:created>
  <dcterms:modified xsi:type="dcterms:W3CDTF">2025-01-29T13:45:43Z</dcterms:modified>
</cp:coreProperties>
</file>