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4.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notesSlides/notesSlide5.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notesSlides/notesSlide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notesSlides/notesSlide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3.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4.xml" ContentType="application/vnd.openxmlformats-officedocument.themeOverr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5.xml" ContentType="application/vnd.openxmlformats-officedocument.themeOverride+xml"/>
  <Override PartName="/ppt/notesSlides/notesSlide8.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6.xml" ContentType="application/vnd.openxmlformats-officedocument.themeOverr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7.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8.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9.xml" ContentType="application/vnd.openxmlformats-officedocument.themeOverr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heme/themeOverride50.xml" ContentType="application/vnd.openxmlformats-officedocument.themeOverride+xml"/>
  <Override PartName="/ppt/notesSlides/notesSlide9.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51.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theme/themeOverride52.xml" ContentType="application/vnd.openxmlformats-officedocument.themeOverr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5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theme/themeOverride54.xml" ContentType="application/vnd.openxmlformats-officedocument.themeOverr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55.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34"/>
  </p:notesMasterIdLst>
  <p:sldIdLst>
    <p:sldId id="257" r:id="rId3"/>
    <p:sldId id="259" r:id="rId4"/>
    <p:sldId id="258" r:id="rId5"/>
    <p:sldId id="335" r:id="rId6"/>
    <p:sldId id="361" r:id="rId7"/>
    <p:sldId id="262" r:id="rId8"/>
    <p:sldId id="336" r:id="rId9"/>
    <p:sldId id="345" r:id="rId10"/>
    <p:sldId id="362" r:id="rId11"/>
    <p:sldId id="355" r:id="rId12"/>
    <p:sldId id="363" r:id="rId13"/>
    <p:sldId id="364" r:id="rId14"/>
    <p:sldId id="365" r:id="rId15"/>
    <p:sldId id="366" r:id="rId16"/>
    <p:sldId id="360" r:id="rId17"/>
    <p:sldId id="356" r:id="rId18"/>
    <p:sldId id="357" r:id="rId19"/>
    <p:sldId id="358" r:id="rId20"/>
    <p:sldId id="359" r:id="rId21"/>
    <p:sldId id="337" r:id="rId22"/>
    <p:sldId id="338" r:id="rId23"/>
    <p:sldId id="339" r:id="rId24"/>
    <p:sldId id="340" r:id="rId25"/>
    <p:sldId id="341" r:id="rId26"/>
    <p:sldId id="342" r:id="rId27"/>
    <p:sldId id="343" r:id="rId28"/>
    <p:sldId id="344" r:id="rId29"/>
    <p:sldId id="351" r:id="rId30"/>
    <p:sldId id="352" r:id="rId31"/>
    <p:sldId id="349" r:id="rId32"/>
    <p:sldId id="354"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18FC3A-67BE-4BE8-A793-26045FB479C3}" v="507" dt="2023-09-12T11:12:02.896"/>
    <p1510:client id="{A5A86548-33D1-DA28-0162-6CDCE6175DC4}" v="31" dt="2023-09-11T21:39:45.7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692" y="1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ez Saura Pablo" userId="d6a248c8-9fc4-48e1-818d-18010d30aa9c" providerId="ADAL" clId="{7518FC3A-67BE-4BE8-A793-26045FB479C3}"/>
    <pc:docChg chg="undo custSel addSld modSld sldOrd modMainMaster">
      <pc:chgData name="Perez Saura Pablo" userId="d6a248c8-9fc4-48e1-818d-18010d30aa9c" providerId="ADAL" clId="{7518FC3A-67BE-4BE8-A793-26045FB479C3}" dt="2023-09-12T11:12:20.123" v="967" actId="1076"/>
      <pc:docMkLst>
        <pc:docMk/>
      </pc:docMkLst>
      <pc:sldChg chg="modSp setBg">
        <pc:chgData name="Perez Saura Pablo" userId="d6a248c8-9fc4-48e1-818d-18010d30aa9c" providerId="ADAL" clId="{7518FC3A-67BE-4BE8-A793-26045FB479C3}" dt="2023-09-12T09:22:52.012" v="417"/>
        <pc:sldMkLst>
          <pc:docMk/>
          <pc:sldMk cId="665625898" sldId="257"/>
        </pc:sldMkLst>
        <pc:spChg chg="mod">
          <ac:chgData name="Perez Saura Pablo" userId="d6a248c8-9fc4-48e1-818d-18010d30aa9c" providerId="ADAL" clId="{7518FC3A-67BE-4BE8-A793-26045FB479C3}" dt="2023-09-12T09:20:55.794" v="5"/>
          <ac:spMkLst>
            <pc:docMk/>
            <pc:sldMk cId="665625898" sldId="257"/>
            <ac:spMk id="4" creationId="{7E240CAE-6A4B-4A63-BC92-454B94080D06}"/>
          </ac:spMkLst>
        </pc:spChg>
      </pc:sldChg>
      <pc:sldChg chg="addSp delSp modSp">
        <pc:chgData name="Perez Saura Pablo" userId="d6a248c8-9fc4-48e1-818d-18010d30aa9c" providerId="ADAL" clId="{7518FC3A-67BE-4BE8-A793-26045FB479C3}" dt="2023-09-12T09:20:36.524" v="4" actId="1076"/>
        <pc:sldMkLst>
          <pc:docMk/>
          <pc:sldMk cId="1881548437" sldId="259"/>
        </pc:sldMkLst>
        <pc:picChg chg="add mod">
          <ac:chgData name="Perez Saura Pablo" userId="d6a248c8-9fc4-48e1-818d-18010d30aa9c" providerId="ADAL" clId="{7518FC3A-67BE-4BE8-A793-26045FB479C3}" dt="2023-09-12T09:20:36.524" v="4" actId="1076"/>
          <ac:picMkLst>
            <pc:docMk/>
            <pc:sldMk cId="1881548437" sldId="259"/>
            <ac:picMk id="1026" creationId="{D97536FF-7E65-F833-1D45-6B433001444B}"/>
          </ac:picMkLst>
        </pc:picChg>
        <pc:picChg chg="del mod">
          <ac:chgData name="Perez Saura Pablo" userId="d6a248c8-9fc4-48e1-818d-18010d30aa9c" providerId="ADAL" clId="{7518FC3A-67BE-4BE8-A793-26045FB479C3}" dt="2023-09-12T09:20:29.085" v="1" actId="478"/>
          <ac:picMkLst>
            <pc:docMk/>
            <pc:sldMk cId="1881548437" sldId="259"/>
            <ac:picMk id="1037" creationId="{9B82617B-14C2-4594-A68E-4613F9823B4C}"/>
          </ac:picMkLst>
        </pc:picChg>
      </pc:sldChg>
      <pc:sldChg chg="addSp delSp modSp mod modShow">
        <pc:chgData name="Perez Saura Pablo" userId="d6a248c8-9fc4-48e1-818d-18010d30aa9c" providerId="ADAL" clId="{7518FC3A-67BE-4BE8-A793-26045FB479C3}" dt="2023-09-12T09:57:41.406" v="626" actId="729"/>
        <pc:sldMkLst>
          <pc:docMk/>
          <pc:sldMk cId="1835882165" sldId="335"/>
        </pc:sldMkLst>
        <pc:spChg chg="mod">
          <ac:chgData name="Perez Saura Pablo" userId="d6a248c8-9fc4-48e1-818d-18010d30aa9c" providerId="ADAL" clId="{7518FC3A-67BE-4BE8-A793-26045FB479C3}" dt="2023-09-12T09:20:55.794" v="5"/>
          <ac:spMkLst>
            <pc:docMk/>
            <pc:sldMk cId="1835882165" sldId="335"/>
            <ac:spMk id="2" creationId="{3C4487ED-F130-3EF0-E06D-65E3AE5E3855}"/>
          </ac:spMkLst>
        </pc:spChg>
        <pc:spChg chg="add del">
          <ac:chgData name="Perez Saura Pablo" userId="d6a248c8-9fc4-48e1-818d-18010d30aa9c" providerId="ADAL" clId="{7518FC3A-67BE-4BE8-A793-26045FB479C3}" dt="2023-09-12T09:25:41.626" v="429" actId="478"/>
          <ac:spMkLst>
            <pc:docMk/>
            <pc:sldMk cId="1835882165" sldId="335"/>
            <ac:spMk id="3" creationId="{2AEA4B00-C86D-FF0F-0A35-38F8054FFF8B}"/>
          </ac:spMkLst>
        </pc:spChg>
        <pc:spChg chg="mod">
          <ac:chgData name="Perez Saura Pablo" userId="d6a248c8-9fc4-48e1-818d-18010d30aa9c" providerId="ADAL" clId="{7518FC3A-67BE-4BE8-A793-26045FB479C3}" dt="2023-09-12T09:25:28.085" v="427" actId="206"/>
          <ac:spMkLst>
            <pc:docMk/>
            <pc:sldMk cId="1835882165" sldId="335"/>
            <ac:spMk id="26" creationId="{8CBC3124-B10B-41B6-A536-2CAFFAA5C80B}"/>
          </ac:spMkLst>
        </pc:spChg>
        <pc:spChg chg="add del mod">
          <ac:chgData name="Perez Saura Pablo" userId="d6a248c8-9fc4-48e1-818d-18010d30aa9c" providerId="ADAL" clId="{7518FC3A-67BE-4BE8-A793-26045FB479C3}" dt="2023-09-12T09:27:05.334" v="435" actId="478"/>
          <ac:spMkLst>
            <pc:docMk/>
            <pc:sldMk cId="1835882165" sldId="335"/>
            <ac:spMk id="30" creationId="{96ABA4BC-A4F0-212B-C6C0-5B5D64B6E145}"/>
          </ac:spMkLst>
        </pc:spChg>
      </pc:sldChg>
      <pc:sldChg chg="modSp">
        <pc:chgData name="Perez Saura Pablo" userId="d6a248c8-9fc4-48e1-818d-18010d30aa9c" providerId="ADAL" clId="{7518FC3A-67BE-4BE8-A793-26045FB479C3}" dt="2023-09-12T09:20:55.794" v="5"/>
        <pc:sldMkLst>
          <pc:docMk/>
          <pc:sldMk cId="1440372937" sldId="336"/>
        </pc:sldMkLst>
        <pc:spChg chg="mod">
          <ac:chgData name="Perez Saura Pablo" userId="d6a248c8-9fc4-48e1-818d-18010d30aa9c" providerId="ADAL" clId="{7518FC3A-67BE-4BE8-A793-26045FB479C3}" dt="2023-09-12T09:20:55.794" v="5"/>
          <ac:spMkLst>
            <pc:docMk/>
            <pc:sldMk cId="1440372937" sldId="336"/>
            <ac:spMk id="2" creationId="{41185A99-009B-1528-F203-4FD2C8AFBD2A}"/>
          </ac:spMkLst>
        </pc:spChg>
      </pc:sldChg>
      <pc:sldChg chg="modSp">
        <pc:chgData name="Perez Saura Pablo" userId="d6a248c8-9fc4-48e1-818d-18010d30aa9c" providerId="ADAL" clId="{7518FC3A-67BE-4BE8-A793-26045FB479C3}" dt="2023-09-12T09:20:55.794" v="5"/>
        <pc:sldMkLst>
          <pc:docMk/>
          <pc:sldMk cId="1874686906" sldId="337"/>
        </pc:sldMkLst>
        <pc:spChg chg="mod">
          <ac:chgData name="Perez Saura Pablo" userId="d6a248c8-9fc4-48e1-818d-18010d30aa9c" providerId="ADAL" clId="{7518FC3A-67BE-4BE8-A793-26045FB479C3}" dt="2023-09-12T09:20:55.794" v="5"/>
          <ac:spMkLst>
            <pc:docMk/>
            <pc:sldMk cId="1874686906" sldId="337"/>
            <ac:spMk id="2" creationId="{7B42E6E4-3A27-9999-3E56-1DE3908ABD00}"/>
          </ac:spMkLst>
        </pc:spChg>
      </pc:sldChg>
      <pc:sldChg chg="modSp">
        <pc:chgData name="Perez Saura Pablo" userId="d6a248c8-9fc4-48e1-818d-18010d30aa9c" providerId="ADAL" clId="{7518FC3A-67BE-4BE8-A793-26045FB479C3}" dt="2023-09-12T09:20:55.794" v="5"/>
        <pc:sldMkLst>
          <pc:docMk/>
          <pc:sldMk cId="2203050983" sldId="338"/>
        </pc:sldMkLst>
        <pc:spChg chg="mod">
          <ac:chgData name="Perez Saura Pablo" userId="d6a248c8-9fc4-48e1-818d-18010d30aa9c" providerId="ADAL" clId="{7518FC3A-67BE-4BE8-A793-26045FB479C3}" dt="2023-09-12T09:20:55.794" v="5"/>
          <ac:spMkLst>
            <pc:docMk/>
            <pc:sldMk cId="2203050983" sldId="338"/>
            <ac:spMk id="2" creationId="{66974D2F-3C0E-B22E-C5A5-7D9FC2E0DE34}"/>
          </ac:spMkLst>
        </pc:spChg>
      </pc:sldChg>
      <pc:sldChg chg="modSp">
        <pc:chgData name="Perez Saura Pablo" userId="d6a248c8-9fc4-48e1-818d-18010d30aa9c" providerId="ADAL" clId="{7518FC3A-67BE-4BE8-A793-26045FB479C3}" dt="2023-09-12T09:20:55.794" v="5"/>
        <pc:sldMkLst>
          <pc:docMk/>
          <pc:sldMk cId="1104490576" sldId="339"/>
        </pc:sldMkLst>
        <pc:spChg chg="mod">
          <ac:chgData name="Perez Saura Pablo" userId="d6a248c8-9fc4-48e1-818d-18010d30aa9c" providerId="ADAL" clId="{7518FC3A-67BE-4BE8-A793-26045FB479C3}" dt="2023-09-12T09:20:55.794" v="5"/>
          <ac:spMkLst>
            <pc:docMk/>
            <pc:sldMk cId="1104490576" sldId="339"/>
            <ac:spMk id="2" creationId="{783C1BC7-FDAF-4EDB-6F13-B008B7ADF6A3}"/>
          </ac:spMkLst>
        </pc:spChg>
      </pc:sldChg>
      <pc:sldChg chg="modSp">
        <pc:chgData name="Perez Saura Pablo" userId="d6a248c8-9fc4-48e1-818d-18010d30aa9c" providerId="ADAL" clId="{7518FC3A-67BE-4BE8-A793-26045FB479C3}" dt="2023-09-12T09:20:55.794" v="5"/>
        <pc:sldMkLst>
          <pc:docMk/>
          <pc:sldMk cId="3290101120" sldId="340"/>
        </pc:sldMkLst>
        <pc:spChg chg="mod">
          <ac:chgData name="Perez Saura Pablo" userId="d6a248c8-9fc4-48e1-818d-18010d30aa9c" providerId="ADAL" clId="{7518FC3A-67BE-4BE8-A793-26045FB479C3}" dt="2023-09-12T09:20:55.794" v="5"/>
          <ac:spMkLst>
            <pc:docMk/>
            <pc:sldMk cId="3290101120" sldId="340"/>
            <ac:spMk id="2" creationId="{409CDF13-4EE7-9A81-CD31-AE54A26C20AA}"/>
          </ac:spMkLst>
        </pc:spChg>
      </pc:sldChg>
      <pc:sldChg chg="modSp">
        <pc:chgData name="Perez Saura Pablo" userId="d6a248c8-9fc4-48e1-818d-18010d30aa9c" providerId="ADAL" clId="{7518FC3A-67BE-4BE8-A793-26045FB479C3}" dt="2023-09-12T09:20:55.794" v="5"/>
        <pc:sldMkLst>
          <pc:docMk/>
          <pc:sldMk cId="1218720738" sldId="341"/>
        </pc:sldMkLst>
        <pc:spChg chg="mod">
          <ac:chgData name="Perez Saura Pablo" userId="d6a248c8-9fc4-48e1-818d-18010d30aa9c" providerId="ADAL" clId="{7518FC3A-67BE-4BE8-A793-26045FB479C3}" dt="2023-09-12T09:20:55.794" v="5"/>
          <ac:spMkLst>
            <pc:docMk/>
            <pc:sldMk cId="1218720738" sldId="341"/>
            <ac:spMk id="2" creationId="{381D26C1-D74B-35E5-64C9-E0E8813F180D}"/>
          </ac:spMkLst>
        </pc:spChg>
      </pc:sldChg>
      <pc:sldChg chg="modSp">
        <pc:chgData name="Perez Saura Pablo" userId="d6a248c8-9fc4-48e1-818d-18010d30aa9c" providerId="ADAL" clId="{7518FC3A-67BE-4BE8-A793-26045FB479C3}" dt="2023-09-12T09:20:55.794" v="5"/>
        <pc:sldMkLst>
          <pc:docMk/>
          <pc:sldMk cId="2738818006" sldId="342"/>
        </pc:sldMkLst>
        <pc:spChg chg="mod">
          <ac:chgData name="Perez Saura Pablo" userId="d6a248c8-9fc4-48e1-818d-18010d30aa9c" providerId="ADAL" clId="{7518FC3A-67BE-4BE8-A793-26045FB479C3}" dt="2023-09-12T09:20:55.794" v="5"/>
          <ac:spMkLst>
            <pc:docMk/>
            <pc:sldMk cId="2738818006" sldId="342"/>
            <ac:spMk id="2" creationId="{F0668FB6-74C3-F66A-ABDD-95B1E4C06DF6}"/>
          </ac:spMkLst>
        </pc:spChg>
      </pc:sldChg>
      <pc:sldChg chg="modSp">
        <pc:chgData name="Perez Saura Pablo" userId="d6a248c8-9fc4-48e1-818d-18010d30aa9c" providerId="ADAL" clId="{7518FC3A-67BE-4BE8-A793-26045FB479C3}" dt="2023-09-12T09:20:55.794" v="5"/>
        <pc:sldMkLst>
          <pc:docMk/>
          <pc:sldMk cId="3638370023" sldId="343"/>
        </pc:sldMkLst>
        <pc:spChg chg="mod">
          <ac:chgData name="Perez Saura Pablo" userId="d6a248c8-9fc4-48e1-818d-18010d30aa9c" providerId="ADAL" clId="{7518FC3A-67BE-4BE8-A793-26045FB479C3}" dt="2023-09-12T09:20:55.794" v="5"/>
          <ac:spMkLst>
            <pc:docMk/>
            <pc:sldMk cId="3638370023" sldId="343"/>
            <ac:spMk id="2" creationId="{8C930C8C-8DBE-1B00-E2CA-D0F8DF7D86B9}"/>
          </ac:spMkLst>
        </pc:spChg>
      </pc:sldChg>
      <pc:sldChg chg="modSp">
        <pc:chgData name="Perez Saura Pablo" userId="d6a248c8-9fc4-48e1-818d-18010d30aa9c" providerId="ADAL" clId="{7518FC3A-67BE-4BE8-A793-26045FB479C3}" dt="2023-09-12T09:20:55.794" v="5"/>
        <pc:sldMkLst>
          <pc:docMk/>
          <pc:sldMk cId="1062537136" sldId="344"/>
        </pc:sldMkLst>
        <pc:spChg chg="mod">
          <ac:chgData name="Perez Saura Pablo" userId="d6a248c8-9fc4-48e1-818d-18010d30aa9c" providerId="ADAL" clId="{7518FC3A-67BE-4BE8-A793-26045FB479C3}" dt="2023-09-12T09:20:55.794" v="5"/>
          <ac:spMkLst>
            <pc:docMk/>
            <pc:sldMk cId="1062537136" sldId="344"/>
            <ac:spMk id="2" creationId="{D747DB8C-8EB5-40BF-7079-DEB15F2962CB}"/>
          </ac:spMkLst>
        </pc:spChg>
      </pc:sldChg>
      <pc:sldChg chg="modSp mod modShow">
        <pc:chgData name="Perez Saura Pablo" userId="d6a248c8-9fc4-48e1-818d-18010d30aa9c" providerId="ADAL" clId="{7518FC3A-67BE-4BE8-A793-26045FB479C3}" dt="2023-09-12T11:06:25.346" v="807" actId="729"/>
        <pc:sldMkLst>
          <pc:docMk/>
          <pc:sldMk cId="3734749084" sldId="345"/>
        </pc:sldMkLst>
        <pc:graphicFrameChg chg="mod">
          <ac:chgData name="Perez Saura Pablo" userId="d6a248c8-9fc4-48e1-818d-18010d30aa9c" providerId="ADAL" clId="{7518FC3A-67BE-4BE8-A793-26045FB479C3}" dt="2023-09-12T09:24:51.285" v="419" actId="1076"/>
          <ac:graphicFrameMkLst>
            <pc:docMk/>
            <pc:sldMk cId="3734749084" sldId="345"/>
            <ac:graphicFrameMk id="5" creationId="{1B5ABDCF-EE49-45BF-9F59-155F5B9A00DB}"/>
          </ac:graphicFrameMkLst>
        </pc:graphicFrameChg>
      </pc:sldChg>
      <pc:sldChg chg="modSp">
        <pc:chgData name="Perez Saura Pablo" userId="d6a248c8-9fc4-48e1-818d-18010d30aa9c" providerId="ADAL" clId="{7518FC3A-67BE-4BE8-A793-26045FB479C3}" dt="2023-09-12T09:20:55.794" v="5"/>
        <pc:sldMkLst>
          <pc:docMk/>
          <pc:sldMk cId="1446799381" sldId="349"/>
        </pc:sldMkLst>
        <pc:spChg chg="mod">
          <ac:chgData name="Perez Saura Pablo" userId="d6a248c8-9fc4-48e1-818d-18010d30aa9c" providerId="ADAL" clId="{7518FC3A-67BE-4BE8-A793-26045FB479C3}" dt="2023-09-12T09:20:55.794" v="5"/>
          <ac:spMkLst>
            <pc:docMk/>
            <pc:sldMk cId="1446799381" sldId="349"/>
            <ac:spMk id="23" creationId="{036D3984-AD25-4760-8EC0-E5CF33DE220B}"/>
          </ac:spMkLst>
        </pc:spChg>
      </pc:sldChg>
      <pc:sldChg chg="modSp">
        <pc:chgData name="Perez Saura Pablo" userId="d6a248c8-9fc4-48e1-818d-18010d30aa9c" providerId="ADAL" clId="{7518FC3A-67BE-4BE8-A793-26045FB479C3}" dt="2023-09-12T09:20:55.794" v="5"/>
        <pc:sldMkLst>
          <pc:docMk/>
          <pc:sldMk cId="2274138382" sldId="351"/>
        </pc:sldMkLst>
        <pc:spChg chg="mod">
          <ac:chgData name="Perez Saura Pablo" userId="d6a248c8-9fc4-48e1-818d-18010d30aa9c" providerId="ADAL" clId="{7518FC3A-67BE-4BE8-A793-26045FB479C3}" dt="2023-09-12T09:20:55.794" v="5"/>
          <ac:spMkLst>
            <pc:docMk/>
            <pc:sldMk cId="2274138382" sldId="351"/>
            <ac:spMk id="4" creationId="{7C1AF334-169B-4244-BE7B-3CD0A0D82AD8}"/>
          </ac:spMkLst>
        </pc:spChg>
      </pc:sldChg>
      <pc:sldChg chg="modSp">
        <pc:chgData name="Perez Saura Pablo" userId="d6a248c8-9fc4-48e1-818d-18010d30aa9c" providerId="ADAL" clId="{7518FC3A-67BE-4BE8-A793-26045FB479C3}" dt="2023-09-12T09:20:55.794" v="5"/>
        <pc:sldMkLst>
          <pc:docMk/>
          <pc:sldMk cId="1278022174" sldId="354"/>
        </pc:sldMkLst>
        <pc:spChg chg="mod">
          <ac:chgData name="Perez Saura Pablo" userId="d6a248c8-9fc4-48e1-818d-18010d30aa9c" providerId="ADAL" clId="{7518FC3A-67BE-4BE8-A793-26045FB479C3}" dt="2023-09-12T09:20:55.794" v="5"/>
          <ac:spMkLst>
            <pc:docMk/>
            <pc:sldMk cId="1278022174" sldId="354"/>
            <ac:spMk id="4" creationId="{D429218B-87EE-44C0-A31A-A51F61C1B7BE}"/>
          </ac:spMkLst>
        </pc:spChg>
      </pc:sldChg>
      <pc:sldChg chg="addSp modSp mod ord">
        <pc:chgData name="Perez Saura Pablo" userId="d6a248c8-9fc4-48e1-818d-18010d30aa9c" providerId="ADAL" clId="{7518FC3A-67BE-4BE8-A793-26045FB479C3}" dt="2023-09-12T11:06:22.157" v="806"/>
        <pc:sldMkLst>
          <pc:docMk/>
          <pc:sldMk cId="3901424387" sldId="355"/>
        </pc:sldMkLst>
        <pc:spChg chg="add mod">
          <ac:chgData name="Perez Saura Pablo" userId="d6a248c8-9fc4-48e1-818d-18010d30aa9c" providerId="ADAL" clId="{7518FC3A-67BE-4BE8-A793-26045FB479C3}" dt="2023-09-12T11:06:08.742" v="800" actId="113"/>
          <ac:spMkLst>
            <pc:docMk/>
            <pc:sldMk cId="3901424387" sldId="355"/>
            <ac:spMk id="3" creationId="{4A3492EB-AF8B-E18A-1813-7E1EF5E333C7}"/>
          </ac:spMkLst>
        </pc:spChg>
        <pc:spChg chg="mod">
          <ac:chgData name="Perez Saura Pablo" userId="d6a248c8-9fc4-48e1-818d-18010d30aa9c" providerId="ADAL" clId="{7518FC3A-67BE-4BE8-A793-26045FB479C3}" dt="2023-09-12T11:05:52.771" v="797" actId="1076"/>
          <ac:spMkLst>
            <pc:docMk/>
            <pc:sldMk cId="3901424387" sldId="355"/>
            <ac:spMk id="7" creationId="{50D14044-AE41-4CC9-93DD-D295124B82CD}"/>
          </ac:spMkLst>
        </pc:spChg>
        <pc:spChg chg="mod">
          <ac:chgData name="Perez Saura Pablo" userId="d6a248c8-9fc4-48e1-818d-18010d30aa9c" providerId="ADAL" clId="{7518FC3A-67BE-4BE8-A793-26045FB479C3}" dt="2023-09-12T11:05:52.771" v="797" actId="1076"/>
          <ac:spMkLst>
            <pc:docMk/>
            <pc:sldMk cId="3901424387" sldId="355"/>
            <ac:spMk id="8" creationId="{02908E05-E572-4D20-9E72-B33794992EB0}"/>
          </ac:spMkLst>
        </pc:spChg>
        <pc:spChg chg="mod">
          <ac:chgData name="Perez Saura Pablo" userId="d6a248c8-9fc4-48e1-818d-18010d30aa9c" providerId="ADAL" clId="{7518FC3A-67BE-4BE8-A793-26045FB479C3}" dt="2023-09-12T11:05:52.771" v="797" actId="1076"/>
          <ac:spMkLst>
            <pc:docMk/>
            <pc:sldMk cId="3901424387" sldId="355"/>
            <ac:spMk id="14" creationId="{D32DECD1-FED2-4E2A-98BD-E953A3A0CDCF}"/>
          </ac:spMkLst>
        </pc:spChg>
        <pc:spChg chg="mod">
          <ac:chgData name="Perez Saura Pablo" userId="d6a248c8-9fc4-48e1-818d-18010d30aa9c" providerId="ADAL" clId="{7518FC3A-67BE-4BE8-A793-26045FB479C3}" dt="2023-09-12T11:05:52.771" v="797" actId="1076"/>
          <ac:spMkLst>
            <pc:docMk/>
            <pc:sldMk cId="3901424387" sldId="355"/>
            <ac:spMk id="16" creationId="{E1CBE5D4-0E10-4477-8565-CEAC60C2F05F}"/>
          </ac:spMkLst>
        </pc:spChg>
        <pc:spChg chg="mod">
          <ac:chgData name="Perez Saura Pablo" userId="d6a248c8-9fc4-48e1-818d-18010d30aa9c" providerId="ADAL" clId="{7518FC3A-67BE-4BE8-A793-26045FB479C3}" dt="2023-09-12T11:05:52.771" v="797" actId="1076"/>
          <ac:spMkLst>
            <pc:docMk/>
            <pc:sldMk cId="3901424387" sldId="355"/>
            <ac:spMk id="18" creationId="{22073D12-9932-43C3-A5E3-6B2632375430}"/>
          </ac:spMkLst>
        </pc:spChg>
        <pc:spChg chg="mod">
          <ac:chgData name="Perez Saura Pablo" userId="d6a248c8-9fc4-48e1-818d-18010d30aa9c" providerId="ADAL" clId="{7518FC3A-67BE-4BE8-A793-26045FB479C3}" dt="2023-09-12T11:05:52.771" v="797" actId="1076"/>
          <ac:spMkLst>
            <pc:docMk/>
            <pc:sldMk cId="3901424387" sldId="355"/>
            <ac:spMk id="22" creationId="{8A671E81-7722-4919-B424-F99C2B82978B}"/>
          </ac:spMkLst>
        </pc:spChg>
        <pc:spChg chg="mod">
          <ac:chgData name="Perez Saura Pablo" userId="d6a248c8-9fc4-48e1-818d-18010d30aa9c" providerId="ADAL" clId="{7518FC3A-67BE-4BE8-A793-26045FB479C3}" dt="2023-09-12T11:05:52.771" v="797" actId="1076"/>
          <ac:spMkLst>
            <pc:docMk/>
            <pc:sldMk cId="3901424387" sldId="355"/>
            <ac:spMk id="27" creationId="{D5D78AED-CEA5-49BB-B665-DA971FED4FAC}"/>
          </ac:spMkLst>
        </pc:spChg>
        <pc:spChg chg="mod">
          <ac:chgData name="Perez Saura Pablo" userId="d6a248c8-9fc4-48e1-818d-18010d30aa9c" providerId="ADAL" clId="{7518FC3A-67BE-4BE8-A793-26045FB479C3}" dt="2023-09-12T11:05:52.771" v="797" actId="1076"/>
          <ac:spMkLst>
            <pc:docMk/>
            <pc:sldMk cId="3901424387" sldId="355"/>
            <ac:spMk id="30" creationId="{7D08C189-E4A1-4789-820D-15113C6DBAD4}"/>
          </ac:spMkLst>
        </pc:spChg>
        <pc:spChg chg="mod">
          <ac:chgData name="Perez Saura Pablo" userId="d6a248c8-9fc4-48e1-818d-18010d30aa9c" providerId="ADAL" clId="{7518FC3A-67BE-4BE8-A793-26045FB479C3}" dt="2023-09-12T11:05:52.771" v="797" actId="1076"/>
          <ac:spMkLst>
            <pc:docMk/>
            <pc:sldMk cId="3901424387" sldId="355"/>
            <ac:spMk id="31" creationId="{BB19BE9E-00C6-4C17-A838-9F614F4FE379}"/>
          </ac:spMkLst>
        </pc:spChg>
        <pc:spChg chg="mod">
          <ac:chgData name="Perez Saura Pablo" userId="d6a248c8-9fc4-48e1-818d-18010d30aa9c" providerId="ADAL" clId="{7518FC3A-67BE-4BE8-A793-26045FB479C3}" dt="2023-09-12T11:05:52.771" v="797" actId="1076"/>
          <ac:spMkLst>
            <pc:docMk/>
            <pc:sldMk cId="3901424387" sldId="355"/>
            <ac:spMk id="32" creationId="{56EAAD1F-25F1-421C-BC7F-E9AC8E5942DA}"/>
          </ac:spMkLst>
        </pc:spChg>
        <pc:spChg chg="mod">
          <ac:chgData name="Perez Saura Pablo" userId="d6a248c8-9fc4-48e1-818d-18010d30aa9c" providerId="ADAL" clId="{7518FC3A-67BE-4BE8-A793-26045FB479C3}" dt="2023-09-12T11:05:52.771" v="797" actId="1076"/>
          <ac:spMkLst>
            <pc:docMk/>
            <pc:sldMk cId="3901424387" sldId="355"/>
            <ac:spMk id="33" creationId="{596A1D73-7A0D-49A7-9AD0-B0536A7B1542}"/>
          </ac:spMkLst>
        </pc:spChg>
        <pc:spChg chg="mod">
          <ac:chgData name="Perez Saura Pablo" userId="d6a248c8-9fc4-48e1-818d-18010d30aa9c" providerId="ADAL" clId="{7518FC3A-67BE-4BE8-A793-26045FB479C3}" dt="2023-09-12T11:05:52.771" v="797" actId="1076"/>
          <ac:spMkLst>
            <pc:docMk/>
            <pc:sldMk cId="3901424387" sldId="355"/>
            <ac:spMk id="35" creationId="{0CB6D7C6-976B-4F15-A888-E2D11487155A}"/>
          </ac:spMkLst>
        </pc:spChg>
        <pc:spChg chg="mod">
          <ac:chgData name="Perez Saura Pablo" userId="d6a248c8-9fc4-48e1-818d-18010d30aa9c" providerId="ADAL" clId="{7518FC3A-67BE-4BE8-A793-26045FB479C3}" dt="2023-09-12T11:05:52.771" v="797" actId="1076"/>
          <ac:spMkLst>
            <pc:docMk/>
            <pc:sldMk cId="3901424387" sldId="355"/>
            <ac:spMk id="36" creationId="{A6A8C6BA-A084-402F-8EC8-5B07E7A74E14}"/>
          </ac:spMkLst>
        </pc:spChg>
        <pc:spChg chg="mod">
          <ac:chgData name="Perez Saura Pablo" userId="d6a248c8-9fc4-48e1-818d-18010d30aa9c" providerId="ADAL" clId="{7518FC3A-67BE-4BE8-A793-26045FB479C3}" dt="2023-09-12T11:05:52.771" v="797" actId="1076"/>
          <ac:spMkLst>
            <pc:docMk/>
            <pc:sldMk cId="3901424387" sldId="355"/>
            <ac:spMk id="37" creationId="{6C1881BE-91EA-4523-8E94-21A72F0D7547}"/>
          </ac:spMkLst>
        </pc:spChg>
        <pc:graphicFrameChg chg="add mod">
          <ac:chgData name="Perez Saura Pablo" userId="d6a248c8-9fc4-48e1-818d-18010d30aa9c" providerId="ADAL" clId="{7518FC3A-67BE-4BE8-A793-26045FB479C3}" dt="2023-09-12T11:06:17.210" v="804"/>
          <ac:graphicFrameMkLst>
            <pc:docMk/>
            <pc:sldMk cId="3901424387" sldId="355"/>
            <ac:graphicFrameMk id="2" creationId="{55313E08-1BBA-A529-BC9D-6D70AF6C9F00}"/>
          </ac:graphicFrameMkLst>
        </pc:graphicFrameChg>
        <pc:graphicFrameChg chg="mod">
          <ac:chgData name="Perez Saura Pablo" userId="d6a248c8-9fc4-48e1-818d-18010d30aa9c" providerId="ADAL" clId="{7518FC3A-67BE-4BE8-A793-26045FB479C3}" dt="2023-09-12T11:05:52.771" v="797" actId="1076"/>
          <ac:graphicFrameMkLst>
            <pc:docMk/>
            <pc:sldMk cId="3901424387" sldId="355"/>
            <ac:graphicFrameMk id="5" creationId="{C22959AD-BC2E-4166-8671-24CCA944419B}"/>
          </ac:graphicFrameMkLst>
        </pc:graphicFrameChg>
        <pc:graphicFrameChg chg="mod">
          <ac:chgData name="Perez Saura Pablo" userId="d6a248c8-9fc4-48e1-818d-18010d30aa9c" providerId="ADAL" clId="{7518FC3A-67BE-4BE8-A793-26045FB479C3}" dt="2023-09-12T11:05:52.771" v="797" actId="1076"/>
          <ac:graphicFrameMkLst>
            <pc:docMk/>
            <pc:sldMk cId="3901424387" sldId="355"/>
            <ac:graphicFrameMk id="6" creationId="{D23F9E4A-6E5E-43D6-A11E-0BAE454DC455}"/>
          </ac:graphicFrameMkLst>
        </pc:graphicFrameChg>
        <pc:cxnChg chg="mod">
          <ac:chgData name="Perez Saura Pablo" userId="d6a248c8-9fc4-48e1-818d-18010d30aa9c" providerId="ADAL" clId="{7518FC3A-67BE-4BE8-A793-26045FB479C3}" dt="2023-09-12T11:05:52.771" v="797" actId="1076"/>
          <ac:cxnSpMkLst>
            <pc:docMk/>
            <pc:sldMk cId="3901424387" sldId="355"/>
            <ac:cxnSpMk id="9" creationId="{31BA2A7D-677E-478D-8B6E-3DFEE68A53D1}"/>
          </ac:cxnSpMkLst>
        </pc:cxnChg>
        <pc:cxnChg chg="mod">
          <ac:chgData name="Perez Saura Pablo" userId="d6a248c8-9fc4-48e1-818d-18010d30aa9c" providerId="ADAL" clId="{7518FC3A-67BE-4BE8-A793-26045FB479C3}" dt="2023-09-12T11:05:52.771" v="797" actId="1076"/>
          <ac:cxnSpMkLst>
            <pc:docMk/>
            <pc:sldMk cId="3901424387" sldId="355"/>
            <ac:cxnSpMk id="12" creationId="{EB3E5551-5B65-4F05-B950-04D47F0A2799}"/>
          </ac:cxnSpMkLst>
        </pc:cxnChg>
        <pc:cxnChg chg="mod">
          <ac:chgData name="Perez Saura Pablo" userId="d6a248c8-9fc4-48e1-818d-18010d30aa9c" providerId="ADAL" clId="{7518FC3A-67BE-4BE8-A793-26045FB479C3}" dt="2023-09-12T11:05:52.771" v="797" actId="1076"/>
          <ac:cxnSpMkLst>
            <pc:docMk/>
            <pc:sldMk cId="3901424387" sldId="355"/>
            <ac:cxnSpMk id="13" creationId="{437A7E65-6FF8-408B-87BD-A2110EC2C34F}"/>
          </ac:cxnSpMkLst>
        </pc:cxnChg>
        <pc:cxnChg chg="mod">
          <ac:chgData name="Perez Saura Pablo" userId="d6a248c8-9fc4-48e1-818d-18010d30aa9c" providerId="ADAL" clId="{7518FC3A-67BE-4BE8-A793-26045FB479C3}" dt="2023-09-12T11:05:52.771" v="797" actId="1076"/>
          <ac:cxnSpMkLst>
            <pc:docMk/>
            <pc:sldMk cId="3901424387" sldId="355"/>
            <ac:cxnSpMk id="15" creationId="{09633B77-3699-40F6-B714-9BEFA2B95259}"/>
          </ac:cxnSpMkLst>
        </pc:cxnChg>
        <pc:cxnChg chg="mod">
          <ac:chgData name="Perez Saura Pablo" userId="d6a248c8-9fc4-48e1-818d-18010d30aa9c" providerId="ADAL" clId="{7518FC3A-67BE-4BE8-A793-26045FB479C3}" dt="2023-09-12T11:05:52.771" v="797" actId="1076"/>
          <ac:cxnSpMkLst>
            <pc:docMk/>
            <pc:sldMk cId="3901424387" sldId="355"/>
            <ac:cxnSpMk id="17" creationId="{2279BD2F-5983-4EF7-AA1A-092FF35DEAAC}"/>
          </ac:cxnSpMkLst>
        </pc:cxnChg>
      </pc:sldChg>
      <pc:sldChg chg="addSp delSp modSp new mod">
        <pc:chgData name="Perez Saura Pablo" userId="d6a248c8-9fc4-48e1-818d-18010d30aa9c" providerId="ADAL" clId="{7518FC3A-67BE-4BE8-A793-26045FB479C3}" dt="2023-09-12T10:42:44.133" v="749" actId="1076"/>
        <pc:sldMkLst>
          <pc:docMk/>
          <pc:sldMk cId="365062516" sldId="360"/>
        </pc:sldMkLst>
        <pc:spChg chg="del">
          <ac:chgData name="Perez Saura Pablo" userId="d6a248c8-9fc4-48e1-818d-18010d30aa9c" providerId="ADAL" clId="{7518FC3A-67BE-4BE8-A793-26045FB479C3}" dt="2023-09-12T10:02:41.610" v="629" actId="478"/>
          <ac:spMkLst>
            <pc:docMk/>
            <pc:sldMk cId="365062516" sldId="360"/>
            <ac:spMk id="2" creationId="{CCEE1C1D-39AA-EDFB-B0DD-5EEEE1AD2947}"/>
          </ac:spMkLst>
        </pc:spChg>
        <pc:spChg chg="del">
          <ac:chgData name="Perez Saura Pablo" userId="d6a248c8-9fc4-48e1-818d-18010d30aa9c" providerId="ADAL" clId="{7518FC3A-67BE-4BE8-A793-26045FB479C3}" dt="2023-09-12T10:02:40.719" v="628" actId="478"/>
          <ac:spMkLst>
            <pc:docMk/>
            <pc:sldMk cId="365062516" sldId="360"/>
            <ac:spMk id="3" creationId="{92B14265-60F9-D74D-B494-577CCE53279E}"/>
          </ac:spMkLst>
        </pc:spChg>
        <pc:spChg chg="add mod">
          <ac:chgData name="Perez Saura Pablo" userId="d6a248c8-9fc4-48e1-818d-18010d30aa9c" providerId="ADAL" clId="{7518FC3A-67BE-4BE8-A793-26045FB479C3}" dt="2023-09-12T10:38:36.511" v="701" actId="114"/>
          <ac:spMkLst>
            <pc:docMk/>
            <pc:sldMk cId="365062516" sldId="360"/>
            <ac:spMk id="5" creationId="{D084EAE5-60B5-230A-DE43-021064F24FAC}"/>
          </ac:spMkLst>
        </pc:spChg>
        <pc:spChg chg="add mod">
          <ac:chgData name="Perez Saura Pablo" userId="d6a248c8-9fc4-48e1-818d-18010d30aa9c" providerId="ADAL" clId="{7518FC3A-67BE-4BE8-A793-26045FB479C3}" dt="2023-09-12T10:03:36.313" v="642"/>
          <ac:spMkLst>
            <pc:docMk/>
            <pc:sldMk cId="365062516" sldId="360"/>
            <ac:spMk id="6" creationId="{C6229FFA-28FE-9D07-50E8-559B63037254}"/>
          </ac:spMkLst>
        </pc:spChg>
        <pc:spChg chg="add mod">
          <ac:chgData name="Perez Saura Pablo" userId="d6a248c8-9fc4-48e1-818d-18010d30aa9c" providerId="ADAL" clId="{7518FC3A-67BE-4BE8-A793-26045FB479C3}" dt="2023-09-12T10:41:54.058" v="742" actId="1076"/>
          <ac:spMkLst>
            <pc:docMk/>
            <pc:sldMk cId="365062516" sldId="360"/>
            <ac:spMk id="12" creationId="{DABA79F0-D36F-3134-A121-B72E227DA6DF}"/>
          </ac:spMkLst>
        </pc:spChg>
        <pc:spChg chg="add del mod">
          <ac:chgData name="Perez Saura Pablo" userId="d6a248c8-9fc4-48e1-818d-18010d30aa9c" providerId="ADAL" clId="{7518FC3A-67BE-4BE8-A793-26045FB479C3}" dt="2023-09-12T10:41:47.282" v="740" actId="478"/>
          <ac:spMkLst>
            <pc:docMk/>
            <pc:sldMk cId="365062516" sldId="360"/>
            <ac:spMk id="13" creationId="{531CB245-C038-3BAA-E214-B220ECC6E772}"/>
          </ac:spMkLst>
        </pc:spChg>
        <pc:spChg chg="add mod">
          <ac:chgData name="Perez Saura Pablo" userId="d6a248c8-9fc4-48e1-818d-18010d30aa9c" providerId="ADAL" clId="{7518FC3A-67BE-4BE8-A793-26045FB479C3}" dt="2023-09-12T10:41:54.058" v="742" actId="1076"/>
          <ac:spMkLst>
            <pc:docMk/>
            <pc:sldMk cId="365062516" sldId="360"/>
            <ac:spMk id="14" creationId="{453C0BC3-8851-532B-5665-6C3AFFC4133F}"/>
          </ac:spMkLst>
        </pc:spChg>
        <pc:spChg chg="add mod">
          <ac:chgData name="Perez Saura Pablo" userId="d6a248c8-9fc4-48e1-818d-18010d30aa9c" providerId="ADAL" clId="{7518FC3A-67BE-4BE8-A793-26045FB479C3}" dt="2023-09-12T10:41:54.058" v="742" actId="1076"/>
          <ac:spMkLst>
            <pc:docMk/>
            <pc:sldMk cId="365062516" sldId="360"/>
            <ac:spMk id="15" creationId="{5CFDD306-C280-DDE3-FD4F-6390D259A0A9}"/>
          </ac:spMkLst>
        </pc:spChg>
        <pc:spChg chg="add del mod">
          <ac:chgData name="Perez Saura Pablo" userId="d6a248c8-9fc4-48e1-818d-18010d30aa9c" providerId="ADAL" clId="{7518FC3A-67BE-4BE8-A793-26045FB479C3}" dt="2023-09-12T10:41:47.282" v="740" actId="478"/>
          <ac:spMkLst>
            <pc:docMk/>
            <pc:sldMk cId="365062516" sldId="360"/>
            <ac:spMk id="16" creationId="{29C2E908-E080-C888-3810-CA3A0FBE420D}"/>
          </ac:spMkLst>
        </pc:spChg>
        <pc:spChg chg="add mod">
          <ac:chgData name="Perez Saura Pablo" userId="d6a248c8-9fc4-48e1-818d-18010d30aa9c" providerId="ADAL" clId="{7518FC3A-67BE-4BE8-A793-26045FB479C3}" dt="2023-09-12T10:41:54.058" v="742" actId="1076"/>
          <ac:spMkLst>
            <pc:docMk/>
            <pc:sldMk cId="365062516" sldId="360"/>
            <ac:spMk id="17" creationId="{11778E34-0936-2E8E-05EC-D97969C82377}"/>
          </ac:spMkLst>
        </pc:spChg>
        <pc:spChg chg="add mod">
          <ac:chgData name="Perez Saura Pablo" userId="d6a248c8-9fc4-48e1-818d-18010d30aa9c" providerId="ADAL" clId="{7518FC3A-67BE-4BE8-A793-26045FB479C3}" dt="2023-09-12T10:42:44.133" v="749" actId="1076"/>
          <ac:spMkLst>
            <pc:docMk/>
            <pc:sldMk cId="365062516" sldId="360"/>
            <ac:spMk id="22" creationId="{06B630EB-766E-A93C-8D72-33A0A032EDE2}"/>
          </ac:spMkLst>
        </pc:spChg>
        <pc:spChg chg="add mod">
          <ac:chgData name="Perez Saura Pablo" userId="d6a248c8-9fc4-48e1-818d-18010d30aa9c" providerId="ADAL" clId="{7518FC3A-67BE-4BE8-A793-26045FB479C3}" dt="2023-09-12T10:42:44.133" v="749" actId="1076"/>
          <ac:spMkLst>
            <pc:docMk/>
            <pc:sldMk cId="365062516" sldId="360"/>
            <ac:spMk id="24" creationId="{C46F1DA4-C9C1-85ED-D833-526B4CA8220F}"/>
          </ac:spMkLst>
        </pc:spChg>
        <pc:spChg chg="add mod">
          <ac:chgData name="Perez Saura Pablo" userId="d6a248c8-9fc4-48e1-818d-18010d30aa9c" providerId="ADAL" clId="{7518FC3A-67BE-4BE8-A793-26045FB479C3}" dt="2023-09-12T10:42:44.133" v="749" actId="1076"/>
          <ac:spMkLst>
            <pc:docMk/>
            <pc:sldMk cId="365062516" sldId="360"/>
            <ac:spMk id="25" creationId="{A2452090-7480-E895-FCE3-59066B5FAEA7}"/>
          </ac:spMkLst>
        </pc:spChg>
        <pc:spChg chg="add mod">
          <ac:chgData name="Perez Saura Pablo" userId="d6a248c8-9fc4-48e1-818d-18010d30aa9c" providerId="ADAL" clId="{7518FC3A-67BE-4BE8-A793-26045FB479C3}" dt="2023-09-12T10:42:44.133" v="749" actId="1076"/>
          <ac:spMkLst>
            <pc:docMk/>
            <pc:sldMk cId="365062516" sldId="360"/>
            <ac:spMk id="27" creationId="{2018EDBD-922C-64C7-5E6A-5BBB0BA09136}"/>
          </ac:spMkLst>
        </pc:spChg>
        <pc:spChg chg="add mod">
          <ac:chgData name="Perez Saura Pablo" userId="d6a248c8-9fc4-48e1-818d-18010d30aa9c" providerId="ADAL" clId="{7518FC3A-67BE-4BE8-A793-26045FB479C3}" dt="2023-09-12T10:42:44.133" v="749" actId="1076"/>
          <ac:spMkLst>
            <pc:docMk/>
            <pc:sldMk cId="365062516" sldId="360"/>
            <ac:spMk id="28" creationId="{DCAD0643-5E7B-5167-E37E-BF7E85756791}"/>
          </ac:spMkLst>
        </pc:spChg>
        <pc:spChg chg="add mod">
          <ac:chgData name="Perez Saura Pablo" userId="d6a248c8-9fc4-48e1-818d-18010d30aa9c" providerId="ADAL" clId="{7518FC3A-67BE-4BE8-A793-26045FB479C3}" dt="2023-09-12T10:42:44.133" v="749" actId="1076"/>
          <ac:spMkLst>
            <pc:docMk/>
            <pc:sldMk cId="365062516" sldId="360"/>
            <ac:spMk id="29" creationId="{620C4A59-1C18-D51C-5A39-56571922A6D7}"/>
          </ac:spMkLst>
        </pc:spChg>
        <pc:spChg chg="add mod">
          <ac:chgData name="Perez Saura Pablo" userId="d6a248c8-9fc4-48e1-818d-18010d30aa9c" providerId="ADAL" clId="{7518FC3A-67BE-4BE8-A793-26045FB479C3}" dt="2023-09-12T10:42:44.133" v="749" actId="1076"/>
          <ac:spMkLst>
            <pc:docMk/>
            <pc:sldMk cId="365062516" sldId="360"/>
            <ac:spMk id="30" creationId="{9F1E5D76-18E1-3044-2DF8-E9898764B8F2}"/>
          </ac:spMkLst>
        </pc:spChg>
        <pc:spChg chg="add mod">
          <ac:chgData name="Perez Saura Pablo" userId="d6a248c8-9fc4-48e1-818d-18010d30aa9c" providerId="ADAL" clId="{7518FC3A-67BE-4BE8-A793-26045FB479C3}" dt="2023-09-12T10:42:44.133" v="749" actId="1076"/>
          <ac:spMkLst>
            <pc:docMk/>
            <pc:sldMk cId="365062516" sldId="360"/>
            <ac:spMk id="31" creationId="{62896975-1F1A-A8EB-F0F2-091DE838E0A5}"/>
          </ac:spMkLst>
        </pc:spChg>
        <pc:spChg chg="add mod">
          <ac:chgData name="Perez Saura Pablo" userId="d6a248c8-9fc4-48e1-818d-18010d30aa9c" providerId="ADAL" clId="{7518FC3A-67BE-4BE8-A793-26045FB479C3}" dt="2023-09-12T10:42:44.133" v="749" actId="1076"/>
          <ac:spMkLst>
            <pc:docMk/>
            <pc:sldMk cId="365062516" sldId="360"/>
            <ac:spMk id="32" creationId="{1B5D4DC0-F504-240A-1930-346076494F32}"/>
          </ac:spMkLst>
        </pc:spChg>
        <pc:spChg chg="add mod">
          <ac:chgData name="Perez Saura Pablo" userId="d6a248c8-9fc4-48e1-818d-18010d30aa9c" providerId="ADAL" clId="{7518FC3A-67BE-4BE8-A793-26045FB479C3}" dt="2023-09-12T10:42:44.133" v="749" actId="1076"/>
          <ac:spMkLst>
            <pc:docMk/>
            <pc:sldMk cId="365062516" sldId="360"/>
            <ac:spMk id="33" creationId="{7C71A2DB-AA0F-FFF4-BF56-9A848F37F86B}"/>
          </ac:spMkLst>
        </pc:spChg>
        <pc:spChg chg="add mod">
          <ac:chgData name="Perez Saura Pablo" userId="d6a248c8-9fc4-48e1-818d-18010d30aa9c" providerId="ADAL" clId="{7518FC3A-67BE-4BE8-A793-26045FB479C3}" dt="2023-09-12T10:42:44.133" v="749" actId="1076"/>
          <ac:spMkLst>
            <pc:docMk/>
            <pc:sldMk cId="365062516" sldId="360"/>
            <ac:spMk id="34" creationId="{96EC50C6-7B33-150B-2215-362252FA901F}"/>
          </ac:spMkLst>
        </pc:spChg>
        <pc:spChg chg="add mod">
          <ac:chgData name="Perez Saura Pablo" userId="d6a248c8-9fc4-48e1-818d-18010d30aa9c" providerId="ADAL" clId="{7518FC3A-67BE-4BE8-A793-26045FB479C3}" dt="2023-09-12T10:42:44.133" v="749" actId="1076"/>
          <ac:spMkLst>
            <pc:docMk/>
            <pc:sldMk cId="365062516" sldId="360"/>
            <ac:spMk id="35" creationId="{B13EA889-B726-0029-070D-82ED91ED4093}"/>
          </ac:spMkLst>
        </pc:spChg>
        <pc:graphicFrameChg chg="add mod">
          <ac:chgData name="Perez Saura Pablo" userId="d6a248c8-9fc4-48e1-818d-18010d30aa9c" providerId="ADAL" clId="{7518FC3A-67BE-4BE8-A793-26045FB479C3}" dt="2023-09-12T10:41:25.642" v="737" actId="1076"/>
          <ac:graphicFrameMkLst>
            <pc:docMk/>
            <pc:sldMk cId="365062516" sldId="360"/>
            <ac:graphicFrameMk id="4" creationId="{09851753-3DAC-166A-6897-1ABA7D952786}"/>
          </ac:graphicFrameMkLst>
        </pc:graphicFrameChg>
        <pc:graphicFrameChg chg="add del mod">
          <ac:chgData name="Perez Saura Pablo" userId="d6a248c8-9fc4-48e1-818d-18010d30aa9c" providerId="ADAL" clId="{7518FC3A-67BE-4BE8-A793-26045FB479C3}" dt="2023-09-12T10:16:23.121" v="652" actId="478"/>
          <ac:graphicFrameMkLst>
            <pc:docMk/>
            <pc:sldMk cId="365062516" sldId="360"/>
            <ac:graphicFrameMk id="7" creationId="{C71275B0-3384-401A-86C1-C25FFE65ACCB}"/>
          </ac:graphicFrameMkLst>
        </pc:graphicFrameChg>
        <pc:graphicFrameChg chg="add mod">
          <ac:chgData name="Perez Saura Pablo" userId="d6a248c8-9fc4-48e1-818d-18010d30aa9c" providerId="ADAL" clId="{7518FC3A-67BE-4BE8-A793-26045FB479C3}" dt="2023-09-12T10:42:11.563" v="746" actId="2085"/>
          <ac:graphicFrameMkLst>
            <pc:docMk/>
            <pc:sldMk cId="365062516" sldId="360"/>
            <ac:graphicFrameMk id="8" creationId="{BA4C4417-19B3-42DE-855E-CCED082A776A}"/>
          </ac:graphicFrameMkLst>
        </pc:graphicFrameChg>
        <pc:graphicFrameChg chg="add mod">
          <ac:chgData name="Perez Saura Pablo" userId="d6a248c8-9fc4-48e1-818d-18010d30aa9c" providerId="ADAL" clId="{7518FC3A-67BE-4BE8-A793-26045FB479C3}" dt="2023-09-12T10:42:09.631" v="745" actId="2085"/>
          <ac:graphicFrameMkLst>
            <pc:docMk/>
            <pc:sldMk cId="365062516" sldId="360"/>
            <ac:graphicFrameMk id="9" creationId="{BB014263-EAEB-4BAA-A1D7-8B6A565DBB3A}"/>
          </ac:graphicFrameMkLst>
        </pc:graphicFrameChg>
        <pc:graphicFrameChg chg="add mod">
          <ac:chgData name="Perez Saura Pablo" userId="d6a248c8-9fc4-48e1-818d-18010d30aa9c" providerId="ADAL" clId="{7518FC3A-67BE-4BE8-A793-26045FB479C3}" dt="2023-09-12T10:41:16.570" v="734" actId="1076"/>
          <ac:graphicFrameMkLst>
            <pc:docMk/>
            <pc:sldMk cId="365062516" sldId="360"/>
            <ac:graphicFrameMk id="10" creationId="{704F6C45-16AC-4985-96CB-8EEC712BF6B9}"/>
          </ac:graphicFrameMkLst>
        </pc:graphicFrameChg>
        <pc:graphicFrameChg chg="add mod">
          <ac:chgData name="Perez Saura Pablo" userId="d6a248c8-9fc4-48e1-818d-18010d30aa9c" providerId="ADAL" clId="{7518FC3A-67BE-4BE8-A793-26045FB479C3}" dt="2023-09-12T10:42:17.202" v="747"/>
          <ac:graphicFrameMkLst>
            <pc:docMk/>
            <pc:sldMk cId="365062516" sldId="360"/>
            <ac:graphicFrameMk id="11" creationId="{8CE1AC20-02E8-4058-B364-9E4D2B9E52E7}"/>
          </ac:graphicFrameMkLst>
        </pc:graphicFrameChg>
        <pc:cxnChg chg="add mod">
          <ac:chgData name="Perez Saura Pablo" userId="d6a248c8-9fc4-48e1-818d-18010d30aa9c" providerId="ADAL" clId="{7518FC3A-67BE-4BE8-A793-26045FB479C3}" dt="2023-09-12T10:42:44.133" v="749" actId="1076"/>
          <ac:cxnSpMkLst>
            <pc:docMk/>
            <pc:sldMk cId="365062516" sldId="360"/>
            <ac:cxnSpMk id="18" creationId="{604D159E-E32A-C6DB-AC96-70C893186D67}"/>
          </ac:cxnSpMkLst>
        </pc:cxnChg>
        <pc:cxnChg chg="add mod">
          <ac:chgData name="Perez Saura Pablo" userId="d6a248c8-9fc4-48e1-818d-18010d30aa9c" providerId="ADAL" clId="{7518FC3A-67BE-4BE8-A793-26045FB479C3}" dt="2023-09-12T10:42:44.133" v="749" actId="1076"/>
          <ac:cxnSpMkLst>
            <pc:docMk/>
            <pc:sldMk cId="365062516" sldId="360"/>
            <ac:cxnSpMk id="19" creationId="{F756777E-26D4-F316-7E38-7863864BD06C}"/>
          </ac:cxnSpMkLst>
        </pc:cxnChg>
        <pc:cxnChg chg="add mod">
          <ac:chgData name="Perez Saura Pablo" userId="d6a248c8-9fc4-48e1-818d-18010d30aa9c" providerId="ADAL" clId="{7518FC3A-67BE-4BE8-A793-26045FB479C3}" dt="2023-09-12T10:42:44.133" v="749" actId="1076"/>
          <ac:cxnSpMkLst>
            <pc:docMk/>
            <pc:sldMk cId="365062516" sldId="360"/>
            <ac:cxnSpMk id="20" creationId="{EA675B7B-8003-1508-1DB9-6F2714FC9C70}"/>
          </ac:cxnSpMkLst>
        </pc:cxnChg>
        <pc:cxnChg chg="add mod">
          <ac:chgData name="Perez Saura Pablo" userId="d6a248c8-9fc4-48e1-818d-18010d30aa9c" providerId="ADAL" clId="{7518FC3A-67BE-4BE8-A793-26045FB479C3}" dt="2023-09-12T10:42:44.133" v="749" actId="1076"/>
          <ac:cxnSpMkLst>
            <pc:docMk/>
            <pc:sldMk cId="365062516" sldId="360"/>
            <ac:cxnSpMk id="21" creationId="{6E413350-7F1C-D706-E8B9-4E7F908C52E1}"/>
          </ac:cxnSpMkLst>
        </pc:cxnChg>
        <pc:cxnChg chg="add mod">
          <ac:chgData name="Perez Saura Pablo" userId="d6a248c8-9fc4-48e1-818d-18010d30aa9c" providerId="ADAL" clId="{7518FC3A-67BE-4BE8-A793-26045FB479C3}" dt="2023-09-12T10:42:44.133" v="749" actId="1076"/>
          <ac:cxnSpMkLst>
            <pc:docMk/>
            <pc:sldMk cId="365062516" sldId="360"/>
            <ac:cxnSpMk id="23" creationId="{C0FB6741-28EF-3001-49A1-964C7D924AF3}"/>
          </ac:cxnSpMkLst>
        </pc:cxnChg>
        <pc:cxnChg chg="add mod">
          <ac:chgData name="Perez Saura Pablo" userId="d6a248c8-9fc4-48e1-818d-18010d30aa9c" providerId="ADAL" clId="{7518FC3A-67BE-4BE8-A793-26045FB479C3}" dt="2023-09-12T10:42:44.133" v="749" actId="1076"/>
          <ac:cxnSpMkLst>
            <pc:docMk/>
            <pc:sldMk cId="365062516" sldId="360"/>
            <ac:cxnSpMk id="26" creationId="{E4FCBB05-DD84-C7F0-BAAB-7D26FEFAE6F5}"/>
          </ac:cxnSpMkLst>
        </pc:cxnChg>
      </pc:sldChg>
      <pc:sldChg chg="addSp delSp modSp new mod modAnim">
        <pc:chgData name="Perez Saura Pablo" userId="d6a248c8-9fc4-48e1-818d-18010d30aa9c" providerId="ADAL" clId="{7518FC3A-67BE-4BE8-A793-26045FB479C3}" dt="2023-09-12T09:57:14.951" v="625" actId="20577"/>
        <pc:sldMkLst>
          <pc:docMk/>
          <pc:sldMk cId="1417752666" sldId="361"/>
        </pc:sldMkLst>
        <pc:spChg chg="del">
          <ac:chgData name="Perez Saura Pablo" userId="d6a248c8-9fc4-48e1-818d-18010d30aa9c" providerId="ADAL" clId="{7518FC3A-67BE-4BE8-A793-26045FB479C3}" dt="2023-09-12T09:42:55.495" v="438" actId="478"/>
          <ac:spMkLst>
            <pc:docMk/>
            <pc:sldMk cId="1417752666" sldId="361"/>
            <ac:spMk id="2" creationId="{9BD61C92-F7A2-D726-FCCF-5B3730B21D0F}"/>
          </ac:spMkLst>
        </pc:spChg>
        <pc:spChg chg="del">
          <ac:chgData name="Perez Saura Pablo" userId="d6a248c8-9fc4-48e1-818d-18010d30aa9c" providerId="ADAL" clId="{7518FC3A-67BE-4BE8-A793-26045FB479C3}" dt="2023-09-12T09:42:56.647" v="439" actId="478"/>
          <ac:spMkLst>
            <pc:docMk/>
            <pc:sldMk cId="1417752666" sldId="361"/>
            <ac:spMk id="3" creationId="{6695AF22-9783-7DA5-8E0B-476CAD5AC749}"/>
          </ac:spMkLst>
        </pc:spChg>
        <pc:spChg chg="add mod">
          <ac:chgData name="Perez Saura Pablo" userId="d6a248c8-9fc4-48e1-818d-18010d30aa9c" providerId="ADAL" clId="{7518FC3A-67BE-4BE8-A793-26045FB479C3}" dt="2023-09-12T09:42:53.092" v="437"/>
          <ac:spMkLst>
            <pc:docMk/>
            <pc:sldMk cId="1417752666" sldId="361"/>
            <ac:spMk id="9" creationId="{CC185E6D-237A-6EA0-1CF5-4795F6E3E67A}"/>
          </ac:spMkLst>
        </pc:spChg>
        <pc:spChg chg="add mod">
          <ac:chgData name="Perez Saura Pablo" userId="d6a248c8-9fc4-48e1-818d-18010d30aa9c" providerId="ADAL" clId="{7518FC3A-67BE-4BE8-A793-26045FB479C3}" dt="2023-09-12T09:42:53.092" v="437"/>
          <ac:spMkLst>
            <pc:docMk/>
            <pc:sldMk cId="1417752666" sldId="361"/>
            <ac:spMk id="10" creationId="{1361CAB9-E9F5-E305-73E2-07A76E1A3AFD}"/>
          </ac:spMkLst>
        </pc:spChg>
        <pc:spChg chg="add del mod">
          <ac:chgData name="Perez Saura Pablo" userId="d6a248c8-9fc4-48e1-818d-18010d30aa9c" providerId="ADAL" clId="{7518FC3A-67BE-4BE8-A793-26045FB479C3}" dt="2023-09-12T09:44:29.909" v="468" actId="478"/>
          <ac:spMkLst>
            <pc:docMk/>
            <pc:sldMk cId="1417752666" sldId="361"/>
            <ac:spMk id="11" creationId="{C2B1D68D-F18E-54DA-F710-BC0F87F688A8}"/>
          </ac:spMkLst>
        </pc:spChg>
        <pc:spChg chg="add mod">
          <ac:chgData name="Perez Saura Pablo" userId="d6a248c8-9fc4-48e1-818d-18010d30aa9c" providerId="ADAL" clId="{7518FC3A-67BE-4BE8-A793-26045FB479C3}" dt="2023-09-12T09:48:56.428" v="567" actId="1076"/>
          <ac:spMkLst>
            <pc:docMk/>
            <pc:sldMk cId="1417752666" sldId="361"/>
            <ac:spMk id="12" creationId="{7138B569-D480-4716-398C-2E637782AE25}"/>
          </ac:spMkLst>
        </pc:spChg>
        <pc:spChg chg="add mod">
          <ac:chgData name="Perez Saura Pablo" userId="d6a248c8-9fc4-48e1-818d-18010d30aa9c" providerId="ADAL" clId="{7518FC3A-67BE-4BE8-A793-26045FB479C3}" dt="2023-09-12T09:48:58.430" v="568" actId="1076"/>
          <ac:spMkLst>
            <pc:docMk/>
            <pc:sldMk cId="1417752666" sldId="361"/>
            <ac:spMk id="13" creationId="{DE722F31-332E-1253-03CC-41DA3DE169B4}"/>
          </ac:spMkLst>
        </pc:spChg>
        <pc:spChg chg="add mod">
          <ac:chgData name="Perez Saura Pablo" userId="d6a248c8-9fc4-48e1-818d-18010d30aa9c" providerId="ADAL" clId="{7518FC3A-67BE-4BE8-A793-26045FB479C3}" dt="2023-09-12T09:49:01.734" v="569" actId="1076"/>
          <ac:spMkLst>
            <pc:docMk/>
            <pc:sldMk cId="1417752666" sldId="361"/>
            <ac:spMk id="14" creationId="{9C0E6EA5-E978-5DDF-DE5F-11936CF57A12}"/>
          </ac:spMkLst>
        </pc:spChg>
        <pc:spChg chg="add mod">
          <ac:chgData name="Perez Saura Pablo" userId="d6a248c8-9fc4-48e1-818d-18010d30aa9c" providerId="ADAL" clId="{7518FC3A-67BE-4BE8-A793-26045FB479C3}" dt="2023-09-12T09:49:14.923" v="574" actId="1076"/>
          <ac:spMkLst>
            <pc:docMk/>
            <pc:sldMk cId="1417752666" sldId="361"/>
            <ac:spMk id="17" creationId="{A9E0F00A-3225-F319-3B25-74D9637CD64F}"/>
          </ac:spMkLst>
        </pc:spChg>
        <pc:spChg chg="add mod">
          <ac:chgData name="Perez Saura Pablo" userId="d6a248c8-9fc4-48e1-818d-18010d30aa9c" providerId="ADAL" clId="{7518FC3A-67BE-4BE8-A793-26045FB479C3}" dt="2023-09-12T09:49:19.735" v="577" actId="1076"/>
          <ac:spMkLst>
            <pc:docMk/>
            <pc:sldMk cId="1417752666" sldId="361"/>
            <ac:spMk id="18" creationId="{BA4C6674-651F-BE7A-B487-17B7CA65F39A}"/>
          </ac:spMkLst>
        </pc:spChg>
        <pc:spChg chg="add mod">
          <ac:chgData name="Perez Saura Pablo" userId="d6a248c8-9fc4-48e1-818d-18010d30aa9c" providerId="ADAL" clId="{7518FC3A-67BE-4BE8-A793-26045FB479C3}" dt="2023-09-12T09:49:32.629" v="582" actId="1076"/>
          <ac:spMkLst>
            <pc:docMk/>
            <pc:sldMk cId="1417752666" sldId="361"/>
            <ac:spMk id="20" creationId="{8C451128-BEF2-59DE-4E13-543DCAC7DCEE}"/>
          </ac:spMkLst>
        </pc:spChg>
        <pc:spChg chg="add mod">
          <ac:chgData name="Perez Saura Pablo" userId="d6a248c8-9fc4-48e1-818d-18010d30aa9c" providerId="ADAL" clId="{7518FC3A-67BE-4BE8-A793-26045FB479C3}" dt="2023-09-12T09:57:14.951" v="625" actId="20577"/>
          <ac:spMkLst>
            <pc:docMk/>
            <pc:sldMk cId="1417752666" sldId="361"/>
            <ac:spMk id="22" creationId="{20BED5DC-80D4-AB83-3E48-10C000C53307}"/>
          </ac:spMkLst>
        </pc:spChg>
        <pc:spChg chg="add mod">
          <ac:chgData name="Perez Saura Pablo" userId="d6a248c8-9fc4-48e1-818d-18010d30aa9c" providerId="ADAL" clId="{7518FC3A-67BE-4BE8-A793-26045FB479C3}" dt="2023-09-12T09:50:07.555" v="586" actId="13822"/>
          <ac:spMkLst>
            <pc:docMk/>
            <pc:sldMk cId="1417752666" sldId="361"/>
            <ac:spMk id="23" creationId="{45E310CF-80C4-DE04-1ACD-66745F4DD523}"/>
          </ac:spMkLst>
        </pc:spChg>
        <pc:picChg chg="add mod">
          <ac:chgData name="Perez Saura Pablo" userId="d6a248c8-9fc4-48e1-818d-18010d30aa9c" providerId="ADAL" clId="{7518FC3A-67BE-4BE8-A793-26045FB479C3}" dt="2023-09-12T09:42:53.092" v="437"/>
          <ac:picMkLst>
            <pc:docMk/>
            <pc:sldMk cId="1417752666" sldId="361"/>
            <ac:picMk id="4" creationId="{A4D4FF85-D3CB-98C8-56E6-21642ABC27C5}"/>
          </ac:picMkLst>
        </pc:picChg>
        <pc:picChg chg="add mod">
          <ac:chgData name="Perez Saura Pablo" userId="d6a248c8-9fc4-48e1-818d-18010d30aa9c" providerId="ADAL" clId="{7518FC3A-67BE-4BE8-A793-26045FB479C3}" dt="2023-09-12T09:42:53.092" v="437"/>
          <ac:picMkLst>
            <pc:docMk/>
            <pc:sldMk cId="1417752666" sldId="361"/>
            <ac:picMk id="5" creationId="{634C0415-1F11-E86C-B667-FC95B3A9A5F7}"/>
          </ac:picMkLst>
        </pc:picChg>
        <pc:picChg chg="add mod">
          <ac:chgData name="Perez Saura Pablo" userId="d6a248c8-9fc4-48e1-818d-18010d30aa9c" providerId="ADAL" clId="{7518FC3A-67BE-4BE8-A793-26045FB479C3}" dt="2023-09-12T09:42:53.092" v="437"/>
          <ac:picMkLst>
            <pc:docMk/>
            <pc:sldMk cId="1417752666" sldId="361"/>
            <ac:picMk id="6" creationId="{88BFC4CB-518C-65B5-4595-D3669E1CCC96}"/>
          </ac:picMkLst>
        </pc:picChg>
        <pc:picChg chg="add mod">
          <ac:chgData name="Perez Saura Pablo" userId="d6a248c8-9fc4-48e1-818d-18010d30aa9c" providerId="ADAL" clId="{7518FC3A-67BE-4BE8-A793-26045FB479C3}" dt="2023-09-12T09:42:53.092" v="437"/>
          <ac:picMkLst>
            <pc:docMk/>
            <pc:sldMk cId="1417752666" sldId="361"/>
            <ac:picMk id="7" creationId="{72786105-DA18-3EDA-666D-EA34E67D404A}"/>
          </ac:picMkLst>
        </pc:picChg>
        <pc:picChg chg="add mod">
          <ac:chgData name="Perez Saura Pablo" userId="d6a248c8-9fc4-48e1-818d-18010d30aa9c" providerId="ADAL" clId="{7518FC3A-67BE-4BE8-A793-26045FB479C3}" dt="2023-09-12T09:42:53.092" v="437"/>
          <ac:picMkLst>
            <pc:docMk/>
            <pc:sldMk cId="1417752666" sldId="361"/>
            <ac:picMk id="8" creationId="{5FE51D68-95EE-C084-E948-070E4EA7F8A1}"/>
          </ac:picMkLst>
        </pc:picChg>
        <pc:picChg chg="add mod">
          <ac:chgData name="Perez Saura Pablo" userId="d6a248c8-9fc4-48e1-818d-18010d30aa9c" providerId="ADAL" clId="{7518FC3A-67BE-4BE8-A793-26045FB479C3}" dt="2023-09-12T09:49:12.853" v="573" actId="14100"/>
          <ac:picMkLst>
            <pc:docMk/>
            <pc:sldMk cId="1417752666" sldId="361"/>
            <ac:picMk id="15" creationId="{7FF1F764-0157-8B5C-774B-D2127D4DA3B2}"/>
          </ac:picMkLst>
        </pc:picChg>
        <pc:picChg chg="add mod">
          <ac:chgData name="Perez Saura Pablo" userId="d6a248c8-9fc4-48e1-818d-18010d30aa9c" providerId="ADAL" clId="{7518FC3A-67BE-4BE8-A793-26045FB479C3}" dt="2023-09-12T09:49:18.126" v="576" actId="1076"/>
          <ac:picMkLst>
            <pc:docMk/>
            <pc:sldMk cId="1417752666" sldId="361"/>
            <ac:picMk id="16" creationId="{B1D502D3-4A99-5845-471B-9E8A4E1AF330}"/>
          </ac:picMkLst>
        </pc:picChg>
        <pc:picChg chg="add mod">
          <ac:chgData name="Perez Saura Pablo" userId="d6a248c8-9fc4-48e1-818d-18010d30aa9c" providerId="ADAL" clId="{7518FC3A-67BE-4BE8-A793-26045FB479C3}" dt="2023-09-12T09:49:32.629" v="582" actId="1076"/>
          <ac:picMkLst>
            <pc:docMk/>
            <pc:sldMk cId="1417752666" sldId="361"/>
            <ac:picMk id="19" creationId="{AF030E35-2CD7-5D8D-495A-7B53C036983B}"/>
          </ac:picMkLst>
        </pc:picChg>
        <pc:picChg chg="add mod">
          <ac:chgData name="Perez Saura Pablo" userId="d6a248c8-9fc4-48e1-818d-18010d30aa9c" providerId="ADAL" clId="{7518FC3A-67BE-4BE8-A793-26045FB479C3}" dt="2023-09-12T09:56:48.774" v="590" actId="1076"/>
          <ac:picMkLst>
            <pc:docMk/>
            <pc:sldMk cId="1417752666" sldId="361"/>
            <ac:picMk id="24" creationId="{55ADFEB6-5FA2-920E-5B38-F0514BFEB80D}"/>
          </ac:picMkLst>
        </pc:picChg>
      </pc:sldChg>
      <pc:sldChg chg="addSp delSp modSp new mod">
        <pc:chgData name="Perez Saura Pablo" userId="d6a248c8-9fc4-48e1-818d-18010d30aa9c" providerId="ADAL" clId="{7518FC3A-67BE-4BE8-A793-26045FB479C3}" dt="2023-09-12T11:05:25.621" v="794" actId="1076"/>
        <pc:sldMkLst>
          <pc:docMk/>
          <pc:sldMk cId="383826324" sldId="362"/>
        </pc:sldMkLst>
        <pc:spChg chg="del">
          <ac:chgData name="Perez Saura Pablo" userId="d6a248c8-9fc4-48e1-818d-18010d30aa9c" providerId="ADAL" clId="{7518FC3A-67BE-4BE8-A793-26045FB479C3}" dt="2023-09-12T11:02:52.325" v="751" actId="478"/>
          <ac:spMkLst>
            <pc:docMk/>
            <pc:sldMk cId="383826324" sldId="362"/>
            <ac:spMk id="2" creationId="{206DF1D7-E8AD-0CF3-3F4E-77D8E6185930}"/>
          </ac:spMkLst>
        </pc:spChg>
        <pc:spChg chg="del">
          <ac:chgData name="Perez Saura Pablo" userId="d6a248c8-9fc4-48e1-818d-18010d30aa9c" providerId="ADAL" clId="{7518FC3A-67BE-4BE8-A793-26045FB479C3}" dt="2023-09-12T11:02:54.156" v="752" actId="478"/>
          <ac:spMkLst>
            <pc:docMk/>
            <pc:sldMk cId="383826324" sldId="362"/>
            <ac:spMk id="3" creationId="{2EEBE059-9B90-E0C4-9CB8-55EAE2C0EDB6}"/>
          </ac:spMkLst>
        </pc:spChg>
        <pc:spChg chg="add mod">
          <ac:chgData name="Perez Saura Pablo" userId="d6a248c8-9fc4-48e1-818d-18010d30aa9c" providerId="ADAL" clId="{7518FC3A-67BE-4BE8-A793-26045FB479C3}" dt="2023-09-12T11:05:15.130" v="792" actId="1076"/>
          <ac:spMkLst>
            <pc:docMk/>
            <pc:sldMk cId="383826324" sldId="362"/>
            <ac:spMk id="7" creationId="{97BDDBDD-4E5B-B7D0-B0D4-B53AFFE4CF8D}"/>
          </ac:spMkLst>
        </pc:spChg>
        <pc:spChg chg="add mod">
          <ac:chgData name="Perez Saura Pablo" userId="d6a248c8-9fc4-48e1-818d-18010d30aa9c" providerId="ADAL" clId="{7518FC3A-67BE-4BE8-A793-26045FB479C3}" dt="2023-09-12T11:05:15.130" v="792" actId="1076"/>
          <ac:spMkLst>
            <pc:docMk/>
            <pc:sldMk cId="383826324" sldId="362"/>
            <ac:spMk id="8" creationId="{4AB25779-57A2-6EC0-6FE8-5D107280DF83}"/>
          </ac:spMkLst>
        </pc:spChg>
        <pc:spChg chg="add mod">
          <ac:chgData name="Perez Saura Pablo" userId="d6a248c8-9fc4-48e1-818d-18010d30aa9c" providerId="ADAL" clId="{7518FC3A-67BE-4BE8-A793-26045FB479C3}" dt="2023-09-12T11:05:15.130" v="792" actId="1076"/>
          <ac:spMkLst>
            <pc:docMk/>
            <pc:sldMk cId="383826324" sldId="362"/>
            <ac:spMk id="9" creationId="{6BB5CF52-BB0E-25EF-098D-2B93F7B317B2}"/>
          </ac:spMkLst>
        </pc:spChg>
        <pc:spChg chg="add mod">
          <ac:chgData name="Perez Saura Pablo" userId="d6a248c8-9fc4-48e1-818d-18010d30aa9c" providerId="ADAL" clId="{7518FC3A-67BE-4BE8-A793-26045FB479C3}" dt="2023-09-12T11:03:46.658" v="764"/>
          <ac:spMkLst>
            <pc:docMk/>
            <pc:sldMk cId="383826324" sldId="362"/>
            <ac:spMk id="10" creationId="{5B1B33DD-F411-355E-F288-E32F56AD815E}"/>
          </ac:spMkLst>
        </pc:spChg>
        <pc:spChg chg="add mod">
          <ac:chgData name="Perez Saura Pablo" userId="d6a248c8-9fc4-48e1-818d-18010d30aa9c" providerId="ADAL" clId="{7518FC3A-67BE-4BE8-A793-26045FB479C3}" dt="2023-09-12T11:04:37.900" v="788" actId="1076"/>
          <ac:spMkLst>
            <pc:docMk/>
            <pc:sldMk cId="383826324" sldId="362"/>
            <ac:spMk id="11" creationId="{97354C19-35AE-7793-AA5A-244F62B8B5A0}"/>
          </ac:spMkLst>
        </pc:spChg>
        <pc:spChg chg="add mod">
          <ac:chgData name="Perez Saura Pablo" userId="d6a248c8-9fc4-48e1-818d-18010d30aa9c" providerId="ADAL" clId="{7518FC3A-67BE-4BE8-A793-26045FB479C3}" dt="2023-09-12T11:04:13.517" v="778" actId="120"/>
          <ac:spMkLst>
            <pc:docMk/>
            <pc:sldMk cId="383826324" sldId="362"/>
            <ac:spMk id="13" creationId="{1A3BD3AA-33DE-3FBB-E45E-64652E91EA78}"/>
          </ac:spMkLst>
        </pc:spChg>
        <pc:spChg chg="add mod">
          <ac:chgData name="Perez Saura Pablo" userId="d6a248c8-9fc4-48e1-818d-18010d30aa9c" providerId="ADAL" clId="{7518FC3A-67BE-4BE8-A793-26045FB479C3}" dt="2023-09-12T11:04:27.120" v="784" actId="14100"/>
          <ac:spMkLst>
            <pc:docMk/>
            <pc:sldMk cId="383826324" sldId="362"/>
            <ac:spMk id="15" creationId="{42B729F8-35D6-9C7A-4A91-F9315893153B}"/>
          </ac:spMkLst>
        </pc:spChg>
        <pc:spChg chg="add mod">
          <ac:chgData name="Perez Saura Pablo" userId="d6a248c8-9fc4-48e1-818d-18010d30aa9c" providerId="ADAL" clId="{7518FC3A-67BE-4BE8-A793-26045FB479C3}" dt="2023-09-12T11:05:25.621" v="794" actId="1076"/>
          <ac:spMkLst>
            <pc:docMk/>
            <pc:sldMk cId="383826324" sldId="362"/>
            <ac:spMk id="20" creationId="{D0E8B1DA-44F9-517B-06C2-257300590A99}"/>
          </ac:spMkLst>
        </pc:spChg>
        <pc:spChg chg="add mod">
          <ac:chgData name="Perez Saura Pablo" userId="d6a248c8-9fc4-48e1-818d-18010d30aa9c" providerId="ADAL" clId="{7518FC3A-67BE-4BE8-A793-26045FB479C3}" dt="2023-09-12T11:05:25.621" v="794" actId="1076"/>
          <ac:spMkLst>
            <pc:docMk/>
            <pc:sldMk cId="383826324" sldId="362"/>
            <ac:spMk id="22" creationId="{63198DD1-29C1-481B-AC9B-DBE80AC7A47E}"/>
          </ac:spMkLst>
        </pc:spChg>
        <pc:spChg chg="add mod">
          <ac:chgData name="Perez Saura Pablo" userId="d6a248c8-9fc4-48e1-818d-18010d30aa9c" providerId="ADAL" clId="{7518FC3A-67BE-4BE8-A793-26045FB479C3}" dt="2023-09-12T11:05:25.621" v="794" actId="1076"/>
          <ac:spMkLst>
            <pc:docMk/>
            <pc:sldMk cId="383826324" sldId="362"/>
            <ac:spMk id="23" creationId="{20D2A4F8-8B71-4FBD-3617-DEEBDBC99608}"/>
          </ac:spMkLst>
        </pc:spChg>
        <pc:spChg chg="add mod">
          <ac:chgData name="Perez Saura Pablo" userId="d6a248c8-9fc4-48e1-818d-18010d30aa9c" providerId="ADAL" clId="{7518FC3A-67BE-4BE8-A793-26045FB479C3}" dt="2023-09-12T11:05:25.621" v="794" actId="1076"/>
          <ac:spMkLst>
            <pc:docMk/>
            <pc:sldMk cId="383826324" sldId="362"/>
            <ac:spMk id="25" creationId="{14EB1F7E-F521-EF37-AACA-7F65C16342EE}"/>
          </ac:spMkLst>
        </pc:spChg>
        <pc:spChg chg="add mod">
          <ac:chgData name="Perez Saura Pablo" userId="d6a248c8-9fc4-48e1-818d-18010d30aa9c" providerId="ADAL" clId="{7518FC3A-67BE-4BE8-A793-26045FB479C3}" dt="2023-09-12T11:05:25.621" v="794" actId="1076"/>
          <ac:spMkLst>
            <pc:docMk/>
            <pc:sldMk cId="383826324" sldId="362"/>
            <ac:spMk id="26" creationId="{23C80873-C2C3-8C16-3D96-4E66A371640C}"/>
          </ac:spMkLst>
        </pc:spChg>
        <pc:spChg chg="add mod">
          <ac:chgData name="Perez Saura Pablo" userId="d6a248c8-9fc4-48e1-818d-18010d30aa9c" providerId="ADAL" clId="{7518FC3A-67BE-4BE8-A793-26045FB479C3}" dt="2023-09-12T11:05:25.621" v="794" actId="1076"/>
          <ac:spMkLst>
            <pc:docMk/>
            <pc:sldMk cId="383826324" sldId="362"/>
            <ac:spMk id="27" creationId="{119E1DEE-6A5B-195C-F07C-E3D5E37054AB}"/>
          </ac:spMkLst>
        </pc:spChg>
        <pc:spChg chg="add mod">
          <ac:chgData name="Perez Saura Pablo" userId="d6a248c8-9fc4-48e1-818d-18010d30aa9c" providerId="ADAL" clId="{7518FC3A-67BE-4BE8-A793-26045FB479C3}" dt="2023-09-12T11:05:25.621" v="794" actId="1076"/>
          <ac:spMkLst>
            <pc:docMk/>
            <pc:sldMk cId="383826324" sldId="362"/>
            <ac:spMk id="28" creationId="{A0EB9AEC-3B00-5CE1-EF24-610FDAD0B9E5}"/>
          </ac:spMkLst>
        </pc:spChg>
        <pc:spChg chg="add mod">
          <ac:chgData name="Perez Saura Pablo" userId="d6a248c8-9fc4-48e1-818d-18010d30aa9c" providerId="ADAL" clId="{7518FC3A-67BE-4BE8-A793-26045FB479C3}" dt="2023-09-12T11:05:25.621" v="794" actId="1076"/>
          <ac:spMkLst>
            <pc:docMk/>
            <pc:sldMk cId="383826324" sldId="362"/>
            <ac:spMk id="29" creationId="{27135260-DD34-E8BD-FA02-B2BF42E8FF7E}"/>
          </ac:spMkLst>
        </pc:spChg>
        <pc:spChg chg="add mod">
          <ac:chgData name="Perez Saura Pablo" userId="d6a248c8-9fc4-48e1-818d-18010d30aa9c" providerId="ADAL" clId="{7518FC3A-67BE-4BE8-A793-26045FB479C3}" dt="2023-09-12T11:05:25.621" v="794" actId="1076"/>
          <ac:spMkLst>
            <pc:docMk/>
            <pc:sldMk cId="383826324" sldId="362"/>
            <ac:spMk id="30" creationId="{35D73963-F4C1-E5C4-1BB9-62F9D50738A2}"/>
          </ac:spMkLst>
        </pc:spChg>
        <pc:spChg chg="add mod">
          <ac:chgData name="Perez Saura Pablo" userId="d6a248c8-9fc4-48e1-818d-18010d30aa9c" providerId="ADAL" clId="{7518FC3A-67BE-4BE8-A793-26045FB479C3}" dt="2023-09-12T11:05:25.621" v="794" actId="1076"/>
          <ac:spMkLst>
            <pc:docMk/>
            <pc:sldMk cId="383826324" sldId="362"/>
            <ac:spMk id="31" creationId="{21A76270-C639-97E9-5C8F-E55E3D0AC2A4}"/>
          </ac:spMkLst>
        </pc:spChg>
        <pc:spChg chg="add mod">
          <ac:chgData name="Perez Saura Pablo" userId="d6a248c8-9fc4-48e1-818d-18010d30aa9c" providerId="ADAL" clId="{7518FC3A-67BE-4BE8-A793-26045FB479C3}" dt="2023-09-12T11:05:25.621" v="794" actId="1076"/>
          <ac:spMkLst>
            <pc:docMk/>
            <pc:sldMk cId="383826324" sldId="362"/>
            <ac:spMk id="32" creationId="{361145AB-B3E7-5F87-DF8B-44597B7E28E9}"/>
          </ac:spMkLst>
        </pc:spChg>
        <pc:spChg chg="add mod">
          <ac:chgData name="Perez Saura Pablo" userId="d6a248c8-9fc4-48e1-818d-18010d30aa9c" providerId="ADAL" clId="{7518FC3A-67BE-4BE8-A793-26045FB479C3}" dt="2023-09-12T11:05:25.621" v="794" actId="1076"/>
          <ac:spMkLst>
            <pc:docMk/>
            <pc:sldMk cId="383826324" sldId="362"/>
            <ac:spMk id="33" creationId="{BEE27562-925D-B17E-5AE7-DEF013C6C163}"/>
          </ac:spMkLst>
        </pc:spChg>
        <pc:graphicFrameChg chg="add mod">
          <ac:chgData name="Perez Saura Pablo" userId="d6a248c8-9fc4-48e1-818d-18010d30aa9c" providerId="ADAL" clId="{7518FC3A-67BE-4BE8-A793-26045FB479C3}" dt="2023-09-12T11:05:15.130" v="792" actId="1076"/>
          <ac:graphicFrameMkLst>
            <pc:docMk/>
            <pc:sldMk cId="383826324" sldId="362"/>
            <ac:graphicFrameMk id="4" creationId="{BA359FFD-7C17-7D3B-6590-2961879306E0}"/>
          </ac:graphicFrameMkLst>
        </pc:graphicFrameChg>
        <pc:graphicFrameChg chg="add mod">
          <ac:chgData name="Perez Saura Pablo" userId="d6a248c8-9fc4-48e1-818d-18010d30aa9c" providerId="ADAL" clId="{7518FC3A-67BE-4BE8-A793-26045FB479C3}" dt="2023-09-12T11:05:15.130" v="792" actId="1076"/>
          <ac:graphicFrameMkLst>
            <pc:docMk/>
            <pc:sldMk cId="383826324" sldId="362"/>
            <ac:graphicFrameMk id="5" creationId="{891F00F3-B282-1EE7-9551-4C6E907B6449}"/>
          </ac:graphicFrameMkLst>
        </pc:graphicFrameChg>
        <pc:graphicFrameChg chg="add mod">
          <ac:chgData name="Perez Saura Pablo" userId="d6a248c8-9fc4-48e1-818d-18010d30aa9c" providerId="ADAL" clId="{7518FC3A-67BE-4BE8-A793-26045FB479C3}" dt="2023-09-12T11:05:15.130" v="792" actId="1076"/>
          <ac:graphicFrameMkLst>
            <pc:docMk/>
            <pc:sldMk cId="383826324" sldId="362"/>
            <ac:graphicFrameMk id="6" creationId="{F9D4AA2F-1E8A-E95E-AE37-684F151BEB64}"/>
          </ac:graphicFrameMkLst>
        </pc:graphicFrameChg>
        <pc:cxnChg chg="add mod">
          <ac:chgData name="Perez Saura Pablo" userId="d6a248c8-9fc4-48e1-818d-18010d30aa9c" providerId="ADAL" clId="{7518FC3A-67BE-4BE8-A793-26045FB479C3}" dt="2023-09-12T11:05:25.621" v="794" actId="1076"/>
          <ac:cxnSpMkLst>
            <pc:docMk/>
            <pc:sldMk cId="383826324" sldId="362"/>
            <ac:cxnSpMk id="16" creationId="{B64687AA-1E3C-2D81-260C-64F5887D1D9B}"/>
          </ac:cxnSpMkLst>
        </pc:cxnChg>
        <pc:cxnChg chg="add mod">
          <ac:chgData name="Perez Saura Pablo" userId="d6a248c8-9fc4-48e1-818d-18010d30aa9c" providerId="ADAL" clId="{7518FC3A-67BE-4BE8-A793-26045FB479C3}" dt="2023-09-12T11:05:25.621" v="794" actId="1076"/>
          <ac:cxnSpMkLst>
            <pc:docMk/>
            <pc:sldMk cId="383826324" sldId="362"/>
            <ac:cxnSpMk id="17" creationId="{6F6889C2-A105-AEFA-93A0-A233FAB5D0B9}"/>
          </ac:cxnSpMkLst>
        </pc:cxnChg>
        <pc:cxnChg chg="add mod">
          <ac:chgData name="Perez Saura Pablo" userId="d6a248c8-9fc4-48e1-818d-18010d30aa9c" providerId="ADAL" clId="{7518FC3A-67BE-4BE8-A793-26045FB479C3}" dt="2023-09-12T11:05:25.621" v="794" actId="1076"/>
          <ac:cxnSpMkLst>
            <pc:docMk/>
            <pc:sldMk cId="383826324" sldId="362"/>
            <ac:cxnSpMk id="18" creationId="{C98447DA-25E7-BE11-FE1F-B8BC2D0A39F0}"/>
          </ac:cxnSpMkLst>
        </pc:cxnChg>
        <pc:cxnChg chg="add mod">
          <ac:chgData name="Perez Saura Pablo" userId="d6a248c8-9fc4-48e1-818d-18010d30aa9c" providerId="ADAL" clId="{7518FC3A-67BE-4BE8-A793-26045FB479C3}" dt="2023-09-12T11:05:25.621" v="794" actId="1076"/>
          <ac:cxnSpMkLst>
            <pc:docMk/>
            <pc:sldMk cId="383826324" sldId="362"/>
            <ac:cxnSpMk id="19" creationId="{68FE58AE-D9D4-2F58-D591-2044DB425079}"/>
          </ac:cxnSpMkLst>
        </pc:cxnChg>
        <pc:cxnChg chg="add mod">
          <ac:chgData name="Perez Saura Pablo" userId="d6a248c8-9fc4-48e1-818d-18010d30aa9c" providerId="ADAL" clId="{7518FC3A-67BE-4BE8-A793-26045FB479C3}" dt="2023-09-12T11:05:25.621" v="794" actId="1076"/>
          <ac:cxnSpMkLst>
            <pc:docMk/>
            <pc:sldMk cId="383826324" sldId="362"/>
            <ac:cxnSpMk id="21" creationId="{95D2AB41-E74B-A3EB-6C66-850DDD67DCDE}"/>
          </ac:cxnSpMkLst>
        </pc:cxnChg>
        <pc:cxnChg chg="add mod">
          <ac:chgData name="Perez Saura Pablo" userId="d6a248c8-9fc4-48e1-818d-18010d30aa9c" providerId="ADAL" clId="{7518FC3A-67BE-4BE8-A793-26045FB479C3}" dt="2023-09-12T11:05:25.621" v="794" actId="1076"/>
          <ac:cxnSpMkLst>
            <pc:docMk/>
            <pc:sldMk cId="383826324" sldId="362"/>
            <ac:cxnSpMk id="24" creationId="{F918CA42-ED2A-786F-CDAF-0F0B520E4022}"/>
          </ac:cxnSpMkLst>
        </pc:cxnChg>
      </pc:sldChg>
      <pc:sldChg chg="addSp delSp modSp new mod">
        <pc:chgData name="Perez Saura Pablo" userId="d6a248c8-9fc4-48e1-818d-18010d30aa9c" providerId="ADAL" clId="{7518FC3A-67BE-4BE8-A793-26045FB479C3}" dt="2023-09-12T11:07:33.979" v="837"/>
        <pc:sldMkLst>
          <pc:docMk/>
          <pc:sldMk cId="32268097" sldId="363"/>
        </pc:sldMkLst>
        <pc:spChg chg="del">
          <ac:chgData name="Perez Saura Pablo" userId="d6a248c8-9fc4-48e1-818d-18010d30aa9c" providerId="ADAL" clId="{7518FC3A-67BE-4BE8-A793-26045FB479C3}" dt="2023-09-12T11:06:33.963" v="809" actId="478"/>
          <ac:spMkLst>
            <pc:docMk/>
            <pc:sldMk cId="32268097" sldId="363"/>
            <ac:spMk id="2" creationId="{ECB1F4E7-6BE7-07FF-3E20-D46865DBC438}"/>
          </ac:spMkLst>
        </pc:spChg>
        <pc:spChg chg="del">
          <ac:chgData name="Perez Saura Pablo" userId="d6a248c8-9fc4-48e1-818d-18010d30aa9c" providerId="ADAL" clId="{7518FC3A-67BE-4BE8-A793-26045FB479C3}" dt="2023-09-12T11:06:34.840" v="810" actId="478"/>
          <ac:spMkLst>
            <pc:docMk/>
            <pc:sldMk cId="32268097" sldId="363"/>
            <ac:spMk id="3" creationId="{F94EA5A4-B880-C9E1-E2BF-AE54A4EBDFD7}"/>
          </ac:spMkLst>
        </pc:spChg>
        <pc:spChg chg="add mod">
          <ac:chgData name="Perez Saura Pablo" userId="d6a248c8-9fc4-48e1-818d-18010d30aa9c" providerId="ADAL" clId="{7518FC3A-67BE-4BE8-A793-26045FB479C3}" dt="2023-09-12T11:06:54.840" v="831" actId="20577"/>
          <ac:spMkLst>
            <pc:docMk/>
            <pc:sldMk cId="32268097" sldId="363"/>
            <ac:spMk id="4" creationId="{194B8DF2-38C9-55DD-87A5-FC92E64311FF}"/>
          </ac:spMkLst>
        </pc:spChg>
        <pc:graphicFrameChg chg="add mod">
          <ac:chgData name="Perez Saura Pablo" userId="d6a248c8-9fc4-48e1-818d-18010d30aa9c" providerId="ADAL" clId="{7518FC3A-67BE-4BE8-A793-26045FB479C3}" dt="2023-09-12T11:07:07.144" v="833"/>
          <ac:graphicFrameMkLst>
            <pc:docMk/>
            <pc:sldMk cId="32268097" sldId="363"/>
            <ac:graphicFrameMk id="5" creationId="{3996FE6E-5031-4BE5-BA91-EDDE1C4F4636}"/>
          </ac:graphicFrameMkLst>
        </pc:graphicFrameChg>
        <pc:graphicFrameChg chg="add mod">
          <ac:chgData name="Perez Saura Pablo" userId="d6a248c8-9fc4-48e1-818d-18010d30aa9c" providerId="ADAL" clId="{7518FC3A-67BE-4BE8-A793-26045FB479C3}" dt="2023-09-12T11:07:07.144" v="833"/>
          <ac:graphicFrameMkLst>
            <pc:docMk/>
            <pc:sldMk cId="32268097" sldId="363"/>
            <ac:graphicFrameMk id="6" creationId="{F9FC11A5-B063-4149-821C-1B9561F33090}"/>
          </ac:graphicFrameMkLst>
        </pc:graphicFrameChg>
        <pc:graphicFrameChg chg="add mod">
          <ac:chgData name="Perez Saura Pablo" userId="d6a248c8-9fc4-48e1-818d-18010d30aa9c" providerId="ADAL" clId="{7518FC3A-67BE-4BE8-A793-26045FB479C3}" dt="2023-09-12T11:07:33.979" v="837"/>
          <ac:graphicFrameMkLst>
            <pc:docMk/>
            <pc:sldMk cId="32268097" sldId="363"/>
            <ac:graphicFrameMk id="7" creationId="{3996FE6E-5031-4BE5-BA91-EDDE1C4F4636}"/>
          </ac:graphicFrameMkLst>
        </pc:graphicFrameChg>
        <pc:graphicFrameChg chg="add mod">
          <ac:chgData name="Perez Saura Pablo" userId="d6a248c8-9fc4-48e1-818d-18010d30aa9c" providerId="ADAL" clId="{7518FC3A-67BE-4BE8-A793-26045FB479C3}" dt="2023-09-12T11:07:26.854" v="835" actId="1076"/>
          <ac:graphicFrameMkLst>
            <pc:docMk/>
            <pc:sldMk cId="32268097" sldId="363"/>
            <ac:graphicFrameMk id="8" creationId="{F9FC11A5-B063-4149-821C-1B9561F33090}"/>
          </ac:graphicFrameMkLst>
        </pc:graphicFrameChg>
      </pc:sldChg>
      <pc:sldChg chg="addSp delSp modSp new mod">
        <pc:chgData name="Perez Saura Pablo" userId="d6a248c8-9fc4-48e1-818d-18010d30aa9c" providerId="ADAL" clId="{7518FC3A-67BE-4BE8-A793-26045FB479C3}" dt="2023-09-12T11:08:13.163" v="855" actId="1076"/>
        <pc:sldMkLst>
          <pc:docMk/>
          <pc:sldMk cId="906409429" sldId="364"/>
        </pc:sldMkLst>
        <pc:spChg chg="del">
          <ac:chgData name="Perez Saura Pablo" userId="d6a248c8-9fc4-48e1-818d-18010d30aa9c" providerId="ADAL" clId="{7518FC3A-67BE-4BE8-A793-26045FB479C3}" dt="2023-09-12T11:07:48.460" v="840" actId="478"/>
          <ac:spMkLst>
            <pc:docMk/>
            <pc:sldMk cId="906409429" sldId="364"/>
            <ac:spMk id="2" creationId="{A38D449E-E8FB-F2BD-9EAD-F1AD6EAB3389}"/>
          </ac:spMkLst>
        </pc:spChg>
        <pc:spChg chg="del">
          <ac:chgData name="Perez Saura Pablo" userId="d6a248c8-9fc4-48e1-818d-18010d30aa9c" providerId="ADAL" clId="{7518FC3A-67BE-4BE8-A793-26045FB479C3}" dt="2023-09-12T11:07:49.101" v="841" actId="478"/>
          <ac:spMkLst>
            <pc:docMk/>
            <pc:sldMk cId="906409429" sldId="364"/>
            <ac:spMk id="3" creationId="{A59CD74D-F53C-E56D-5D00-26EB5FF0497D}"/>
          </ac:spMkLst>
        </pc:spChg>
        <pc:spChg chg="add mod">
          <ac:chgData name="Perez Saura Pablo" userId="d6a248c8-9fc4-48e1-818d-18010d30aa9c" providerId="ADAL" clId="{7518FC3A-67BE-4BE8-A793-26045FB479C3}" dt="2023-09-12T11:07:52.674" v="853" actId="20577"/>
          <ac:spMkLst>
            <pc:docMk/>
            <pc:sldMk cId="906409429" sldId="364"/>
            <ac:spMk id="4" creationId="{E467BCCB-EC59-658B-2BF0-77B7AFFA1477}"/>
          </ac:spMkLst>
        </pc:spChg>
        <pc:graphicFrameChg chg="add mod">
          <ac:chgData name="Perez Saura Pablo" userId="d6a248c8-9fc4-48e1-818d-18010d30aa9c" providerId="ADAL" clId="{7518FC3A-67BE-4BE8-A793-26045FB479C3}" dt="2023-09-12T11:08:13.163" v="855" actId="1076"/>
          <ac:graphicFrameMkLst>
            <pc:docMk/>
            <pc:sldMk cId="906409429" sldId="364"/>
            <ac:graphicFrameMk id="5" creationId="{484AFE6C-CC26-F53F-BB0F-96398D87A9B5}"/>
          </ac:graphicFrameMkLst>
        </pc:graphicFrameChg>
        <pc:graphicFrameChg chg="add mod">
          <ac:chgData name="Perez Saura Pablo" userId="d6a248c8-9fc4-48e1-818d-18010d30aa9c" providerId="ADAL" clId="{7518FC3A-67BE-4BE8-A793-26045FB479C3}" dt="2023-09-12T11:08:13.163" v="855" actId="1076"/>
          <ac:graphicFrameMkLst>
            <pc:docMk/>
            <pc:sldMk cId="906409429" sldId="364"/>
            <ac:graphicFrameMk id="6" creationId="{9CF78A59-E3CF-08D1-1407-76781BF6469F}"/>
          </ac:graphicFrameMkLst>
        </pc:graphicFrameChg>
        <pc:graphicFrameChg chg="add mod">
          <ac:chgData name="Perez Saura Pablo" userId="d6a248c8-9fc4-48e1-818d-18010d30aa9c" providerId="ADAL" clId="{7518FC3A-67BE-4BE8-A793-26045FB479C3}" dt="2023-09-12T11:08:13.163" v="855" actId="1076"/>
          <ac:graphicFrameMkLst>
            <pc:docMk/>
            <pc:sldMk cId="906409429" sldId="364"/>
            <ac:graphicFrameMk id="7" creationId="{B608A11D-67EA-E84F-4B04-14499734FBF1}"/>
          </ac:graphicFrameMkLst>
        </pc:graphicFrameChg>
        <pc:graphicFrameChg chg="add mod">
          <ac:chgData name="Perez Saura Pablo" userId="d6a248c8-9fc4-48e1-818d-18010d30aa9c" providerId="ADAL" clId="{7518FC3A-67BE-4BE8-A793-26045FB479C3}" dt="2023-09-12T11:08:13.163" v="855" actId="1076"/>
          <ac:graphicFrameMkLst>
            <pc:docMk/>
            <pc:sldMk cId="906409429" sldId="364"/>
            <ac:graphicFrameMk id="8" creationId="{DE015977-AE95-A3A1-6A7E-4B5326B86734}"/>
          </ac:graphicFrameMkLst>
        </pc:graphicFrameChg>
      </pc:sldChg>
      <pc:sldChg chg="addSp delSp modSp new mod">
        <pc:chgData name="Perez Saura Pablo" userId="d6a248c8-9fc4-48e1-818d-18010d30aa9c" providerId="ADAL" clId="{7518FC3A-67BE-4BE8-A793-26045FB479C3}" dt="2023-09-12T11:10:24.934" v="927" actId="1076"/>
        <pc:sldMkLst>
          <pc:docMk/>
          <pc:sldMk cId="1724207123" sldId="365"/>
        </pc:sldMkLst>
        <pc:spChg chg="del">
          <ac:chgData name="Perez Saura Pablo" userId="d6a248c8-9fc4-48e1-818d-18010d30aa9c" providerId="ADAL" clId="{7518FC3A-67BE-4BE8-A793-26045FB479C3}" dt="2023-09-12T11:08:23.650" v="858" actId="478"/>
          <ac:spMkLst>
            <pc:docMk/>
            <pc:sldMk cId="1724207123" sldId="365"/>
            <ac:spMk id="2" creationId="{87E73F7A-14B3-1EE9-7A4A-1E57F80581ED}"/>
          </ac:spMkLst>
        </pc:spChg>
        <pc:spChg chg="del">
          <ac:chgData name="Perez Saura Pablo" userId="d6a248c8-9fc4-48e1-818d-18010d30aa9c" providerId="ADAL" clId="{7518FC3A-67BE-4BE8-A793-26045FB479C3}" dt="2023-09-12T11:08:25.011" v="859" actId="478"/>
          <ac:spMkLst>
            <pc:docMk/>
            <pc:sldMk cId="1724207123" sldId="365"/>
            <ac:spMk id="3" creationId="{2C502173-5443-6992-8060-B104297546A1}"/>
          </ac:spMkLst>
        </pc:spChg>
        <pc:spChg chg="add mod">
          <ac:chgData name="Perez Saura Pablo" userId="d6a248c8-9fc4-48e1-818d-18010d30aa9c" providerId="ADAL" clId="{7518FC3A-67BE-4BE8-A793-26045FB479C3}" dt="2023-09-12T11:08:51.453" v="912" actId="20577"/>
          <ac:spMkLst>
            <pc:docMk/>
            <pc:sldMk cId="1724207123" sldId="365"/>
            <ac:spMk id="4" creationId="{874DC660-9452-E63F-6134-647951128363}"/>
          </ac:spMkLst>
        </pc:spChg>
        <pc:graphicFrameChg chg="add del mod">
          <ac:chgData name="Perez Saura Pablo" userId="d6a248c8-9fc4-48e1-818d-18010d30aa9c" providerId="ADAL" clId="{7518FC3A-67BE-4BE8-A793-26045FB479C3}" dt="2023-09-12T11:09:28.416" v="914" actId="478"/>
          <ac:graphicFrameMkLst>
            <pc:docMk/>
            <pc:sldMk cId="1724207123" sldId="365"/>
            <ac:graphicFrameMk id="5" creationId="{32B50584-3D78-4EE0-A5C0-A6001E6F1491}"/>
          </ac:graphicFrameMkLst>
        </pc:graphicFrameChg>
        <pc:graphicFrameChg chg="add del mod">
          <ac:chgData name="Perez Saura Pablo" userId="d6a248c8-9fc4-48e1-818d-18010d30aa9c" providerId="ADAL" clId="{7518FC3A-67BE-4BE8-A793-26045FB479C3}" dt="2023-09-12T11:09:50.374" v="919" actId="478"/>
          <ac:graphicFrameMkLst>
            <pc:docMk/>
            <pc:sldMk cId="1724207123" sldId="365"/>
            <ac:graphicFrameMk id="6" creationId="{4A0BD27C-FD84-486B-A27F-743590F7D417}"/>
          </ac:graphicFrameMkLst>
        </pc:graphicFrameChg>
        <pc:graphicFrameChg chg="add mod">
          <ac:chgData name="Perez Saura Pablo" userId="d6a248c8-9fc4-48e1-818d-18010d30aa9c" providerId="ADAL" clId="{7518FC3A-67BE-4BE8-A793-26045FB479C3}" dt="2023-09-12T11:10:24.934" v="927" actId="1076"/>
          <ac:graphicFrameMkLst>
            <pc:docMk/>
            <pc:sldMk cId="1724207123" sldId="365"/>
            <ac:graphicFrameMk id="7" creationId="{4A0BD27C-FD84-486B-A27F-743590F7D417}"/>
          </ac:graphicFrameMkLst>
        </pc:graphicFrameChg>
        <pc:graphicFrameChg chg="add mod">
          <ac:chgData name="Perez Saura Pablo" userId="d6a248c8-9fc4-48e1-818d-18010d30aa9c" providerId="ADAL" clId="{7518FC3A-67BE-4BE8-A793-26045FB479C3}" dt="2023-09-12T11:10:22.506" v="926" actId="14100"/>
          <ac:graphicFrameMkLst>
            <pc:docMk/>
            <pc:sldMk cId="1724207123" sldId="365"/>
            <ac:graphicFrameMk id="8" creationId="{2129E541-D42D-438F-A945-FA431355B496}"/>
          </ac:graphicFrameMkLst>
        </pc:graphicFrameChg>
      </pc:sldChg>
      <pc:sldChg chg="addSp delSp modSp new mod">
        <pc:chgData name="Perez Saura Pablo" userId="d6a248c8-9fc4-48e1-818d-18010d30aa9c" providerId="ADAL" clId="{7518FC3A-67BE-4BE8-A793-26045FB479C3}" dt="2023-09-12T11:12:20.123" v="967" actId="1076"/>
        <pc:sldMkLst>
          <pc:docMk/>
          <pc:sldMk cId="2478054008" sldId="366"/>
        </pc:sldMkLst>
        <pc:spChg chg="del">
          <ac:chgData name="Perez Saura Pablo" userId="d6a248c8-9fc4-48e1-818d-18010d30aa9c" providerId="ADAL" clId="{7518FC3A-67BE-4BE8-A793-26045FB479C3}" dt="2023-09-12T11:10:56.531" v="930" actId="478"/>
          <ac:spMkLst>
            <pc:docMk/>
            <pc:sldMk cId="2478054008" sldId="366"/>
            <ac:spMk id="2" creationId="{415ECB3A-E20A-51AE-559F-F4A080119D87}"/>
          </ac:spMkLst>
        </pc:spChg>
        <pc:spChg chg="del">
          <ac:chgData name="Perez Saura Pablo" userId="d6a248c8-9fc4-48e1-818d-18010d30aa9c" providerId="ADAL" clId="{7518FC3A-67BE-4BE8-A793-26045FB479C3}" dt="2023-09-12T11:10:55.402" v="929" actId="478"/>
          <ac:spMkLst>
            <pc:docMk/>
            <pc:sldMk cId="2478054008" sldId="366"/>
            <ac:spMk id="3" creationId="{21D0FC98-B19E-00DF-389D-11062C5927C9}"/>
          </ac:spMkLst>
        </pc:spChg>
        <pc:spChg chg="add mod">
          <ac:chgData name="Perez Saura Pablo" userId="d6a248c8-9fc4-48e1-818d-18010d30aa9c" providerId="ADAL" clId="{7518FC3A-67BE-4BE8-A793-26045FB479C3}" dt="2023-09-12T11:12:20.123" v="967" actId="1076"/>
          <ac:spMkLst>
            <pc:docMk/>
            <pc:sldMk cId="2478054008" sldId="366"/>
            <ac:spMk id="6" creationId="{9AF99C0D-657C-5921-8F07-22FD25C5FE38}"/>
          </ac:spMkLst>
        </pc:spChg>
        <pc:graphicFrameChg chg="add mod">
          <ac:chgData name="Perez Saura Pablo" userId="d6a248c8-9fc4-48e1-818d-18010d30aa9c" providerId="ADAL" clId="{7518FC3A-67BE-4BE8-A793-26045FB479C3}" dt="2023-09-12T11:11:43.414" v="933"/>
          <ac:graphicFrameMkLst>
            <pc:docMk/>
            <pc:sldMk cId="2478054008" sldId="366"/>
            <ac:graphicFrameMk id="5" creationId="{87858306-6254-5826-2020-464C8F13422E}"/>
          </ac:graphicFrameMkLst>
        </pc:graphicFrameChg>
        <pc:picChg chg="add del">
          <ac:chgData name="Perez Saura Pablo" userId="d6a248c8-9fc4-48e1-818d-18010d30aa9c" providerId="ADAL" clId="{7518FC3A-67BE-4BE8-A793-26045FB479C3}" dt="2023-09-12T11:11:40.808" v="932" actId="478"/>
          <ac:picMkLst>
            <pc:docMk/>
            <pc:sldMk cId="2478054008" sldId="366"/>
            <ac:picMk id="4" creationId="{FA391E2B-BDBF-7785-0FFD-2E04D84F74EB}"/>
          </ac:picMkLst>
        </pc:picChg>
      </pc:sldChg>
      <pc:sldMasterChg chg="setBg modSldLayout">
        <pc:chgData name="Perez Saura Pablo" userId="d6a248c8-9fc4-48e1-818d-18010d30aa9c" providerId="ADAL" clId="{7518FC3A-67BE-4BE8-A793-26045FB479C3}" dt="2023-09-12T09:22:52.012" v="417"/>
        <pc:sldMasterMkLst>
          <pc:docMk/>
          <pc:sldMasterMk cId="3665284022" sldId="2147483648"/>
        </pc:sldMasterMkLst>
        <pc:sldLayoutChg chg="setBg">
          <pc:chgData name="Perez Saura Pablo" userId="d6a248c8-9fc4-48e1-818d-18010d30aa9c" providerId="ADAL" clId="{7518FC3A-67BE-4BE8-A793-26045FB479C3}" dt="2023-09-12T09:22:52.012" v="417"/>
          <pc:sldLayoutMkLst>
            <pc:docMk/>
            <pc:sldMasterMk cId="3665284022" sldId="2147483648"/>
            <pc:sldLayoutMk cId="3392311961" sldId="2147483649"/>
          </pc:sldLayoutMkLst>
        </pc:sldLayoutChg>
        <pc:sldLayoutChg chg="setBg">
          <pc:chgData name="Perez Saura Pablo" userId="d6a248c8-9fc4-48e1-818d-18010d30aa9c" providerId="ADAL" clId="{7518FC3A-67BE-4BE8-A793-26045FB479C3}" dt="2023-09-12T09:22:52.012" v="417"/>
          <pc:sldLayoutMkLst>
            <pc:docMk/>
            <pc:sldMasterMk cId="3665284022" sldId="2147483648"/>
            <pc:sldLayoutMk cId="2232591516" sldId="2147483650"/>
          </pc:sldLayoutMkLst>
        </pc:sldLayoutChg>
        <pc:sldLayoutChg chg="setBg">
          <pc:chgData name="Perez Saura Pablo" userId="d6a248c8-9fc4-48e1-818d-18010d30aa9c" providerId="ADAL" clId="{7518FC3A-67BE-4BE8-A793-26045FB479C3}" dt="2023-09-12T09:22:52.012" v="417"/>
          <pc:sldLayoutMkLst>
            <pc:docMk/>
            <pc:sldMasterMk cId="3665284022" sldId="2147483648"/>
            <pc:sldLayoutMk cId="3837961763" sldId="2147483651"/>
          </pc:sldLayoutMkLst>
        </pc:sldLayoutChg>
        <pc:sldLayoutChg chg="setBg">
          <pc:chgData name="Perez Saura Pablo" userId="d6a248c8-9fc4-48e1-818d-18010d30aa9c" providerId="ADAL" clId="{7518FC3A-67BE-4BE8-A793-26045FB479C3}" dt="2023-09-12T09:22:52.012" v="417"/>
          <pc:sldLayoutMkLst>
            <pc:docMk/>
            <pc:sldMasterMk cId="3665284022" sldId="2147483648"/>
            <pc:sldLayoutMk cId="267038320" sldId="2147483652"/>
          </pc:sldLayoutMkLst>
        </pc:sldLayoutChg>
        <pc:sldLayoutChg chg="setBg">
          <pc:chgData name="Perez Saura Pablo" userId="d6a248c8-9fc4-48e1-818d-18010d30aa9c" providerId="ADAL" clId="{7518FC3A-67BE-4BE8-A793-26045FB479C3}" dt="2023-09-12T09:22:52.012" v="417"/>
          <pc:sldLayoutMkLst>
            <pc:docMk/>
            <pc:sldMasterMk cId="3665284022" sldId="2147483648"/>
            <pc:sldLayoutMk cId="2832839027" sldId="2147483653"/>
          </pc:sldLayoutMkLst>
        </pc:sldLayoutChg>
        <pc:sldLayoutChg chg="setBg">
          <pc:chgData name="Perez Saura Pablo" userId="d6a248c8-9fc4-48e1-818d-18010d30aa9c" providerId="ADAL" clId="{7518FC3A-67BE-4BE8-A793-26045FB479C3}" dt="2023-09-12T09:22:52.012" v="417"/>
          <pc:sldLayoutMkLst>
            <pc:docMk/>
            <pc:sldMasterMk cId="3665284022" sldId="2147483648"/>
            <pc:sldLayoutMk cId="2134986756" sldId="2147483654"/>
          </pc:sldLayoutMkLst>
        </pc:sldLayoutChg>
        <pc:sldLayoutChg chg="setBg">
          <pc:chgData name="Perez Saura Pablo" userId="d6a248c8-9fc4-48e1-818d-18010d30aa9c" providerId="ADAL" clId="{7518FC3A-67BE-4BE8-A793-26045FB479C3}" dt="2023-09-12T09:22:52.012" v="417"/>
          <pc:sldLayoutMkLst>
            <pc:docMk/>
            <pc:sldMasterMk cId="3665284022" sldId="2147483648"/>
            <pc:sldLayoutMk cId="3996636282" sldId="2147483655"/>
          </pc:sldLayoutMkLst>
        </pc:sldLayoutChg>
        <pc:sldLayoutChg chg="setBg">
          <pc:chgData name="Perez Saura Pablo" userId="d6a248c8-9fc4-48e1-818d-18010d30aa9c" providerId="ADAL" clId="{7518FC3A-67BE-4BE8-A793-26045FB479C3}" dt="2023-09-12T09:22:52.012" v="417"/>
          <pc:sldLayoutMkLst>
            <pc:docMk/>
            <pc:sldMasterMk cId="3665284022" sldId="2147483648"/>
            <pc:sldLayoutMk cId="1111660263" sldId="2147483656"/>
          </pc:sldLayoutMkLst>
        </pc:sldLayoutChg>
        <pc:sldLayoutChg chg="setBg">
          <pc:chgData name="Perez Saura Pablo" userId="d6a248c8-9fc4-48e1-818d-18010d30aa9c" providerId="ADAL" clId="{7518FC3A-67BE-4BE8-A793-26045FB479C3}" dt="2023-09-12T09:22:52.012" v="417"/>
          <pc:sldLayoutMkLst>
            <pc:docMk/>
            <pc:sldMasterMk cId="3665284022" sldId="2147483648"/>
            <pc:sldLayoutMk cId="253966421" sldId="2147483657"/>
          </pc:sldLayoutMkLst>
        </pc:sldLayoutChg>
        <pc:sldLayoutChg chg="setBg">
          <pc:chgData name="Perez Saura Pablo" userId="d6a248c8-9fc4-48e1-818d-18010d30aa9c" providerId="ADAL" clId="{7518FC3A-67BE-4BE8-A793-26045FB479C3}" dt="2023-09-12T09:22:52.012" v="417"/>
          <pc:sldLayoutMkLst>
            <pc:docMk/>
            <pc:sldMasterMk cId="3665284022" sldId="2147483648"/>
            <pc:sldLayoutMk cId="2885069945" sldId="2147483658"/>
          </pc:sldLayoutMkLst>
        </pc:sldLayoutChg>
        <pc:sldLayoutChg chg="setBg">
          <pc:chgData name="Perez Saura Pablo" userId="d6a248c8-9fc4-48e1-818d-18010d30aa9c" providerId="ADAL" clId="{7518FC3A-67BE-4BE8-A793-26045FB479C3}" dt="2023-09-12T09:22:52.012" v="417"/>
          <pc:sldLayoutMkLst>
            <pc:docMk/>
            <pc:sldMasterMk cId="3665284022" sldId="2147483648"/>
            <pc:sldLayoutMk cId="2956790556" sldId="2147483659"/>
          </pc:sldLayoutMkLst>
        </pc:sldLayoutChg>
      </pc:sldMasterChg>
      <pc:sldMasterChg chg="setBg modSldLayout">
        <pc:chgData name="Perez Saura Pablo" userId="d6a248c8-9fc4-48e1-818d-18010d30aa9c" providerId="ADAL" clId="{7518FC3A-67BE-4BE8-A793-26045FB479C3}" dt="2023-09-12T09:22:52.012" v="417"/>
        <pc:sldMasterMkLst>
          <pc:docMk/>
          <pc:sldMasterMk cId="2562604603" sldId="2147483660"/>
        </pc:sldMasterMkLst>
        <pc:sldLayoutChg chg="setBg">
          <pc:chgData name="Perez Saura Pablo" userId="d6a248c8-9fc4-48e1-818d-18010d30aa9c" providerId="ADAL" clId="{7518FC3A-67BE-4BE8-A793-26045FB479C3}" dt="2023-09-12T09:22:52.012" v="417"/>
          <pc:sldLayoutMkLst>
            <pc:docMk/>
            <pc:sldMasterMk cId="2562604603" sldId="2147483660"/>
            <pc:sldLayoutMk cId="4060378890" sldId="2147483661"/>
          </pc:sldLayoutMkLst>
        </pc:sldLayoutChg>
        <pc:sldLayoutChg chg="setBg">
          <pc:chgData name="Perez Saura Pablo" userId="d6a248c8-9fc4-48e1-818d-18010d30aa9c" providerId="ADAL" clId="{7518FC3A-67BE-4BE8-A793-26045FB479C3}" dt="2023-09-12T09:22:52.012" v="417"/>
          <pc:sldLayoutMkLst>
            <pc:docMk/>
            <pc:sldMasterMk cId="2562604603" sldId="2147483660"/>
            <pc:sldLayoutMk cId="3259924599" sldId="2147483662"/>
          </pc:sldLayoutMkLst>
        </pc:sldLayoutChg>
        <pc:sldLayoutChg chg="setBg">
          <pc:chgData name="Perez Saura Pablo" userId="d6a248c8-9fc4-48e1-818d-18010d30aa9c" providerId="ADAL" clId="{7518FC3A-67BE-4BE8-A793-26045FB479C3}" dt="2023-09-12T09:22:52.012" v="417"/>
          <pc:sldLayoutMkLst>
            <pc:docMk/>
            <pc:sldMasterMk cId="2562604603" sldId="2147483660"/>
            <pc:sldLayoutMk cId="729041894" sldId="2147483663"/>
          </pc:sldLayoutMkLst>
        </pc:sldLayoutChg>
        <pc:sldLayoutChg chg="setBg">
          <pc:chgData name="Perez Saura Pablo" userId="d6a248c8-9fc4-48e1-818d-18010d30aa9c" providerId="ADAL" clId="{7518FC3A-67BE-4BE8-A793-26045FB479C3}" dt="2023-09-12T09:22:52.012" v="417"/>
          <pc:sldLayoutMkLst>
            <pc:docMk/>
            <pc:sldMasterMk cId="2562604603" sldId="2147483660"/>
            <pc:sldLayoutMk cId="1762554467" sldId="2147483664"/>
          </pc:sldLayoutMkLst>
        </pc:sldLayoutChg>
        <pc:sldLayoutChg chg="setBg">
          <pc:chgData name="Perez Saura Pablo" userId="d6a248c8-9fc4-48e1-818d-18010d30aa9c" providerId="ADAL" clId="{7518FC3A-67BE-4BE8-A793-26045FB479C3}" dt="2023-09-12T09:22:52.012" v="417"/>
          <pc:sldLayoutMkLst>
            <pc:docMk/>
            <pc:sldMasterMk cId="2562604603" sldId="2147483660"/>
            <pc:sldLayoutMk cId="992140161" sldId="2147483665"/>
          </pc:sldLayoutMkLst>
        </pc:sldLayoutChg>
        <pc:sldLayoutChg chg="setBg">
          <pc:chgData name="Perez Saura Pablo" userId="d6a248c8-9fc4-48e1-818d-18010d30aa9c" providerId="ADAL" clId="{7518FC3A-67BE-4BE8-A793-26045FB479C3}" dt="2023-09-12T09:22:52.012" v="417"/>
          <pc:sldLayoutMkLst>
            <pc:docMk/>
            <pc:sldMasterMk cId="2562604603" sldId="2147483660"/>
            <pc:sldLayoutMk cId="1339411654" sldId="2147483666"/>
          </pc:sldLayoutMkLst>
        </pc:sldLayoutChg>
        <pc:sldLayoutChg chg="setBg">
          <pc:chgData name="Perez Saura Pablo" userId="d6a248c8-9fc4-48e1-818d-18010d30aa9c" providerId="ADAL" clId="{7518FC3A-67BE-4BE8-A793-26045FB479C3}" dt="2023-09-12T09:22:52.012" v="417"/>
          <pc:sldLayoutMkLst>
            <pc:docMk/>
            <pc:sldMasterMk cId="2562604603" sldId="2147483660"/>
            <pc:sldLayoutMk cId="3698557790" sldId="2147483667"/>
          </pc:sldLayoutMkLst>
        </pc:sldLayoutChg>
        <pc:sldLayoutChg chg="setBg">
          <pc:chgData name="Perez Saura Pablo" userId="d6a248c8-9fc4-48e1-818d-18010d30aa9c" providerId="ADAL" clId="{7518FC3A-67BE-4BE8-A793-26045FB479C3}" dt="2023-09-12T09:22:52.012" v="417"/>
          <pc:sldLayoutMkLst>
            <pc:docMk/>
            <pc:sldMasterMk cId="2562604603" sldId="2147483660"/>
            <pc:sldLayoutMk cId="820714620" sldId="2147483668"/>
          </pc:sldLayoutMkLst>
        </pc:sldLayoutChg>
        <pc:sldLayoutChg chg="setBg">
          <pc:chgData name="Perez Saura Pablo" userId="d6a248c8-9fc4-48e1-818d-18010d30aa9c" providerId="ADAL" clId="{7518FC3A-67BE-4BE8-A793-26045FB479C3}" dt="2023-09-12T09:22:52.012" v="417"/>
          <pc:sldLayoutMkLst>
            <pc:docMk/>
            <pc:sldMasterMk cId="2562604603" sldId="2147483660"/>
            <pc:sldLayoutMk cId="3264464032" sldId="2147483669"/>
          </pc:sldLayoutMkLst>
        </pc:sldLayoutChg>
        <pc:sldLayoutChg chg="setBg">
          <pc:chgData name="Perez Saura Pablo" userId="d6a248c8-9fc4-48e1-818d-18010d30aa9c" providerId="ADAL" clId="{7518FC3A-67BE-4BE8-A793-26045FB479C3}" dt="2023-09-12T09:22:52.012" v="417"/>
          <pc:sldLayoutMkLst>
            <pc:docMk/>
            <pc:sldMasterMk cId="2562604603" sldId="2147483660"/>
            <pc:sldLayoutMk cId="2173039833" sldId="2147483670"/>
          </pc:sldLayoutMkLst>
        </pc:sldLayoutChg>
        <pc:sldLayoutChg chg="setBg">
          <pc:chgData name="Perez Saura Pablo" userId="d6a248c8-9fc4-48e1-818d-18010d30aa9c" providerId="ADAL" clId="{7518FC3A-67BE-4BE8-A793-26045FB479C3}" dt="2023-09-12T09:22:52.012" v="417"/>
          <pc:sldLayoutMkLst>
            <pc:docMk/>
            <pc:sldMasterMk cId="2562604603" sldId="2147483660"/>
            <pc:sldLayoutMk cId="3341972405" sldId="2147483671"/>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mseduculiegebe-my.sharepoint.com/personal/pablo_perezsaura_uliege_be/Documents/Pablo/R&#233;daction%20articles/Gs-Cp-Eg_Hemicell_(HCA2)/Raw%20Figures%20and%20Tables/Eg-Cp-Gs-A-G-X-M_Graphs%20and%20Tables.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https://mseduculiegebe-my.sharepoint.com/personal/pablo_perezsaura_uliege_be/Documents/Pablo/R&#233;daction%20articles/Gs-Cp-Eg_Hemicell_(HCA2)/Raw%20Figures%20and%20Tables/Eg-Cp-Gs-A-G-X-M_Graphs%20and%20Tables.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https://mseduculiegebe-my.sharepoint.com/personal/pablo_perezsaura_uliege_be/Documents/Pablo/R&#233;daction%20articles/Gs-Cp-Eg_Hemicell_(HCA2)/Raw%20Figures%20and%20Tables/Eg-Cp-Gs-A-G-X-M_Graphs%20and%20Tables.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https://mseduculiegebe-my.sharepoint.com/personal/pablo_perezsaura_uliege_be/Documents/Pablo/R&#233;daction%20articles/Gs-Cp-Eg_Hemicell_(HCA2)/Raw%20Figures%20and%20Tables/Eg-Cp-Gs-A-G-X-M_Graphs%20and%20Tables.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https://mseduculiegebe-my.sharepoint.com/personal/pablo_perezsaura_uliege_be/Documents/Pablo/R&#233;daction%20articles/Gs-Cp-Eg_Hemicell_(HCA2)/Raw%20Figures%20and%20Tables/Eg-Cp-Gs-A-G-X-M_Graphs%20and%20Tables.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https://mseduculiegebe-my.sharepoint.com/personal/pablo_perezsaura_uliege_be/Documents/Pablo/R&#233;daction%20articles/Gs-Cp-Eg_Hemicell_(HCA2)/Raw%20Figures%20and%20Tables/Eg-Cp-Gs-A-G-X-M_Graphs%20and%20Tables.xlsx" TargetMode="Externa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https://mseduculiegebe-my.sharepoint.com/personal/pablo_perezsaura_uliege_be/Documents/Pablo/R&#233;daction%20articles/Gs-Cp-Eg_Hemicell_(HCA2)/Raw%20Figures%20and%20Tables/Eg-Cp-Gs-A-G-X-M_Graphs%20and%20Tables.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https://mseduculiegebe-my.sharepoint.com/personal/pablo_perezsaura_uliege_be/Documents/Pablo/R&#233;daction%20articles/Gs-Cp-Eg_Hemicell_(HCA2)/Raw%20Figures%20and%20Tables/Eg-Cp-Gs-A-G-X-M_Graphs%20and%20Tables.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1.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file:///C:\Users\ULG\Desktop\Docdoc%2023.05.18\Euglena%20gracilis\2023.05.16_Eg_A-M-G-X_ALL%20(HCA2)\2023.05.16_Eg-A-M-G-X_ALL.xlsx" TargetMode="External"/></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package" Target="../embeddings/Microsoft_Excel_Worksheet2.xlsx"/></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C:\Users\ULG\Desktop\Docdoc%2023.05.18\Hemi-cellulose%20(HCA2)\2023.05.16_Gs-G-X_ALL.xlsx" TargetMode="Externa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oleObject" Target="file:///C:\Users\ULG\Desktop\Docdoc%2023.05.18\Hemi-cellulose%20(HCA2)\2023.05.16_Gs-G-X_ALL.xlsx" TargetMode="External"/></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file:///C:\Users\ULG\Desktop\Docdoc%2023.05.18\Chlorella%20protothecoides\2023.01.24_Cp_Glu-Ace-Mix%20(HCA2)\2023.01.24_Cp_G-A-M_ALL.xlsx" TargetMode="Externa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file:///C:\Users\ULG\Desktop\Docdoc%2023.05.18\Chlorella%20protothecoides\2023.01.24_Cp_Glu-Ace-Mix%20(HCA2)\2023.01.24_Cp_G-A-M_ALL.xlsx" TargetMode="External"/></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file:///C:\Users\ULG\Desktop\Docdoc%2023.05.18\Chlorella%20protothecoides\2023.01.24_Cp_Glu-Ace-Mix%20(HCA2)\2023.01.24_Cp_G-A-M_ALL.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C:\Users\ULG\Desktop\Docdoc%2023.05.18\Euglena%20gracilis\2023.05.16_Eg_A-M-G-X_ALL%20(HCA2)\2023.05.16_Eg-A-M-G-X_ALL.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C:\Users\ULG\Desktop\Docdoc%2023.05.18\Euglena%20gracilis\2023.05.16_Eg_A-M-G-X_ALL%20(HCA2)\2023.05.16_Eg-A-M-G-X_ALL.xlsx" TargetMode="External"/></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file:///C:\Users\ULG\Desktop\Docdoc%2023.05.18\Hemi-cellulose%20(HCA2)\2023.05.16_Gs-G-X_ALL.xlsx" TargetMode="External"/></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file:///C:\Users\ULG\Desktop\Docdoc%2023.05.18\Hemi-cellulose%20(HCA2)\2023.05.16_Gs-G-X_ALL.xlsx" TargetMode="External"/></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file:///C:\Users\ULG\Desktop\Docdoc%2023.05.18\Chlorella%20protothecoides\2023.01.24_Cp_Glu-Ace-Mix%20(HCA2)\2023.01.24_Cp_G-A-M_ALL.xlsx" TargetMode="External"/></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oleObject" Target="file:///C:\Users\ULG\Desktop\Docdoc%2023.05.18\Chlorella%20protothecoides\2023.01.24_Cp_Glu-Ace-Mix%20(HCA2)\2023.01.24_Cp_G-A-M_ALL.xlsx" TargetMode="External"/></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file:///C:\Users\ULG\Desktop\Docdoc%2023.05.18\Euglena%20gracilis\2023.05.16_Eg_A-M-G-X_ALL%20(HCA2)\2023.05.16_Eg-A-M-G-X_ALL.xlsx" TargetMode="Externa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C:\Users\ULG\Desktop\Docdoc%2023.05.18\Hemi-cellulose%20(HCA2)\2023.05.16_Gs-G-X_ALL.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C:\Users\ULG\Desktop\Docdoc%2023.05.18\Chlorella%20protothecoides\2023.01.24_Cp_Glu-Ace-Mix%20(HCA2)\2023.01.24_Cp_G-A-M_ALL.xlsx" TargetMode="External"/></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oleObject" Target="file:///C:\Users\ULG\Desktop\Docdoc%2023.05.18\Chlorella%20protothecoides\2023.01.24_Cp_Glu-Ace-Mix%20(HCA2)\Amidon\23.04.19_Cp-G-A-M_Amidon.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50.xml.rels><?xml version="1.0" encoding="UTF-8" standalone="yes"?>
<Relationships xmlns="http://schemas.openxmlformats.org/package/2006/relationships"><Relationship Id="rId3" Type="http://schemas.openxmlformats.org/officeDocument/2006/relationships/themeOverride" Target="../theme/themeOverride50.xml"/><Relationship Id="rId2" Type="http://schemas.microsoft.com/office/2011/relationships/chartColorStyle" Target="colors50.xml"/><Relationship Id="rId1" Type="http://schemas.microsoft.com/office/2011/relationships/chartStyle" Target="style50.xml"/><Relationship Id="rId4" Type="http://schemas.openxmlformats.org/officeDocument/2006/relationships/oleObject" Target="file:///C:\Users\ULG\Desktop\Docdoc%2023.05.18\Hemi-cellulose%20(HCA2)\2023.05.16_Gs-G-X_ALL.xlsx" TargetMode="External"/></Relationships>
</file>

<file path=ppt/charts/_rels/chart51.xml.rels><?xml version="1.0" encoding="UTF-8" standalone="yes"?>
<Relationships xmlns="http://schemas.openxmlformats.org/package/2006/relationships"><Relationship Id="rId3" Type="http://schemas.openxmlformats.org/officeDocument/2006/relationships/oleObject" Target="file:///C:\Users\ULG\Desktop\Docdoc%2023.05.18\Chlorella%20protothecoides\2023.01.24_Cp_Glu-Ace-Mix%20(HCA2)\2023.01.24_Cp_G-A-M_ALL.xlsx" TargetMode="External"/><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51.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C:\Users\ULG\Desktop\Docdoc%2023.05.18\Hemi-cellulose%20(HCA2)\2023.05.16_Gs-G-X_ALL.xlsx" TargetMode="External"/></Relationships>
</file>

<file path=ppt/charts/_rels/chart53.xml.rels><?xml version="1.0" encoding="UTF-8" standalone="yes"?>
<Relationships xmlns="http://schemas.openxmlformats.org/package/2006/relationships"><Relationship Id="rId3" Type="http://schemas.openxmlformats.org/officeDocument/2006/relationships/themeOverride" Target="../theme/themeOverride52.xml"/><Relationship Id="rId2" Type="http://schemas.microsoft.com/office/2011/relationships/chartColorStyle" Target="colors53.xml"/><Relationship Id="rId1" Type="http://schemas.microsoft.com/office/2011/relationships/chartStyle" Target="style53.xml"/><Relationship Id="rId4" Type="http://schemas.openxmlformats.org/officeDocument/2006/relationships/oleObject" Target="file:///C:\Users\ULG\Desktop\Docdoc%2023.05.18\Hemi-cellulose%20(HCA2)\2023.05.16_Gs-G-X_ALL.xlsx" TargetMode="Externa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53.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file:///C:\Users\ULG\Desktop\Docdoc%2023.05.18\Chlorella%20protothecoides\2023.01.24_Cp_Glu-Ace-Mix%20(HCA2)\2023.01.24_Cp_G-A-M_ALL.xlsx" TargetMode="External"/></Relationships>
</file>

<file path=ppt/charts/_rels/chart55.xml.rels><?xml version="1.0" encoding="UTF-8" standalone="yes"?>
<Relationships xmlns="http://schemas.openxmlformats.org/package/2006/relationships"><Relationship Id="rId3" Type="http://schemas.openxmlformats.org/officeDocument/2006/relationships/themeOverride" Target="../theme/themeOverride54.xml"/><Relationship Id="rId2" Type="http://schemas.microsoft.com/office/2011/relationships/chartColorStyle" Target="colors55.xml"/><Relationship Id="rId1" Type="http://schemas.microsoft.com/office/2011/relationships/chartStyle" Target="style55.xml"/><Relationship Id="rId4" Type="http://schemas.openxmlformats.org/officeDocument/2006/relationships/oleObject" Target="file:///C:\Users\ULG\Desktop\Docdoc%2023.05.18\Donn&#233;es%20stage%20Mathias.ods" TargetMode="Externa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55.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C:\Users\ULG\Desktop\Docdoc%2023.05.18\Donn&#233;es%20stage%20Mathias.ods"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https://mseduculiegebe-my.sharepoint.com/personal/pablo_perezsaura_uliege_be/Documents/Pablo/R&#233;daction%20articles/Gs-Cp-Eg_Hemicell_(HCA2)/R&#233;sultats%20rassembl&#233;s/Eg-Cp-Gs-A-G-X-M_Graphs%20and%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14329787723902"/>
          <c:y val="5.0925925925925923E-2"/>
          <c:w val="0.61431542109867854"/>
          <c:h val="0.72639292378185594"/>
        </c:manualLayout>
      </c:layout>
      <c:scatterChart>
        <c:scatterStyle val="lineMarker"/>
        <c:varyColors val="0"/>
        <c:ser>
          <c:idx val="3"/>
          <c:order val="3"/>
          <c:tx>
            <c:v>[Carbon] - Galdieria</c:v>
          </c:tx>
          <c:spPr>
            <a:ln w="12700" cap="rnd">
              <a:solidFill>
                <a:srgbClr val="5B9BD5">
                  <a:lumMod val="75000"/>
                </a:srgbClr>
              </a:solidFill>
              <a:prstDash val="sysDash"/>
              <a:round/>
            </a:ln>
            <a:effectLst/>
          </c:spPr>
          <c:marker>
            <c:symbol val="diamond"/>
            <c:size val="6"/>
            <c:spPr>
              <a:solidFill>
                <a:srgbClr val="5B9BD5">
                  <a:lumMod val="75000"/>
                </a:srgbClr>
              </a:solidFill>
              <a:ln w="9525">
                <a:solidFill>
                  <a:sysClr val="windowText" lastClr="000000"/>
                </a:solidFill>
              </a:ln>
              <a:effectLst/>
            </c:spPr>
          </c:marker>
          <c:errBars>
            <c:errDir val="y"/>
            <c:errBarType val="both"/>
            <c:errValType val="cust"/>
            <c:noEndCap val="0"/>
            <c:plus>
              <c:numRef>
                <c:f>'DW and sugars'!$H$6:$H$12</c:f>
                <c:numCache>
                  <c:formatCode>General</c:formatCode>
                  <c:ptCount val="7"/>
                  <c:pt idx="0">
                    <c:v>0.65114968799999995</c:v>
                  </c:pt>
                  <c:pt idx="1">
                    <c:v>0.443338695</c:v>
                  </c:pt>
                  <c:pt idx="2">
                    <c:v>1.190768904</c:v>
                  </c:pt>
                  <c:pt idx="3">
                    <c:v>6.5002315000000005E-2</c:v>
                  </c:pt>
                  <c:pt idx="4">
                    <c:v>0</c:v>
                  </c:pt>
                  <c:pt idx="5">
                    <c:v>0</c:v>
                  </c:pt>
                  <c:pt idx="6">
                    <c:v>0</c:v>
                  </c:pt>
                </c:numCache>
              </c:numRef>
            </c:plus>
            <c:minus>
              <c:numRef>
                <c:f>'DW and sugars'!$H$6:$H$12</c:f>
                <c:numCache>
                  <c:formatCode>General</c:formatCode>
                  <c:ptCount val="7"/>
                  <c:pt idx="0">
                    <c:v>0.65114968799999995</c:v>
                  </c:pt>
                  <c:pt idx="1">
                    <c:v>0.443338695</c:v>
                  </c:pt>
                  <c:pt idx="2">
                    <c:v>1.190768904</c:v>
                  </c:pt>
                  <c:pt idx="3">
                    <c:v>6.5002315000000005E-2</c:v>
                  </c:pt>
                  <c:pt idx="4">
                    <c:v>0</c:v>
                  </c:pt>
                  <c:pt idx="5">
                    <c:v>0</c:v>
                  </c:pt>
                  <c:pt idx="6">
                    <c:v>0</c:v>
                  </c:pt>
                </c:numCache>
              </c:numRef>
            </c:minus>
            <c:spPr>
              <a:noFill/>
              <a:ln w="9525" cap="flat" cmpd="sng" algn="ctr">
                <a:solidFill>
                  <a:srgbClr val="5B9BD5">
                    <a:lumMod val="75000"/>
                  </a:srgbClr>
                </a:solidFill>
                <a:round/>
              </a:ln>
              <a:effectLst/>
            </c:spPr>
          </c:errBars>
          <c:xVal>
            <c:numRef>
              <c:f>'DW and sugars'!$F$6:$F$12</c:f>
              <c:numCache>
                <c:formatCode>General</c:formatCode>
                <c:ptCount val="7"/>
                <c:pt idx="0">
                  <c:v>0</c:v>
                </c:pt>
                <c:pt idx="1">
                  <c:v>1.9</c:v>
                </c:pt>
                <c:pt idx="2">
                  <c:v>2.9</c:v>
                </c:pt>
                <c:pt idx="3">
                  <c:v>3.9</c:v>
                </c:pt>
                <c:pt idx="4">
                  <c:v>4.2</c:v>
                </c:pt>
                <c:pt idx="5">
                  <c:v>6.9</c:v>
                </c:pt>
                <c:pt idx="6">
                  <c:v>7.9</c:v>
                </c:pt>
              </c:numCache>
            </c:numRef>
          </c:xVal>
          <c:yVal>
            <c:numRef>
              <c:f>'DW and sugars'!$G$6:$G$12</c:f>
              <c:numCache>
                <c:formatCode>General</c:formatCode>
                <c:ptCount val="7"/>
                <c:pt idx="0">
                  <c:v>144.8126092</c:v>
                </c:pt>
                <c:pt idx="1">
                  <c:v>130.049848</c:v>
                </c:pt>
                <c:pt idx="2">
                  <c:v>96.024386460000002</c:v>
                </c:pt>
                <c:pt idx="3">
                  <c:v>8.3248417000000005E-2</c:v>
                </c:pt>
                <c:pt idx="4">
                  <c:v>0</c:v>
                </c:pt>
                <c:pt idx="5">
                  <c:v>0</c:v>
                </c:pt>
                <c:pt idx="6">
                  <c:v>0</c:v>
                </c:pt>
              </c:numCache>
            </c:numRef>
          </c:yVal>
          <c:smooth val="0"/>
          <c:extLst>
            <c:ext xmlns:c16="http://schemas.microsoft.com/office/drawing/2014/chart" uri="{C3380CC4-5D6E-409C-BE32-E72D297353CC}">
              <c16:uniqueId val="{00000000-43DC-4FDB-A25C-A4CB739B4EA0}"/>
            </c:ext>
          </c:extLst>
        </c:ser>
        <c:ser>
          <c:idx val="4"/>
          <c:order val="4"/>
          <c:tx>
            <c:v>[Carbon] - Chlorella</c:v>
          </c:tx>
          <c:spPr>
            <a:ln w="12700" cap="rnd">
              <a:solidFill>
                <a:srgbClr val="70AD47">
                  <a:lumMod val="50000"/>
                </a:srgbClr>
              </a:solidFill>
              <a:prstDash val="sysDash"/>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sugars'!$T$6:$T$12</c:f>
                <c:numCache>
                  <c:formatCode>General</c:formatCode>
                  <c:ptCount val="7"/>
                  <c:pt idx="0">
                    <c:v>5.5194015250000001</c:v>
                  </c:pt>
                  <c:pt idx="1">
                    <c:v>14.37271943</c:v>
                  </c:pt>
                  <c:pt idx="2">
                    <c:v>2.8020960700000002</c:v>
                  </c:pt>
                  <c:pt idx="3">
                    <c:v>4.6848821389999999</c:v>
                  </c:pt>
                  <c:pt idx="4">
                    <c:v>2.5619131249999998</c:v>
                  </c:pt>
                  <c:pt idx="5">
                    <c:v>1.751084871</c:v>
                  </c:pt>
                  <c:pt idx="6">
                    <c:v>2.5271446430000002</c:v>
                  </c:pt>
                </c:numCache>
              </c:numRef>
            </c:plus>
            <c:minus>
              <c:numRef>
                <c:f>'DW and sugars'!$T$6:$T$12</c:f>
                <c:numCache>
                  <c:formatCode>General</c:formatCode>
                  <c:ptCount val="7"/>
                  <c:pt idx="0">
                    <c:v>5.5194015250000001</c:v>
                  </c:pt>
                  <c:pt idx="1">
                    <c:v>14.37271943</c:v>
                  </c:pt>
                  <c:pt idx="2">
                    <c:v>2.8020960700000002</c:v>
                  </c:pt>
                  <c:pt idx="3">
                    <c:v>4.6848821389999999</c:v>
                  </c:pt>
                  <c:pt idx="4">
                    <c:v>2.5619131249999998</c:v>
                  </c:pt>
                  <c:pt idx="5">
                    <c:v>1.751084871</c:v>
                  </c:pt>
                  <c:pt idx="6">
                    <c:v>2.5271446430000002</c:v>
                  </c:pt>
                </c:numCache>
              </c:numRef>
            </c:minus>
            <c:spPr>
              <a:noFill/>
              <a:ln w="9525" cap="flat" cmpd="sng" algn="ctr">
                <a:solidFill>
                  <a:srgbClr val="70AD47">
                    <a:lumMod val="50000"/>
                  </a:srgbClr>
                </a:solidFill>
                <a:round/>
              </a:ln>
              <a:effectLst/>
            </c:spPr>
          </c:errBars>
          <c:xVal>
            <c:numRef>
              <c:f>'DW and sugars'!$R$6:$R$12</c:f>
              <c:numCache>
                <c:formatCode>General</c:formatCode>
                <c:ptCount val="7"/>
                <c:pt idx="0">
                  <c:v>0</c:v>
                </c:pt>
                <c:pt idx="1">
                  <c:v>1</c:v>
                </c:pt>
                <c:pt idx="2">
                  <c:v>2</c:v>
                </c:pt>
                <c:pt idx="3">
                  <c:v>2.9</c:v>
                </c:pt>
                <c:pt idx="4">
                  <c:v>4</c:v>
                </c:pt>
                <c:pt idx="5">
                  <c:v>6</c:v>
                </c:pt>
                <c:pt idx="6">
                  <c:v>6.9</c:v>
                </c:pt>
              </c:numCache>
            </c:numRef>
          </c:xVal>
          <c:yVal>
            <c:numRef>
              <c:f>'DW and sugars'!$S$6:$S$12</c:f>
              <c:numCache>
                <c:formatCode>General</c:formatCode>
                <c:ptCount val="7"/>
                <c:pt idx="0">
                  <c:v>161.79232999999999</c:v>
                </c:pt>
                <c:pt idx="1">
                  <c:v>157.25562360000001</c:v>
                </c:pt>
                <c:pt idx="2">
                  <c:v>121.8329822</c:v>
                </c:pt>
                <c:pt idx="3">
                  <c:v>112.5489374</c:v>
                </c:pt>
                <c:pt idx="4">
                  <c:v>112.8121798</c:v>
                </c:pt>
                <c:pt idx="5">
                  <c:v>111.12852119999999</c:v>
                </c:pt>
                <c:pt idx="6">
                  <c:v>108.7570997</c:v>
                </c:pt>
              </c:numCache>
            </c:numRef>
          </c:yVal>
          <c:smooth val="0"/>
          <c:extLst>
            <c:ext xmlns:c16="http://schemas.microsoft.com/office/drawing/2014/chart" uri="{C3380CC4-5D6E-409C-BE32-E72D297353CC}">
              <c16:uniqueId val="{00000001-43DC-4FDB-A25C-A4CB739B4EA0}"/>
            </c:ext>
          </c:extLst>
        </c:ser>
        <c:dLbls>
          <c:showLegendKey val="0"/>
          <c:showVal val="0"/>
          <c:showCatName val="0"/>
          <c:showSerName val="0"/>
          <c:showPercent val="0"/>
          <c:showBubbleSize val="0"/>
        </c:dLbls>
        <c:axId val="1238975791"/>
        <c:axId val="1248657503"/>
      </c:scatterChart>
      <c:scatterChart>
        <c:scatterStyle val="lineMarker"/>
        <c:varyColors val="0"/>
        <c:ser>
          <c:idx val="1"/>
          <c:order val="0"/>
          <c:tx>
            <c:strRef>
              <c:f>'DW and sugars'!$C$4:$H$4</c:f>
              <c:strCache>
                <c:ptCount val="1"/>
                <c:pt idx="0">
                  <c:v>Galdieria</c:v>
                </c:pt>
              </c:strCache>
            </c:strRef>
          </c:tx>
          <c:spPr>
            <a:ln w="12700" cap="rnd">
              <a:solidFill>
                <a:srgbClr val="5B9BD5">
                  <a:lumMod val="75000"/>
                </a:srgbClr>
              </a:solidFill>
              <a:round/>
            </a:ln>
            <a:effectLst/>
          </c:spPr>
          <c:marker>
            <c:symbol val="diamond"/>
            <c:size val="6"/>
            <c:spPr>
              <a:solidFill>
                <a:srgbClr val="5B9BD5">
                  <a:lumMod val="75000"/>
                </a:srgbClr>
              </a:solidFill>
              <a:ln w="9525">
                <a:solidFill>
                  <a:sysClr val="windowText" lastClr="000000"/>
                </a:solidFill>
              </a:ln>
              <a:effectLst/>
            </c:spPr>
          </c:marker>
          <c:errBars>
            <c:errDir val="y"/>
            <c:errBarType val="both"/>
            <c:errValType val="cust"/>
            <c:noEndCap val="0"/>
            <c:plus>
              <c:numRef>
                <c:f>'DW and sugars'!$E$6:$E$13</c:f>
                <c:numCache>
                  <c:formatCode>General</c:formatCode>
                  <c:ptCount val="8"/>
                  <c:pt idx="0">
                    <c:v>0.01</c:v>
                  </c:pt>
                  <c:pt idx="1">
                    <c:v>0.13</c:v>
                  </c:pt>
                  <c:pt idx="2">
                    <c:v>0.04</c:v>
                  </c:pt>
                  <c:pt idx="3">
                    <c:v>0.12</c:v>
                  </c:pt>
                  <c:pt idx="4">
                    <c:v>0.34</c:v>
                  </c:pt>
                  <c:pt idx="5">
                    <c:v>0.38</c:v>
                  </c:pt>
                  <c:pt idx="6">
                    <c:v>0.02</c:v>
                  </c:pt>
                  <c:pt idx="7">
                    <c:v>0.25</c:v>
                  </c:pt>
                </c:numCache>
              </c:numRef>
            </c:plus>
            <c:minus>
              <c:numRef>
                <c:f>'DW and sugars'!$E$6:$E$13</c:f>
                <c:numCache>
                  <c:formatCode>General</c:formatCode>
                  <c:ptCount val="8"/>
                  <c:pt idx="0">
                    <c:v>0.01</c:v>
                  </c:pt>
                  <c:pt idx="1">
                    <c:v>0.13</c:v>
                  </c:pt>
                  <c:pt idx="2">
                    <c:v>0.04</c:v>
                  </c:pt>
                  <c:pt idx="3">
                    <c:v>0.12</c:v>
                  </c:pt>
                  <c:pt idx="4">
                    <c:v>0.34</c:v>
                  </c:pt>
                  <c:pt idx="5">
                    <c:v>0.38</c:v>
                  </c:pt>
                  <c:pt idx="6">
                    <c:v>0.02</c:v>
                  </c:pt>
                  <c:pt idx="7">
                    <c:v>0.25</c:v>
                  </c:pt>
                </c:numCache>
              </c:numRef>
            </c:minus>
            <c:spPr>
              <a:noFill/>
              <a:ln w="9525" cap="flat" cmpd="sng" algn="ctr">
                <a:solidFill>
                  <a:srgbClr val="5B9BD5">
                    <a:lumMod val="75000"/>
                  </a:srgbClr>
                </a:solidFill>
                <a:round/>
              </a:ln>
              <a:effectLst/>
            </c:spPr>
          </c:errBars>
          <c:xVal>
            <c:numRef>
              <c:f>'DW and sugars'!$C$6:$C$13</c:f>
              <c:numCache>
                <c:formatCode>General</c:formatCode>
                <c:ptCount val="8"/>
                <c:pt idx="0">
                  <c:v>0</c:v>
                </c:pt>
                <c:pt idx="1">
                  <c:v>0.9</c:v>
                </c:pt>
                <c:pt idx="2">
                  <c:v>1.9</c:v>
                </c:pt>
                <c:pt idx="3">
                  <c:v>2.9</c:v>
                </c:pt>
                <c:pt idx="4">
                  <c:v>3.9</c:v>
                </c:pt>
                <c:pt idx="5">
                  <c:v>4.2</c:v>
                </c:pt>
                <c:pt idx="6">
                  <c:v>6.9</c:v>
                </c:pt>
                <c:pt idx="7">
                  <c:v>7.9</c:v>
                </c:pt>
              </c:numCache>
            </c:numRef>
          </c:xVal>
          <c:yVal>
            <c:numRef>
              <c:f>'DW and sugars'!$D$6:$D$13</c:f>
              <c:numCache>
                <c:formatCode>General</c:formatCode>
                <c:ptCount val="8"/>
                <c:pt idx="0">
                  <c:v>0.03</c:v>
                </c:pt>
                <c:pt idx="1">
                  <c:v>0.09</c:v>
                </c:pt>
                <c:pt idx="2">
                  <c:v>0.21</c:v>
                </c:pt>
                <c:pt idx="3">
                  <c:v>0.75</c:v>
                </c:pt>
                <c:pt idx="4">
                  <c:v>2.37</c:v>
                </c:pt>
                <c:pt idx="5">
                  <c:v>2.2200000000000002</c:v>
                </c:pt>
                <c:pt idx="6">
                  <c:v>1.75</c:v>
                </c:pt>
                <c:pt idx="7">
                  <c:v>1.79</c:v>
                </c:pt>
              </c:numCache>
            </c:numRef>
          </c:yVal>
          <c:smooth val="0"/>
          <c:extLst>
            <c:ext xmlns:c16="http://schemas.microsoft.com/office/drawing/2014/chart" uri="{C3380CC4-5D6E-409C-BE32-E72D297353CC}">
              <c16:uniqueId val="{00000002-43DC-4FDB-A25C-A4CB739B4EA0}"/>
            </c:ext>
          </c:extLst>
        </c:ser>
        <c:ser>
          <c:idx val="0"/>
          <c:order val="1"/>
          <c:tx>
            <c:strRef>
              <c:f>'DW and sugars'!$I$4:$N$4</c:f>
              <c:strCache>
                <c:ptCount val="1"/>
                <c:pt idx="0">
                  <c:v>Euglena</c:v>
                </c:pt>
              </c:strCache>
            </c:strRef>
          </c:tx>
          <c:spPr>
            <a:ln w="19050" cap="rnd">
              <a:solidFill>
                <a:srgbClr val="ED7D31">
                  <a:lumMod val="75000"/>
                </a:srgbClr>
              </a:solidFill>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sugars'!$K$6:$K$12</c:f>
                <c:numCache>
                  <c:formatCode>General</c:formatCode>
                  <c:ptCount val="7"/>
                  <c:pt idx="0">
                    <c:v>4.9575045620705686E-3</c:v>
                  </c:pt>
                  <c:pt idx="1">
                    <c:v>1.3690352190624028E-2</c:v>
                  </c:pt>
                  <c:pt idx="2">
                    <c:v>1.6309799597025321E-3</c:v>
                  </c:pt>
                  <c:pt idx="3">
                    <c:v>5.0891182098583426E-3</c:v>
                  </c:pt>
                  <c:pt idx="4">
                    <c:v>4.9850692849934212E-3</c:v>
                  </c:pt>
                  <c:pt idx="5">
                    <c:v>1.4238676021185838E-3</c:v>
                  </c:pt>
                  <c:pt idx="6">
                    <c:v>9.0263502466948319E-3</c:v>
                  </c:pt>
                </c:numCache>
              </c:numRef>
            </c:plus>
            <c:minus>
              <c:numRef>
                <c:f>'DW and sugars'!$K$6:$K$12</c:f>
                <c:numCache>
                  <c:formatCode>General</c:formatCode>
                  <c:ptCount val="7"/>
                  <c:pt idx="0">
                    <c:v>4.9575045620705686E-3</c:v>
                  </c:pt>
                  <c:pt idx="1">
                    <c:v>1.3690352190624028E-2</c:v>
                  </c:pt>
                  <c:pt idx="2">
                    <c:v>1.6309799597025321E-3</c:v>
                  </c:pt>
                  <c:pt idx="3">
                    <c:v>5.0891182098583426E-3</c:v>
                  </c:pt>
                  <c:pt idx="4">
                    <c:v>4.9850692849934212E-3</c:v>
                  </c:pt>
                  <c:pt idx="5">
                    <c:v>1.4238676021185838E-3</c:v>
                  </c:pt>
                  <c:pt idx="6">
                    <c:v>9.0263502466948319E-3</c:v>
                  </c:pt>
                </c:numCache>
              </c:numRef>
            </c:minus>
            <c:spPr>
              <a:noFill/>
              <a:ln w="9525" cap="flat" cmpd="sng" algn="ctr">
                <a:solidFill>
                  <a:srgbClr val="ED7D31">
                    <a:lumMod val="75000"/>
                  </a:srgbClr>
                </a:solidFill>
                <a:round/>
              </a:ln>
              <a:effectLst/>
            </c:spPr>
          </c:errBars>
          <c:xVal>
            <c:numRef>
              <c:f>'DW and sugars'!$I$6:$I$12</c:f>
              <c:numCache>
                <c:formatCode>General</c:formatCode>
                <c:ptCount val="7"/>
                <c:pt idx="0">
                  <c:v>0</c:v>
                </c:pt>
                <c:pt idx="1">
                  <c:v>1</c:v>
                </c:pt>
                <c:pt idx="2">
                  <c:v>2</c:v>
                </c:pt>
                <c:pt idx="3">
                  <c:v>2.9166666666642413</c:v>
                </c:pt>
                <c:pt idx="4">
                  <c:v>4.0416666666642413</c:v>
                </c:pt>
                <c:pt idx="5">
                  <c:v>4.8541666666642413</c:v>
                </c:pt>
                <c:pt idx="6">
                  <c:v>5.9583333333284827</c:v>
                </c:pt>
              </c:numCache>
            </c:numRef>
          </c:xVal>
          <c:yVal>
            <c:numRef>
              <c:f>'DW and sugars'!$J$6:$J$12</c:f>
              <c:numCache>
                <c:formatCode>General</c:formatCode>
                <c:ptCount val="7"/>
                <c:pt idx="0">
                  <c:v>7.7224533403204634E-2</c:v>
                </c:pt>
                <c:pt idx="1">
                  <c:v>9.7241096009573702E-2</c:v>
                </c:pt>
                <c:pt idx="2">
                  <c:v>9.9668174471139667E-2</c:v>
                </c:pt>
                <c:pt idx="3">
                  <c:v>0.10945242944573784</c:v>
                </c:pt>
                <c:pt idx="4">
                  <c:v>5.6345279578957345E-2</c:v>
                </c:pt>
                <c:pt idx="5">
                  <c:v>4.4495425913664739E-2</c:v>
                </c:pt>
                <c:pt idx="6">
                  <c:v>6.8380429597385786E-2</c:v>
                </c:pt>
              </c:numCache>
            </c:numRef>
          </c:yVal>
          <c:smooth val="0"/>
          <c:extLst>
            <c:ext xmlns:c16="http://schemas.microsoft.com/office/drawing/2014/chart" uri="{C3380CC4-5D6E-409C-BE32-E72D297353CC}">
              <c16:uniqueId val="{00000003-43DC-4FDB-A25C-A4CB739B4EA0}"/>
            </c:ext>
          </c:extLst>
        </c:ser>
        <c:ser>
          <c:idx val="2"/>
          <c:order val="2"/>
          <c:tx>
            <c:strRef>
              <c:f>'DW and sugars'!$O$4:$T$4</c:f>
              <c:strCache>
                <c:ptCount val="1"/>
                <c:pt idx="0">
                  <c:v>Chlorella</c:v>
                </c:pt>
              </c:strCache>
            </c:strRef>
          </c:tx>
          <c:spPr>
            <a:ln w="12700" cap="rnd">
              <a:solidFill>
                <a:srgbClr val="70AD47">
                  <a:lumMod val="50000"/>
                </a:srgbClr>
              </a:solidFill>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sugars'!$Q$6:$Q$13</c:f>
                <c:numCache>
                  <c:formatCode>General</c:formatCode>
                  <c:ptCount val="8"/>
                  <c:pt idx="0">
                    <c:v>0</c:v>
                  </c:pt>
                  <c:pt idx="1">
                    <c:v>0</c:v>
                  </c:pt>
                  <c:pt idx="2">
                    <c:v>0.02</c:v>
                  </c:pt>
                  <c:pt idx="3">
                    <c:v>0.01</c:v>
                  </c:pt>
                  <c:pt idx="4">
                    <c:v>0.02</c:v>
                  </c:pt>
                  <c:pt idx="5">
                    <c:v>0.04</c:v>
                  </c:pt>
                  <c:pt idx="6">
                    <c:v>0.04</c:v>
                  </c:pt>
                  <c:pt idx="7">
                    <c:v>0.02</c:v>
                  </c:pt>
                </c:numCache>
              </c:numRef>
            </c:plus>
            <c:minus>
              <c:numRef>
                <c:f>'DW and sugars'!$Q$6:$Q$13</c:f>
                <c:numCache>
                  <c:formatCode>General</c:formatCode>
                  <c:ptCount val="8"/>
                  <c:pt idx="0">
                    <c:v>0</c:v>
                  </c:pt>
                  <c:pt idx="1">
                    <c:v>0</c:v>
                  </c:pt>
                  <c:pt idx="2">
                    <c:v>0.02</c:v>
                  </c:pt>
                  <c:pt idx="3">
                    <c:v>0.01</c:v>
                  </c:pt>
                  <c:pt idx="4">
                    <c:v>0.02</c:v>
                  </c:pt>
                  <c:pt idx="5">
                    <c:v>0.04</c:v>
                  </c:pt>
                  <c:pt idx="6">
                    <c:v>0.04</c:v>
                  </c:pt>
                  <c:pt idx="7">
                    <c:v>0.02</c:v>
                  </c:pt>
                </c:numCache>
              </c:numRef>
            </c:minus>
            <c:spPr>
              <a:noFill/>
              <a:ln w="9525" cap="flat" cmpd="sng" algn="ctr">
                <a:solidFill>
                  <a:srgbClr val="70AD47">
                    <a:lumMod val="50000"/>
                  </a:srgbClr>
                </a:solidFill>
                <a:round/>
              </a:ln>
              <a:effectLst/>
            </c:spPr>
          </c:errBars>
          <c:xVal>
            <c:numRef>
              <c:f>'DW and sugars'!$O$6:$O$13</c:f>
              <c:numCache>
                <c:formatCode>General</c:formatCode>
                <c:ptCount val="8"/>
                <c:pt idx="0">
                  <c:v>0</c:v>
                </c:pt>
                <c:pt idx="1">
                  <c:v>0.8</c:v>
                </c:pt>
                <c:pt idx="2">
                  <c:v>1</c:v>
                </c:pt>
                <c:pt idx="3">
                  <c:v>2</c:v>
                </c:pt>
                <c:pt idx="4">
                  <c:v>2.9</c:v>
                </c:pt>
                <c:pt idx="5">
                  <c:v>4</c:v>
                </c:pt>
                <c:pt idx="6">
                  <c:v>6</c:v>
                </c:pt>
                <c:pt idx="7">
                  <c:v>6.9</c:v>
                </c:pt>
              </c:numCache>
            </c:numRef>
          </c:xVal>
          <c:yVal>
            <c:numRef>
              <c:f>'DW and sugars'!$P$6:$P$13</c:f>
              <c:numCache>
                <c:formatCode>General</c:formatCode>
                <c:ptCount val="8"/>
                <c:pt idx="0">
                  <c:v>0.05</c:v>
                </c:pt>
                <c:pt idx="1">
                  <c:v>0.22</c:v>
                </c:pt>
                <c:pt idx="2">
                  <c:v>0.36</c:v>
                </c:pt>
                <c:pt idx="3">
                  <c:v>0.61</c:v>
                </c:pt>
                <c:pt idx="4">
                  <c:v>0.62</c:v>
                </c:pt>
                <c:pt idx="5">
                  <c:v>0.67</c:v>
                </c:pt>
                <c:pt idx="6">
                  <c:v>0.75</c:v>
                </c:pt>
                <c:pt idx="7">
                  <c:v>0.82</c:v>
                </c:pt>
              </c:numCache>
            </c:numRef>
          </c:yVal>
          <c:smooth val="0"/>
          <c:extLst>
            <c:ext xmlns:c16="http://schemas.microsoft.com/office/drawing/2014/chart" uri="{C3380CC4-5D6E-409C-BE32-E72D297353CC}">
              <c16:uniqueId val="{00000004-43DC-4FDB-A25C-A4CB739B4EA0}"/>
            </c:ext>
          </c:extLst>
        </c:ser>
        <c:dLbls>
          <c:showLegendKey val="0"/>
          <c:showVal val="0"/>
          <c:showCatName val="0"/>
          <c:showSerName val="0"/>
          <c:showPercent val="0"/>
          <c:showBubbleSize val="0"/>
        </c:dLbls>
        <c:axId val="1970108143"/>
        <c:axId val="1970085679"/>
      </c:scatterChart>
      <c:valAx>
        <c:axId val="1238975791"/>
        <c:scaling>
          <c:orientation val="minMax"/>
          <c:max val="8"/>
          <c:min val="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Time (Days)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[Glucose] (</a:t>
                </a:r>
                <a:r>
                  <a:rPr lang="en-GB" dirty="0" err="1"/>
                  <a:t>mMC</a:t>
                </a:r>
                <a:r>
                  <a:rPr lang="en-GB" dirty="0"/>
                  <a:t>)</a:t>
                </a:r>
              </a:p>
            </c:rich>
          </c:tx>
          <c:layout>
            <c:manualLayout>
              <c:xMode val="edge"/>
              <c:yMode val="edge"/>
              <c:x val="3.8813858869360528E-2"/>
              <c:y val="0.1439042025912783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970085679"/>
        <c:scaling>
          <c:orientation val="minMax"/>
          <c:min val="0"/>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a:t>
                </a:r>
                <a:r>
                  <a:rPr lang="en-GB" baseline="0"/>
                  <a:t> (g.L</a:t>
                </a:r>
                <a:r>
                  <a:rPr lang="en-GB" baseline="30000"/>
                  <a:t>-1</a:t>
                </a:r>
                <a:r>
                  <a:rPr lang="en-GB" baseline="0"/>
                  <a:t>)</a:t>
                </a:r>
                <a:endParaRPr lang="en-GB"/>
              </a:p>
            </c:rich>
          </c:tx>
          <c:layout>
            <c:manualLayout>
              <c:xMode val="edge"/>
              <c:yMode val="edge"/>
              <c:x val="0.90908647880333004"/>
              <c:y val="0.21442531877060325"/>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970108143"/>
        <c:crosses val="max"/>
        <c:crossBetween val="midCat"/>
        <c:majorUnit val="1"/>
      </c:valAx>
      <c:valAx>
        <c:axId val="1970108143"/>
        <c:scaling>
          <c:orientation val="minMax"/>
        </c:scaling>
        <c:delete val="1"/>
        <c:axPos val="b"/>
        <c:numFmt formatCode="General" sourceLinked="1"/>
        <c:majorTickMark val="out"/>
        <c:minorTickMark val="none"/>
        <c:tickLblPos val="nextTo"/>
        <c:crossAx val="1970085679"/>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85342216838282"/>
          <c:y val="0.17244479883052594"/>
          <c:w val="0.46352816474863717"/>
          <c:h val="0.47662447257383966"/>
        </c:manualLayout>
      </c:layout>
      <c:scatterChart>
        <c:scatterStyle val="lineMarker"/>
        <c:varyColors val="0"/>
        <c:ser>
          <c:idx val="4"/>
          <c:order val="4"/>
          <c:tx>
            <c:v>[Carbon] - Chlorella</c:v>
          </c:tx>
          <c:spPr>
            <a:ln w="12700" cap="rnd">
              <a:solidFill>
                <a:srgbClr val="70AD47">
                  <a:lumMod val="50000"/>
                </a:srgbClr>
              </a:solidFill>
              <a:prstDash val="sysDash"/>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sugars'!$T$45:$T$51</c:f>
                <c:numCache>
                  <c:formatCode>General</c:formatCode>
                  <c:ptCount val="7"/>
                  <c:pt idx="0">
                    <c:v>7.6574871120000001</c:v>
                  </c:pt>
                  <c:pt idx="1">
                    <c:v>10.55787402</c:v>
                  </c:pt>
                  <c:pt idx="2">
                    <c:v>1.0687381949999999</c:v>
                  </c:pt>
                  <c:pt idx="3">
                    <c:v>2.1384662319999999</c:v>
                  </c:pt>
                  <c:pt idx="4">
                    <c:v>3.1776328</c:v>
                  </c:pt>
                  <c:pt idx="5">
                    <c:v>0</c:v>
                  </c:pt>
                  <c:pt idx="6">
                    <c:v>0</c:v>
                  </c:pt>
                </c:numCache>
              </c:numRef>
            </c:plus>
            <c:minus>
              <c:numRef>
                <c:f>'DW and sugars'!$T$45:$T$51</c:f>
                <c:numCache>
                  <c:formatCode>General</c:formatCode>
                  <c:ptCount val="7"/>
                  <c:pt idx="0">
                    <c:v>7.6574871120000001</c:v>
                  </c:pt>
                  <c:pt idx="1">
                    <c:v>10.55787402</c:v>
                  </c:pt>
                  <c:pt idx="2">
                    <c:v>1.0687381949999999</c:v>
                  </c:pt>
                  <c:pt idx="3">
                    <c:v>2.1384662319999999</c:v>
                  </c:pt>
                  <c:pt idx="4">
                    <c:v>3.1776328</c:v>
                  </c:pt>
                  <c:pt idx="5">
                    <c:v>0</c:v>
                  </c:pt>
                  <c:pt idx="6">
                    <c:v>0</c:v>
                  </c:pt>
                </c:numCache>
              </c:numRef>
            </c:minus>
            <c:spPr>
              <a:noFill/>
              <a:ln w="9525" cap="flat" cmpd="sng" algn="ctr">
                <a:solidFill>
                  <a:srgbClr val="70AD47">
                    <a:lumMod val="50000"/>
                  </a:srgbClr>
                </a:solidFill>
                <a:round/>
              </a:ln>
              <a:effectLst/>
            </c:spPr>
          </c:errBars>
          <c:xVal>
            <c:numRef>
              <c:f>'DW and sugars'!$R$45:$R$51</c:f>
              <c:numCache>
                <c:formatCode>General</c:formatCode>
                <c:ptCount val="7"/>
                <c:pt idx="0">
                  <c:v>0</c:v>
                </c:pt>
                <c:pt idx="1">
                  <c:v>1</c:v>
                </c:pt>
                <c:pt idx="2">
                  <c:v>2</c:v>
                </c:pt>
                <c:pt idx="3">
                  <c:v>2.9</c:v>
                </c:pt>
                <c:pt idx="4">
                  <c:v>4</c:v>
                </c:pt>
                <c:pt idx="5">
                  <c:v>6</c:v>
                </c:pt>
                <c:pt idx="6">
                  <c:v>6.9</c:v>
                </c:pt>
              </c:numCache>
            </c:numRef>
          </c:xVal>
          <c:yVal>
            <c:numRef>
              <c:f>'DW and sugars'!$S$45:$S$51</c:f>
              <c:numCache>
                <c:formatCode>General</c:formatCode>
                <c:ptCount val="7"/>
                <c:pt idx="0">
                  <c:v>149.51081579999999</c:v>
                </c:pt>
                <c:pt idx="1">
                  <c:v>123.7192436</c:v>
                </c:pt>
                <c:pt idx="2">
                  <c:v>91.897663309999999</c:v>
                </c:pt>
                <c:pt idx="3">
                  <c:v>41.659957980000001</c:v>
                </c:pt>
                <c:pt idx="4">
                  <c:v>35.7145698</c:v>
                </c:pt>
                <c:pt idx="5">
                  <c:v>30.288661650000002</c:v>
                </c:pt>
                <c:pt idx="6">
                  <c:v>30.300912719999999</c:v>
                </c:pt>
              </c:numCache>
            </c:numRef>
          </c:yVal>
          <c:smooth val="0"/>
          <c:extLst>
            <c:ext xmlns:c16="http://schemas.microsoft.com/office/drawing/2014/chart" uri="{C3380CC4-5D6E-409C-BE32-E72D297353CC}">
              <c16:uniqueId val="{00000000-F967-452F-9F68-524342C13941}"/>
            </c:ext>
          </c:extLst>
        </c:ser>
        <c:ser>
          <c:idx val="5"/>
          <c:order val="5"/>
          <c:tx>
            <c:v>[Carbon] - Euglena</c:v>
          </c:tx>
          <c:spPr>
            <a:ln w="12700" cap="rnd">
              <a:solidFill>
                <a:srgbClr val="ED7D31">
                  <a:lumMod val="75000"/>
                </a:srgbClr>
              </a:solidFill>
              <a:prstDash val="sysDash"/>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sugars'!$N$45:$N$50</c:f>
                <c:numCache>
                  <c:formatCode>General</c:formatCode>
                  <c:ptCount val="6"/>
                  <c:pt idx="0">
                    <c:v>7.2356980440000003</c:v>
                  </c:pt>
                  <c:pt idx="1">
                    <c:v>9.427177532</c:v>
                  </c:pt>
                  <c:pt idx="2">
                    <c:v>11.669310080000001</c:v>
                  </c:pt>
                  <c:pt idx="3">
                    <c:v>1.2584927429999999</c:v>
                  </c:pt>
                  <c:pt idx="4">
                    <c:v>3.1448005339999998</c:v>
                  </c:pt>
                  <c:pt idx="5">
                    <c:v>2.1704273079999998</c:v>
                  </c:pt>
                </c:numCache>
              </c:numRef>
            </c:plus>
            <c:minus>
              <c:numRef>
                <c:f>'DW and sugars'!$N$45:$N$50</c:f>
                <c:numCache>
                  <c:formatCode>General</c:formatCode>
                  <c:ptCount val="6"/>
                  <c:pt idx="0">
                    <c:v>7.2356980440000003</c:v>
                  </c:pt>
                  <c:pt idx="1">
                    <c:v>9.427177532</c:v>
                  </c:pt>
                  <c:pt idx="2">
                    <c:v>11.669310080000001</c:v>
                  </c:pt>
                  <c:pt idx="3">
                    <c:v>1.2584927429999999</c:v>
                  </c:pt>
                  <c:pt idx="4">
                    <c:v>3.1448005339999998</c:v>
                  </c:pt>
                  <c:pt idx="5">
                    <c:v>2.1704273079999998</c:v>
                  </c:pt>
                </c:numCache>
              </c:numRef>
            </c:minus>
            <c:spPr>
              <a:noFill/>
              <a:ln w="9525" cap="flat" cmpd="sng" algn="ctr">
                <a:solidFill>
                  <a:srgbClr val="ED7D31">
                    <a:lumMod val="75000"/>
                  </a:srgbClr>
                </a:solidFill>
                <a:round/>
              </a:ln>
              <a:effectLst/>
            </c:spPr>
          </c:errBars>
          <c:xVal>
            <c:numRef>
              <c:f>'DW and sugars'!$L$45:$L$50</c:f>
              <c:numCache>
                <c:formatCode>General</c:formatCode>
                <c:ptCount val="6"/>
                <c:pt idx="0">
                  <c:v>0</c:v>
                </c:pt>
                <c:pt idx="1">
                  <c:v>1</c:v>
                </c:pt>
                <c:pt idx="2">
                  <c:v>2</c:v>
                </c:pt>
                <c:pt idx="3">
                  <c:v>2.9</c:v>
                </c:pt>
                <c:pt idx="4">
                  <c:v>4</c:v>
                </c:pt>
                <c:pt idx="5">
                  <c:v>6</c:v>
                </c:pt>
              </c:numCache>
            </c:numRef>
          </c:xVal>
          <c:yVal>
            <c:numRef>
              <c:f>'DW and sugars'!$M$45:$M$50</c:f>
              <c:numCache>
                <c:formatCode>General</c:formatCode>
                <c:ptCount val="6"/>
                <c:pt idx="0">
                  <c:v>152.08279529999999</c:v>
                </c:pt>
                <c:pt idx="1">
                  <c:v>151.7619272</c:v>
                </c:pt>
                <c:pt idx="2">
                  <c:v>102.3287203</c:v>
                </c:pt>
                <c:pt idx="3">
                  <c:v>91.765069539999999</c:v>
                </c:pt>
                <c:pt idx="4">
                  <c:v>95.54923685</c:v>
                </c:pt>
                <c:pt idx="5">
                  <c:v>96.582862849999998</c:v>
                </c:pt>
              </c:numCache>
            </c:numRef>
          </c:yVal>
          <c:smooth val="0"/>
          <c:extLst>
            <c:ext xmlns:c16="http://schemas.microsoft.com/office/drawing/2014/chart" uri="{C3380CC4-5D6E-409C-BE32-E72D297353CC}">
              <c16:uniqueId val="{00000001-F967-452F-9F68-524342C13941}"/>
            </c:ext>
          </c:extLst>
        </c:ser>
        <c:dLbls>
          <c:showLegendKey val="0"/>
          <c:showVal val="0"/>
          <c:showCatName val="0"/>
          <c:showSerName val="0"/>
          <c:showPercent val="0"/>
          <c:showBubbleSize val="0"/>
        </c:dLbls>
        <c:axId val="1238975791"/>
        <c:axId val="1248657503"/>
        <c:extLst>
          <c:ext xmlns:c15="http://schemas.microsoft.com/office/drawing/2012/chart" uri="{02D57815-91ED-43cb-92C2-25804820EDAC}">
            <c15:filteredScatterSeries>
              <c15:ser>
                <c:idx val="3"/>
                <c:order val="3"/>
                <c:spPr>
                  <a:ln w="19050" cap="rnd">
                    <a:solidFill>
                      <a:schemeClr val="accent4"/>
                    </a:solidFill>
                    <a:round/>
                  </a:ln>
                  <a:effectLst/>
                </c:spPr>
                <c:marker>
                  <c:symbol val="diamond"/>
                  <c:size val="6"/>
                  <c:spPr>
                    <a:solidFill>
                      <a:srgbClr val="5B9BD5">
                        <a:lumMod val="75000"/>
                      </a:srgbClr>
                    </a:solidFill>
                    <a:ln w="9525">
                      <a:solidFill>
                        <a:srgbClr val="5B9BD5">
                          <a:lumMod val="75000"/>
                        </a:srgbClr>
                      </a:solidFill>
                    </a:ln>
                    <a:effectLst/>
                  </c:spPr>
                </c:marker>
                <c:errBars>
                  <c:errDir val="y"/>
                  <c:errBarType val="both"/>
                  <c:errValType val="cust"/>
                  <c:noEndCap val="0"/>
                  <c:plus>
                    <c:numRef>
                      <c:extLst>
                        <c:ext uri="{02D57815-91ED-43cb-92C2-25804820EDAC}">
                          <c15:formulaRef>
                            <c15:sqref>'DW and sugars'!$H$6:$H$12</c15:sqref>
                          </c15:formulaRef>
                        </c:ext>
                      </c:extLst>
                      <c:numCache>
                        <c:formatCode>General</c:formatCode>
                        <c:ptCount val="7"/>
                        <c:pt idx="0">
                          <c:v>0.65114968799999995</c:v>
                        </c:pt>
                        <c:pt idx="1">
                          <c:v>0.443338695</c:v>
                        </c:pt>
                        <c:pt idx="2">
                          <c:v>1.190768904</c:v>
                        </c:pt>
                        <c:pt idx="3">
                          <c:v>6.5002315000000005E-2</c:v>
                        </c:pt>
                        <c:pt idx="4">
                          <c:v>0</c:v>
                        </c:pt>
                        <c:pt idx="5">
                          <c:v>0</c:v>
                        </c:pt>
                        <c:pt idx="6">
                          <c:v>0</c:v>
                        </c:pt>
                      </c:numCache>
                    </c:numRef>
                  </c:plus>
                  <c:minus>
                    <c:numRef>
                      <c:extLst>
                        <c:ext uri="{02D57815-91ED-43cb-92C2-25804820EDAC}">
                          <c15:formulaRef>
                            <c15:sqref>'DW and sugars'!$H$6:$H$12</c15:sqref>
                          </c15:formulaRef>
                        </c:ext>
                      </c:extLst>
                      <c:numCache>
                        <c:formatCode>General</c:formatCode>
                        <c:ptCount val="7"/>
                        <c:pt idx="0">
                          <c:v>0.65114968799999995</c:v>
                        </c:pt>
                        <c:pt idx="1">
                          <c:v>0.443338695</c:v>
                        </c:pt>
                        <c:pt idx="2">
                          <c:v>1.190768904</c:v>
                        </c:pt>
                        <c:pt idx="3">
                          <c:v>6.5002315000000005E-2</c:v>
                        </c:pt>
                        <c:pt idx="4">
                          <c:v>0</c:v>
                        </c:pt>
                        <c:pt idx="5">
                          <c:v>0</c:v>
                        </c:pt>
                        <c:pt idx="6">
                          <c:v>0</c:v>
                        </c:pt>
                      </c:numCache>
                    </c:numRef>
                  </c:minus>
                  <c:spPr>
                    <a:noFill/>
                    <a:ln w="9525" cap="flat" cmpd="sng" algn="ctr">
                      <a:solidFill>
                        <a:srgbClr val="5B9BD5">
                          <a:lumMod val="75000"/>
                        </a:srgbClr>
                      </a:solidFill>
                      <a:round/>
                    </a:ln>
                    <a:effectLst/>
                  </c:spPr>
                </c:errBars>
                <c:xVal>
                  <c:numRef>
                    <c:extLst>
                      <c:ext uri="{02D57815-91ED-43cb-92C2-25804820EDAC}">
                        <c15:formulaRef>
                          <c15:sqref>'DW and sugars'!$F$32:$F$36</c15:sqref>
                        </c15:formulaRef>
                      </c:ext>
                    </c:extLst>
                    <c:numCache>
                      <c:formatCode>General</c:formatCode>
                      <c:ptCount val="5"/>
                    </c:numCache>
                  </c:numRef>
                </c:xVal>
                <c:yVal>
                  <c:numRef>
                    <c:extLst>
                      <c:ext uri="{02D57815-91ED-43cb-92C2-25804820EDAC}">
                        <c15:formulaRef>
                          <c15:sqref>'DW and sugars'!$G$32:$G$36</c15:sqref>
                        </c15:formulaRef>
                      </c:ext>
                    </c:extLst>
                    <c:numCache>
                      <c:formatCode>General</c:formatCode>
                      <c:ptCount val="5"/>
                    </c:numCache>
                  </c:numRef>
                </c:yVal>
                <c:smooth val="0"/>
                <c:extLst>
                  <c:ext xmlns:c16="http://schemas.microsoft.com/office/drawing/2014/chart" uri="{C3380CC4-5D6E-409C-BE32-E72D297353CC}">
                    <c16:uniqueId val="{00000005-F967-452F-9F68-524342C13941}"/>
                  </c:ext>
                </c:extLst>
              </c15:ser>
            </c15:filteredScatterSeries>
          </c:ext>
        </c:extLst>
      </c:scatterChart>
      <c:scatterChart>
        <c:scatterStyle val="lineMarker"/>
        <c:varyColors val="0"/>
        <c:ser>
          <c:idx val="0"/>
          <c:order val="1"/>
          <c:tx>
            <c:strRef>
              <c:f>'DW and sugars'!$I$4:$N$4</c:f>
              <c:strCache>
                <c:ptCount val="1"/>
                <c:pt idx="0">
                  <c:v>Euglena</c:v>
                </c:pt>
              </c:strCache>
            </c:strRef>
          </c:tx>
          <c:spPr>
            <a:ln w="12700" cap="rnd">
              <a:solidFill>
                <a:srgbClr val="ED7D31">
                  <a:lumMod val="75000"/>
                </a:srgbClr>
              </a:solidFill>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sugars'!$K$45:$K$51</c:f>
                <c:numCache>
                  <c:formatCode>General</c:formatCode>
                  <c:ptCount val="7"/>
                  <c:pt idx="0">
                    <c:v>0.01</c:v>
                  </c:pt>
                  <c:pt idx="1">
                    <c:v>0</c:v>
                  </c:pt>
                  <c:pt idx="2">
                    <c:v>0.02</c:v>
                  </c:pt>
                  <c:pt idx="3">
                    <c:v>0.01</c:v>
                  </c:pt>
                  <c:pt idx="4">
                    <c:v>0.11</c:v>
                  </c:pt>
                  <c:pt idx="5">
                    <c:v>0.02</c:v>
                  </c:pt>
                  <c:pt idx="6">
                    <c:v>0.04</c:v>
                  </c:pt>
                </c:numCache>
              </c:numRef>
            </c:plus>
            <c:minus>
              <c:numRef>
                <c:f>'DW and sugars'!$K$45:$K$51</c:f>
                <c:numCache>
                  <c:formatCode>General</c:formatCode>
                  <c:ptCount val="7"/>
                  <c:pt idx="0">
                    <c:v>0.01</c:v>
                  </c:pt>
                  <c:pt idx="1">
                    <c:v>0</c:v>
                  </c:pt>
                  <c:pt idx="2">
                    <c:v>0.02</c:v>
                  </c:pt>
                  <c:pt idx="3">
                    <c:v>0.01</c:v>
                  </c:pt>
                  <c:pt idx="4">
                    <c:v>0.11</c:v>
                  </c:pt>
                  <c:pt idx="5">
                    <c:v>0.02</c:v>
                  </c:pt>
                  <c:pt idx="6">
                    <c:v>0.04</c:v>
                  </c:pt>
                </c:numCache>
              </c:numRef>
            </c:minus>
            <c:spPr>
              <a:noFill/>
              <a:ln w="9525" cap="flat" cmpd="sng" algn="ctr">
                <a:solidFill>
                  <a:srgbClr val="ED7D31">
                    <a:lumMod val="75000"/>
                  </a:srgbClr>
                </a:solidFill>
                <a:round/>
              </a:ln>
              <a:effectLst/>
            </c:spPr>
          </c:errBars>
          <c:xVal>
            <c:numRef>
              <c:f>'DW and sugars'!$I$45:$I$51</c:f>
              <c:numCache>
                <c:formatCode>General</c:formatCode>
                <c:ptCount val="7"/>
                <c:pt idx="0">
                  <c:v>0</c:v>
                </c:pt>
                <c:pt idx="1">
                  <c:v>1</c:v>
                </c:pt>
                <c:pt idx="2">
                  <c:v>2</c:v>
                </c:pt>
                <c:pt idx="3">
                  <c:v>2.9</c:v>
                </c:pt>
                <c:pt idx="4">
                  <c:v>4</c:v>
                </c:pt>
                <c:pt idx="5">
                  <c:v>4.9000000000000004</c:v>
                </c:pt>
                <c:pt idx="6">
                  <c:v>6</c:v>
                </c:pt>
              </c:numCache>
            </c:numRef>
          </c:xVal>
          <c:yVal>
            <c:numRef>
              <c:f>'DW and sugars'!$J$45:$J$51</c:f>
              <c:numCache>
                <c:formatCode>General</c:formatCode>
                <c:ptCount val="7"/>
                <c:pt idx="0">
                  <c:v>0.04</c:v>
                </c:pt>
                <c:pt idx="1">
                  <c:v>0.08</c:v>
                </c:pt>
                <c:pt idx="2">
                  <c:v>0.42</c:v>
                </c:pt>
                <c:pt idx="3">
                  <c:v>0.7</c:v>
                </c:pt>
                <c:pt idx="4">
                  <c:v>0.66</c:v>
                </c:pt>
                <c:pt idx="5">
                  <c:v>0.63</c:v>
                </c:pt>
                <c:pt idx="6">
                  <c:v>0.65</c:v>
                </c:pt>
              </c:numCache>
            </c:numRef>
          </c:yVal>
          <c:smooth val="0"/>
          <c:extLst>
            <c:ext xmlns:c16="http://schemas.microsoft.com/office/drawing/2014/chart" uri="{C3380CC4-5D6E-409C-BE32-E72D297353CC}">
              <c16:uniqueId val="{00000002-F967-452F-9F68-524342C13941}"/>
            </c:ext>
          </c:extLst>
        </c:ser>
        <c:ser>
          <c:idx val="2"/>
          <c:order val="2"/>
          <c:tx>
            <c:strRef>
              <c:f>'DW and sugars'!$O$4:$T$4</c:f>
              <c:strCache>
                <c:ptCount val="1"/>
                <c:pt idx="0">
                  <c:v>Chlorella</c:v>
                </c:pt>
              </c:strCache>
            </c:strRef>
          </c:tx>
          <c:spPr>
            <a:ln w="12700" cap="rnd">
              <a:solidFill>
                <a:srgbClr val="70AD47">
                  <a:lumMod val="50000"/>
                </a:srgbClr>
              </a:solidFill>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sugars'!$Q$45:$Q$52</c:f>
                <c:numCache>
                  <c:formatCode>General</c:formatCode>
                  <c:ptCount val="8"/>
                  <c:pt idx="0">
                    <c:v>0</c:v>
                  </c:pt>
                  <c:pt idx="1">
                    <c:v>0.03</c:v>
                  </c:pt>
                  <c:pt idx="2">
                    <c:v>0.05</c:v>
                  </c:pt>
                  <c:pt idx="3">
                    <c:v>0.06</c:v>
                  </c:pt>
                  <c:pt idx="4">
                    <c:v>7.0000000000000007E-2</c:v>
                  </c:pt>
                  <c:pt idx="5">
                    <c:v>0.14000000000000001</c:v>
                  </c:pt>
                  <c:pt idx="6">
                    <c:v>0.14000000000000001</c:v>
                  </c:pt>
                  <c:pt idx="7">
                    <c:v>0.06</c:v>
                  </c:pt>
                </c:numCache>
              </c:numRef>
            </c:plus>
            <c:minus>
              <c:numRef>
                <c:f>'DW and sugars'!$Q$45:$Q$52</c:f>
                <c:numCache>
                  <c:formatCode>General</c:formatCode>
                  <c:ptCount val="8"/>
                  <c:pt idx="0">
                    <c:v>0</c:v>
                  </c:pt>
                  <c:pt idx="1">
                    <c:v>0.03</c:v>
                  </c:pt>
                  <c:pt idx="2">
                    <c:v>0.05</c:v>
                  </c:pt>
                  <c:pt idx="3">
                    <c:v>0.06</c:v>
                  </c:pt>
                  <c:pt idx="4">
                    <c:v>7.0000000000000007E-2</c:v>
                  </c:pt>
                  <c:pt idx="5">
                    <c:v>0.14000000000000001</c:v>
                  </c:pt>
                  <c:pt idx="6">
                    <c:v>0.14000000000000001</c:v>
                  </c:pt>
                  <c:pt idx="7">
                    <c:v>0.06</c:v>
                  </c:pt>
                </c:numCache>
              </c:numRef>
            </c:minus>
            <c:spPr>
              <a:noFill/>
              <a:ln w="9525" cap="flat" cmpd="sng" algn="ctr">
                <a:solidFill>
                  <a:srgbClr val="70AD47">
                    <a:lumMod val="50000"/>
                  </a:srgbClr>
                </a:solidFill>
                <a:round/>
              </a:ln>
              <a:effectLst/>
            </c:spPr>
          </c:errBars>
          <c:xVal>
            <c:numRef>
              <c:f>'DW and sugars'!$O$45:$O$52</c:f>
              <c:numCache>
                <c:formatCode>General</c:formatCode>
                <c:ptCount val="8"/>
                <c:pt idx="0">
                  <c:v>0</c:v>
                </c:pt>
                <c:pt idx="1">
                  <c:v>0.8</c:v>
                </c:pt>
                <c:pt idx="2">
                  <c:v>1</c:v>
                </c:pt>
                <c:pt idx="3">
                  <c:v>2</c:v>
                </c:pt>
                <c:pt idx="4">
                  <c:v>2.9</c:v>
                </c:pt>
                <c:pt idx="5">
                  <c:v>4</c:v>
                </c:pt>
                <c:pt idx="6">
                  <c:v>6</c:v>
                </c:pt>
                <c:pt idx="7">
                  <c:v>6.9</c:v>
                </c:pt>
              </c:numCache>
            </c:numRef>
          </c:xVal>
          <c:yVal>
            <c:numRef>
              <c:f>'DW and sugars'!$P$45:$P$52</c:f>
              <c:numCache>
                <c:formatCode>General</c:formatCode>
                <c:ptCount val="8"/>
                <c:pt idx="0">
                  <c:v>0.06</c:v>
                </c:pt>
                <c:pt idx="1">
                  <c:v>0.32</c:v>
                </c:pt>
                <c:pt idx="2">
                  <c:v>0.42</c:v>
                </c:pt>
                <c:pt idx="3">
                  <c:v>0.8</c:v>
                </c:pt>
                <c:pt idx="4">
                  <c:v>0.94</c:v>
                </c:pt>
                <c:pt idx="5">
                  <c:v>0.82</c:v>
                </c:pt>
                <c:pt idx="6">
                  <c:v>1.17</c:v>
                </c:pt>
                <c:pt idx="7">
                  <c:v>1.04</c:v>
                </c:pt>
              </c:numCache>
            </c:numRef>
          </c:yVal>
          <c:smooth val="0"/>
          <c:extLst>
            <c:ext xmlns:c16="http://schemas.microsoft.com/office/drawing/2014/chart" uri="{C3380CC4-5D6E-409C-BE32-E72D297353CC}">
              <c16:uniqueId val="{00000003-F967-452F-9F68-524342C13941}"/>
            </c:ext>
          </c:extLst>
        </c:ser>
        <c:dLbls>
          <c:showLegendKey val="0"/>
          <c:showVal val="0"/>
          <c:showCatName val="0"/>
          <c:showSerName val="0"/>
          <c:showPercent val="0"/>
          <c:showBubbleSize val="0"/>
        </c:dLbls>
        <c:axId val="1970108143"/>
        <c:axId val="1970085679"/>
        <c:extLst>
          <c:ext xmlns:c15="http://schemas.microsoft.com/office/drawing/2012/chart" uri="{02D57815-91ED-43cb-92C2-25804820EDAC}">
            <c15:filteredScatterSeries>
              <c15:ser>
                <c:idx val="1"/>
                <c:order val="0"/>
                <c:tx>
                  <c:strRef>
                    <c:extLst>
                      <c:ext uri="{02D57815-91ED-43cb-92C2-25804820EDAC}">
                        <c15:formulaRef>
                          <c15:sqref>'DW and sugars'!$C$4:$H$4</c15:sqref>
                        </c15:formulaRef>
                      </c:ext>
                    </c:extLst>
                    <c:strCache>
                      <c:ptCount val="1"/>
                      <c:pt idx="0">
                        <c:v>Galdieria</c:v>
                      </c:pt>
                    </c:strCache>
                  </c:strRef>
                </c:tx>
                <c:spPr>
                  <a:ln w="19050" cap="rnd">
                    <a:solidFill>
                      <a:schemeClr val="accent2"/>
                    </a:solidFill>
                    <a:round/>
                  </a:ln>
                  <a:effectLst/>
                </c:spPr>
                <c:marker>
                  <c:symbol val="diamond"/>
                  <c:size val="6"/>
                  <c:spPr>
                    <a:solidFill>
                      <a:srgbClr val="5B9BD5">
                        <a:lumMod val="75000"/>
                      </a:srgbClr>
                    </a:solidFill>
                    <a:ln w="9525">
                      <a:solidFill>
                        <a:srgbClr val="5B9BD5">
                          <a:lumMod val="75000"/>
                        </a:srgbClr>
                      </a:solidFill>
                    </a:ln>
                    <a:effectLst/>
                  </c:spPr>
                </c:marker>
                <c:errBars>
                  <c:errDir val="y"/>
                  <c:errBarType val="both"/>
                  <c:errValType val="cust"/>
                  <c:noEndCap val="0"/>
                  <c:plus>
                    <c:numRef>
                      <c:extLst>
                        <c:ext uri="{02D57815-91ED-43cb-92C2-25804820EDAC}">
                          <c15:formulaRef>
                            <c15:sqref>'DW and sugars'!$E$6:$E$13</c15:sqref>
                          </c15:formulaRef>
                        </c:ext>
                      </c:extLst>
                      <c:numCache>
                        <c:formatCode>General</c:formatCode>
                        <c:ptCount val="8"/>
                        <c:pt idx="0">
                          <c:v>0.01</c:v>
                        </c:pt>
                        <c:pt idx="1">
                          <c:v>0.13</c:v>
                        </c:pt>
                        <c:pt idx="2">
                          <c:v>0.04</c:v>
                        </c:pt>
                        <c:pt idx="3">
                          <c:v>0.12</c:v>
                        </c:pt>
                        <c:pt idx="4">
                          <c:v>0.34</c:v>
                        </c:pt>
                        <c:pt idx="5">
                          <c:v>0.38</c:v>
                        </c:pt>
                        <c:pt idx="6">
                          <c:v>0.02</c:v>
                        </c:pt>
                        <c:pt idx="7">
                          <c:v>0.25</c:v>
                        </c:pt>
                      </c:numCache>
                    </c:numRef>
                  </c:plus>
                  <c:minus>
                    <c:numRef>
                      <c:extLst>
                        <c:ext uri="{02D57815-91ED-43cb-92C2-25804820EDAC}">
                          <c15:formulaRef>
                            <c15:sqref>'DW and sugars'!$E$6:$E$13</c15:sqref>
                          </c15:formulaRef>
                        </c:ext>
                      </c:extLst>
                      <c:numCache>
                        <c:formatCode>General</c:formatCode>
                        <c:ptCount val="8"/>
                        <c:pt idx="0">
                          <c:v>0.01</c:v>
                        </c:pt>
                        <c:pt idx="1">
                          <c:v>0.13</c:v>
                        </c:pt>
                        <c:pt idx="2">
                          <c:v>0.04</c:v>
                        </c:pt>
                        <c:pt idx="3">
                          <c:v>0.12</c:v>
                        </c:pt>
                        <c:pt idx="4">
                          <c:v>0.34</c:v>
                        </c:pt>
                        <c:pt idx="5">
                          <c:v>0.38</c:v>
                        </c:pt>
                        <c:pt idx="6">
                          <c:v>0.02</c:v>
                        </c:pt>
                        <c:pt idx="7">
                          <c:v>0.25</c:v>
                        </c:pt>
                      </c:numCache>
                    </c:numRef>
                  </c:minus>
                  <c:spPr>
                    <a:noFill/>
                    <a:ln w="9525" cap="flat" cmpd="sng" algn="ctr">
                      <a:solidFill>
                        <a:srgbClr val="5B9BD5">
                          <a:lumMod val="75000"/>
                        </a:srgbClr>
                      </a:solidFill>
                      <a:round/>
                    </a:ln>
                    <a:effectLst/>
                  </c:spPr>
                </c:errBars>
                <c:xVal>
                  <c:numRef>
                    <c:extLst>
                      <c:ext uri="{02D57815-91ED-43cb-92C2-25804820EDAC}">
                        <c15:formulaRef>
                          <c15:sqref>'DW and sugars'!$C$32:$C$36</c15:sqref>
                        </c15:formulaRef>
                      </c:ext>
                    </c:extLst>
                    <c:numCache>
                      <c:formatCode>General</c:formatCode>
                      <c:ptCount val="5"/>
                    </c:numCache>
                  </c:numRef>
                </c:xVal>
                <c:yVal>
                  <c:numRef>
                    <c:extLst>
                      <c:ext uri="{02D57815-91ED-43cb-92C2-25804820EDAC}">
                        <c15:formulaRef>
                          <c15:sqref>'DW and sugars'!$D$32:$D$36</c15:sqref>
                        </c15:formulaRef>
                      </c:ext>
                    </c:extLst>
                    <c:numCache>
                      <c:formatCode>General</c:formatCode>
                      <c:ptCount val="5"/>
                    </c:numCache>
                  </c:numRef>
                </c:yVal>
                <c:smooth val="0"/>
                <c:extLst>
                  <c:ext xmlns:c16="http://schemas.microsoft.com/office/drawing/2014/chart" uri="{C3380CC4-5D6E-409C-BE32-E72D297353CC}">
                    <c16:uniqueId val="{00000004-F967-452F-9F68-524342C13941}"/>
                  </c:ext>
                </c:extLst>
              </c15:ser>
            </c15:filteredScatterSeries>
          </c:ext>
        </c:extLst>
      </c:scatterChart>
      <c:valAx>
        <c:axId val="1238975791"/>
        <c:scaling>
          <c:orientation val="minMax"/>
          <c:max val="8"/>
          <c:min val="0"/>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[Mix] (</a:t>
                </a:r>
                <a:r>
                  <a:rPr lang="en-GB" dirty="0" err="1"/>
                  <a:t>mMC</a:t>
                </a:r>
                <a:r>
                  <a:rPr lang="en-GB" dirty="0"/>
                  <a:t>)</a:t>
                </a:r>
              </a:p>
            </c:rich>
          </c:tx>
          <c:layout>
            <c:manualLayout>
              <c:xMode val="edge"/>
              <c:yMode val="edge"/>
              <c:x val="3.2597011911972541E-2"/>
              <c:y val="0.1761661184756968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970085679"/>
        <c:scaling>
          <c:orientation val="minMax"/>
          <c:max val="3"/>
          <c:min val="0"/>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a:t>
                </a:r>
                <a:r>
                  <a:rPr lang="en-GB" baseline="0"/>
                  <a:t> (g.L</a:t>
                </a:r>
                <a:r>
                  <a:rPr lang="en-GB" baseline="30000"/>
                  <a:t>-1</a:t>
                </a:r>
                <a:r>
                  <a:rPr lang="en-GB" baseline="0"/>
                  <a:t>)</a:t>
                </a:r>
                <a:endParaRPr lang="en-GB"/>
              </a:p>
            </c:rich>
          </c:tx>
          <c:layout>
            <c:manualLayout>
              <c:xMode val="edge"/>
              <c:yMode val="edge"/>
              <c:x val="0.62959923278820917"/>
              <c:y val="0.19975068939167415"/>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970108143"/>
        <c:crosses val="max"/>
        <c:crossBetween val="midCat"/>
        <c:majorUnit val="1"/>
      </c:valAx>
      <c:valAx>
        <c:axId val="1970108143"/>
        <c:scaling>
          <c:orientation val="minMax"/>
        </c:scaling>
        <c:delete val="1"/>
        <c:axPos val="b"/>
        <c:numFmt formatCode="General" sourceLinked="1"/>
        <c:majorTickMark val="out"/>
        <c:minorTickMark val="none"/>
        <c:tickLblPos val="nextTo"/>
        <c:crossAx val="1970085679"/>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521199849932273"/>
          <c:y val="9.0707326553899029E-2"/>
          <c:w val="0.82701314524102587"/>
          <c:h val="0.60548094100783423"/>
        </c:manualLayout>
      </c:layout>
      <c:barChart>
        <c:barDir val="col"/>
        <c:grouping val="clustered"/>
        <c:varyColors val="0"/>
        <c:ser>
          <c:idx val="0"/>
          <c:order val="0"/>
          <c:tx>
            <c:strRef>
              <c:f>'[Eg-Cp-Gs-A-G-X-M_Graphs and Tables.xlsx]FA'!$B$13</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'[Eg-Cp-Gs-A-G-X-M_Graphs and Tables.xlsx]FA'!$M$13:$T$13</c:f>
                <c:numCache>
                  <c:formatCode>General</c:formatCode>
                  <c:ptCount val="8"/>
                  <c:pt idx="0">
                    <c:v>35.2498377</c:v>
                  </c:pt>
                  <c:pt idx="1">
                    <c:v>0.53563910299999995</c:v>
                  </c:pt>
                  <c:pt idx="4">
                    <c:v>2.2854986730000002</c:v>
                  </c:pt>
                  <c:pt idx="5">
                    <c:v>5.1122951050000003</c:v>
                  </c:pt>
                </c:numCache>
              </c:numRef>
            </c:plus>
            <c:minus>
              <c:numRef>
                <c:f>'[Eg-Cp-Gs-A-G-X-M_Graphs and Tables.xlsx]FA'!$M$13:$T$13</c:f>
                <c:numCache>
                  <c:formatCode>General</c:formatCode>
                  <c:ptCount val="8"/>
                  <c:pt idx="0">
                    <c:v>35.2498377</c:v>
                  </c:pt>
                  <c:pt idx="1">
                    <c:v>0.53563910299999995</c:v>
                  </c:pt>
                  <c:pt idx="4">
                    <c:v>2.2854986730000002</c:v>
                  </c:pt>
                  <c:pt idx="5">
                    <c:v>5.1122951050000003</c:v>
                  </c:pt>
                </c:numCache>
              </c:numRef>
            </c:minus>
            <c:spPr>
              <a:noFill/>
              <a:ln w="9525" cap="flat" cmpd="sng" algn="ctr">
                <a:solidFill>
                  <a:sysClr val="windowText" lastClr="000000"/>
                </a:solidFill>
                <a:round/>
              </a:ln>
              <a:effectLst/>
            </c:spPr>
          </c:errBars>
          <c:cat>
            <c:multiLvlStrRef>
              <c:f>'[Eg-Cp-Gs-A-G-X-M_Graphs and Tables.xlsx]FA'!$C$3:$J$4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Tables.xlsx]FA'!$C$13:$J$13</c:f>
              <c:numCache>
                <c:formatCode>General</c:formatCode>
                <c:ptCount val="8"/>
                <c:pt idx="0">
                  <c:v>143.02161240000001</c:v>
                </c:pt>
                <c:pt idx="1">
                  <c:v>64.947670770000002</c:v>
                </c:pt>
                <c:pt idx="4">
                  <c:v>82.208512850000005</c:v>
                </c:pt>
                <c:pt idx="5">
                  <c:v>59.742393479999997</c:v>
                </c:pt>
              </c:numCache>
            </c:numRef>
          </c:val>
          <c:extLst>
            <c:ext xmlns:c16="http://schemas.microsoft.com/office/drawing/2014/chart" uri="{C3380CC4-5D6E-409C-BE32-E72D297353CC}">
              <c16:uniqueId val="{00000000-675D-4437-A915-1A889A9DF524}"/>
            </c:ext>
          </c:extLst>
        </c:ser>
        <c:ser>
          <c:idx val="1"/>
          <c:order val="1"/>
          <c:tx>
            <c:strRef>
              <c:f>'[Eg-Cp-Gs-A-G-X-M_Graphs and Tables.xlsx]FA'!$B$14</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'[Eg-Cp-Gs-A-G-X-M_Graphs and Tables.xlsx]FA'!$M$14:$T$14</c:f>
                <c:numCache>
                  <c:formatCode>General</c:formatCode>
                  <c:ptCount val="8"/>
                  <c:pt idx="2">
                    <c:v>4.5771570290000003</c:v>
                  </c:pt>
                  <c:pt idx="3">
                    <c:v>6.3783523850000003</c:v>
                  </c:pt>
                  <c:pt idx="6">
                    <c:v>12.830792450000001</c:v>
                  </c:pt>
                  <c:pt idx="7">
                    <c:v>3.4379745530000001</c:v>
                  </c:pt>
                </c:numCache>
              </c:numRef>
            </c:plus>
            <c:minus>
              <c:numRef>
                <c:f>'[Eg-Cp-Gs-A-G-X-M_Graphs and Tables.xlsx]FA'!$M$14:$T$14</c:f>
                <c:numCache>
                  <c:formatCode>General</c:formatCode>
                  <c:ptCount val="8"/>
                  <c:pt idx="2">
                    <c:v>4.5771570290000003</c:v>
                  </c:pt>
                  <c:pt idx="3">
                    <c:v>6.3783523850000003</c:v>
                  </c:pt>
                  <c:pt idx="6">
                    <c:v>12.830792450000001</c:v>
                  </c:pt>
                  <c:pt idx="7">
                    <c:v>3.4379745530000001</c:v>
                  </c:pt>
                </c:numCache>
              </c:numRef>
            </c:minus>
            <c:spPr>
              <a:noFill/>
              <a:ln w="9525" cap="flat" cmpd="sng" algn="ctr">
                <a:solidFill>
                  <a:sysClr val="windowText" lastClr="000000"/>
                </a:solidFill>
                <a:round/>
              </a:ln>
              <a:effectLst/>
            </c:spPr>
          </c:errBars>
          <c:cat>
            <c:multiLvlStrRef>
              <c:f>'[Eg-Cp-Gs-A-G-X-M_Graphs and Tables.xlsx]FA'!$C$3:$J$4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Tables.xlsx]FA'!$C$14:$J$14</c:f>
              <c:numCache>
                <c:formatCode>General</c:formatCode>
                <c:ptCount val="8"/>
                <c:pt idx="2">
                  <c:v>68.182630090000004</c:v>
                </c:pt>
                <c:pt idx="3">
                  <c:v>54.411363270000003</c:v>
                </c:pt>
                <c:pt idx="6">
                  <c:v>45.409636659999997</c:v>
                </c:pt>
                <c:pt idx="7">
                  <c:v>30.276049660000002</c:v>
                </c:pt>
              </c:numCache>
            </c:numRef>
          </c:val>
          <c:extLst>
            <c:ext xmlns:c16="http://schemas.microsoft.com/office/drawing/2014/chart" uri="{C3380CC4-5D6E-409C-BE32-E72D297353CC}">
              <c16:uniqueId val="{00000001-675D-4437-A915-1A889A9DF524}"/>
            </c:ext>
          </c:extLst>
        </c:ser>
        <c:ser>
          <c:idx val="2"/>
          <c:order val="2"/>
          <c:tx>
            <c:strRef>
              <c:f>'[Eg-Cp-Gs-A-G-X-M_Graphs and Tables.xlsx]FA'!$B$15</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'[Eg-Cp-Gs-A-G-X-M_Graphs and Tables.xlsx]FA'!$M$15:$T$15</c:f>
                <c:numCache>
                  <c:formatCode>General</c:formatCode>
                  <c:ptCount val="8"/>
                  <c:pt idx="0">
                    <c:v>18.914399939999999</c:v>
                  </c:pt>
                  <c:pt idx="2">
                    <c:v>2.6347875630000002</c:v>
                  </c:pt>
                  <c:pt idx="3">
                    <c:v>31.992327</c:v>
                  </c:pt>
                  <c:pt idx="4">
                    <c:v>10.190961659999999</c:v>
                  </c:pt>
                  <c:pt idx="6">
                    <c:v>12.837829299999999</c:v>
                  </c:pt>
                  <c:pt idx="7">
                    <c:v>7.3185882019999999</c:v>
                  </c:pt>
                </c:numCache>
              </c:numRef>
            </c:plus>
            <c:minus>
              <c:numRef>
                <c:f>'[Eg-Cp-Gs-A-G-X-M_Graphs and Tables.xlsx]FA'!$M$15:$T$15</c:f>
                <c:numCache>
                  <c:formatCode>General</c:formatCode>
                  <c:ptCount val="8"/>
                  <c:pt idx="0">
                    <c:v>18.914399939999999</c:v>
                  </c:pt>
                  <c:pt idx="2">
                    <c:v>2.6347875630000002</c:v>
                  </c:pt>
                  <c:pt idx="3">
                    <c:v>31.992327</c:v>
                  </c:pt>
                  <c:pt idx="4">
                    <c:v>10.190961659999999</c:v>
                  </c:pt>
                  <c:pt idx="6">
                    <c:v>12.837829299999999</c:v>
                  </c:pt>
                  <c:pt idx="7">
                    <c:v>7.3185882019999999</c:v>
                  </c:pt>
                </c:numCache>
              </c:numRef>
            </c:minus>
            <c:spPr>
              <a:noFill/>
              <a:ln w="9525" cap="flat" cmpd="sng" algn="ctr">
                <a:solidFill>
                  <a:sysClr val="windowText" lastClr="000000"/>
                </a:solidFill>
                <a:round/>
              </a:ln>
              <a:effectLst/>
            </c:spPr>
          </c:errBars>
          <c:cat>
            <c:multiLvlStrRef>
              <c:f>'[Eg-Cp-Gs-A-G-X-M_Graphs and Tables.xlsx]FA'!$C$3:$J$4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Tables.xlsx]FA'!$C$15:$J$15</c:f>
              <c:numCache>
                <c:formatCode>General</c:formatCode>
                <c:ptCount val="8"/>
                <c:pt idx="0">
                  <c:v>218.28689320000001</c:v>
                </c:pt>
                <c:pt idx="2">
                  <c:v>318.15001150000001</c:v>
                </c:pt>
                <c:pt idx="3">
                  <c:v>216.2419289</c:v>
                </c:pt>
                <c:pt idx="4">
                  <c:v>162.4067814</c:v>
                </c:pt>
                <c:pt idx="6">
                  <c:v>87.331037820000006</c:v>
                </c:pt>
                <c:pt idx="7">
                  <c:v>66.325911939999997</c:v>
                </c:pt>
              </c:numCache>
            </c:numRef>
          </c:val>
          <c:extLst>
            <c:ext xmlns:c16="http://schemas.microsoft.com/office/drawing/2014/chart" uri="{C3380CC4-5D6E-409C-BE32-E72D297353CC}">
              <c16:uniqueId val="{00000002-675D-4437-A915-1A889A9DF524}"/>
            </c:ext>
          </c:extLst>
        </c:ser>
        <c:dLbls>
          <c:showLegendKey val="0"/>
          <c:showVal val="0"/>
          <c:showCatName val="0"/>
          <c:showSerName val="0"/>
          <c:showPercent val="0"/>
          <c:showBubbleSize val="0"/>
        </c:dLbls>
        <c:gapWidth val="80"/>
        <c:overlap val="-24"/>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[FA] in</a:t>
                </a:r>
                <a:r>
                  <a:rPr lang="en-GB" baseline="0"/>
                  <a:t> biomass (mg.gDW</a:t>
                </a:r>
                <a:r>
                  <a:rPr lang="en-GB" baseline="30000"/>
                  <a:t>-1</a:t>
                </a:r>
                <a:r>
                  <a:rPr lang="en-GB" baseline="0"/>
                  <a:t>)</a:t>
                </a:r>
                <a:endParaRPr lang="en-GB"/>
              </a:p>
            </c:rich>
          </c:tx>
          <c:layout>
            <c:manualLayout>
              <c:xMode val="edge"/>
              <c:yMode val="edge"/>
              <c:x val="1.7206493630173712E-2"/>
              <c:y val="0.1065121110509091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'[Eg-Cp-Gs-A-G-X-M_Graphs and Tables.xlsx]FA'!$B$5</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'[Eg-Cp-Gs-A-G-X-M_Graphs and Tables.xlsx]FA'!$M$5:$T$5</c:f>
                <c:numCache>
                  <c:formatCode>General</c:formatCode>
                  <c:ptCount val="8"/>
                  <c:pt idx="0">
                    <c:v>8.051681469</c:v>
                  </c:pt>
                  <c:pt idx="1">
                    <c:v>5.2186720710000003</c:v>
                  </c:pt>
                  <c:pt idx="4">
                    <c:v>3.0293968690000002</c:v>
                  </c:pt>
                  <c:pt idx="5">
                    <c:v>2.7748278150000001</c:v>
                  </c:pt>
                </c:numCache>
              </c:numRef>
            </c:plus>
            <c:minus>
              <c:numRef>
                <c:f>'[Eg-Cp-Gs-A-G-X-M_Graphs and Tables.xlsx]FA'!$M$5:$T$5</c:f>
                <c:numCache>
                  <c:formatCode>General</c:formatCode>
                  <c:ptCount val="8"/>
                  <c:pt idx="0">
                    <c:v>8.051681469</c:v>
                  </c:pt>
                  <c:pt idx="1">
                    <c:v>5.2186720710000003</c:v>
                  </c:pt>
                  <c:pt idx="4">
                    <c:v>3.0293968690000002</c:v>
                  </c:pt>
                  <c:pt idx="5">
                    <c:v>2.7748278150000001</c:v>
                  </c:pt>
                </c:numCache>
              </c:numRef>
            </c:minus>
            <c:spPr>
              <a:noFill/>
              <a:ln w="9525" cap="flat" cmpd="sng" algn="ctr">
                <a:solidFill>
                  <a:sysClr val="windowText" lastClr="000000"/>
                </a:solidFill>
                <a:round/>
              </a:ln>
              <a:effectLst/>
            </c:spPr>
          </c:errBars>
          <c:cat>
            <c:multiLvlStrRef>
              <c:f>'[Eg-Cp-Gs-A-G-X-M_Graphs and Tables.xlsx]FA'!$C$3:$J$4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Tables.xlsx]FA'!$C$5:$J$5</c:f>
              <c:numCache>
                <c:formatCode>General</c:formatCode>
                <c:ptCount val="8"/>
                <c:pt idx="0">
                  <c:v>30.30881866</c:v>
                </c:pt>
                <c:pt idx="1">
                  <c:v>60.119800169999998</c:v>
                </c:pt>
                <c:pt idx="4">
                  <c:v>143.84391400000001</c:v>
                </c:pt>
                <c:pt idx="5">
                  <c:v>127.66767280000001</c:v>
                </c:pt>
              </c:numCache>
            </c:numRef>
          </c:val>
          <c:extLst>
            <c:ext xmlns:c16="http://schemas.microsoft.com/office/drawing/2014/chart" uri="{C3380CC4-5D6E-409C-BE32-E72D297353CC}">
              <c16:uniqueId val="{00000000-68AA-435A-B8E4-0C197FFE26B3}"/>
            </c:ext>
          </c:extLst>
        </c:ser>
        <c:ser>
          <c:idx val="1"/>
          <c:order val="1"/>
          <c:tx>
            <c:strRef>
              <c:f>'[Eg-Cp-Gs-A-G-X-M_Graphs and Tables.xlsx]FA'!$B$6</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'[Eg-Cp-Gs-A-G-X-M_Graphs and Tables.xlsx]FA'!$M$6:$T$6</c:f>
                <c:numCache>
                  <c:formatCode>General</c:formatCode>
                  <c:ptCount val="8"/>
                  <c:pt idx="2">
                    <c:v>2.0244326180000001</c:v>
                  </c:pt>
                  <c:pt idx="3">
                    <c:v>5.9794930749999997</c:v>
                  </c:pt>
                  <c:pt idx="6">
                    <c:v>12.664283080000001</c:v>
                  </c:pt>
                  <c:pt idx="7">
                    <c:v>1.0460140419999999</c:v>
                  </c:pt>
                </c:numCache>
              </c:numRef>
            </c:plus>
            <c:minus>
              <c:numRef>
                <c:f>'[Eg-Cp-Gs-A-G-X-M_Graphs and Tables.xlsx]FA'!$M$6:$T$6</c:f>
                <c:numCache>
                  <c:formatCode>General</c:formatCode>
                  <c:ptCount val="8"/>
                  <c:pt idx="2">
                    <c:v>2.0244326180000001</c:v>
                  </c:pt>
                  <c:pt idx="3">
                    <c:v>5.9794930749999997</c:v>
                  </c:pt>
                  <c:pt idx="6">
                    <c:v>12.664283080000001</c:v>
                  </c:pt>
                  <c:pt idx="7">
                    <c:v>1.0460140419999999</c:v>
                  </c:pt>
                </c:numCache>
              </c:numRef>
            </c:minus>
            <c:spPr>
              <a:noFill/>
              <a:ln w="9525" cap="flat" cmpd="sng" algn="ctr">
                <a:solidFill>
                  <a:sysClr val="windowText" lastClr="000000"/>
                </a:solidFill>
                <a:round/>
              </a:ln>
              <a:effectLst/>
            </c:spPr>
          </c:errBars>
          <c:cat>
            <c:multiLvlStrRef>
              <c:f>'[Eg-Cp-Gs-A-G-X-M_Graphs and Tables.xlsx]FA'!$C$3:$J$4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Tables.xlsx]FA'!$C$6:$J$6</c:f>
              <c:numCache>
                <c:formatCode>General</c:formatCode>
                <c:ptCount val="8"/>
                <c:pt idx="2">
                  <c:v>30.498339909999999</c:v>
                </c:pt>
                <c:pt idx="3">
                  <c:v>43.490047670000003</c:v>
                </c:pt>
                <c:pt idx="6">
                  <c:v>47.84003405</c:v>
                </c:pt>
                <c:pt idx="7">
                  <c:v>31.411685540000001</c:v>
                </c:pt>
              </c:numCache>
            </c:numRef>
          </c:val>
          <c:extLst>
            <c:ext xmlns:c16="http://schemas.microsoft.com/office/drawing/2014/chart" uri="{C3380CC4-5D6E-409C-BE32-E72D297353CC}">
              <c16:uniqueId val="{00000001-68AA-435A-B8E4-0C197FFE26B3}"/>
            </c:ext>
          </c:extLst>
        </c:ser>
        <c:ser>
          <c:idx val="2"/>
          <c:order val="2"/>
          <c:tx>
            <c:strRef>
              <c:f>'[Eg-Cp-Gs-A-G-X-M_Graphs and Tables.xlsx]FA'!$B$7</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'[Eg-Cp-Gs-A-G-X-M_Graphs and Tables.xlsx]FA'!$M$7:$T$7</c:f>
                <c:numCache>
                  <c:formatCode>General</c:formatCode>
                  <c:ptCount val="8"/>
                  <c:pt idx="0">
                    <c:v>10.485087310000001</c:v>
                  </c:pt>
                  <c:pt idx="2">
                    <c:v>0.64175848899999999</c:v>
                  </c:pt>
                  <c:pt idx="3">
                    <c:v>3.2317581780000002</c:v>
                  </c:pt>
                  <c:pt idx="4">
                    <c:v>9.365732951</c:v>
                  </c:pt>
                  <c:pt idx="6">
                    <c:v>13.3071041</c:v>
                  </c:pt>
                  <c:pt idx="7">
                    <c:v>4.7568389460000002</c:v>
                  </c:pt>
                </c:numCache>
              </c:numRef>
            </c:plus>
            <c:minus>
              <c:numRef>
                <c:f>'[Eg-Cp-Gs-A-G-X-M_Graphs and Tables.xlsx]FA'!$M$7:$T$7</c:f>
                <c:numCache>
                  <c:formatCode>General</c:formatCode>
                  <c:ptCount val="8"/>
                  <c:pt idx="0">
                    <c:v>10.485087310000001</c:v>
                  </c:pt>
                  <c:pt idx="2">
                    <c:v>0.64175848899999999</c:v>
                  </c:pt>
                  <c:pt idx="3">
                    <c:v>3.2317581780000002</c:v>
                  </c:pt>
                  <c:pt idx="4">
                    <c:v>9.365732951</c:v>
                  </c:pt>
                  <c:pt idx="6">
                    <c:v>13.3071041</c:v>
                  </c:pt>
                  <c:pt idx="7">
                    <c:v>4.7568389460000002</c:v>
                  </c:pt>
                </c:numCache>
              </c:numRef>
            </c:minus>
            <c:spPr>
              <a:noFill/>
              <a:ln w="9525" cap="flat" cmpd="sng" algn="ctr">
                <a:solidFill>
                  <a:sysClr val="windowText" lastClr="000000"/>
                </a:solidFill>
                <a:round/>
              </a:ln>
              <a:effectLst/>
            </c:spPr>
          </c:errBars>
          <c:cat>
            <c:multiLvlStrRef>
              <c:f>'[Eg-Cp-Gs-A-G-X-M_Graphs and Tables.xlsx]FA'!$C$3:$J$4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Tables.xlsx]FA'!$C$7:$J$7</c:f>
              <c:numCache>
                <c:formatCode>General</c:formatCode>
                <c:ptCount val="8"/>
                <c:pt idx="0">
                  <c:v>78.653621279999996</c:v>
                </c:pt>
                <c:pt idx="2">
                  <c:v>71.095194030000002</c:v>
                </c:pt>
                <c:pt idx="3">
                  <c:v>90.758073440000004</c:v>
                </c:pt>
                <c:pt idx="4">
                  <c:v>132.51840809999999</c:v>
                </c:pt>
                <c:pt idx="6">
                  <c:v>92.378982489999999</c:v>
                </c:pt>
                <c:pt idx="7">
                  <c:v>68.510670840000003</c:v>
                </c:pt>
              </c:numCache>
            </c:numRef>
          </c:val>
          <c:extLst>
            <c:ext xmlns:c16="http://schemas.microsoft.com/office/drawing/2014/chart" uri="{C3380CC4-5D6E-409C-BE32-E72D297353CC}">
              <c16:uniqueId val="{00000002-68AA-435A-B8E4-0C197FFE26B3}"/>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[FA] in culture</a:t>
                </a:r>
                <a:r>
                  <a:rPr lang="en-GB" baseline="0"/>
                  <a:t> (mg.L</a:t>
                </a:r>
                <a:r>
                  <a:rPr lang="en-GB" baseline="30000"/>
                  <a:t>-1</a:t>
                </a:r>
                <a:r>
                  <a:rPr lang="en-GB" baseline="0"/>
                  <a:t>)</a:t>
                </a:r>
                <a:endParaRPr lang="en-GB"/>
              </a:p>
            </c:rich>
          </c:tx>
          <c:layout>
            <c:manualLayout>
              <c:xMode val="edge"/>
              <c:yMode val="edge"/>
              <c:x val="1.9731480562869289E-2"/>
              <c:y val="0.119084136216077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4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sz="1200"/>
              <a:t>FA distribution - Glucose</a:t>
            </a:r>
          </a:p>
        </c:rich>
      </c:tx>
      <c:layout>
        <c:manualLayout>
          <c:xMode val="edge"/>
          <c:yMode val="edge"/>
          <c:x val="0.23483670295489892"/>
          <c:y val="6.944444444444444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4376006441223835"/>
          <c:y val="0.11780110819480896"/>
          <c:w val="0.66061660770664532"/>
          <c:h val="0.54656423155438905"/>
        </c:manualLayout>
      </c:layout>
      <c:barChart>
        <c:barDir val="col"/>
        <c:grouping val="clustered"/>
        <c:varyColors val="0"/>
        <c:ser>
          <c:idx val="0"/>
          <c:order val="0"/>
          <c:tx>
            <c:strRef>
              <c:f>FA!$B$21</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FA!$K$21:$P$21</c:f>
                <c:numCache>
                  <c:formatCode>General</c:formatCode>
                  <c:ptCount val="6"/>
                  <c:pt idx="0">
                    <c:v>0.58529368800000003</c:v>
                  </c:pt>
                  <c:pt idx="1">
                    <c:v>0.73249192600000002</c:v>
                  </c:pt>
                  <c:pt idx="2">
                    <c:v>0.47330364400000002</c:v>
                  </c:pt>
                  <c:pt idx="3">
                    <c:v>0.70397509599999997</c:v>
                  </c:pt>
                  <c:pt idx="4">
                    <c:v>0.43909324100000002</c:v>
                  </c:pt>
                  <c:pt idx="5">
                    <c:v>0.51430495300000001</c:v>
                  </c:pt>
                </c:numCache>
              </c:numRef>
            </c:plus>
            <c:minus>
              <c:numRef>
                <c:f>FA!$K$22:$P$22</c:f>
                <c:numCache>
                  <c:formatCode>General</c:formatCode>
                  <c:ptCount val="6"/>
                  <c:pt idx="0">
                    <c:v>4.4989932650000002</c:v>
                  </c:pt>
                  <c:pt idx="1">
                    <c:v>1.113732277</c:v>
                  </c:pt>
                  <c:pt idx="2">
                    <c:v>3.402943981</c:v>
                  </c:pt>
                  <c:pt idx="3">
                    <c:v>1.0209536180000001</c:v>
                  </c:pt>
                  <c:pt idx="4">
                    <c:v>0.51967749299999999</c:v>
                  </c:pt>
                  <c:pt idx="5">
                    <c:v>0.51628223200000001</c:v>
                  </c:pt>
                </c:numCache>
              </c:numRef>
            </c:minus>
            <c:spPr>
              <a:noFill/>
              <a:ln w="9525" cap="flat" cmpd="sng" algn="ctr">
                <a:solidFill>
                  <a:sysClr val="windowText" lastClr="000000"/>
                </a:solidFill>
                <a:round/>
              </a:ln>
              <a:effectLst/>
            </c:spPr>
          </c:errBars>
          <c:cat>
            <c:multiLvlStrRef>
              <c:f>FA!$C$19:$H$20</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FA!$C$21:$H$21</c:f>
              <c:numCache>
                <c:formatCode>General</c:formatCode>
                <c:ptCount val="6"/>
                <c:pt idx="0">
                  <c:v>58.972142210000001</c:v>
                </c:pt>
                <c:pt idx="1">
                  <c:v>8.3458356689999995</c:v>
                </c:pt>
                <c:pt idx="2">
                  <c:v>32.682022119999999</c:v>
                </c:pt>
                <c:pt idx="3">
                  <c:v>45.838018060000003</c:v>
                </c:pt>
                <c:pt idx="4">
                  <c:v>19.224203500000002</c:v>
                </c:pt>
                <c:pt idx="5">
                  <c:v>34.937778440000002</c:v>
                </c:pt>
              </c:numCache>
            </c:numRef>
          </c:val>
          <c:extLst>
            <c:ext xmlns:c16="http://schemas.microsoft.com/office/drawing/2014/chart" uri="{C3380CC4-5D6E-409C-BE32-E72D297353CC}">
              <c16:uniqueId val="{00000000-ED6F-45D8-A858-3BE8D2F1E544}"/>
            </c:ext>
          </c:extLst>
        </c:ser>
        <c:ser>
          <c:idx val="1"/>
          <c:order val="1"/>
          <c:tx>
            <c:strRef>
              <c:f>FA!$B$22</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FA!$K$22:$P$22</c:f>
                <c:numCache>
                  <c:formatCode>General</c:formatCode>
                  <c:ptCount val="6"/>
                  <c:pt idx="0">
                    <c:v>4.4989932650000002</c:v>
                  </c:pt>
                  <c:pt idx="1">
                    <c:v>1.113732277</c:v>
                  </c:pt>
                  <c:pt idx="2">
                    <c:v>3.402943981</c:v>
                  </c:pt>
                  <c:pt idx="3">
                    <c:v>1.0209536180000001</c:v>
                  </c:pt>
                  <c:pt idx="4">
                    <c:v>0.51967749299999999</c:v>
                  </c:pt>
                  <c:pt idx="5">
                    <c:v>0.51628223200000001</c:v>
                  </c:pt>
                </c:numCache>
              </c:numRef>
            </c:plus>
            <c:minus>
              <c:numRef>
                <c:f>FA!$K$22:$P$22</c:f>
                <c:numCache>
                  <c:formatCode>General</c:formatCode>
                  <c:ptCount val="6"/>
                  <c:pt idx="0">
                    <c:v>4.4989932650000002</c:v>
                  </c:pt>
                  <c:pt idx="1">
                    <c:v>1.113732277</c:v>
                  </c:pt>
                  <c:pt idx="2">
                    <c:v>3.402943981</c:v>
                  </c:pt>
                  <c:pt idx="3">
                    <c:v>1.0209536180000001</c:v>
                  </c:pt>
                  <c:pt idx="4">
                    <c:v>0.51967749299999999</c:v>
                  </c:pt>
                  <c:pt idx="5">
                    <c:v>0.51628223200000001</c:v>
                  </c:pt>
                </c:numCache>
              </c:numRef>
            </c:minus>
            <c:spPr>
              <a:noFill/>
              <a:ln w="9525" cap="flat" cmpd="sng" algn="ctr">
                <a:solidFill>
                  <a:sysClr val="windowText" lastClr="000000"/>
                </a:solidFill>
                <a:round/>
              </a:ln>
              <a:effectLst/>
            </c:spPr>
          </c:errBars>
          <c:cat>
            <c:multiLvlStrRef>
              <c:f>FA!$C$19:$H$20</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FA!$C$22:$H$22</c:f>
              <c:numCache>
                <c:formatCode>General</c:formatCode>
                <c:ptCount val="6"/>
                <c:pt idx="0">
                  <c:v>33.278068920000003</c:v>
                </c:pt>
                <c:pt idx="1">
                  <c:v>31.163717160000001</c:v>
                </c:pt>
                <c:pt idx="2">
                  <c:v>35.55821392</c:v>
                </c:pt>
                <c:pt idx="3">
                  <c:v>32.335243920000003</c:v>
                </c:pt>
                <c:pt idx="4">
                  <c:v>33.162642159999997</c:v>
                </c:pt>
                <c:pt idx="5">
                  <c:v>34.502113909999998</c:v>
                </c:pt>
              </c:numCache>
            </c:numRef>
          </c:val>
          <c:extLst>
            <c:ext xmlns:c16="http://schemas.microsoft.com/office/drawing/2014/chart" uri="{C3380CC4-5D6E-409C-BE32-E72D297353CC}">
              <c16:uniqueId val="{00000001-ED6F-45D8-A858-3BE8D2F1E544}"/>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sz="1200"/>
              <a:t>FA distribution - Xylose</a:t>
            </a:r>
          </a:p>
        </c:rich>
      </c:tx>
      <c:layout>
        <c:manualLayout>
          <c:xMode val="edge"/>
          <c:yMode val="edge"/>
          <c:x val="0.23640354174064734"/>
          <c:y val="0.1805555555555555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6296550671550672"/>
          <c:y val="0.21039370078740158"/>
          <c:w val="0.61828839904627308"/>
          <c:h val="0.47711978710994457"/>
        </c:manualLayout>
      </c:layout>
      <c:barChart>
        <c:barDir val="col"/>
        <c:grouping val="clustered"/>
        <c:varyColors val="0"/>
        <c:ser>
          <c:idx val="0"/>
          <c:order val="0"/>
          <c:tx>
            <c:strRef>
              <c:f>FA!$B$28</c:f>
              <c:strCache>
                <c:ptCount val="1"/>
                <c:pt idx="0">
                  <c:v>Galdieria</c:v>
                </c:pt>
              </c:strCache>
            </c:strRef>
          </c:tx>
          <c:spPr>
            <a:solidFill>
              <a:srgbClr val="5B9BD5">
                <a:lumMod val="60000"/>
                <a:lumOff val="40000"/>
              </a:srgbClr>
            </a:solidFill>
            <a:ln w="9525">
              <a:solidFill>
                <a:sysClr val="windowText" lastClr="000000"/>
              </a:solidFill>
            </a:ln>
            <a:effectLst/>
          </c:spPr>
          <c:invertIfNegative val="0"/>
          <c:errBars>
            <c:errBarType val="plus"/>
            <c:errValType val="cust"/>
            <c:noEndCap val="0"/>
            <c:plus>
              <c:numRef>
                <c:f>FA!$K$28:$P$28</c:f>
                <c:numCache>
                  <c:formatCode>General</c:formatCode>
                  <c:ptCount val="6"/>
                  <c:pt idx="0">
                    <c:v>0.75069257</c:v>
                  </c:pt>
                  <c:pt idx="1">
                    <c:v>0.62593704100000003</c:v>
                  </c:pt>
                  <c:pt idx="2">
                    <c:v>0.12518499599999999</c:v>
                  </c:pt>
                  <c:pt idx="3">
                    <c:v>0.852034081</c:v>
                  </c:pt>
                  <c:pt idx="4">
                    <c:v>8.4355693999999995E-2</c:v>
                  </c:pt>
                  <c:pt idx="5">
                    <c:v>0.93638977499999998</c:v>
                  </c:pt>
                </c:numCache>
              </c:numRef>
            </c:plus>
            <c:minus>
              <c:numRef>
                <c:f>FA!$K$28:$P$28</c:f>
                <c:numCache>
                  <c:formatCode>General</c:formatCode>
                  <c:ptCount val="6"/>
                  <c:pt idx="0">
                    <c:v>0.75069257</c:v>
                  </c:pt>
                  <c:pt idx="1">
                    <c:v>0.62593704100000003</c:v>
                  </c:pt>
                  <c:pt idx="2">
                    <c:v>0.12518499599999999</c:v>
                  </c:pt>
                  <c:pt idx="3">
                    <c:v>0.852034081</c:v>
                  </c:pt>
                  <c:pt idx="4">
                    <c:v>8.4355693999999995E-2</c:v>
                  </c:pt>
                  <c:pt idx="5">
                    <c:v>0.93638977499999998</c:v>
                  </c:pt>
                </c:numCache>
              </c:numRef>
            </c:minus>
            <c:spPr>
              <a:noFill/>
              <a:ln w="9525" cap="flat" cmpd="sng" algn="ctr">
                <a:solidFill>
                  <a:sysClr val="windowText" lastClr="000000"/>
                </a:solidFill>
                <a:round/>
              </a:ln>
              <a:effectLst/>
            </c:spPr>
          </c:errBars>
          <c:cat>
            <c:multiLvlStrRef>
              <c:f>FA!$C$26:$H$27</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FA!$C$28:$H$28</c:f>
              <c:numCache>
                <c:formatCode>General</c:formatCode>
                <c:ptCount val="6"/>
                <c:pt idx="0">
                  <c:v>62.864479289999998</c:v>
                </c:pt>
                <c:pt idx="1">
                  <c:v>16.927244949999999</c:v>
                </c:pt>
                <c:pt idx="2">
                  <c:v>20.208275749999999</c:v>
                </c:pt>
                <c:pt idx="3">
                  <c:v>53.609586290000003</c:v>
                </c:pt>
                <c:pt idx="4">
                  <c:v>19.1428938</c:v>
                </c:pt>
                <c:pt idx="5">
                  <c:v>27.247519910000001</c:v>
                </c:pt>
              </c:numCache>
            </c:numRef>
          </c:val>
          <c:extLst>
            <c:ext xmlns:c16="http://schemas.microsoft.com/office/drawing/2014/chart" uri="{C3380CC4-5D6E-409C-BE32-E72D297353CC}">
              <c16:uniqueId val="{00000000-7F53-41E6-806E-83D7414BD4FF}"/>
            </c:ext>
          </c:extLst>
        </c:ser>
        <c:dLbls>
          <c:showLegendKey val="0"/>
          <c:showVal val="0"/>
          <c:showCatName val="0"/>
          <c:showSerName val="0"/>
          <c:showPercent val="0"/>
          <c:showBubbleSize val="0"/>
        </c:dLbls>
        <c:gapWidth val="80"/>
        <c:overlap val="-24"/>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sz="1200"/>
              <a:t>FA distribtuion </a:t>
            </a:r>
            <a:r>
              <a:rPr lang="en-GB" sz="1200" baseline="0"/>
              <a:t>- Acetate</a:t>
            </a:r>
            <a:endParaRPr lang="en-GB" sz="1200"/>
          </a:p>
        </c:rich>
      </c:tx>
      <c:layout>
        <c:manualLayout>
          <c:xMode val="edge"/>
          <c:yMode val="edge"/>
          <c:x val="0.25179805549557371"/>
          <c:y val="4.166666666666666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4733414526812397"/>
          <c:y val="9.00233304170312E-2"/>
          <c:w val="0.80803417154732149"/>
          <c:h val="0.54656423155438905"/>
        </c:manualLayout>
      </c:layout>
      <c:barChart>
        <c:barDir val="col"/>
        <c:grouping val="clustered"/>
        <c:varyColors val="0"/>
        <c:ser>
          <c:idx val="0"/>
          <c:order val="0"/>
          <c:tx>
            <c:strRef>
              <c:f>FA!$B$34</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FA!$K$34:$P$34</c:f>
                <c:numCache>
                  <c:formatCode>General</c:formatCode>
                  <c:ptCount val="6"/>
                  <c:pt idx="0">
                    <c:v>1.1371595130000001</c:v>
                  </c:pt>
                  <c:pt idx="1">
                    <c:v>0.59999464199999997</c:v>
                  </c:pt>
                  <c:pt idx="2">
                    <c:v>1.2751250759999999</c:v>
                  </c:pt>
                  <c:pt idx="3">
                    <c:v>4.1765843140000003</c:v>
                  </c:pt>
                  <c:pt idx="4">
                    <c:v>0.79772377500000002</c:v>
                  </c:pt>
                  <c:pt idx="5">
                    <c:v>4.123109296</c:v>
                  </c:pt>
                </c:numCache>
              </c:numRef>
            </c:plus>
            <c:minus>
              <c:numRef>
                <c:f>FA!$K$34:$P$34</c:f>
                <c:numCache>
                  <c:formatCode>General</c:formatCode>
                  <c:ptCount val="6"/>
                  <c:pt idx="0">
                    <c:v>1.1371595130000001</c:v>
                  </c:pt>
                  <c:pt idx="1">
                    <c:v>0.59999464199999997</c:v>
                  </c:pt>
                  <c:pt idx="2">
                    <c:v>1.2751250759999999</c:v>
                  </c:pt>
                  <c:pt idx="3">
                    <c:v>4.1765843140000003</c:v>
                  </c:pt>
                  <c:pt idx="4">
                    <c:v>0.79772377500000002</c:v>
                  </c:pt>
                  <c:pt idx="5">
                    <c:v>4.123109296</c:v>
                  </c:pt>
                </c:numCache>
              </c:numRef>
            </c:minus>
            <c:spPr>
              <a:noFill/>
              <a:ln w="9525" cap="flat" cmpd="sng" algn="ctr">
                <a:solidFill>
                  <a:sysClr val="windowText" lastClr="000000"/>
                </a:solidFill>
                <a:round/>
              </a:ln>
              <a:effectLst/>
            </c:spPr>
          </c:errBars>
          <c:cat>
            <c:multiLvlStrRef>
              <c:f>FA!$C$32:$H$33</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FA!$C$34:$H$34</c:f>
              <c:numCache>
                <c:formatCode>General</c:formatCode>
                <c:ptCount val="6"/>
                <c:pt idx="0">
                  <c:v>67.205952460000006</c:v>
                </c:pt>
                <c:pt idx="1">
                  <c:v>8.7792623849999991</c:v>
                </c:pt>
                <c:pt idx="2">
                  <c:v>27.831785679999999</c:v>
                </c:pt>
                <c:pt idx="3">
                  <c:v>59.666938119999998</c:v>
                </c:pt>
                <c:pt idx="4">
                  <c:v>9.5302287920000008</c:v>
                </c:pt>
                <c:pt idx="5">
                  <c:v>35.209401499999998</c:v>
                </c:pt>
              </c:numCache>
            </c:numRef>
          </c:val>
          <c:extLst>
            <c:ext xmlns:c16="http://schemas.microsoft.com/office/drawing/2014/chart" uri="{C3380CC4-5D6E-409C-BE32-E72D297353CC}">
              <c16:uniqueId val="{00000000-85D4-4B03-9082-A185194198F3}"/>
            </c:ext>
          </c:extLst>
        </c:ser>
        <c:ser>
          <c:idx val="1"/>
          <c:order val="1"/>
          <c:tx>
            <c:strRef>
              <c:f>FA!$B$35</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FA!$K$35:$P$35</c:f>
                <c:numCache>
                  <c:formatCode>General</c:formatCode>
                  <c:ptCount val="6"/>
                  <c:pt idx="0">
                    <c:v>0.42522229</c:v>
                  </c:pt>
                  <c:pt idx="1">
                    <c:v>0.44354880000000002</c:v>
                  </c:pt>
                  <c:pt idx="2">
                    <c:v>0.29215682599999998</c:v>
                  </c:pt>
                  <c:pt idx="3">
                    <c:v>0.89585082299999996</c:v>
                  </c:pt>
                  <c:pt idx="4">
                    <c:v>0.30556665199999999</c:v>
                  </c:pt>
                  <c:pt idx="5">
                    <c:v>0.92694605699999999</c:v>
                  </c:pt>
                </c:numCache>
              </c:numRef>
            </c:plus>
            <c:minus>
              <c:numRef>
                <c:f>FA!$K$35:$P$35</c:f>
                <c:numCache>
                  <c:formatCode>General</c:formatCode>
                  <c:ptCount val="6"/>
                  <c:pt idx="0">
                    <c:v>0.42522229</c:v>
                  </c:pt>
                  <c:pt idx="1">
                    <c:v>0.44354880000000002</c:v>
                  </c:pt>
                  <c:pt idx="2">
                    <c:v>0.29215682599999998</c:v>
                  </c:pt>
                  <c:pt idx="3">
                    <c:v>0.89585082299999996</c:v>
                  </c:pt>
                  <c:pt idx="4">
                    <c:v>0.30556665199999999</c:v>
                  </c:pt>
                  <c:pt idx="5">
                    <c:v>0.92694605699999999</c:v>
                  </c:pt>
                </c:numCache>
              </c:numRef>
            </c:minus>
            <c:spPr>
              <a:noFill/>
              <a:ln w="9525" cap="flat" cmpd="sng" algn="ctr">
                <a:solidFill>
                  <a:sysClr val="windowText" lastClr="000000"/>
                </a:solidFill>
                <a:round/>
              </a:ln>
              <a:effectLst/>
            </c:spPr>
          </c:errBars>
          <c:cat>
            <c:multiLvlStrRef>
              <c:f>FA!$C$32:$H$33</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FA!$C$35:$H$35</c:f>
              <c:numCache>
                <c:formatCode>General</c:formatCode>
                <c:ptCount val="6"/>
                <c:pt idx="0">
                  <c:v>30.473992119999998</c:v>
                </c:pt>
                <c:pt idx="1">
                  <c:v>39.581600780000002</c:v>
                </c:pt>
                <c:pt idx="2">
                  <c:v>29.944407099999999</c:v>
                </c:pt>
                <c:pt idx="3">
                  <c:v>38.33294798</c:v>
                </c:pt>
                <c:pt idx="4">
                  <c:v>15.692914910000001</c:v>
                </c:pt>
                <c:pt idx="5">
                  <c:v>45.974137110000001</c:v>
                </c:pt>
              </c:numCache>
            </c:numRef>
          </c:val>
          <c:extLst>
            <c:ext xmlns:c16="http://schemas.microsoft.com/office/drawing/2014/chart" uri="{C3380CC4-5D6E-409C-BE32-E72D297353CC}">
              <c16:uniqueId val="{00000001-85D4-4B03-9082-A185194198F3}"/>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sz="1200"/>
              <a:t>FA distribution - Mix</a:t>
            </a:r>
          </a:p>
        </c:rich>
      </c:tx>
      <c:layout>
        <c:manualLayout>
          <c:xMode val="edge"/>
          <c:yMode val="edge"/>
          <c:x val="0.16093044619422572"/>
          <c:y val="0.11574074074074074"/>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8.5305555555555551E-2"/>
          <c:y val="0.14557888597258675"/>
          <c:w val="0.45080555555555563"/>
          <c:h val="0.47249015748031498"/>
        </c:manualLayout>
      </c:layout>
      <c:barChart>
        <c:barDir val="col"/>
        <c:grouping val="clustered"/>
        <c:varyColors val="0"/>
        <c:ser>
          <c:idx val="0"/>
          <c:order val="0"/>
          <c:tx>
            <c:strRef>
              <c:f>FA!$B$41</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FA!$K$41:$P$41</c:f>
                <c:numCache>
                  <c:formatCode>General</c:formatCode>
                  <c:ptCount val="6"/>
                  <c:pt idx="0">
                    <c:v>4.7303137819999996</c:v>
                  </c:pt>
                  <c:pt idx="1">
                    <c:v>0.57024222800000002</c:v>
                  </c:pt>
                  <c:pt idx="2">
                    <c:v>4.229395244</c:v>
                  </c:pt>
                  <c:pt idx="3">
                    <c:v>4.8543851030000003</c:v>
                  </c:pt>
                  <c:pt idx="4">
                    <c:v>0.189967417</c:v>
                  </c:pt>
                  <c:pt idx="5">
                    <c:v>4.85619231</c:v>
                  </c:pt>
                </c:numCache>
              </c:numRef>
            </c:plus>
            <c:minus>
              <c:numRef>
                <c:f>FA!$K$41:$P$41</c:f>
                <c:numCache>
                  <c:formatCode>General</c:formatCode>
                  <c:ptCount val="6"/>
                  <c:pt idx="0">
                    <c:v>4.7303137819999996</c:v>
                  </c:pt>
                  <c:pt idx="1">
                    <c:v>0.57024222800000002</c:v>
                  </c:pt>
                  <c:pt idx="2">
                    <c:v>4.229395244</c:v>
                  </c:pt>
                  <c:pt idx="3">
                    <c:v>4.8543851030000003</c:v>
                  </c:pt>
                  <c:pt idx="4">
                    <c:v>0.189967417</c:v>
                  </c:pt>
                  <c:pt idx="5">
                    <c:v>4.85619231</c:v>
                  </c:pt>
                </c:numCache>
              </c:numRef>
            </c:minus>
            <c:spPr>
              <a:noFill/>
              <a:ln w="9525" cap="flat" cmpd="sng" algn="ctr">
                <a:solidFill>
                  <a:sysClr val="windowText" lastClr="000000"/>
                </a:solidFill>
                <a:round/>
              </a:ln>
              <a:effectLst/>
            </c:spPr>
          </c:errBars>
          <c:cat>
            <c:multiLvlStrRef>
              <c:f>FA!$C$39:$H$40</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FA!$C$41:$H$41</c:f>
              <c:numCache>
                <c:formatCode>General</c:formatCode>
                <c:ptCount val="6"/>
                <c:pt idx="0">
                  <c:v>75.421558070000003</c:v>
                </c:pt>
                <c:pt idx="1">
                  <c:v>6.6596366580000002</c:v>
                </c:pt>
                <c:pt idx="2">
                  <c:v>20.662864450000001</c:v>
                </c:pt>
                <c:pt idx="3">
                  <c:v>76.529862649999998</c:v>
                </c:pt>
                <c:pt idx="4">
                  <c:v>5.1569037880000002</c:v>
                </c:pt>
                <c:pt idx="5">
                  <c:v>20.616919549999999</c:v>
                </c:pt>
              </c:numCache>
            </c:numRef>
          </c:val>
          <c:extLst>
            <c:ext xmlns:c16="http://schemas.microsoft.com/office/drawing/2014/chart" uri="{C3380CC4-5D6E-409C-BE32-E72D297353CC}">
              <c16:uniqueId val="{00000000-8598-4931-849A-E460C97471CF}"/>
            </c:ext>
          </c:extLst>
        </c:ser>
        <c:ser>
          <c:idx val="1"/>
          <c:order val="1"/>
          <c:tx>
            <c:strRef>
              <c:f>FA!$B$42</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FA!$K$42:$P$42</c:f>
                <c:numCache>
                  <c:formatCode>General</c:formatCode>
                  <c:ptCount val="6"/>
                  <c:pt idx="0">
                    <c:v>0.20222862599999999</c:v>
                  </c:pt>
                  <c:pt idx="1">
                    <c:v>0.97864358399999996</c:v>
                  </c:pt>
                  <c:pt idx="2">
                    <c:v>0.77641495800000004</c:v>
                  </c:pt>
                  <c:pt idx="3">
                    <c:v>2.1829428659999999</c:v>
                  </c:pt>
                  <c:pt idx="4">
                    <c:v>3.3064794470000001</c:v>
                  </c:pt>
                  <c:pt idx="5">
                    <c:v>1.3341645639999999</c:v>
                  </c:pt>
                </c:numCache>
              </c:numRef>
            </c:plus>
            <c:minus>
              <c:numRef>
                <c:f>FA!$K$42:$P$42</c:f>
                <c:numCache>
                  <c:formatCode>General</c:formatCode>
                  <c:ptCount val="6"/>
                  <c:pt idx="0">
                    <c:v>0.20222862599999999</c:v>
                  </c:pt>
                  <c:pt idx="1">
                    <c:v>0.97864358399999996</c:v>
                  </c:pt>
                  <c:pt idx="2">
                    <c:v>0.77641495800000004</c:v>
                  </c:pt>
                  <c:pt idx="3">
                    <c:v>2.1829428659999999</c:v>
                  </c:pt>
                  <c:pt idx="4">
                    <c:v>3.3064794470000001</c:v>
                  </c:pt>
                  <c:pt idx="5">
                    <c:v>1.3341645639999999</c:v>
                  </c:pt>
                </c:numCache>
              </c:numRef>
            </c:minus>
            <c:spPr>
              <a:noFill/>
              <a:ln w="9525" cap="flat" cmpd="sng" algn="ctr">
                <a:solidFill>
                  <a:sysClr val="windowText" lastClr="000000"/>
                </a:solidFill>
                <a:round/>
              </a:ln>
              <a:effectLst/>
            </c:spPr>
          </c:errBars>
          <c:cat>
            <c:multiLvlStrRef>
              <c:f>FA!$C$39:$H$40</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FA!$C$42:$H$42</c:f>
              <c:numCache>
                <c:formatCode>General</c:formatCode>
                <c:ptCount val="6"/>
                <c:pt idx="0">
                  <c:v>26.44606353</c:v>
                </c:pt>
                <c:pt idx="1">
                  <c:v>39.040828220000002</c:v>
                </c:pt>
                <c:pt idx="2">
                  <c:v>34.513108260000003</c:v>
                </c:pt>
                <c:pt idx="3">
                  <c:v>48.28454035</c:v>
                </c:pt>
                <c:pt idx="4">
                  <c:v>17.36239776</c:v>
                </c:pt>
                <c:pt idx="5">
                  <c:v>34.353061879999998</c:v>
                </c:pt>
              </c:numCache>
            </c:numRef>
          </c:val>
          <c:extLst>
            <c:ext xmlns:c16="http://schemas.microsoft.com/office/drawing/2014/chart" uri="{C3380CC4-5D6E-409C-BE32-E72D297353CC}">
              <c16:uniqueId val="{00000001-8598-4931-849A-E460C97471CF}"/>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'[Eg-Cp-Gs-A-G-X-M_Graphs and Tables.xlsx]Polysacch storage'!$B$14</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'[Eg-Cp-Gs-A-G-X-M_Graphs and Tables.xlsx]Polysacch storage'!$M$14:$T$14</c:f>
                <c:numCache>
                  <c:formatCode>General</c:formatCode>
                  <c:ptCount val="8"/>
                  <c:pt idx="0">
                    <c:v>2.6691149000000001E-2</c:v>
                  </c:pt>
                  <c:pt idx="1">
                    <c:v>4.9821343999999997E-2</c:v>
                  </c:pt>
                  <c:pt idx="4">
                    <c:v>5.9303020000000001E-3</c:v>
                  </c:pt>
                  <c:pt idx="5">
                    <c:v>1.1464379E-2</c:v>
                  </c:pt>
                </c:numCache>
              </c:numRef>
            </c:plus>
            <c:minus>
              <c:numRef>
                <c:f>'[Eg-Cp-Gs-A-G-X-M_Graphs and Tables.xlsx]Polysacch storage'!$M$14:$T$14</c:f>
                <c:numCache>
                  <c:formatCode>General</c:formatCode>
                  <c:ptCount val="8"/>
                  <c:pt idx="0">
                    <c:v>2.6691149000000001E-2</c:v>
                  </c:pt>
                  <c:pt idx="1">
                    <c:v>4.9821343999999997E-2</c:v>
                  </c:pt>
                  <c:pt idx="4">
                    <c:v>5.9303020000000001E-3</c:v>
                  </c:pt>
                  <c:pt idx="5">
                    <c:v>1.1464379E-2</c:v>
                  </c:pt>
                </c:numCache>
              </c:numRef>
            </c:minus>
            <c:spPr>
              <a:noFill/>
              <a:ln w="9525" cap="flat" cmpd="sng" algn="ctr">
                <a:solidFill>
                  <a:sysClr val="windowText" lastClr="000000"/>
                </a:solidFill>
                <a:round/>
              </a:ln>
              <a:effectLst/>
            </c:spPr>
          </c:errBars>
          <c:cat>
            <c:multiLvlStrRef>
              <c:f>'[Eg-Cp-Gs-A-G-X-M_Graphs and Tables.xlsx]Polysacch storage'!$C$12:$J$13</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Tables.xlsx]Polysacch storage'!$C$14:$J$14</c:f>
              <c:numCache>
                <c:formatCode>General</c:formatCode>
                <c:ptCount val="8"/>
                <c:pt idx="0">
                  <c:v>0.26482569099999997</c:v>
                </c:pt>
                <c:pt idx="1">
                  <c:v>0.20333678999999999</c:v>
                </c:pt>
                <c:pt idx="4">
                  <c:v>3.0153071E-2</c:v>
                </c:pt>
                <c:pt idx="5">
                  <c:v>3.6117402999999999E-2</c:v>
                </c:pt>
              </c:numCache>
            </c:numRef>
          </c:val>
          <c:extLst>
            <c:ext xmlns:c16="http://schemas.microsoft.com/office/drawing/2014/chart" uri="{C3380CC4-5D6E-409C-BE32-E72D297353CC}">
              <c16:uniqueId val="{00000000-53C5-4004-873F-ADF0FF79DC4C}"/>
            </c:ext>
          </c:extLst>
        </c:ser>
        <c:ser>
          <c:idx val="2"/>
          <c:order val="2"/>
          <c:tx>
            <c:strRef>
              <c:f>'[Eg-Cp-Gs-A-G-X-M_Graphs and Tables.xlsx]Polysacch storage'!$B$16</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'[Eg-Cp-Gs-A-G-X-M_Graphs and Tables.xlsx]Polysacch storage'!$M$16:$T$16</c:f>
                <c:numCache>
                  <c:formatCode>General</c:formatCode>
                  <c:ptCount val="8"/>
                  <c:pt idx="0">
                    <c:v>1.6597430999999999E-2</c:v>
                  </c:pt>
                  <c:pt idx="2">
                    <c:v>5.1567449999999999E-3</c:v>
                  </c:pt>
                  <c:pt idx="3">
                    <c:v>2.3999960000000002E-3</c:v>
                  </c:pt>
                  <c:pt idx="4">
                    <c:v>2.06725E-4</c:v>
                  </c:pt>
                  <c:pt idx="6">
                    <c:v>5.0225200000000002E-4</c:v>
                  </c:pt>
                  <c:pt idx="7">
                    <c:v>5.5810299999999998E-3</c:v>
                  </c:pt>
                </c:numCache>
              </c:numRef>
            </c:plus>
            <c:minus>
              <c:numRef>
                <c:f>'[Eg-Cp-Gs-A-G-X-M_Graphs and Tables.xlsx]Polysacch storage'!$M$16:$T$16</c:f>
                <c:numCache>
                  <c:formatCode>General</c:formatCode>
                  <c:ptCount val="8"/>
                  <c:pt idx="0">
                    <c:v>1.6597430999999999E-2</c:v>
                  </c:pt>
                  <c:pt idx="2">
                    <c:v>5.1567449999999999E-3</c:v>
                  </c:pt>
                  <c:pt idx="3">
                    <c:v>2.3999960000000002E-3</c:v>
                  </c:pt>
                  <c:pt idx="4">
                    <c:v>2.06725E-4</c:v>
                  </c:pt>
                  <c:pt idx="6">
                    <c:v>5.0225200000000002E-4</c:v>
                  </c:pt>
                  <c:pt idx="7">
                    <c:v>5.5810299999999998E-3</c:v>
                  </c:pt>
                </c:numCache>
              </c:numRef>
            </c:minus>
            <c:spPr>
              <a:noFill/>
              <a:ln w="9525" cap="flat" cmpd="sng" algn="ctr">
                <a:solidFill>
                  <a:sysClr val="windowText" lastClr="000000"/>
                </a:solidFill>
                <a:round/>
              </a:ln>
              <a:effectLst/>
            </c:spPr>
          </c:errBars>
          <c:cat>
            <c:multiLvlStrRef>
              <c:f>'[Eg-Cp-Gs-A-G-X-M_Graphs and Tables.xlsx]Polysacch storage'!$C$12:$J$13</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Tables.xlsx]Polysacch storage'!$C$16:$J$16</c:f>
              <c:numCache>
                <c:formatCode>General</c:formatCode>
                <c:ptCount val="8"/>
                <c:pt idx="0">
                  <c:v>7.5126442000000002E-2</c:v>
                </c:pt>
                <c:pt idx="2">
                  <c:v>2.3842723E-2</c:v>
                </c:pt>
                <c:pt idx="3">
                  <c:v>2.2268596000000002E-2</c:v>
                </c:pt>
                <c:pt idx="4">
                  <c:v>3.2527233000000003E-2</c:v>
                </c:pt>
                <c:pt idx="6">
                  <c:v>1.9739570000000001E-3</c:v>
                </c:pt>
                <c:pt idx="7">
                  <c:v>5.533296E-3</c:v>
                </c:pt>
              </c:numCache>
            </c:numRef>
          </c:val>
          <c:extLst>
            <c:ext xmlns:c16="http://schemas.microsoft.com/office/drawing/2014/chart" uri="{C3380CC4-5D6E-409C-BE32-E72D297353CC}">
              <c16:uniqueId val="{00000001-53C5-4004-873F-ADF0FF79DC4C}"/>
            </c:ext>
          </c:extLst>
        </c:ser>
        <c:dLbls>
          <c:showLegendKey val="0"/>
          <c:showVal val="0"/>
          <c:showCatName val="0"/>
          <c:showSerName val="0"/>
          <c:showPercent val="0"/>
          <c:showBubbleSize val="0"/>
        </c:dLbls>
        <c:gapWidth val="80"/>
        <c:overlap val="-24"/>
        <c:axId val="822447151"/>
        <c:axId val="866472431"/>
        <c:extLst>
          <c:ext xmlns:c15="http://schemas.microsoft.com/office/drawing/2012/chart" uri="{02D57815-91ED-43cb-92C2-25804820EDAC}">
            <c15:filteredBarSeries>
              <c15:ser>
                <c:idx val="1"/>
                <c:order val="1"/>
                <c:tx>
                  <c:strRef>
                    <c:extLst>
                      <c:ext uri="{02D57815-91ED-43cb-92C2-25804820EDAC}">
                        <c15:formulaRef>
                          <c15:sqref>'[Eg-Cp-Gs-A-G-X-M_Graphs and Tables.xlsx]Polysacch storage'!$B$15</c15:sqref>
                        </c15:formulaRef>
                      </c:ext>
                    </c:extLst>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extLst>
                        <c:ext uri="{02D57815-91ED-43cb-92C2-25804820EDAC}">
                          <c15:formulaRef>
                            <c15:sqref>'[Eg-Cp-Gs-A-G-X-M_Graphs and Tables.xlsx]Polysacch storage'!$M$15:$T$15</c15:sqref>
                          </c15:formulaRef>
                        </c:ext>
                      </c:extLst>
                      <c:numCache>
                        <c:formatCode>General</c:formatCode>
                        <c:ptCount val="8"/>
                      </c:numCache>
                    </c:numRef>
                  </c:plus>
                  <c:minus>
                    <c:numRef>
                      <c:extLst>
                        <c:ext uri="{02D57815-91ED-43cb-92C2-25804820EDAC}">
                          <c15:formulaRef>
                            <c15:sqref>'[Eg-Cp-Gs-A-G-X-M_Graphs and Tables.xlsx]Polysacch storage'!$M$15:$T$15</c15:sqref>
                          </c15:formulaRef>
                        </c:ext>
                      </c:extLst>
                      <c:numCache>
                        <c:formatCode>General</c:formatCode>
                        <c:ptCount val="8"/>
                      </c:numCache>
                    </c:numRef>
                  </c:minus>
                  <c:spPr>
                    <a:noFill/>
                    <a:ln w="9525" cap="flat" cmpd="sng" algn="ctr">
                      <a:solidFill>
                        <a:sysClr val="windowText" lastClr="000000"/>
                      </a:solidFill>
                      <a:round/>
                    </a:ln>
                    <a:effectLst/>
                  </c:spPr>
                </c:errBars>
                <c:cat>
                  <c:multiLvlStrRef>
                    <c:extLst>
                      <c:ext uri="{02D57815-91ED-43cb-92C2-25804820EDAC}">
                        <c15:formulaRef>
                          <c15:sqref>'[Eg-Cp-Gs-A-G-X-M_Graphs and Tables.xlsx]Polysacch storage'!$C$12:$J$13</c15:sqref>
                        </c15:formulaRef>
                      </c:ext>
                    </c:extLst>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extLst>
                      <c:ext uri="{02D57815-91ED-43cb-92C2-25804820EDAC}">
                        <c15:formulaRef>
                          <c15:sqref>'[Eg-Cp-Gs-A-G-X-M_Graphs and Tables.xlsx]Polysacch storage'!$C$15:$J$15</c15:sqref>
                        </c15:formulaRef>
                      </c:ext>
                    </c:extLst>
                    <c:numCache>
                      <c:formatCode>General</c:formatCode>
                      <c:ptCount val="8"/>
                    </c:numCache>
                  </c:numRef>
                </c:val>
                <c:extLst>
                  <c:ext xmlns:c16="http://schemas.microsoft.com/office/drawing/2014/chart" uri="{C3380CC4-5D6E-409C-BE32-E72D297353CC}">
                    <c16:uniqueId val="{00000002-53C5-4004-873F-ADF0FF79DC4C}"/>
                  </c:ext>
                </c:extLst>
              </c15:ser>
            </c15:filteredBarSeries>
          </c:ext>
        </c:extLst>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0.30000000000000004"/>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Storage polysaccharides (g.gDW</a:t>
                </a:r>
                <a:r>
                  <a:rPr lang="en-GB" baseline="30000"/>
                  <a:t>-1</a:t>
                </a:r>
                <a:r>
                  <a:rPr lang="en-GB" baseline="0"/>
                  <a:t>)</a:t>
                </a:r>
                <a:endParaRPr lang="en-GB"/>
              </a:p>
            </c:rich>
          </c:tx>
          <c:layout>
            <c:manualLayout>
              <c:xMode val="edge"/>
              <c:yMode val="edge"/>
              <c:x val="1.7206492801641472E-2"/>
              <c:y val="0.1382414246411969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'[Eg-Cp-Gs-A-G-X-M_Graphs and Tables.xlsx]Protein'!$B$13</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'[Eg-Cp-Gs-A-G-X-M_Graphs and Tables.xlsx]Protein'!$M$13:$T$13</c:f>
                <c:numCache>
                  <c:formatCode>General</c:formatCode>
                  <c:ptCount val="8"/>
                  <c:pt idx="0">
                    <c:v>2.6004479E-2</c:v>
                  </c:pt>
                  <c:pt idx="1">
                    <c:v>2.4068058999999999E-2</c:v>
                  </c:pt>
                  <c:pt idx="4">
                    <c:v>3.3387514E-2</c:v>
                  </c:pt>
                  <c:pt idx="5">
                    <c:v>4.3038273000000002E-2</c:v>
                  </c:pt>
                </c:numCache>
              </c:numRef>
            </c:plus>
            <c:minus>
              <c:numRef>
                <c:f>'[Eg-Cp-Gs-A-G-X-M_Graphs and Tables.xlsx]Protein'!$M$13:$T$13</c:f>
                <c:numCache>
                  <c:formatCode>General</c:formatCode>
                  <c:ptCount val="8"/>
                  <c:pt idx="0">
                    <c:v>2.6004479E-2</c:v>
                  </c:pt>
                  <c:pt idx="1">
                    <c:v>2.4068058999999999E-2</c:v>
                  </c:pt>
                  <c:pt idx="4">
                    <c:v>3.3387514E-2</c:v>
                  </c:pt>
                  <c:pt idx="5">
                    <c:v>4.3038273000000002E-2</c:v>
                  </c:pt>
                </c:numCache>
              </c:numRef>
            </c:minus>
            <c:spPr>
              <a:noFill/>
              <a:ln w="9525" cap="flat" cmpd="sng" algn="ctr">
                <a:solidFill>
                  <a:sysClr val="windowText" lastClr="000000"/>
                </a:solidFill>
                <a:round/>
              </a:ln>
              <a:effectLst/>
            </c:spPr>
          </c:errBars>
          <c:cat>
            <c:multiLvlStrRef>
              <c:f>'[Eg-Cp-Gs-A-G-X-M_Graphs and Tables.xlsx]Protein'!$C$11:$J$12</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Tables.xlsx]Protein'!$C$13:$J$13</c:f>
              <c:numCache>
                <c:formatCode>General</c:formatCode>
                <c:ptCount val="8"/>
                <c:pt idx="0">
                  <c:v>0.31764149899999999</c:v>
                </c:pt>
                <c:pt idx="1">
                  <c:v>0.241913025</c:v>
                </c:pt>
                <c:pt idx="4">
                  <c:v>0.28354990299999999</c:v>
                </c:pt>
                <c:pt idx="5">
                  <c:v>0.295658276</c:v>
                </c:pt>
              </c:numCache>
            </c:numRef>
          </c:val>
          <c:extLst>
            <c:ext xmlns:c16="http://schemas.microsoft.com/office/drawing/2014/chart" uri="{C3380CC4-5D6E-409C-BE32-E72D297353CC}">
              <c16:uniqueId val="{00000000-B6FE-4756-88DA-EE4D3047D95B}"/>
            </c:ext>
          </c:extLst>
        </c:ser>
        <c:ser>
          <c:idx val="1"/>
          <c:order val="1"/>
          <c:tx>
            <c:strRef>
              <c:f>'[Eg-Cp-Gs-A-G-X-M_Graphs and Tables.xlsx]Protein'!$B$14</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'[Eg-Cp-Gs-A-G-X-M_Graphs and Tables.xlsx]Protein'!$M$14:$T$14</c:f>
                <c:numCache>
                  <c:formatCode>General</c:formatCode>
                  <c:ptCount val="8"/>
                  <c:pt idx="2">
                    <c:v>5.4778930000000002E-3</c:v>
                  </c:pt>
                  <c:pt idx="3">
                    <c:v>2.7787739999999998E-2</c:v>
                  </c:pt>
                  <c:pt idx="6">
                    <c:v>1.8475973E-2</c:v>
                  </c:pt>
                  <c:pt idx="7">
                    <c:v>7.4193963000000002E-2</c:v>
                  </c:pt>
                </c:numCache>
              </c:numRef>
            </c:plus>
            <c:minus>
              <c:numRef>
                <c:f>'[Eg-Cp-Gs-A-G-X-M_Graphs and Tables.xlsx]Protein'!$M$14:$T$14</c:f>
                <c:numCache>
                  <c:formatCode>General</c:formatCode>
                  <c:ptCount val="8"/>
                  <c:pt idx="2">
                    <c:v>5.4778930000000002E-3</c:v>
                  </c:pt>
                  <c:pt idx="3">
                    <c:v>2.7787739999999998E-2</c:v>
                  </c:pt>
                  <c:pt idx="6">
                    <c:v>1.8475973E-2</c:v>
                  </c:pt>
                  <c:pt idx="7">
                    <c:v>7.4193963000000002E-2</c:v>
                  </c:pt>
                </c:numCache>
              </c:numRef>
            </c:minus>
            <c:spPr>
              <a:noFill/>
              <a:ln w="9525" cap="flat" cmpd="sng" algn="ctr">
                <a:solidFill>
                  <a:sysClr val="windowText" lastClr="000000"/>
                </a:solidFill>
                <a:round/>
              </a:ln>
              <a:effectLst/>
            </c:spPr>
          </c:errBars>
          <c:cat>
            <c:multiLvlStrRef>
              <c:f>'[Eg-Cp-Gs-A-G-X-M_Graphs and Tables.xlsx]Protein'!$C$11:$J$12</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Tables.xlsx]Protein'!$C$14:$J$14</c:f>
              <c:numCache>
                <c:formatCode>General</c:formatCode>
                <c:ptCount val="8"/>
                <c:pt idx="2">
                  <c:v>0.27849826500000002</c:v>
                </c:pt>
                <c:pt idx="3">
                  <c:v>0.18246786300000001</c:v>
                </c:pt>
                <c:pt idx="6">
                  <c:v>0.27794537000000002</c:v>
                </c:pt>
                <c:pt idx="7">
                  <c:v>0.34159173799999998</c:v>
                </c:pt>
              </c:numCache>
            </c:numRef>
          </c:val>
          <c:extLst>
            <c:ext xmlns:c16="http://schemas.microsoft.com/office/drawing/2014/chart" uri="{C3380CC4-5D6E-409C-BE32-E72D297353CC}">
              <c16:uniqueId val="{00000001-B6FE-4756-88DA-EE4D3047D95B}"/>
            </c:ext>
          </c:extLst>
        </c:ser>
        <c:ser>
          <c:idx val="2"/>
          <c:order val="2"/>
          <c:tx>
            <c:strRef>
              <c:f>'[Eg-Cp-Gs-A-G-X-M_Graphs and Tables.xlsx]Protein'!$B$15</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'[Eg-Cp-Gs-A-G-X-M_Graphs and Tables.xlsx]Protein'!$M$15:$T$15</c:f>
                <c:numCache>
                  <c:formatCode>General</c:formatCode>
                  <c:ptCount val="8"/>
                  <c:pt idx="0">
                    <c:v>3.0672141E-2</c:v>
                  </c:pt>
                  <c:pt idx="2">
                    <c:v>1.5712121999999999E-2</c:v>
                  </c:pt>
                  <c:pt idx="3">
                    <c:v>6.2208699999999999E-2</c:v>
                  </c:pt>
                  <c:pt idx="4">
                    <c:v>1.1069994999999999E-2</c:v>
                  </c:pt>
                  <c:pt idx="6">
                    <c:v>4.8150500000000004E-3</c:v>
                  </c:pt>
                  <c:pt idx="7">
                    <c:v>6.8042148999999996E-2</c:v>
                  </c:pt>
                </c:numCache>
              </c:numRef>
            </c:plus>
            <c:minus>
              <c:numRef>
                <c:f>'[Eg-Cp-Gs-A-G-X-M_Graphs and Tables.xlsx]Protein'!$M$15:$T$15</c:f>
                <c:numCache>
                  <c:formatCode>General</c:formatCode>
                  <c:ptCount val="8"/>
                  <c:pt idx="0">
                    <c:v>3.0672141E-2</c:v>
                  </c:pt>
                  <c:pt idx="2">
                    <c:v>1.5712121999999999E-2</c:v>
                  </c:pt>
                  <c:pt idx="3">
                    <c:v>6.2208699999999999E-2</c:v>
                  </c:pt>
                  <c:pt idx="4">
                    <c:v>1.1069994999999999E-2</c:v>
                  </c:pt>
                  <c:pt idx="6">
                    <c:v>4.8150500000000004E-3</c:v>
                  </c:pt>
                  <c:pt idx="7">
                    <c:v>6.8042148999999996E-2</c:v>
                  </c:pt>
                </c:numCache>
              </c:numRef>
            </c:minus>
            <c:spPr>
              <a:noFill/>
              <a:ln w="9525" cap="flat" cmpd="sng" algn="ctr">
                <a:solidFill>
                  <a:sysClr val="windowText" lastClr="000000"/>
                </a:solidFill>
                <a:round/>
              </a:ln>
              <a:effectLst/>
            </c:spPr>
          </c:errBars>
          <c:cat>
            <c:multiLvlStrRef>
              <c:f>'[Eg-Cp-Gs-A-G-X-M_Graphs and Tables.xlsx]Protein'!$C$11:$J$12</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'[Eg-Cp-Gs-A-G-X-M_Graphs and Tables.xlsx]Protein'!$C$15:$J$15</c:f>
              <c:numCache>
                <c:formatCode>General</c:formatCode>
                <c:ptCount val="8"/>
                <c:pt idx="0">
                  <c:v>0.54631889700000003</c:v>
                </c:pt>
                <c:pt idx="2">
                  <c:v>0.58517313400000004</c:v>
                </c:pt>
                <c:pt idx="3">
                  <c:v>0.48238738599999997</c:v>
                </c:pt>
                <c:pt idx="4">
                  <c:v>0.36641668999999999</c:v>
                </c:pt>
                <c:pt idx="6">
                  <c:v>0.309511117</c:v>
                </c:pt>
                <c:pt idx="7">
                  <c:v>0.30112629400000002</c:v>
                </c:pt>
              </c:numCache>
            </c:numRef>
          </c:val>
          <c:extLst>
            <c:ext xmlns:c16="http://schemas.microsoft.com/office/drawing/2014/chart" uri="{C3380CC4-5D6E-409C-BE32-E72D297353CC}">
              <c16:uniqueId val="{00000002-B6FE-4756-88DA-EE4D3047D95B}"/>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[Protein](g.gDW-1)</a:t>
                </a:r>
              </a:p>
            </c:rich>
          </c:tx>
          <c:layout>
            <c:manualLayout>
              <c:xMode val="edge"/>
              <c:yMode val="edge"/>
              <c:x val="1.7206566740747071E-2"/>
              <c:y val="0.3034737690291206"/>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31486676401395"/>
          <c:y val="5.0925925925925923E-2"/>
          <c:w val="0.6618007983540366"/>
          <c:h val="0.73057849986767864"/>
        </c:manualLayout>
      </c:layout>
      <c:scatterChart>
        <c:scatterStyle val="lineMarker"/>
        <c:varyColors val="0"/>
        <c:ser>
          <c:idx val="3"/>
          <c:order val="3"/>
          <c:tx>
            <c:v>[Carbon] - Galdieria</c:v>
          </c:tx>
          <c:spPr>
            <a:ln w="12700" cap="rnd">
              <a:solidFill>
                <a:srgbClr val="5B9BD5">
                  <a:lumMod val="75000"/>
                </a:srgbClr>
              </a:solidFill>
              <a:prstDash val="sysDash"/>
              <a:round/>
            </a:ln>
            <a:effectLst/>
          </c:spPr>
          <c:marker>
            <c:symbol val="diamond"/>
            <c:size val="6"/>
            <c:spPr>
              <a:solidFill>
                <a:srgbClr val="5B9BD5">
                  <a:lumMod val="75000"/>
                </a:srgbClr>
              </a:solidFill>
              <a:ln w="9525">
                <a:solidFill>
                  <a:sysClr val="windowText" lastClr="000000"/>
                </a:solidFill>
              </a:ln>
              <a:effectLst/>
            </c:spPr>
          </c:marker>
          <c:errBars>
            <c:errDir val="y"/>
            <c:errBarType val="both"/>
            <c:errValType val="cust"/>
            <c:noEndCap val="0"/>
            <c:plus>
              <c:numRef>
                <c:f>'DW and sugars'!$H$6:$H$12</c:f>
                <c:numCache>
                  <c:formatCode>General</c:formatCode>
                  <c:ptCount val="7"/>
                  <c:pt idx="0">
                    <c:v>0.65114968799999995</c:v>
                  </c:pt>
                  <c:pt idx="1">
                    <c:v>0.443338695</c:v>
                  </c:pt>
                  <c:pt idx="2">
                    <c:v>1.190768904</c:v>
                  </c:pt>
                  <c:pt idx="3">
                    <c:v>6.5002315000000005E-2</c:v>
                  </c:pt>
                  <c:pt idx="4">
                    <c:v>0</c:v>
                  </c:pt>
                  <c:pt idx="5">
                    <c:v>0</c:v>
                  </c:pt>
                  <c:pt idx="6">
                    <c:v>0</c:v>
                  </c:pt>
                </c:numCache>
              </c:numRef>
            </c:plus>
            <c:minus>
              <c:numRef>
                <c:f>'DW and sugars'!$H$6:$H$12</c:f>
                <c:numCache>
                  <c:formatCode>General</c:formatCode>
                  <c:ptCount val="7"/>
                  <c:pt idx="0">
                    <c:v>0.65114968799999995</c:v>
                  </c:pt>
                  <c:pt idx="1">
                    <c:v>0.443338695</c:v>
                  </c:pt>
                  <c:pt idx="2">
                    <c:v>1.190768904</c:v>
                  </c:pt>
                  <c:pt idx="3">
                    <c:v>6.5002315000000005E-2</c:v>
                  </c:pt>
                  <c:pt idx="4">
                    <c:v>0</c:v>
                  </c:pt>
                  <c:pt idx="5">
                    <c:v>0</c:v>
                  </c:pt>
                  <c:pt idx="6">
                    <c:v>0</c:v>
                  </c:pt>
                </c:numCache>
              </c:numRef>
            </c:minus>
            <c:spPr>
              <a:noFill/>
              <a:ln w="9525" cap="flat" cmpd="sng" algn="ctr">
                <a:solidFill>
                  <a:srgbClr val="5B9BD5">
                    <a:lumMod val="75000"/>
                  </a:srgbClr>
                </a:solidFill>
                <a:round/>
              </a:ln>
              <a:effectLst/>
            </c:spPr>
          </c:errBars>
          <c:xVal>
            <c:numRef>
              <c:f>'DW and sugars'!$F$6:$F$12</c:f>
              <c:numCache>
                <c:formatCode>General</c:formatCode>
                <c:ptCount val="7"/>
                <c:pt idx="0">
                  <c:v>0</c:v>
                </c:pt>
                <c:pt idx="1">
                  <c:v>1.9</c:v>
                </c:pt>
                <c:pt idx="2">
                  <c:v>2.9</c:v>
                </c:pt>
                <c:pt idx="3">
                  <c:v>3.9</c:v>
                </c:pt>
                <c:pt idx="4">
                  <c:v>4.2</c:v>
                </c:pt>
                <c:pt idx="5">
                  <c:v>6.9</c:v>
                </c:pt>
                <c:pt idx="6">
                  <c:v>7.9</c:v>
                </c:pt>
              </c:numCache>
            </c:numRef>
          </c:xVal>
          <c:yVal>
            <c:numRef>
              <c:f>'DW and sugars'!$G$6:$G$12</c:f>
              <c:numCache>
                <c:formatCode>General</c:formatCode>
                <c:ptCount val="7"/>
                <c:pt idx="0">
                  <c:v>144.8126092</c:v>
                </c:pt>
                <c:pt idx="1">
                  <c:v>130.049848</c:v>
                </c:pt>
                <c:pt idx="2">
                  <c:v>96.024386460000002</c:v>
                </c:pt>
                <c:pt idx="3">
                  <c:v>8.3248417000000005E-2</c:v>
                </c:pt>
                <c:pt idx="4">
                  <c:v>0</c:v>
                </c:pt>
                <c:pt idx="5">
                  <c:v>0</c:v>
                </c:pt>
                <c:pt idx="6">
                  <c:v>0</c:v>
                </c:pt>
              </c:numCache>
            </c:numRef>
          </c:yVal>
          <c:smooth val="0"/>
          <c:extLst>
            <c:ext xmlns:c16="http://schemas.microsoft.com/office/drawing/2014/chart" uri="{C3380CC4-5D6E-409C-BE32-E72D297353CC}">
              <c16:uniqueId val="{00000000-170D-4254-8AC2-F3BA06822EBF}"/>
            </c:ext>
          </c:extLst>
        </c:ser>
        <c:ser>
          <c:idx val="4"/>
          <c:order val="4"/>
          <c:tx>
            <c:v>[Carbon] - Chlorella</c:v>
          </c:tx>
          <c:spPr>
            <a:ln w="12700" cap="rnd">
              <a:solidFill>
                <a:srgbClr val="70AD47">
                  <a:lumMod val="50000"/>
                </a:srgbClr>
              </a:solidFill>
              <a:prstDash val="sysDash"/>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sugars'!$T$6:$T$12</c:f>
                <c:numCache>
                  <c:formatCode>General</c:formatCode>
                  <c:ptCount val="7"/>
                  <c:pt idx="0">
                    <c:v>5.5194015250000001</c:v>
                  </c:pt>
                  <c:pt idx="1">
                    <c:v>14.37271943</c:v>
                  </c:pt>
                  <c:pt idx="2">
                    <c:v>2.8020960700000002</c:v>
                  </c:pt>
                  <c:pt idx="3">
                    <c:v>4.6848821389999999</c:v>
                  </c:pt>
                  <c:pt idx="4">
                    <c:v>2.5619131249999998</c:v>
                  </c:pt>
                  <c:pt idx="5">
                    <c:v>1.751084871</c:v>
                  </c:pt>
                  <c:pt idx="6">
                    <c:v>2.5271446430000002</c:v>
                  </c:pt>
                </c:numCache>
              </c:numRef>
            </c:plus>
            <c:minus>
              <c:numRef>
                <c:f>'DW and sugars'!$T$6:$T$12</c:f>
                <c:numCache>
                  <c:formatCode>General</c:formatCode>
                  <c:ptCount val="7"/>
                  <c:pt idx="0">
                    <c:v>5.5194015250000001</c:v>
                  </c:pt>
                  <c:pt idx="1">
                    <c:v>14.37271943</c:v>
                  </c:pt>
                  <c:pt idx="2">
                    <c:v>2.8020960700000002</c:v>
                  </c:pt>
                  <c:pt idx="3">
                    <c:v>4.6848821389999999</c:v>
                  </c:pt>
                  <c:pt idx="4">
                    <c:v>2.5619131249999998</c:v>
                  </c:pt>
                  <c:pt idx="5">
                    <c:v>1.751084871</c:v>
                  </c:pt>
                  <c:pt idx="6">
                    <c:v>2.5271446430000002</c:v>
                  </c:pt>
                </c:numCache>
              </c:numRef>
            </c:minus>
            <c:spPr>
              <a:noFill/>
              <a:ln w="9525" cap="flat" cmpd="sng" algn="ctr">
                <a:solidFill>
                  <a:srgbClr val="70AD47">
                    <a:lumMod val="50000"/>
                  </a:srgbClr>
                </a:solidFill>
                <a:round/>
              </a:ln>
              <a:effectLst/>
            </c:spPr>
          </c:errBars>
          <c:xVal>
            <c:numRef>
              <c:f>'DW and sugars'!$R$6:$R$12</c:f>
              <c:numCache>
                <c:formatCode>General</c:formatCode>
                <c:ptCount val="7"/>
                <c:pt idx="0">
                  <c:v>0</c:v>
                </c:pt>
                <c:pt idx="1">
                  <c:v>1</c:v>
                </c:pt>
                <c:pt idx="2">
                  <c:v>2</c:v>
                </c:pt>
                <c:pt idx="3">
                  <c:v>2.9</c:v>
                </c:pt>
                <c:pt idx="4">
                  <c:v>4</c:v>
                </c:pt>
                <c:pt idx="5">
                  <c:v>6</c:v>
                </c:pt>
                <c:pt idx="6">
                  <c:v>6.9</c:v>
                </c:pt>
              </c:numCache>
            </c:numRef>
          </c:xVal>
          <c:yVal>
            <c:numRef>
              <c:f>'DW and sugars'!$S$6:$S$12</c:f>
              <c:numCache>
                <c:formatCode>General</c:formatCode>
                <c:ptCount val="7"/>
                <c:pt idx="0">
                  <c:v>161.79232999999999</c:v>
                </c:pt>
                <c:pt idx="1">
                  <c:v>157.25562360000001</c:v>
                </c:pt>
                <c:pt idx="2">
                  <c:v>121.8329822</c:v>
                </c:pt>
                <c:pt idx="3">
                  <c:v>112.5489374</c:v>
                </c:pt>
                <c:pt idx="4">
                  <c:v>112.8121798</c:v>
                </c:pt>
                <c:pt idx="5">
                  <c:v>111.12852119999999</c:v>
                </c:pt>
                <c:pt idx="6">
                  <c:v>108.7570997</c:v>
                </c:pt>
              </c:numCache>
            </c:numRef>
          </c:yVal>
          <c:smooth val="0"/>
          <c:extLst>
            <c:ext xmlns:c16="http://schemas.microsoft.com/office/drawing/2014/chart" uri="{C3380CC4-5D6E-409C-BE32-E72D297353CC}">
              <c16:uniqueId val="{00000001-170D-4254-8AC2-F3BA06822EBF}"/>
            </c:ext>
          </c:extLst>
        </c:ser>
        <c:dLbls>
          <c:showLegendKey val="0"/>
          <c:showVal val="0"/>
          <c:showCatName val="0"/>
          <c:showSerName val="0"/>
          <c:showPercent val="0"/>
          <c:showBubbleSize val="0"/>
        </c:dLbls>
        <c:axId val="1238975791"/>
        <c:axId val="1248657503"/>
      </c:scatterChart>
      <c:scatterChart>
        <c:scatterStyle val="lineMarker"/>
        <c:varyColors val="0"/>
        <c:ser>
          <c:idx val="1"/>
          <c:order val="0"/>
          <c:tx>
            <c:strRef>
              <c:f>'DW and sugars'!$C$4:$H$4</c:f>
              <c:strCache>
                <c:ptCount val="1"/>
                <c:pt idx="0">
                  <c:v>Galdieria</c:v>
                </c:pt>
              </c:strCache>
            </c:strRef>
          </c:tx>
          <c:spPr>
            <a:ln w="12700" cap="rnd">
              <a:solidFill>
                <a:srgbClr val="5B9BD5">
                  <a:lumMod val="75000"/>
                </a:srgbClr>
              </a:solidFill>
              <a:round/>
            </a:ln>
            <a:effectLst/>
          </c:spPr>
          <c:marker>
            <c:symbol val="diamond"/>
            <c:size val="6"/>
            <c:spPr>
              <a:solidFill>
                <a:srgbClr val="5B9BD5">
                  <a:lumMod val="75000"/>
                </a:srgbClr>
              </a:solidFill>
              <a:ln w="9525">
                <a:solidFill>
                  <a:sysClr val="windowText" lastClr="000000"/>
                </a:solidFill>
              </a:ln>
              <a:effectLst/>
            </c:spPr>
          </c:marker>
          <c:errBars>
            <c:errDir val="y"/>
            <c:errBarType val="both"/>
            <c:errValType val="cust"/>
            <c:noEndCap val="0"/>
            <c:plus>
              <c:numRef>
                <c:f>'DW and sugars'!$E$6:$E$13</c:f>
                <c:numCache>
                  <c:formatCode>General</c:formatCode>
                  <c:ptCount val="8"/>
                  <c:pt idx="0">
                    <c:v>0.01</c:v>
                  </c:pt>
                  <c:pt idx="1">
                    <c:v>0.13</c:v>
                  </c:pt>
                  <c:pt idx="2">
                    <c:v>0.04</c:v>
                  </c:pt>
                  <c:pt idx="3">
                    <c:v>0.12</c:v>
                  </c:pt>
                  <c:pt idx="4">
                    <c:v>0.34</c:v>
                  </c:pt>
                  <c:pt idx="5">
                    <c:v>0.38</c:v>
                  </c:pt>
                  <c:pt idx="6">
                    <c:v>0.02</c:v>
                  </c:pt>
                  <c:pt idx="7">
                    <c:v>0.25</c:v>
                  </c:pt>
                </c:numCache>
              </c:numRef>
            </c:plus>
            <c:minus>
              <c:numRef>
                <c:f>'DW and sugars'!$E$6:$E$13</c:f>
                <c:numCache>
                  <c:formatCode>General</c:formatCode>
                  <c:ptCount val="8"/>
                  <c:pt idx="0">
                    <c:v>0.01</c:v>
                  </c:pt>
                  <c:pt idx="1">
                    <c:v>0.13</c:v>
                  </c:pt>
                  <c:pt idx="2">
                    <c:v>0.04</c:v>
                  </c:pt>
                  <c:pt idx="3">
                    <c:v>0.12</c:v>
                  </c:pt>
                  <c:pt idx="4">
                    <c:v>0.34</c:v>
                  </c:pt>
                  <c:pt idx="5">
                    <c:v>0.38</c:v>
                  </c:pt>
                  <c:pt idx="6">
                    <c:v>0.02</c:v>
                  </c:pt>
                  <c:pt idx="7">
                    <c:v>0.25</c:v>
                  </c:pt>
                </c:numCache>
              </c:numRef>
            </c:minus>
            <c:spPr>
              <a:noFill/>
              <a:ln w="9525" cap="flat" cmpd="sng" algn="ctr">
                <a:solidFill>
                  <a:srgbClr val="5B9BD5">
                    <a:lumMod val="75000"/>
                  </a:srgbClr>
                </a:solidFill>
                <a:round/>
              </a:ln>
              <a:effectLst/>
            </c:spPr>
          </c:errBars>
          <c:xVal>
            <c:numRef>
              <c:f>'DW and sugars'!$C$6:$C$13</c:f>
              <c:numCache>
                <c:formatCode>General</c:formatCode>
                <c:ptCount val="8"/>
                <c:pt idx="0">
                  <c:v>0</c:v>
                </c:pt>
                <c:pt idx="1">
                  <c:v>0.9</c:v>
                </c:pt>
                <c:pt idx="2">
                  <c:v>1.9</c:v>
                </c:pt>
                <c:pt idx="3">
                  <c:v>2.9</c:v>
                </c:pt>
                <c:pt idx="4">
                  <c:v>3.9</c:v>
                </c:pt>
                <c:pt idx="5">
                  <c:v>4.2</c:v>
                </c:pt>
                <c:pt idx="6">
                  <c:v>6.9</c:v>
                </c:pt>
                <c:pt idx="7">
                  <c:v>7.9</c:v>
                </c:pt>
              </c:numCache>
            </c:numRef>
          </c:xVal>
          <c:yVal>
            <c:numRef>
              <c:f>'DW and sugars'!$D$6:$D$13</c:f>
              <c:numCache>
                <c:formatCode>General</c:formatCode>
                <c:ptCount val="8"/>
                <c:pt idx="0">
                  <c:v>0.03</c:v>
                </c:pt>
                <c:pt idx="1">
                  <c:v>0.09</c:v>
                </c:pt>
                <c:pt idx="2">
                  <c:v>0.21</c:v>
                </c:pt>
                <c:pt idx="3">
                  <c:v>0.75</c:v>
                </c:pt>
                <c:pt idx="4">
                  <c:v>2.37</c:v>
                </c:pt>
                <c:pt idx="5">
                  <c:v>2.2200000000000002</c:v>
                </c:pt>
                <c:pt idx="6">
                  <c:v>1.75</c:v>
                </c:pt>
                <c:pt idx="7">
                  <c:v>1.79</c:v>
                </c:pt>
              </c:numCache>
            </c:numRef>
          </c:yVal>
          <c:smooth val="0"/>
          <c:extLst>
            <c:ext xmlns:c16="http://schemas.microsoft.com/office/drawing/2014/chart" uri="{C3380CC4-5D6E-409C-BE32-E72D297353CC}">
              <c16:uniqueId val="{00000002-170D-4254-8AC2-F3BA06822EBF}"/>
            </c:ext>
          </c:extLst>
        </c:ser>
        <c:ser>
          <c:idx val="0"/>
          <c:order val="1"/>
          <c:tx>
            <c:strRef>
              <c:f>'DW and sugars'!$I$4:$N$4</c:f>
              <c:strCache>
                <c:ptCount val="1"/>
                <c:pt idx="0">
                  <c:v>Euglena</c:v>
                </c:pt>
              </c:strCache>
            </c:strRef>
          </c:tx>
          <c:spPr>
            <a:ln w="19050" cap="rnd">
              <a:solidFill>
                <a:srgbClr val="ED7D31">
                  <a:lumMod val="75000"/>
                </a:srgbClr>
              </a:solidFill>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sugars'!$K$6:$K$12</c:f>
                <c:numCache>
                  <c:formatCode>General</c:formatCode>
                  <c:ptCount val="7"/>
                  <c:pt idx="0">
                    <c:v>4.9575045620705686E-3</c:v>
                  </c:pt>
                  <c:pt idx="1">
                    <c:v>1.3690352190624028E-2</c:v>
                  </c:pt>
                  <c:pt idx="2">
                    <c:v>1.6309799597025321E-3</c:v>
                  </c:pt>
                  <c:pt idx="3">
                    <c:v>5.0891182098583426E-3</c:v>
                  </c:pt>
                  <c:pt idx="4">
                    <c:v>4.9850692849934212E-3</c:v>
                  </c:pt>
                  <c:pt idx="5">
                    <c:v>1.4238676021185838E-3</c:v>
                  </c:pt>
                  <c:pt idx="6">
                    <c:v>9.0263502466948319E-3</c:v>
                  </c:pt>
                </c:numCache>
              </c:numRef>
            </c:plus>
            <c:minus>
              <c:numRef>
                <c:f>'DW and sugars'!$K$6:$K$12</c:f>
                <c:numCache>
                  <c:formatCode>General</c:formatCode>
                  <c:ptCount val="7"/>
                  <c:pt idx="0">
                    <c:v>4.9575045620705686E-3</c:v>
                  </c:pt>
                  <c:pt idx="1">
                    <c:v>1.3690352190624028E-2</c:v>
                  </c:pt>
                  <c:pt idx="2">
                    <c:v>1.6309799597025321E-3</c:v>
                  </c:pt>
                  <c:pt idx="3">
                    <c:v>5.0891182098583426E-3</c:v>
                  </c:pt>
                  <c:pt idx="4">
                    <c:v>4.9850692849934212E-3</c:v>
                  </c:pt>
                  <c:pt idx="5">
                    <c:v>1.4238676021185838E-3</c:v>
                  </c:pt>
                  <c:pt idx="6">
                    <c:v>9.0263502466948319E-3</c:v>
                  </c:pt>
                </c:numCache>
              </c:numRef>
            </c:minus>
            <c:spPr>
              <a:noFill/>
              <a:ln w="9525" cap="flat" cmpd="sng" algn="ctr">
                <a:solidFill>
                  <a:srgbClr val="ED7D31">
                    <a:lumMod val="75000"/>
                  </a:srgbClr>
                </a:solidFill>
                <a:round/>
              </a:ln>
              <a:effectLst/>
            </c:spPr>
          </c:errBars>
          <c:xVal>
            <c:numRef>
              <c:f>'DW and sugars'!$I$6:$I$12</c:f>
              <c:numCache>
                <c:formatCode>General</c:formatCode>
                <c:ptCount val="7"/>
                <c:pt idx="0">
                  <c:v>0</c:v>
                </c:pt>
                <c:pt idx="1">
                  <c:v>1</c:v>
                </c:pt>
                <c:pt idx="2">
                  <c:v>2</c:v>
                </c:pt>
                <c:pt idx="3">
                  <c:v>2.9166666666642413</c:v>
                </c:pt>
                <c:pt idx="4">
                  <c:v>4.0416666666642413</c:v>
                </c:pt>
                <c:pt idx="5">
                  <c:v>4.8541666666642413</c:v>
                </c:pt>
                <c:pt idx="6">
                  <c:v>5.9583333333284827</c:v>
                </c:pt>
              </c:numCache>
            </c:numRef>
          </c:xVal>
          <c:yVal>
            <c:numRef>
              <c:f>'DW and sugars'!$J$6:$J$12</c:f>
              <c:numCache>
                <c:formatCode>General</c:formatCode>
                <c:ptCount val="7"/>
                <c:pt idx="0">
                  <c:v>7.7224533403204634E-2</c:v>
                </c:pt>
                <c:pt idx="1">
                  <c:v>9.7241096009573702E-2</c:v>
                </c:pt>
                <c:pt idx="2">
                  <c:v>9.9668174471139667E-2</c:v>
                </c:pt>
                <c:pt idx="3">
                  <c:v>0.10945242944573784</c:v>
                </c:pt>
                <c:pt idx="4">
                  <c:v>5.6345279578957345E-2</c:v>
                </c:pt>
                <c:pt idx="5">
                  <c:v>4.4495425913664739E-2</c:v>
                </c:pt>
                <c:pt idx="6">
                  <c:v>6.8380429597385786E-2</c:v>
                </c:pt>
              </c:numCache>
            </c:numRef>
          </c:yVal>
          <c:smooth val="0"/>
          <c:extLst>
            <c:ext xmlns:c16="http://schemas.microsoft.com/office/drawing/2014/chart" uri="{C3380CC4-5D6E-409C-BE32-E72D297353CC}">
              <c16:uniqueId val="{00000003-170D-4254-8AC2-F3BA06822EBF}"/>
            </c:ext>
          </c:extLst>
        </c:ser>
        <c:ser>
          <c:idx val="2"/>
          <c:order val="2"/>
          <c:tx>
            <c:strRef>
              <c:f>'DW and sugars'!$O$4:$T$4</c:f>
              <c:strCache>
                <c:ptCount val="1"/>
                <c:pt idx="0">
                  <c:v>Chlorella</c:v>
                </c:pt>
              </c:strCache>
            </c:strRef>
          </c:tx>
          <c:spPr>
            <a:ln w="12700" cap="rnd">
              <a:solidFill>
                <a:srgbClr val="70AD47">
                  <a:lumMod val="50000"/>
                </a:srgbClr>
              </a:solidFill>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sugars'!$Q$6:$Q$13</c:f>
                <c:numCache>
                  <c:formatCode>General</c:formatCode>
                  <c:ptCount val="8"/>
                  <c:pt idx="0">
                    <c:v>0</c:v>
                  </c:pt>
                  <c:pt idx="1">
                    <c:v>0</c:v>
                  </c:pt>
                  <c:pt idx="2">
                    <c:v>0.02</c:v>
                  </c:pt>
                  <c:pt idx="3">
                    <c:v>0.01</c:v>
                  </c:pt>
                  <c:pt idx="4">
                    <c:v>0.02</c:v>
                  </c:pt>
                  <c:pt idx="5">
                    <c:v>0.04</c:v>
                  </c:pt>
                  <c:pt idx="6">
                    <c:v>0.04</c:v>
                  </c:pt>
                  <c:pt idx="7">
                    <c:v>0.02</c:v>
                  </c:pt>
                </c:numCache>
              </c:numRef>
            </c:plus>
            <c:minus>
              <c:numRef>
                <c:f>'DW and sugars'!$Q$6:$Q$13</c:f>
                <c:numCache>
                  <c:formatCode>General</c:formatCode>
                  <c:ptCount val="8"/>
                  <c:pt idx="0">
                    <c:v>0</c:v>
                  </c:pt>
                  <c:pt idx="1">
                    <c:v>0</c:v>
                  </c:pt>
                  <c:pt idx="2">
                    <c:v>0.02</c:v>
                  </c:pt>
                  <c:pt idx="3">
                    <c:v>0.01</c:v>
                  </c:pt>
                  <c:pt idx="4">
                    <c:v>0.02</c:v>
                  </c:pt>
                  <c:pt idx="5">
                    <c:v>0.04</c:v>
                  </c:pt>
                  <c:pt idx="6">
                    <c:v>0.04</c:v>
                  </c:pt>
                  <c:pt idx="7">
                    <c:v>0.02</c:v>
                  </c:pt>
                </c:numCache>
              </c:numRef>
            </c:minus>
            <c:spPr>
              <a:noFill/>
              <a:ln w="9525" cap="flat" cmpd="sng" algn="ctr">
                <a:solidFill>
                  <a:srgbClr val="70AD47">
                    <a:lumMod val="50000"/>
                  </a:srgbClr>
                </a:solidFill>
                <a:round/>
              </a:ln>
              <a:effectLst/>
            </c:spPr>
          </c:errBars>
          <c:xVal>
            <c:numRef>
              <c:f>'DW and sugars'!$O$6:$O$13</c:f>
              <c:numCache>
                <c:formatCode>General</c:formatCode>
                <c:ptCount val="8"/>
                <c:pt idx="0">
                  <c:v>0</c:v>
                </c:pt>
                <c:pt idx="1">
                  <c:v>0.8</c:v>
                </c:pt>
                <c:pt idx="2">
                  <c:v>1</c:v>
                </c:pt>
                <c:pt idx="3">
                  <c:v>2</c:v>
                </c:pt>
                <c:pt idx="4">
                  <c:v>2.9</c:v>
                </c:pt>
                <c:pt idx="5">
                  <c:v>4</c:v>
                </c:pt>
                <c:pt idx="6">
                  <c:v>6</c:v>
                </c:pt>
                <c:pt idx="7">
                  <c:v>6.9</c:v>
                </c:pt>
              </c:numCache>
            </c:numRef>
          </c:xVal>
          <c:yVal>
            <c:numRef>
              <c:f>'DW and sugars'!$P$6:$P$13</c:f>
              <c:numCache>
                <c:formatCode>General</c:formatCode>
                <c:ptCount val="8"/>
                <c:pt idx="0">
                  <c:v>0.05</c:v>
                </c:pt>
                <c:pt idx="1">
                  <c:v>0.22</c:v>
                </c:pt>
                <c:pt idx="2">
                  <c:v>0.36</c:v>
                </c:pt>
                <c:pt idx="3">
                  <c:v>0.61</c:v>
                </c:pt>
                <c:pt idx="4">
                  <c:v>0.62</c:v>
                </c:pt>
                <c:pt idx="5">
                  <c:v>0.67</c:v>
                </c:pt>
                <c:pt idx="6">
                  <c:v>0.75</c:v>
                </c:pt>
                <c:pt idx="7">
                  <c:v>0.82</c:v>
                </c:pt>
              </c:numCache>
            </c:numRef>
          </c:yVal>
          <c:smooth val="0"/>
          <c:extLst>
            <c:ext xmlns:c16="http://schemas.microsoft.com/office/drawing/2014/chart" uri="{C3380CC4-5D6E-409C-BE32-E72D297353CC}">
              <c16:uniqueId val="{00000004-170D-4254-8AC2-F3BA06822EBF}"/>
            </c:ext>
          </c:extLst>
        </c:ser>
        <c:dLbls>
          <c:showLegendKey val="0"/>
          <c:showVal val="0"/>
          <c:showCatName val="0"/>
          <c:showSerName val="0"/>
          <c:showPercent val="0"/>
          <c:showBubbleSize val="0"/>
        </c:dLbls>
        <c:axId val="1970108143"/>
        <c:axId val="1970085679"/>
      </c:scatterChart>
      <c:valAx>
        <c:axId val="1238975791"/>
        <c:scaling>
          <c:orientation val="minMax"/>
          <c:max val="8"/>
          <c:min val="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Time (Days)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[Glucose] (</a:t>
                </a:r>
                <a:r>
                  <a:rPr lang="en-GB" dirty="0" err="1"/>
                  <a:t>mMC</a:t>
                </a:r>
                <a:r>
                  <a:rPr lang="en-GB" dirty="0"/>
                  <a:t>)</a:t>
                </a:r>
              </a:p>
            </c:rich>
          </c:tx>
          <c:layout>
            <c:manualLayout>
              <c:xMode val="edge"/>
              <c:yMode val="edge"/>
              <c:x val="3.8813858869360528E-2"/>
              <c:y val="0.1439042025912783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970085679"/>
        <c:scaling>
          <c:orientation val="minMax"/>
          <c:min val="0"/>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a:t>
                </a:r>
                <a:r>
                  <a:rPr lang="en-GB" baseline="0"/>
                  <a:t> (g.L</a:t>
                </a:r>
                <a:r>
                  <a:rPr lang="en-GB" baseline="30000"/>
                  <a:t>-1</a:t>
                </a:r>
                <a:r>
                  <a:rPr lang="en-GB" baseline="0"/>
                  <a:t>)</a:t>
                </a:r>
                <a:endParaRPr lang="en-GB"/>
              </a:p>
            </c:rich>
          </c:tx>
          <c:layout>
            <c:manualLayout>
              <c:xMode val="edge"/>
              <c:yMode val="edge"/>
              <c:x val="0.91858349240756043"/>
              <c:y val="0.29813540547853379"/>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970108143"/>
        <c:crosses val="max"/>
        <c:crossBetween val="midCat"/>
        <c:majorUnit val="1"/>
      </c:valAx>
      <c:valAx>
        <c:axId val="1970108143"/>
        <c:scaling>
          <c:orientation val="minMax"/>
        </c:scaling>
        <c:delete val="1"/>
        <c:axPos val="b"/>
        <c:numFmt formatCode="General" sourceLinked="1"/>
        <c:majorTickMark val="out"/>
        <c:minorTickMark val="none"/>
        <c:tickLblPos val="nextTo"/>
        <c:crossAx val="1970085679"/>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81073121827942"/>
          <c:y val="0.11838741610585873"/>
          <c:w val="0.6397279252560274"/>
          <c:h val="0.71064018381785321"/>
        </c:manualLayout>
      </c:layout>
      <c:scatterChart>
        <c:scatterStyle val="lineMarker"/>
        <c:varyColors val="0"/>
        <c:ser>
          <c:idx val="4"/>
          <c:order val="4"/>
          <c:tx>
            <c:v>[Carbon] - Chlorella</c:v>
          </c:tx>
          <c:spPr>
            <a:ln w="12700" cap="rnd">
              <a:solidFill>
                <a:srgbClr val="70AD47">
                  <a:lumMod val="50000"/>
                </a:srgbClr>
              </a:solidFill>
              <a:prstDash val="sysDash"/>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sugars'!$T$32:$T$38</c:f>
                <c:numCache>
                  <c:formatCode>General</c:formatCode>
                  <c:ptCount val="7"/>
                  <c:pt idx="0">
                    <c:v>1.2482944199999999</c:v>
                  </c:pt>
                  <c:pt idx="1">
                    <c:v>7.4742515010000004</c:v>
                  </c:pt>
                  <c:pt idx="2">
                    <c:v>0.459902166</c:v>
                  </c:pt>
                  <c:pt idx="3">
                    <c:v>2.098724437</c:v>
                  </c:pt>
                  <c:pt idx="4">
                    <c:v>0.63969478599999996</c:v>
                  </c:pt>
                  <c:pt idx="5">
                    <c:v>0</c:v>
                  </c:pt>
                  <c:pt idx="6">
                    <c:v>0</c:v>
                  </c:pt>
                </c:numCache>
              </c:numRef>
            </c:plus>
            <c:minus>
              <c:numRef>
                <c:f>'DW and sugars'!$T$32:$T$38</c:f>
                <c:numCache>
                  <c:formatCode>General</c:formatCode>
                  <c:ptCount val="7"/>
                  <c:pt idx="0">
                    <c:v>1.2482944199999999</c:v>
                  </c:pt>
                  <c:pt idx="1">
                    <c:v>7.4742515010000004</c:v>
                  </c:pt>
                  <c:pt idx="2">
                    <c:v>0.459902166</c:v>
                  </c:pt>
                  <c:pt idx="3">
                    <c:v>2.098724437</c:v>
                  </c:pt>
                  <c:pt idx="4">
                    <c:v>0.63969478599999996</c:v>
                  </c:pt>
                  <c:pt idx="5">
                    <c:v>0</c:v>
                  </c:pt>
                  <c:pt idx="6">
                    <c:v>0</c:v>
                  </c:pt>
                </c:numCache>
              </c:numRef>
            </c:minus>
            <c:spPr>
              <a:noFill/>
              <a:ln w="9525" cap="flat" cmpd="sng" algn="ctr">
                <a:solidFill>
                  <a:srgbClr val="70AD47">
                    <a:lumMod val="50000"/>
                  </a:srgbClr>
                </a:solidFill>
                <a:round/>
              </a:ln>
              <a:effectLst/>
            </c:spPr>
          </c:errBars>
          <c:xVal>
            <c:numRef>
              <c:f>'DW and sugars'!$R$32:$R$38</c:f>
              <c:numCache>
                <c:formatCode>General</c:formatCode>
                <c:ptCount val="7"/>
                <c:pt idx="0">
                  <c:v>0</c:v>
                </c:pt>
                <c:pt idx="1">
                  <c:v>1</c:v>
                </c:pt>
                <c:pt idx="2">
                  <c:v>2</c:v>
                </c:pt>
                <c:pt idx="3">
                  <c:v>2.9</c:v>
                </c:pt>
                <c:pt idx="4">
                  <c:v>4</c:v>
                </c:pt>
                <c:pt idx="5">
                  <c:v>6</c:v>
                </c:pt>
                <c:pt idx="6">
                  <c:v>6.9</c:v>
                </c:pt>
              </c:numCache>
            </c:numRef>
          </c:xVal>
          <c:yVal>
            <c:numRef>
              <c:f>'DW and sugars'!$S$32:$S$38</c:f>
              <c:numCache>
                <c:formatCode>General</c:formatCode>
                <c:ptCount val="7"/>
                <c:pt idx="0">
                  <c:v>162.59422140000001</c:v>
                </c:pt>
                <c:pt idx="1">
                  <c:v>135.62101730000001</c:v>
                </c:pt>
                <c:pt idx="2">
                  <c:v>92.88007331</c:v>
                </c:pt>
                <c:pt idx="3">
                  <c:v>56.655559279999999</c:v>
                </c:pt>
                <c:pt idx="4">
                  <c:v>21.004457410000001</c:v>
                </c:pt>
                <c:pt idx="5">
                  <c:v>0</c:v>
                </c:pt>
                <c:pt idx="6">
                  <c:v>0</c:v>
                </c:pt>
              </c:numCache>
            </c:numRef>
          </c:yVal>
          <c:smooth val="0"/>
          <c:extLst>
            <c:ext xmlns:c16="http://schemas.microsoft.com/office/drawing/2014/chart" uri="{C3380CC4-5D6E-409C-BE32-E72D297353CC}">
              <c16:uniqueId val="{00000000-A6FA-407B-8BAC-4BE58AA2EF6E}"/>
            </c:ext>
          </c:extLst>
        </c:ser>
        <c:ser>
          <c:idx val="5"/>
          <c:order val="5"/>
          <c:tx>
            <c:v>[Carbon] - Euglena</c:v>
          </c:tx>
          <c:spPr>
            <a:ln w="12700" cap="rnd">
              <a:solidFill>
                <a:srgbClr val="ED7D31">
                  <a:lumMod val="75000"/>
                </a:srgbClr>
              </a:solidFill>
              <a:prstDash val="sysDash"/>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sugars'!$N$32:$N$36</c:f>
                <c:numCache>
                  <c:formatCode>General</c:formatCode>
                  <c:ptCount val="5"/>
                  <c:pt idx="0">
                    <c:v>6.5065017090000001</c:v>
                  </c:pt>
                  <c:pt idx="1">
                    <c:v>4.344931377</c:v>
                  </c:pt>
                  <c:pt idx="2">
                    <c:v>2.868608558</c:v>
                  </c:pt>
                  <c:pt idx="3">
                    <c:v>41.373047370000002</c:v>
                  </c:pt>
                  <c:pt idx="4">
                    <c:v>0</c:v>
                  </c:pt>
                </c:numCache>
              </c:numRef>
            </c:plus>
            <c:minus>
              <c:numRef>
                <c:f>'DW and sugars'!$N$32:$N$36</c:f>
                <c:numCache>
                  <c:formatCode>General</c:formatCode>
                  <c:ptCount val="5"/>
                  <c:pt idx="0">
                    <c:v>6.5065017090000001</c:v>
                  </c:pt>
                  <c:pt idx="1">
                    <c:v>4.344931377</c:v>
                  </c:pt>
                  <c:pt idx="2">
                    <c:v>2.868608558</c:v>
                  </c:pt>
                  <c:pt idx="3">
                    <c:v>41.373047370000002</c:v>
                  </c:pt>
                  <c:pt idx="4">
                    <c:v>0</c:v>
                  </c:pt>
                </c:numCache>
              </c:numRef>
            </c:minus>
            <c:spPr>
              <a:noFill/>
              <a:ln w="9525" cap="flat" cmpd="sng" algn="ctr">
                <a:solidFill>
                  <a:schemeClr val="tx1">
                    <a:lumMod val="65000"/>
                    <a:lumOff val="35000"/>
                  </a:schemeClr>
                </a:solidFill>
                <a:round/>
              </a:ln>
              <a:effectLst/>
            </c:spPr>
          </c:errBars>
          <c:xVal>
            <c:numRef>
              <c:f>'DW and sugars'!$L$32:$L$36</c:f>
              <c:numCache>
                <c:formatCode>General</c:formatCode>
                <c:ptCount val="5"/>
                <c:pt idx="0">
                  <c:v>0</c:v>
                </c:pt>
                <c:pt idx="1">
                  <c:v>2</c:v>
                </c:pt>
                <c:pt idx="2">
                  <c:v>3</c:v>
                </c:pt>
                <c:pt idx="3">
                  <c:v>4</c:v>
                </c:pt>
                <c:pt idx="4">
                  <c:v>7</c:v>
                </c:pt>
              </c:numCache>
            </c:numRef>
          </c:xVal>
          <c:yVal>
            <c:numRef>
              <c:f>'DW and sugars'!$M$32:$M$36</c:f>
              <c:numCache>
                <c:formatCode>General</c:formatCode>
                <c:ptCount val="5"/>
                <c:pt idx="0">
                  <c:v>126.2618411</c:v>
                </c:pt>
                <c:pt idx="1">
                  <c:v>119.9310368</c:v>
                </c:pt>
                <c:pt idx="2">
                  <c:v>80.463563329999999</c:v>
                </c:pt>
                <c:pt idx="3">
                  <c:v>26.555950559999999</c:v>
                </c:pt>
                <c:pt idx="4">
                  <c:v>0</c:v>
                </c:pt>
              </c:numCache>
            </c:numRef>
          </c:yVal>
          <c:smooth val="0"/>
          <c:extLst>
            <c:ext xmlns:c16="http://schemas.microsoft.com/office/drawing/2014/chart" uri="{C3380CC4-5D6E-409C-BE32-E72D297353CC}">
              <c16:uniqueId val="{00000001-A6FA-407B-8BAC-4BE58AA2EF6E}"/>
            </c:ext>
          </c:extLst>
        </c:ser>
        <c:dLbls>
          <c:showLegendKey val="0"/>
          <c:showVal val="0"/>
          <c:showCatName val="0"/>
          <c:showSerName val="0"/>
          <c:showPercent val="0"/>
          <c:showBubbleSize val="0"/>
        </c:dLbls>
        <c:axId val="1238975791"/>
        <c:axId val="1248657503"/>
        <c:extLst>
          <c:ext xmlns:c15="http://schemas.microsoft.com/office/drawing/2012/chart" uri="{02D57815-91ED-43cb-92C2-25804820EDAC}">
            <c15:filteredScatterSeries>
              <c15:ser>
                <c:idx val="3"/>
                <c:order val="3"/>
                <c:spPr>
                  <a:ln w="19050" cap="rnd">
                    <a:solidFill>
                      <a:schemeClr val="accent4"/>
                    </a:solidFill>
                    <a:round/>
                  </a:ln>
                  <a:effectLst/>
                </c:spPr>
                <c:marker>
                  <c:symbol val="diamond"/>
                  <c:size val="6"/>
                  <c:spPr>
                    <a:solidFill>
                      <a:srgbClr val="5B9BD5">
                        <a:lumMod val="75000"/>
                      </a:srgbClr>
                    </a:solidFill>
                    <a:ln w="9525">
                      <a:solidFill>
                        <a:srgbClr val="5B9BD5">
                          <a:lumMod val="75000"/>
                        </a:srgbClr>
                      </a:solidFill>
                    </a:ln>
                    <a:effectLst/>
                  </c:spPr>
                </c:marker>
                <c:errBars>
                  <c:errDir val="y"/>
                  <c:errBarType val="both"/>
                  <c:errValType val="cust"/>
                  <c:noEndCap val="0"/>
                  <c:plus>
                    <c:numRef>
                      <c:extLst>
                        <c:ext uri="{02D57815-91ED-43cb-92C2-25804820EDAC}">
                          <c15:formulaRef>
                            <c15:sqref>'DW and sugars'!$H$6:$H$12</c15:sqref>
                          </c15:formulaRef>
                        </c:ext>
                      </c:extLst>
                      <c:numCache>
                        <c:formatCode>General</c:formatCode>
                        <c:ptCount val="7"/>
                        <c:pt idx="0">
                          <c:v>0.65114968799999995</c:v>
                        </c:pt>
                        <c:pt idx="1">
                          <c:v>0.443338695</c:v>
                        </c:pt>
                        <c:pt idx="2">
                          <c:v>1.190768904</c:v>
                        </c:pt>
                        <c:pt idx="3">
                          <c:v>6.5002315000000005E-2</c:v>
                        </c:pt>
                        <c:pt idx="4">
                          <c:v>0</c:v>
                        </c:pt>
                        <c:pt idx="5">
                          <c:v>0</c:v>
                        </c:pt>
                        <c:pt idx="6">
                          <c:v>0</c:v>
                        </c:pt>
                      </c:numCache>
                    </c:numRef>
                  </c:plus>
                  <c:minus>
                    <c:numRef>
                      <c:extLst>
                        <c:ext uri="{02D57815-91ED-43cb-92C2-25804820EDAC}">
                          <c15:formulaRef>
                            <c15:sqref>'DW and sugars'!$H$6:$H$12</c15:sqref>
                          </c15:formulaRef>
                        </c:ext>
                      </c:extLst>
                      <c:numCache>
                        <c:formatCode>General</c:formatCode>
                        <c:ptCount val="7"/>
                        <c:pt idx="0">
                          <c:v>0.65114968799999995</c:v>
                        </c:pt>
                        <c:pt idx="1">
                          <c:v>0.443338695</c:v>
                        </c:pt>
                        <c:pt idx="2">
                          <c:v>1.190768904</c:v>
                        </c:pt>
                        <c:pt idx="3">
                          <c:v>6.5002315000000005E-2</c:v>
                        </c:pt>
                        <c:pt idx="4">
                          <c:v>0</c:v>
                        </c:pt>
                        <c:pt idx="5">
                          <c:v>0</c:v>
                        </c:pt>
                        <c:pt idx="6">
                          <c:v>0</c:v>
                        </c:pt>
                      </c:numCache>
                    </c:numRef>
                  </c:minus>
                  <c:spPr>
                    <a:noFill/>
                    <a:ln w="9525" cap="flat" cmpd="sng" algn="ctr">
                      <a:solidFill>
                        <a:srgbClr val="5B9BD5">
                          <a:lumMod val="75000"/>
                        </a:srgbClr>
                      </a:solidFill>
                      <a:round/>
                    </a:ln>
                    <a:effectLst/>
                  </c:spPr>
                </c:errBars>
                <c:xVal>
                  <c:numRef>
                    <c:extLst>
                      <c:ext uri="{02D57815-91ED-43cb-92C2-25804820EDAC}">
                        <c15:formulaRef>
                          <c15:sqref>'DW and sugars'!$F$32:$F$36</c15:sqref>
                        </c15:formulaRef>
                      </c:ext>
                    </c:extLst>
                    <c:numCache>
                      <c:formatCode>General</c:formatCode>
                      <c:ptCount val="5"/>
                    </c:numCache>
                  </c:numRef>
                </c:xVal>
                <c:yVal>
                  <c:numRef>
                    <c:extLst>
                      <c:ext uri="{02D57815-91ED-43cb-92C2-25804820EDAC}">
                        <c15:formulaRef>
                          <c15:sqref>'DW and sugars'!$G$32:$G$36</c15:sqref>
                        </c15:formulaRef>
                      </c:ext>
                    </c:extLst>
                    <c:numCache>
                      <c:formatCode>General</c:formatCode>
                      <c:ptCount val="5"/>
                    </c:numCache>
                  </c:numRef>
                </c:yVal>
                <c:smooth val="0"/>
                <c:extLst>
                  <c:ext xmlns:c16="http://schemas.microsoft.com/office/drawing/2014/chart" uri="{C3380CC4-5D6E-409C-BE32-E72D297353CC}">
                    <c16:uniqueId val="{00000005-A6FA-407B-8BAC-4BE58AA2EF6E}"/>
                  </c:ext>
                </c:extLst>
              </c15:ser>
            </c15:filteredScatterSeries>
          </c:ext>
        </c:extLst>
      </c:scatterChart>
      <c:scatterChart>
        <c:scatterStyle val="lineMarker"/>
        <c:varyColors val="0"/>
        <c:ser>
          <c:idx val="0"/>
          <c:order val="1"/>
          <c:tx>
            <c:strRef>
              <c:f>'DW and sugars'!$I$4:$N$4</c:f>
              <c:strCache>
                <c:ptCount val="1"/>
                <c:pt idx="0">
                  <c:v>Euglena</c:v>
                </c:pt>
              </c:strCache>
            </c:strRef>
          </c:tx>
          <c:spPr>
            <a:ln w="12700" cap="rnd">
              <a:solidFill>
                <a:srgbClr val="ED7D31">
                  <a:lumMod val="75000"/>
                </a:srgbClr>
              </a:solidFill>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sugars'!$K$32:$K$37</c:f>
                <c:numCache>
                  <c:formatCode>General</c:formatCode>
                  <c:ptCount val="6"/>
                  <c:pt idx="0">
                    <c:v>0.03</c:v>
                  </c:pt>
                  <c:pt idx="1">
                    <c:v>0</c:v>
                  </c:pt>
                  <c:pt idx="2">
                    <c:v>0.04</c:v>
                  </c:pt>
                  <c:pt idx="3">
                    <c:v>0.1</c:v>
                  </c:pt>
                  <c:pt idx="4">
                    <c:v>0.04</c:v>
                  </c:pt>
                  <c:pt idx="5">
                    <c:v>0.03</c:v>
                  </c:pt>
                </c:numCache>
              </c:numRef>
            </c:plus>
            <c:minus>
              <c:numRef>
                <c:f>'DW and sugars'!$K$32:$K$37</c:f>
                <c:numCache>
                  <c:formatCode>General</c:formatCode>
                  <c:ptCount val="6"/>
                  <c:pt idx="0">
                    <c:v>0.03</c:v>
                  </c:pt>
                  <c:pt idx="1">
                    <c:v>0</c:v>
                  </c:pt>
                  <c:pt idx="2">
                    <c:v>0.04</c:v>
                  </c:pt>
                  <c:pt idx="3">
                    <c:v>0.1</c:v>
                  </c:pt>
                  <c:pt idx="4">
                    <c:v>0.04</c:v>
                  </c:pt>
                  <c:pt idx="5">
                    <c:v>0.03</c:v>
                  </c:pt>
                </c:numCache>
              </c:numRef>
            </c:minus>
            <c:spPr>
              <a:noFill/>
              <a:ln w="9525" cap="flat" cmpd="sng" algn="ctr">
                <a:solidFill>
                  <a:srgbClr val="ED7D31">
                    <a:lumMod val="75000"/>
                  </a:srgbClr>
                </a:solidFill>
                <a:round/>
              </a:ln>
              <a:effectLst/>
            </c:spPr>
          </c:errBars>
          <c:xVal>
            <c:numRef>
              <c:f>'DW and sugars'!$I$32:$I$37</c:f>
              <c:numCache>
                <c:formatCode>General</c:formatCode>
                <c:ptCount val="6"/>
                <c:pt idx="0">
                  <c:v>0</c:v>
                </c:pt>
                <c:pt idx="1">
                  <c:v>1</c:v>
                </c:pt>
                <c:pt idx="2">
                  <c:v>2</c:v>
                </c:pt>
                <c:pt idx="3">
                  <c:v>3</c:v>
                </c:pt>
                <c:pt idx="4">
                  <c:v>4</c:v>
                </c:pt>
                <c:pt idx="5">
                  <c:v>7</c:v>
                </c:pt>
              </c:numCache>
            </c:numRef>
          </c:xVal>
          <c:yVal>
            <c:numRef>
              <c:f>'DW and sugars'!$J$32:$J$37</c:f>
              <c:numCache>
                <c:formatCode>General</c:formatCode>
                <c:ptCount val="6"/>
                <c:pt idx="0">
                  <c:v>0.1</c:v>
                </c:pt>
                <c:pt idx="1">
                  <c:v>0.13</c:v>
                </c:pt>
                <c:pt idx="2">
                  <c:v>0.45</c:v>
                </c:pt>
                <c:pt idx="3">
                  <c:v>0.92</c:v>
                </c:pt>
                <c:pt idx="4">
                  <c:v>1.08</c:v>
                </c:pt>
                <c:pt idx="5">
                  <c:v>1.08</c:v>
                </c:pt>
              </c:numCache>
            </c:numRef>
          </c:yVal>
          <c:smooth val="0"/>
          <c:extLst>
            <c:ext xmlns:c16="http://schemas.microsoft.com/office/drawing/2014/chart" uri="{C3380CC4-5D6E-409C-BE32-E72D297353CC}">
              <c16:uniqueId val="{00000002-A6FA-407B-8BAC-4BE58AA2EF6E}"/>
            </c:ext>
          </c:extLst>
        </c:ser>
        <c:ser>
          <c:idx val="2"/>
          <c:order val="2"/>
          <c:tx>
            <c:strRef>
              <c:f>'DW and sugars'!$O$4:$T$4</c:f>
              <c:strCache>
                <c:ptCount val="1"/>
                <c:pt idx="0">
                  <c:v>Chlorella</c:v>
                </c:pt>
              </c:strCache>
            </c:strRef>
          </c:tx>
          <c:spPr>
            <a:ln w="12700" cap="rnd">
              <a:solidFill>
                <a:srgbClr val="70AD47">
                  <a:lumMod val="50000"/>
                </a:srgbClr>
              </a:solidFill>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sugars'!$Q$32:$Q$39</c:f>
                <c:numCache>
                  <c:formatCode>General</c:formatCode>
                  <c:ptCount val="8"/>
                  <c:pt idx="0">
                    <c:v>0</c:v>
                  </c:pt>
                  <c:pt idx="1">
                    <c:v>0</c:v>
                  </c:pt>
                  <c:pt idx="2">
                    <c:v>0</c:v>
                  </c:pt>
                  <c:pt idx="3">
                    <c:v>0.01</c:v>
                  </c:pt>
                  <c:pt idx="4">
                    <c:v>0.02</c:v>
                  </c:pt>
                  <c:pt idx="5">
                    <c:v>7.0000000000000007E-2</c:v>
                  </c:pt>
                  <c:pt idx="6">
                    <c:v>0.02</c:v>
                  </c:pt>
                  <c:pt idx="7">
                    <c:v>0.01</c:v>
                  </c:pt>
                </c:numCache>
              </c:numRef>
            </c:plus>
            <c:minus>
              <c:numRef>
                <c:f>'DW and sugars'!$Q$32:$Q$39</c:f>
                <c:numCache>
                  <c:formatCode>General</c:formatCode>
                  <c:ptCount val="8"/>
                  <c:pt idx="0">
                    <c:v>0</c:v>
                  </c:pt>
                  <c:pt idx="1">
                    <c:v>0</c:v>
                  </c:pt>
                  <c:pt idx="2">
                    <c:v>0</c:v>
                  </c:pt>
                  <c:pt idx="3">
                    <c:v>0.01</c:v>
                  </c:pt>
                  <c:pt idx="4">
                    <c:v>0.02</c:v>
                  </c:pt>
                  <c:pt idx="5">
                    <c:v>7.0000000000000007E-2</c:v>
                  </c:pt>
                  <c:pt idx="6">
                    <c:v>0.02</c:v>
                  </c:pt>
                  <c:pt idx="7">
                    <c:v>0.01</c:v>
                  </c:pt>
                </c:numCache>
              </c:numRef>
            </c:minus>
            <c:spPr>
              <a:noFill/>
              <a:ln w="9525" cap="flat" cmpd="sng" algn="ctr">
                <a:solidFill>
                  <a:srgbClr val="70AD47">
                    <a:lumMod val="50000"/>
                  </a:srgbClr>
                </a:solidFill>
                <a:round/>
              </a:ln>
              <a:effectLst/>
            </c:spPr>
          </c:errBars>
          <c:xVal>
            <c:numRef>
              <c:f>'DW and sugars'!$O$32:$O$39</c:f>
              <c:numCache>
                <c:formatCode>General</c:formatCode>
                <c:ptCount val="8"/>
                <c:pt idx="0">
                  <c:v>0</c:v>
                </c:pt>
                <c:pt idx="1">
                  <c:v>0.8</c:v>
                </c:pt>
                <c:pt idx="2">
                  <c:v>1</c:v>
                </c:pt>
                <c:pt idx="3">
                  <c:v>2</c:v>
                </c:pt>
                <c:pt idx="4">
                  <c:v>2.9</c:v>
                </c:pt>
                <c:pt idx="5">
                  <c:v>4</c:v>
                </c:pt>
                <c:pt idx="6">
                  <c:v>6</c:v>
                </c:pt>
                <c:pt idx="7">
                  <c:v>6.9</c:v>
                </c:pt>
              </c:numCache>
            </c:numRef>
          </c:xVal>
          <c:yVal>
            <c:numRef>
              <c:f>'DW and sugars'!$P$32:$P$39</c:f>
              <c:numCache>
                <c:formatCode>General</c:formatCode>
                <c:ptCount val="8"/>
                <c:pt idx="0">
                  <c:v>0.05</c:v>
                </c:pt>
                <c:pt idx="1">
                  <c:v>0.17</c:v>
                </c:pt>
                <c:pt idx="2">
                  <c:v>0.22</c:v>
                </c:pt>
                <c:pt idx="3">
                  <c:v>0.61</c:v>
                </c:pt>
                <c:pt idx="4">
                  <c:v>0.87</c:v>
                </c:pt>
                <c:pt idx="5">
                  <c:v>0.98</c:v>
                </c:pt>
                <c:pt idx="6">
                  <c:v>1.1200000000000001</c:v>
                </c:pt>
                <c:pt idx="7">
                  <c:v>1.05</c:v>
                </c:pt>
              </c:numCache>
            </c:numRef>
          </c:yVal>
          <c:smooth val="0"/>
          <c:extLst>
            <c:ext xmlns:c16="http://schemas.microsoft.com/office/drawing/2014/chart" uri="{C3380CC4-5D6E-409C-BE32-E72D297353CC}">
              <c16:uniqueId val="{00000003-A6FA-407B-8BAC-4BE58AA2EF6E}"/>
            </c:ext>
          </c:extLst>
        </c:ser>
        <c:dLbls>
          <c:showLegendKey val="0"/>
          <c:showVal val="0"/>
          <c:showCatName val="0"/>
          <c:showSerName val="0"/>
          <c:showPercent val="0"/>
          <c:showBubbleSize val="0"/>
        </c:dLbls>
        <c:axId val="1970108143"/>
        <c:axId val="1970085679"/>
        <c:extLst>
          <c:ext xmlns:c15="http://schemas.microsoft.com/office/drawing/2012/chart" uri="{02D57815-91ED-43cb-92C2-25804820EDAC}">
            <c15:filteredScatterSeries>
              <c15:ser>
                <c:idx val="1"/>
                <c:order val="0"/>
                <c:tx>
                  <c:strRef>
                    <c:extLst>
                      <c:ext uri="{02D57815-91ED-43cb-92C2-25804820EDAC}">
                        <c15:formulaRef>
                          <c15:sqref>'DW and sugars'!$C$4:$H$4</c15:sqref>
                        </c15:formulaRef>
                      </c:ext>
                    </c:extLst>
                    <c:strCache>
                      <c:ptCount val="1"/>
                      <c:pt idx="0">
                        <c:v>Galdieria</c:v>
                      </c:pt>
                    </c:strCache>
                  </c:strRef>
                </c:tx>
                <c:spPr>
                  <a:ln w="19050" cap="rnd">
                    <a:solidFill>
                      <a:schemeClr val="accent2"/>
                    </a:solidFill>
                    <a:round/>
                  </a:ln>
                  <a:effectLst/>
                </c:spPr>
                <c:marker>
                  <c:symbol val="diamond"/>
                  <c:size val="6"/>
                  <c:spPr>
                    <a:solidFill>
                      <a:srgbClr val="5B9BD5">
                        <a:lumMod val="75000"/>
                      </a:srgbClr>
                    </a:solidFill>
                    <a:ln w="9525">
                      <a:solidFill>
                        <a:srgbClr val="5B9BD5">
                          <a:lumMod val="75000"/>
                        </a:srgbClr>
                      </a:solidFill>
                    </a:ln>
                    <a:effectLst/>
                  </c:spPr>
                </c:marker>
                <c:errBars>
                  <c:errDir val="y"/>
                  <c:errBarType val="both"/>
                  <c:errValType val="cust"/>
                  <c:noEndCap val="0"/>
                  <c:plus>
                    <c:numRef>
                      <c:extLst>
                        <c:ext uri="{02D57815-91ED-43cb-92C2-25804820EDAC}">
                          <c15:formulaRef>
                            <c15:sqref>'DW and sugars'!$E$6:$E$13</c15:sqref>
                          </c15:formulaRef>
                        </c:ext>
                      </c:extLst>
                      <c:numCache>
                        <c:formatCode>General</c:formatCode>
                        <c:ptCount val="8"/>
                        <c:pt idx="0">
                          <c:v>0.01</c:v>
                        </c:pt>
                        <c:pt idx="1">
                          <c:v>0.13</c:v>
                        </c:pt>
                        <c:pt idx="2">
                          <c:v>0.04</c:v>
                        </c:pt>
                        <c:pt idx="3">
                          <c:v>0.12</c:v>
                        </c:pt>
                        <c:pt idx="4">
                          <c:v>0.34</c:v>
                        </c:pt>
                        <c:pt idx="5">
                          <c:v>0.38</c:v>
                        </c:pt>
                        <c:pt idx="6">
                          <c:v>0.02</c:v>
                        </c:pt>
                        <c:pt idx="7">
                          <c:v>0.25</c:v>
                        </c:pt>
                      </c:numCache>
                    </c:numRef>
                  </c:plus>
                  <c:minus>
                    <c:numRef>
                      <c:extLst>
                        <c:ext uri="{02D57815-91ED-43cb-92C2-25804820EDAC}">
                          <c15:formulaRef>
                            <c15:sqref>'DW and sugars'!$E$6:$E$13</c15:sqref>
                          </c15:formulaRef>
                        </c:ext>
                      </c:extLst>
                      <c:numCache>
                        <c:formatCode>General</c:formatCode>
                        <c:ptCount val="8"/>
                        <c:pt idx="0">
                          <c:v>0.01</c:v>
                        </c:pt>
                        <c:pt idx="1">
                          <c:v>0.13</c:v>
                        </c:pt>
                        <c:pt idx="2">
                          <c:v>0.04</c:v>
                        </c:pt>
                        <c:pt idx="3">
                          <c:v>0.12</c:v>
                        </c:pt>
                        <c:pt idx="4">
                          <c:v>0.34</c:v>
                        </c:pt>
                        <c:pt idx="5">
                          <c:v>0.38</c:v>
                        </c:pt>
                        <c:pt idx="6">
                          <c:v>0.02</c:v>
                        </c:pt>
                        <c:pt idx="7">
                          <c:v>0.25</c:v>
                        </c:pt>
                      </c:numCache>
                    </c:numRef>
                  </c:minus>
                  <c:spPr>
                    <a:noFill/>
                    <a:ln w="9525" cap="flat" cmpd="sng" algn="ctr">
                      <a:solidFill>
                        <a:srgbClr val="5B9BD5">
                          <a:lumMod val="75000"/>
                        </a:srgbClr>
                      </a:solidFill>
                      <a:round/>
                    </a:ln>
                    <a:effectLst/>
                  </c:spPr>
                </c:errBars>
                <c:xVal>
                  <c:numRef>
                    <c:extLst>
                      <c:ext uri="{02D57815-91ED-43cb-92C2-25804820EDAC}">
                        <c15:formulaRef>
                          <c15:sqref>'DW and sugars'!$C$32:$C$36</c15:sqref>
                        </c15:formulaRef>
                      </c:ext>
                    </c:extLst>
                    <c:numCache>
                      <c:formatCode>General</c:formatCode>
                      <c:ptCount val="5"/>
                    </c:numCache>
                  </c:numRef>
                </c:xVal>
                <c:yVal>
                  <c:numRef>
                    <c:extLst>
                      <c:ext uri="{02D57815-91ED-43cb-92C2-25804820EDAC}">
                        <c15:formulaRef>
                          <c15:sqref>'DW and sugars'!$D$32:$D$36</c15:sqref>
                        </c15:formulaRef>
                      </c:ext>
                    </c:extLst>
                    <c:numCache>
                      <c:formatCode>General</c:formatCode>
                      <c:ptCount val="5"/>
                    </c:numCache>
                  </c:numRef>
                </c:yVal>
                <c:smooth val="0"/>
                <c:extLst>
                  <c:ext xmlns:c16="http://schemas.microsoft.com/office/drawing/2014/chart" uri="{C3380CC4-5D6E-409C-BE32-E72D297353CC}">
                    <c16:uniqueId val="{00000004-A6FA-407B-8BAC-4BE58AA2EF6E}"/>
                  </c:ext>
                </c:extLst>
              </c15:ser>
            </c15:filteredScatterSeries>
          </c:ext>
        </c:extLst>
      </c:scatterChart>
      <c:valAx>
        <c:axId val="1238975791"/>
        <c:scaling>
          <c:orientation val="minMax"/>
          <c:max val="8"/>
          <c:min val="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Time (days)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[Acetate] (</a:t>
                </a:r>
                <a:r>
                  <a:rPr lang="en-GB" dirty="0" err="1"/>
                  <a:t>mMC</a:t>
                </a:r>
                <a:r>
                  <a:rPr lang="en-GB" dirty="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970085679"/>
        <c:scaling>
          <c:orientation val="minMax"/>
          <c:max val="3"/>
          <c:min val="0"/>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a:t>
                </a:r>
                <a:r>
                  <a:rPr lang="en-GB" baseline="0"/>
                  <a:t> (g.L</a:t>
                </a:r>
                <a:r>
                  <a:rPr lang="en-GB" baseline="30000"/>
                  <a:t>-1</a:t>
                </a:r>
                <a:r>
                  <a:rPr lang="en-GB" baseline="0"/>
                  <a:t>)</a:t>
                </a:r>
                <a:endParaRPr lang="en-GB"/>
              </a:p>
            </c:rich>
          </c:tx>
          <c:layout>
            <c:manualLayout>
              <c:xMode val="edge"/>
              <c:yMode val="edge"/>
              <c:x val="0.87018275235489462"/>
              <c:y val="0.31946888991817202"/>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970108143"/>
        <c:crosses val="max"/>
        <c:crossBetween val="midCat"/>
        <c:majorUnit val="1"/>
      </c:valAx>
      <c:valAx>
        <c:axId val="1970108143"/>
        <c:scaling>
          <c:orientation val="minMax"/>
        </c:scaling>
        <c:delete val="1"/>
        <c:axPos val="b"/>
        <c:numFmt formatCode="General" sourceLinked="1"/>
        <c:majorTickMark val="out"/>
        <c:minorTickMark val="none"/>
        <c:tickLblPos val="nextTo"/>
        <c:crossAx val="1970085679"/>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741741741741739"/>
          <c:y val="9.2966484343452879E-2"/>
          <c:w val="0.58852852852852855"/>
          <c:h val="0.69341758688319144"/>
        </c:manualLayout>
      </c:layout>
      <c:barChart>
        <c:barDir val="col"/>
        <c:grouping val="clustered"/>
        <c:varyColors val="0"/>
        <c:ser>
          <c:idx val="0"/>
          <c:order val="0"/>
          <c:tx>
            <c:strRef>
              <c:f>'[Eg-Cp-Gs-A-G-X-M_Graphs and Tables.xlsx]FA'!$B$5</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'[Eg-Cp-Gs-A-G-X-M_Graphs and Tables.xlsx]FA'!$M$5:$T$5</c:f>
                <c:numCache>
                  <c:formatCode>General</c:formatCode>
                  <c:ptCount val="2"/>
                  <c:pt idx="0">
                    <c:v>8.051681469</c:v>
                  </c:pt>
                  <c:pt idx="1">
                    <c:v>3.0293968690000002</c:v>
                  </c:pt>
                </c:numCache>
                <c:extLst/>
              </c:numRef>
            </c:plus>
            <c:minus>
              <c:numRef>
                <c:f>'[Eg-Cp-Gs-A-G-X-M_Graphs and Tables.xlsx]FA'!$M$5:$T$5</c:f>
                <c:numCache>
                  <c:formatCode>General</c:formatCode>
                  <c:ptCount val="2"/>
                  <c:pt idx="0">
                    <c:v>8.051681469</c:v>
                  </c:pt>
                  <c:pt idx="1">
                    <c:v>3.0293968690000002</c:v>
                  </c:pt>
                </c:numCache>
                <c:extLst/>
              </c:numRef>
            </c:minus>
            <c:spPr>
              <a:noFill/>
              <a:ln w="9525" cap="flat" cmpd="sng" algn="ctr">
                <a:solidFill>
                  <a:sysClr val="windowText" lastClr="000000"/>
                </a:solidFill>
                <a:round/>
              </a:ln>
              <a:effectLst/>
            </c:spPr>
          </c:errBars>
          <c:cat>
            <c:strRef>
              <c:f>'[Eg-Cp-Gs-A-G-X-M_Graphs and Tables.xlsx]FA'!$C$3:$J$4</c:f>
              <c:strCache>
                <c:ptCount val="2"/>
                <c:pt idx="0">
                  <c:v>Expon. phase</c:v>
                </c:pt>
                <c:pt idx="1">
                  <c:v>Stat. phase</c:v>
                </c:pt>
              </c:strCache>
              <c:extLst/>
            </c:strRef>
          </c:cat>
          <c:val>
            <c:numRef>
              <c:f>'[Eg-Cp-Gs-A-G-X-M_Graphs and Tables.xlsx]FA'!$C$5:$J$5</c:f>
              <c:numCache>
                <c:formatCode>General</c:formatCode>
                <c:ptCount val="2"/>
                <c:pt idx="0">
                  <c:v>30.30881866</c:v>
                </c:pt>
                <c:pt idx="1">
                  <c:v>143.84391400000001</c:v>
                </c:pt>
              </c:numCache>
              <c:extLst/>
            </c:numRef>
          </c:val>
          <c:extLst>
            <c:ext xmlns:c16="http://schemas.microsoft.com/office/drawing/2014/chart" uri="{C3380CC4-5D6E-409C-BE32-E72D297353CC}">
              <c16:uniqueId val="{00000000-B4B3-4E61-B6F8-CA05B65A59B3}"/>
            </c:ext>
          </c:extLst>
        </c:ser>
        <c:ser>
          <c:idx val="2"/>
          <c:order val="2"/>
          <c:tx>
            <c:strRef>
              <c:f>'[Eg-Cp-Gs-A-G-X-M_Graphs and Tables.xlsx]FA'!$B$7</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'[Eg-Cp-Gs-A-G-X-M_Graphs and Tables.xlsx]FA'!$M$7:$T$7</c:f>
                <c:numCache>
                  <c:formatCode>General</c:formatCode>
                  <c:ptCount val="2"/>
                  <c:pt idx="0">
                    <c:v>10.485087310000001</c:v>
                  </c:pt>
                  <c:pt idx="1">
                    <c:v>9.365732951</c:v>
                  </c:pt>
                </c:numCache>
                <c:extLst/>
              </c:numRef>
            </c:plus>
            <c:minus>
              <c:numRef>
                <c:f>'[Eg-Cp-Gs-A-G-X-M_Graphs and Tables.xlsx]FA'!$M$7:$T$7</c:f>
                <c:numCache>
                  <c:formatCode>General</c:formatCode>
                  <c:ptCount val="2"/>
                  <c:pt idx="0">
                    <c:v>10.485087310000001</c:v>
                  </c:pt>
                  <c:pt idx="1">
                    <c:v>9.365732951</c:v>
                  </c:pt>
                </c:numCache>
                <c:extLst/>
              </c:numRef>
            </c:minus>
            <c:spPr>
              <a:noFill/>
              <a:ln w="9525" cap="flat" cmpd="sng" algn="ctr">
                <a:solidFill>
                  <a:sysClr val="windowText" lastClr="000000"/>
                </a:solidFill>
                <a:round/>
              </a:ln>
              <a:effectLst/>
            </c:spPr>
          </c:errBars>
          <c:cat>
            <c:strRef>
              <c:f>'[Eg-Cp-Gs-A-G-X-M_Graphs and Tables.xlsx]FA'!$C$3:$J$4</c:f>
              <c:strCache>
                <c:ptCount val="2"/>
                <c:pt idx="0">
                  <c:v>Expon. phase</c:v>
                </c:pt>
                <c:pt idx="1">
                  <c:v>Stat. phase</c:v>
                </c:pt>
              </c:strCache>
              <c:extLst/>
            </c:strRef>
          </c:cat>
          <c:val>
            <c:numRef>
              <c:f>'[Eg-Cp-Gs-A-G-X-M_Graphs and Tables.xlsx]FA'!$C$7:$J$7</c:f>
              <c:numCache>
                <c:formatCode>General</c:formatCode>
                <c:ptCount val="2"/>
                <c:pt idx="0">
                  <c:v>78.653621279999996</c:v>
                </c:pt>
                <c:pt idx="1">
                  <c:v>132.51840809999999</c:v>
                </c:pt>
              </c:numCache>
              <c:extLst/>
            </c:numRef>
          </c:val>
          <c:extLst>
            <c:ext xmlns:c16="http://schemas.microsoft.com/office/drawing/2014/chart" uri="{C3380CC4-5D6E-409C-BE32-E72D297353CC}">
              <c16:uniqueId val="{00000001-B4B3-4E61-B6F8-CA05B65A59B3}"/>
            </c:ext>
          </c:extLst>
        </c:ser>
        <c:dLbls>
          <c:showLegendKey val="0"/>
          <c:showVal val="0"/>
          <c:showCatName val="0"/>
          <c:showSerName val="0"/>
          <c:showPercent val="0"/>
          <c:showBubbleSize val="0"/>
        </c:dLbls>
        <c:gapWidth val="30"/>
        <c:overlap val="-24"/>
        <c:axId val="822447151"/>
        <c:axId val="866472431"/>
        <c:extLst>
          <c:ext xmlns:c15="http://schemas.microsoft.com/office/drawing/2012/chart" uri="{02D57815-91ED-43cb-92C2-25804820EDAC}">
            <c15:filteredBarSeries>
              <c15:ser>
                <c:idx val="1"/>
                <c:order val="1"/>
                <c:tx>
                  <c:strRef>
                    <c:extLst>
                      <c:ext uri="{02D57815-91ED-43cb-92C2-25804820EDAC}">
                        <c15:formulaRef>
                          <c15:sqref>'[Eg-Cp-Gs-A-G-X-M_Graphs and Tables.xlsx]FA'!$B$6</c15:sqref>
                        </c15:formulaRef>
                      </c:ext>
                    </c:extLst>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extLst>
                        <c:ext uri="{02D57815-91ED-43cb-92C2-25804820EDAC}">
                          <c15:formulaRef>
                            <c15:sqref>'[Eg-Cp-Gs-A-G-X-M_Graphs and Tables.xlsx]FA'!$M$6:$T$6</c15:sqref>
                          </c15:formulaRef>
                        </c:ext>
                      </c:extLst>
                      <c:numCache>
                        <c:formatCode>General</c:formatCode>
                        <c:ptCount val="2"/>
                      </c:numCache>
                    </c:numRef>
                  </c:plus>
                  <c:minus>
                    <c:numRef>
                      <c:extLst>
                        <c:ext uri="{02D57815-91ED-43cb-92C2-25804820EDAC}">
                          <c15:formulaRef>
                            <c15:sqref>'[Eg-Cp-Gs-A-G-X-M_Graphs and Tables.xlsx]FA'!$M$6:$T$6</c15:sqref>
                          </c15:formulaRef>
                        </c:ext>
                      </c:extLst>
                      <c:numCache>
                        <c:formatCode>General</c:formatCode>
                        <c:ptCount val="2"/>
                      </c:numCache>
                    </c:numRef>
                  </c:minus>
                  <c:spPr>
                    <a:noFill/>
                    <a:ln w="9525" cap="flat" cmpd="sng" algn="ctr">
                      <a:solidFill>
                        <a:sysClr val="windowText" lastClr="000000"/>
                      </a:solidFill>
                      <a:round/>
                    </a:ln>
                    <a:effectLst/>
                  </c:spPr>
                </c:errBars>
                <c:cat>
                  <c:strRef>
                    <c:extLst>
                      <c:ext uri="{02D57815-91ED-43cb-92C2-25804820EDAC}">
                        <c15:formulaRef>
                          <c15:sqref>'[Eg-Cp-Gs-A-G-X-M_Graphs and Tables.xlsx]FA'!$C$3:$J$4</c15:sqref>
                        </c15:formulaRef>
                      </c:ext>
                    </c:extLst>
                    <c:strCache>
                      <c:ptCount val="2"/>
                      <c:pt idx="0">
                        <c:v>Expon. phase</c:v>
                      </c:pt>
                      <c:pt idx="1">
                        <c:v>Stat. phase</c:v>
                      </c:pt>
                    </c:strCache>
                  </c:strRef>
                </c:cat>
                <c:val>
                  <c:numRef>
                    <c:extLst>
                      <c:ext uri="{02D57815-91ED-43cb-92C2-25804820EDAC}">
                        <c15:formulaRef>
                          <c15:sqref>'[Eg-Cp-Gs-A-G-X-M_Graphs and Tables.xlsx]FA'!$C$6:$J$6</c15:sqref>
                        </c15:formulaRef>
                      </c:ext>
                    </c:extLst>
                    <c:numCache>
                      <c:formatCode>General</c:formatCode>
                      <c:ptCount val="2"/>
                    </c:numCache>
                  </c:numRef>
                </c:val>
                <c:extLst>
                  <c:ext xmlns:c16="http://schemas.microsoft.com/office/drawing/2014/chart" uri="{C3380CC4-5D6E-409C-BE32-E72D297353CC}">
                    <c16:uniqueId val="{00000002-B4B3-4E61-B6F8-CA05B65A59B3}"/>
                  </c:ext>
                </c:extLst>
              </c15:ser>
            </c15:filteredBarSeries>
          </c:ext>
        </c:extLst>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[FA] in culture</a:t>
                </a:r>
                <a:r>
                  <a:rPr lang="en-GB" baseline="0"/>
                  <a:t> (mg.L</a:t>
                </a:r>
                <a:r>
                  <a:rPr lang="en-GB" baseline="30000"/>
                  <a:t>-1</a:t>
                </a:r>
                <a:r>
                  <a:rPr lang="en-GB" baseline="0"/>
                  <a:t>)</a:t>
                </a:r>
                <a:endParaRPr lang="en-GB"/>
              </a:p>
            </c:rich>
          </c:tx>
          <c:layout>
            <c:manualLayout>
              <c:xMode val="edge"/>
              <c:yMode val="edge"/>
              <c:x val="6.7779432976283374E-2"/>
              <c:y val="0.1230351930881852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4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'[Eg-Cp-Gs-A-G-X-M_Graphs and Tables.xlsx]FA'!$B$13</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'[Eg-Cp-Gs-A-G-X-M_Graphs and Tables.xlsx]FA'!$M$13:$T$13</c:f>
                <c:numCache>
                  <c:formatCode>General</c:formatCode>
                  <c:ptCount val="2"/>
                  <c:pt idx="0">
                    <c:v>35.2498377</c:v>
                  </c:pt>
                  <c:pt idx="1">
                    <c:v>2.2854986730000002</c:v>
                  </c:pt>
                </c:numCache>
                <c:extLst/>
              </c:numRef>
            </c:plus>
            <c:minus>
              <c:numRef>
                <c:f>'[Eg-Cp-Gs-A-G-X-M_Graphs and Tables.xlsx]FA'!$M$13:$T$13</c:f>
                <c:numCache>
                  <c:formatCode>General</c:formatCode>
                  <c:ptCount val="2"/>
                  <c:pt idx="0">
                    <c:v>35.2498377</c:v>
                  </c:pt>
                  <c:pt idx="1">
                    <c:v>2.2854986730000002</c:v>
                  </c:pt>
                </c:numCache>
                <c:extLst/>
              </c:numRef>
            </c:minus>
            <c:spPr>
              <a:noFill/>
              <a:ln w="9525" cap="flat" cmpd="sng" algn="ctr">
                <a:solidFill>
                  <a:sysClr val="windowText" lastClr="000000"/>
                </a:solidFill>
                <a:round/>
              </a:ln>
              <a:effectLst/>
            </c:spPr>
          </c:errBars>
          <c:cat>
            <c:strRef>
              <c:f>'[Eg-Cp-Gs-A-G-X-M_Graphs and Tables.xlsx]FA'!$C$3:$J$4</c:f>
              <c:strCache>
                <c:ptCount val="2"/>
                <c:pt idx="0">
                  <c:v>Expon. phase</c:v>
                </c:pt>
                <c:pt idx="1">
                  <c:v>Stat. phase</c:v>
                </c:pt>
              </c:strCache>
              <c:extLst/>
            </c:strRef>
          </c:cat>
          <c:val>
            <c:numRef>
              <c:f>'[Eg-Cp-Gs-A-G-X-M_Graphs and Tables.xlsx]FA'!$C$13:$J$13</c:f>
              <c:numCache>
                <c:formatCode>General</c:formatCode>
                <c:ptCount val="2"/>
                <c:pt idx="0">
                  <c:v>143.02161240000001</c:v>
                </c:pt>
                <c:pt idx="1">
                  <c:v>82.208512850000005</c:v>
                </c:pt>
              </c:numCache>
              <c:extLst/>
            </c:numRef>
          </c:val>
          <c:extLst>
            <c:ext xmlns:c16="http://schemas.microsoft.com/office/drawing/2014/chart" uri="{C3380CC4-5D6E-409C-BE32-E72D297353CC}">
              <c16:uniqueId val="{00000000-AD9B-4BA0-A8CE-DC0EC16458F1}"/>
            </c:ext>
          </c:extLst>
        </c:ser>
        <c:ser>
          <c:idx val="2"/>
          <c:order val="2"/>
          <c:tx>
            <c:strRef>
              <c:f>'[Eg-Cp-Gs-A-G-X-M_Graphs and Tables.xlsx]FA'!$B$15</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'[Eg-Cp-Gs-A-G-X-M_Graphs and Tables.xlsx]FA'!$M$15:$T$15</c:f>
                <c:numCache>
                  <c:formatCode>General</c:formatCode>
                  <c:ptCount val="2"/>
                  <c:pt idx="0">
                    <c:v>18.914399939999999</c:v>
                  </c:pt>
                  <c:pt idx="1">
                    <c:v>10.190961659999999</c:v>
                  </c:pt>
                </c:numCache>
                <c:extLst/>
              </c:numRef>
            </c:plus>
            <c:minus>
              <c:numRef>
                <c:f>'[Eg-Cp-Gs-A-G-X-M_Graphs and Tables.xlsx]FA'!$M$15:$T$15</c:f>
                <c:numCache>
                  <c:formatCode>General</c:formatCode>
                  <c:ptCount val="2"/>
                  <c:pt idx="0">
                    <c:v>18.914399939999999</c:v>
                  </c:pt>
                  <c:pt idx="1">
                    <c:v>10.190961659999999</c:v>
                  </c:pt>
                </c:numCache>
                <c:extLst/>
              </c:numRef>
            </c:minus>
            <c:spPr>
              <a:noFill/>
              <a:ln w="9525" cap="flat" cmpd="sng" algn="ctr">
                <a:solidFill>
                  <a:sysClr val="windowText" lastClr="000000"/>
                </a:solidFill>
                <a:round/>
              </a:ln>
              <a:effectLst/>
            </c:spPr>
          </c:errBars>
          <c:cat>
            <c:strRef>
              <c:f>'[Eg-Cp-Gs-A-G-X-M_Graphs and Tables.xlsx]FA'!$C$3:$J$4</c:f>
              <c:strCache>
                <c:ptCount val="2"/>
                <c:pt idx="0">
                  <c:v>Expon. phase</c:v>
                </c:pt>
                <c:pt idx="1">
                  <c:v>Stat. phase</c:v>
                </c:pt>
              </c:strCache>
              <c:extLst/>
            </c:strRef>
          </c:cat>
          <c:val>
            <c:numRef>
              <c:f>'[Eg-Cp-Gs-A-G-X-M_Graphs and Tables.xlsx]FA'!$C$15:$J$15</c:f>
              <c:numCache>
                <c:formatCode>General</c:formatCode>
                <c:ptCount val="2"/>
                <c:pt idx="0">
                  <c:v>218.28689320000001</c:v>
                </c:pt>
                <c:pt idx="1">
                  <c:v>162.4067814</c:v>
                </c:pt>
              </c:numCache>
              <c:extLst/>
            </c:numRef>
          </c:val>
          <c:extLst>
            <c:ext xmlns:c16="http://schemas.microsoft.com/office/drawing/2014/chart" uri="{C3380CC4-5D6E-409C-BE32-E72D297353CC}">
              <c16:uniqueId val="{00000001-AD9B-4BA0-A8CE-DC0EC16458F1}"/>
            </c:ext>
          </c:extLst>
        </c:ser>
        <c:dLbls>
          <c:showLegendKey val="0"/>
          <c:showVal val="0"/>
          <c:showCatName val="0"/>
          <c:showSerName val="0"/>
          <c:showPercent val="0"/>
          <c:showBubbleSize val="0"/>
        </c:dLbls>
        <c:gapWidth val="30"/>
        <c:overlap val="-24"/>
        <c:axId val="822447151"/>
        <c:axId val="866472431"/>
        <c:extLst>
          <c:ext xmlns:c15="http://schemas.microsoft.com/office/drawing/2012/chart" uri="{02D57815-91ED-43cb-92C2-25804820EDAC}">
            <c15:filteredBarSeries>
              <c15:ser>
                <c:idx val="1"/>
                <c:order val="1"/>
                <c:tx>
                  <c:strRef>
                    <c:extLst>
                      <c:ext uri="{02D57815-91ED-43cb-92C2-25804820EDAC}">
                        <c15:formulaRef>
                          <c15:sqref>'[Eg-Cp-Gs-A-G-X-M_Graphs and Tables.xlsx]FA'!$B$14</c15:sqref>
                        </c15:formulaRef>
                      </c:ext>
                    </c:extLst>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extLst>
                        <c:ext uri="{02D57815-91ED-43cb-92C2-25804820EDAC}">
                          <c15:formulaRef>
                            <c15:sqref>'[Eg-Cp-Gs-A-G-X-M_Graphs and Tables.xlsx]FA'!$M$14:$T$14</c15:sqref>
                          </c15:formulaRef>
                        </c:ext>
                      </c:extLst>
                      <c:numCache>
                        <c:formatCode>General</c:formatCode>
                        <c:ptCount val="2"/>
                      </c:numCache>
                    </c:numRef>
                  </c:plus>
                  <c:minus>
                    <c:numRef>
                      <c:extLst>
                        <c:ext uri="{02D57815-91ED-43cb-92C2-25804820EDAC}">
                          <c15:formulaRef>
                            <c15:sqref>'[Eg-Cp-Gs-A-G-X-M_Graphs and Tables.xlsx]FA'!$M$14:$T$14</c15:sqref>
                          </c15:formulaRef>
                        </c:ext>
                      </c:extLst>
                      <c:numCache>
                        <c:formatCode>General</c:formatCode>
                        <c:ptCount val="2"/>
                      </c:numCache>
                    </c:numRef>
                  </c:minus>
                  <c:spPr>
                    <a:noFill/>
                    <a:ln w="9525" cap="flat" cmpd="sng" algn="ctr">
                      <a:solidFill>
                        <a:sysClr val="windowText" lastClr="000000"/>
                      </a:solidFill>
                      <a:round/>
                    </a:ln>
                    <a:effectLst/>
                  </c:spPr>
                </c:errBars>
                <c:cat>
                  <c:strRef>
                    <c:extLst>
                      <c:ext uri="{02D57815-91ED-43cb-92C2-25804820EDAC}">
                        <c15:formulaRef>
                          <c15:sqref>'[Eg-Cp-Gs-A-G-X-M_Graphs and Tables.xlsx]FA'!$C$3:$J$4</c15:sqref>
                        </c15:formulaRef>
                      </c:ext>
                    </c:extLst>
                    <c:strCache>
                      <c:ptCount val="2"/>
                      <c:pt idx="0">
                        <c:v>Expon. phase</c:v>
                      </c:pt>
                      <c:pt idx="1">
                        <c:v>Stat. phase</c:v>
                      </c:pt>
                    </c:strCache>
                  </c:strRef>
                </c:cat>
                <c:val>
                  <c:numRef>
                    <c:extLst>
                      <c:ext uri="{02D57815-91ED-43cb-92C2-25804820EDAC}">
                        <c15:formulaRef>
                          <c15:sqref>'[Eg-Cp-Gs-A-G-X-M_Graphs and Tables.xlsx]FA'!$C$14:$J$14</c15:sqref>
                        </c15:formulaRef>
                      </c:ext>
                    </c:extLst>
                    <c:numCache>
                      <c:formatCode>General</c:formatCode>
                      <c:ptCount val="2"/>
                    </c:numCache>
                  </c:numRef>
                </c:val>
                <c:extLst>
                  <c:ext xmlns:c16="http://schemas.microsoft.com/office/drawing/2014/chart" uri="{C3380CC4-5D6E-409C-BE32-E72D297353CC}">
                    <c16:uniqueId val="{00000002-AD9B-4BA0-A8CE-DC0EC16458F1}"/>
                  </c:ext>
                </c:extLst>
              </c15:ser>
            </c15:filteredBarSeries>
          </c:ext>
        </c:extLst>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[FA] in</a:t>
                </a:r>
                <a:r>
                  <a:rPr lang="en-GB" baseline="0"/>
                  <a:t> biomass (mg.gDW</a:t>
                </a:r>
                <a:r>
                  <a:rPr lang="en-GB" baseline="30000"/>
                  <a:t>-1</a:t>
                </a:r>
                <a:r>
                  <a:rPr lang="en-GB" baseline="0"/>
                  <a:t>)</a:t>
                </a:r>
                <a:endParaRPr lang="en-GB"/>
              </a:p>
            </c:rich>
          </c:tx>
          <c:layout>
            <c:manualLayout>
              <c:xMode val="edge"/>
              <c:yMode val="edge"/>
              <c:x val="6.5254545884467149E-2"/>
              <c:y val="8.1579278876907801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'[Eg-Cp-Gs-A-G-X-M_Graphs and Tables.xlsx]Polysacch storage'!$B$14</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'[Eg-Cp-Gs-A-G-X-M_Graphs and Tables.xlsx]Polysacch storage'!$M$14:$T$14</c:f>
                <c:numCache>
                  <c:formatCode>General</c:formatCode>
                  <c:ptCount val="2"/>
                  <c:pt idx="0">
                    <c:v>2.6691149000000001E-2</c:v>
                  </c:pt>
                  <c:pt idx="1">
                    <c:v>5.9303020000000001E-3</c:v>
                  </c:pt>
                </c:numCache>
                <c:extLst/>
              </c:numRef>
            </c:plus>
            <c:minus>
              <c:numRef>
                <c:f>'[Eg-Cp-Gs-A-G-X-M_Graphs and Tables.xlsx]Polysacch storage'!$M$14:$T$14</c:f>
                <c:numCache>
                  <c:formatCode>General</c:formatCode>
                  <c:ptCount val="2"/>
                  <c:pt idx="0">
                    <c:v>2.6691149000000001E-2</c:v>
                  </c:pt>
                  <c:pt idx="1">
                    <c:v>5.9303020000000001E-3</c:v>
                  </c:pt>
                </c:numCache>
                <c:extLst/>
              </c:numRef>
            </c:minus>
            <c:spPr>
              <a:noFill/>
              <a:ln w="9525" cap="flat" cmpd="sng" algn="ctr">
                <a:solidFill>
                  <a:sysClr val="windowText" lastClr="000000"/>
                </a:solidFill>
                <a:round/>
              </a:ln>
              <a:effectLst/>
            </c:spPr>
          </c:errBars>
          <c:cat>
            <c:strRef>
              <c:f>'[Eg-Cp-Gs-A-G-X-M_Graphs and Tables.xlsx]Polysacch storage'!$C$12:$J$13</c:f>
              <c:strCache>
                <c:ptCount val="2"/>
                <c:pt idx="0">
                  <c:v>Expon. phase</c:v>
                </c:pt>
                <c:pt idx="1">
                  <c:v>Stat. phase</c:v>
                </c:pt>
              </c:strCache>
              <c:extLst/>
            </c:strRef>
          </c:cat>
          <c:val>
            <c:numRef>
              <c:f>'[Eg-Cp-Gs-A-G-X-M_Graphs and Tables.xlsx]Polysacch storage'!$C$14:$J$14</c:f>
              <c:numCache>
                <c:formatCode>General</c:formatCode>
                <c:ptCount val="2"/>
                <c:pt idx="0">
                  <c:v>0.26482569099999997</c:v>
                </c:pt>
                <c:pt idx="1">
                  <c:v>3.0153071E-2</c:v>
                </c:pt>
              </c:numCache>
              <c:extLst/>
            </c:numRef>
          </c:val>
          <c:extLst>
            <c:ext xmlns:c16="http://schemas.microsoft.com/office/drawing/2014/chart" uri="{C3380CC4-5D6E-409C-BE32-E72D297353CC}">
              <c16:uniqueId val="{00000000-1472-408A-88CF-18A1FF0C7E2A}"/>
            </c:ext>
          </c:extLst>
        </c:ser>
        <c:ser>
          <c:idx val="2"/>
          <c:order val="2"/>
          <c:tx>
            <c:strRef>
              <c:f>'[Eg-Cp-Gs-A-G-X-M_Graphs and Tables.xlsx]Polysacch storage'!$B$16</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'[Eg-Cp-Gs-A-G-X-M_Graphs and Tables.xlsx]Polysacch storage'!$M$16:$T$16</c:f>
                <c:numCache>
                  <c:formatCode>General</c:formatCode>
                  <c:ptCount val="2"/>
                  <c:pt idx="0">
                    <c:v>1.6597430999999999E-2</c:v>
                  </c:pt>
                  <c:pt idx="1">
                    <c:v>2.06725E-4</c:v>
                  </c:pt>
                </c:numCache>
                <c:extLst/>
              </c:numRef>
            </c:plus>
            <c:minus>
              <c:numRef>
                <c:f>'[Eg-Cp-Gs-A-G-X-M_Graphs and Tables.xlsx]Polysacch storage'!$M$16:$T$16</c:f>
                <c:numCache>
                  <c:formatCode>General</c:formatCode>
                  <c:ptCount val="2"/>
                  <c:pt idx="0">
                    <c:v>1.6597430999999999E-2</c:v>
                  </c:pt>
                  <c:pt idx="1">
                    <c:v>2.06725E-4</c:v>
                  </c:pt>
                </c:numCache>
                <c:extLst/>
              </c:numRef>
            </c:minus>
            <c:spPr>
              <a:noFill/>
              <a:ln w="9525" cap="flat" cmpd="sng" algn="ctr">
                <a:solidFill>
                  <a:sysClr val="windowText" lastClr="000000"/>
                </a:solidFill>
                <a:round/>
              </a:ln>
              <a:effectLst/>
            </c:spPr>
          </c:errBars>
          <c:cat>
            <c:strRef>
              <c:f>'[Eg-Cp-Gs-A-G-X-M_Graphs and Tables.xlsx]Polysacch storage'!$C$12:$J$13</c:f>
              <c:strCache>
                <c:ptCount val="2"/>
                <c:pt idx="0">
                  <c:v>Expon. phase</c:v>
                </c:pt>
                <c:pt idx="1">
                  <c:v>Stat. phase</c:v>
                </c:pt>
              </c:strCache>
              <c:extLst/>
            </c:strRef>
          </c:cat>
          <c:val>
            <c:numRef>
              <c:f>'[Eg-Cp-Gs-A-G-X-M_Graphs and Tables.xlsx]Polysacch storage'!$C$16:$J$16</c:f>
              <c:numCache>
                <c:formatCode>General</c:formatCode>
                <c:ptCount val="2"/>
                <c:pt idx="0">
                  <c:v>7.5126442000000002E-2</c:v>
                </c:pt>
                <c:pt idx="1">
                  <c:v>3.2527233000000003E-2</c:v>
                </c:pt>
              </c:numCache>
              <c:extLst/>
            </c:numRef>
          </c:val>
          <c:extLst>
            <c:ext xmlns:c16="http://schemas.microsoft.com/office/drawing/2014/chart" uri="{C3380CC4-5D6E-409C-BE32-E72D297353CC}">
              <c16:uniqueId val="{00000001-1472-408A-88CF-18A1FF0C7E2A}"/>
            </c:ext>
          </c:extLst>
        </c:ser>
        <c:dLbls>
          <c:showLegendKey val="0"/>
          <c:showVal val="0"/>
          <c:showCatName val="0"/>
          <c:showSerName val="0"/>
          <c:showPercent val="0"/>
          <c:showBubbleSize val="0"/>
        </c:dLbls>
        <c:gapWidth val="30"/>
        <c:overlap val="-24"/>
        <c:axId val="822447151"/>
        <c:axId val="866472431"/>
        <c:extLst>
          <c:ext xmlns:c15="http://schemas.microsoft.com/office/drawing/2012/chart" uri="{02D57815-91ED-43cb-92C2-25804820EDAC}">
            <c15:filteredBarSeries>
              <c15:ser>
                <c:idx val="1"/>
                <c:order val="1"/>
                <c:tx>
                  <c:strRef>
                    <c:extLst>
                      <c:ext uri="{02D57815-91ED-43cb-92C2-25804820EDAC}">
                        <c15:formulaRef>
                          <c15:sqref>'[Eg-Cp-Gs-A-G-X-M_Graphs and Tables.xlsx]Polysacch storage'!$B$15</c15:sqref>
                        </c15:formulaRef>
                      </c:ext>
                    </c:extLst>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extLst>
                        <c:ext uri="{02D57815-91ED-43cb-92C2-25804820EDAC}">
                          <c15:formulaRef>
                            <c15:sqref>'[Eg-Cp-Gs-A-G-X-M_Graphs and Tables.xlsx]Polysacch storage'!$M$15:$T$15</c15:sqref>
                          </c15:formulaRef>
                        </c:ext>
                      </c:extLst>
                      <c:numCache>
                        <c:formatCode>General</c:formatCode>
                        <c:ptCount val="2"/>
                      </c:numCache>
                    </c:numRef>
                  </c:plus>
                  <c:minus>
                    <c:numRef>
                      <c:extLst>
                        <c:ext uri="{02D57815-91ED-43cb-92C2-25804820EDAC}">
                          <c15:formulaRef>
                            <c15:sqref>'[Eg-Cp-Gs-A-G-X-M_Graphs and Tables.xlsx]Polysacch storage'!$M$15:$T$15</c15:sqref>
                          </c15:formulaRef>
                        </c:ext>
                      </c:extLst>
                      <c:numCache>
                        <c:formatCode>General</c:formatCode>
                        <c:ptCount val="2"/>
                      </c:numCache>
                    </c:numRef>
                  </c:minus>
                  <c:spPr>
                    <a:noFill/>
                    <a:ln w="9525" cap="flat" cmpd="sng" algn="ctr">
                      <a:solidFill>
                        <a:sysClr val="windowText" lastClr="000000"/>
                      </a:solidFill>
                      <a:round/>
                    </a:ln>
                    <a:effectLst/>
                  </c:spPr>
                </c:errBars>
                <c:cat>
                  <c:strRef>
                    <c:extLst>
                      <c:ext uri="{02D57815-91ED-43cb-92C2-25804820EDAC}">
                        <c15:formulaRef>
                          <c15:sqref>'[Eg-Cp-Gs-A-G-X-M_Graphs and Tables.xlsx]Polysacch storage'!$C$12:$J$13</c15:sqref>
                        </c15:formulaRef>
                      </c:ext>
                    </c:extLst>
                    <c:strCache>
                      <c:ptCount val="2"/>
                      <c:pt idx="0">
                        <c:v>Expon. phase</c:v>
                      </c:pt>
                      <c:pt idx="1">
                        <c:v>Stat. phase</c:v>
                      </c:pt>
                    </c:strCache>
                  </c:strRef>
                </c:cat>
                <c:val>
                  <c:numRef>
                    <c:extLst>
                      <c:ext uri="{02D57815-91ED-43cb-92C2-25804820EDAC}">
                        <c15:formulaRef>
                          <c15:sqref>'[Eg-Cp-Gs-A-G-X-M_Graphs and Tables.xlsx]Polysacch storage'!$C$15:$J$15</c15:sqref>
                        </c15:formulaRef>
                      </c:ext>
                    </c:extLst>
                    <c:numCache>
                      <c:formatCode>General</c:formatCode>
                      <c:ptCount val="2"/>
                    </c:numCache>
                  </c:numRef>
                </c:val>
                <c:extLst>
                  <c:ext xmlns:c16="http://schemas.microsoft.com/office/drawing/2014/chart" uri="{C3380CC4-5D6E-409C-BE32-E72D297353CC}">
                    <c16:uniqueId val="{00000002-1472-408A-88CF-18A1FF0C7E2A}"/>
                  </c:ext>
                </c:extLst>
              </c15:ser>
            </c15:filteredBarSeries>
          </c:ext>
        </c:extLst>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0.30000000000000004"/>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Storage polysaccharides (g.gDW</a:t>
                </a:r>
                <a:r>
                  <a:rPr lang="en-GB" baseline="30000"/>
                  <a:t>-1</a:t>
                </a:r>
                <a:r>
                  <a:rPr lang="en-GB" baseline="0"/>
                  <a:t>)</a:t>
                </a:r>
                <a:endParaRPr lang="en-GB"/>
              </a:p>
            </c:rich>
          </c:tx>
          <c:layout>
            <c:manualLayout>
              <c:xMode val="edge"/>
              <c:yMode val="edge"/>
              <c:x val="5.1090284775144053E-2"/>
              <c:y val="2.4638948888834479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081466168080341"/>
          <c:y val="6.7132184020223362E-2"/>
          <c:w val="0.56672888861865245"/>
          <c:h val="0.60588371205226332"/>
        </c:manualLayout>
      </c:layout>
      <c:barChart>
        <c:barDir val="col"/>
        <c:grouping val="clustered"/>
        <c:varyColors val="0"/>
        <c:ser>
          <c:idx val="0"/>
          <c:order val="0"/>
          <c:tx>
            <c:strRef>
              <c:f>'[Eg-Cp-Gs-A-G-X-M_Graphs and Tables.xlsx]Protein'!$B$13</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'[Eg-Cp-Gs-A-G-X-M_Graphs and Tables.xlsx]Protein'!$M$13:$T$13</c:f>
                <c:numCache>
                  <c:formatCode>General</c:formatCode>
                  <c:ptCount val="2"/>
                  <c:pt idx="0">
                    <c:v>2.6004479E-2</c:v>
                  </c:pt>
                  <c:pt idx="1">
                    <c:v>3.3387514E-2</c:v>
                  </c:pt>
                </c:numCache>
                <c:extLst/>
              </c:numRef>
            </c:plus>
            <c:minus>
              <c:numRef>
                <c:f>'[Eg-Cp-Gs-A-G-X-M_Graphs and Tables.xlsx]Protein'!$M$13:$T$13</c:f>
                <c:numCache>
                  <c:formatCode>General</c:formatCode>
                  <c:ptCount val="2"/>
                  <c:pt idx="0">
                    <c:v>2.6004479E-2</c:v>
                  </c:pt>
                  <c:pt idx="1">
                    <c:v>3.3387514E-2</c:v>
                  </c:pt>
                </c:numCache>
                <c:extLst/>
              </c:numRef>
            </c:minus>
            <c:spPr>
              <a:noFill/>
              <a:ln w="9525" cap="flat" cmpd="sng" algn="ctr">
                <a:solidFill>
                  <a:sysClr val="windowText" lastClr="000000"/>
                </a:solidFill>
                <a:round/>
              </a:ln>
              <a:effectLst/>
            </c:spPr>
          </c:errBars>
          <c:cat>
            <c:strRef>
              <c:f>'[Eg-Cp-Gs-A-G-X-M_Graphs and Tables.xlsx]Protein'!$C$11:$J$12</c:f>
              <c:strCache>
                <c:ptCount val="2"/>
                <c:pt idx="0">
                  <c:v>Expon. phase</c:v>
                </c:pt>
                <c:pt idx="1">
                  <c:v>Stat. phase</c:v>
                </c:pt>
              </c:strCache>
              <c:extLst/>
            </c:strRef>
          </c:cat>
          <c:val>
            <c:numRef>
              <c:f>'[Eg-Cp-Gs-A-G-X-M_Graphs and Tables.xlsx]Protein'!$C$13:$J$13</c:f>
              <c:numCache>
                <c:formatCode>General</c:formatCode>
                <c:ptCount val="2"/>
                <c:pt idx="0">
                  <c:v>0.31764149899999999</c:v>
                </c:pt>
                <c:pt idx="1">
                  <c:v>0.28354990299999999</c:v>
                </c:pt>
              </c:numCache>
              <c:extLst/>
            </c:numRef>
          </c:val>
          <c:extLst>
            <c:ext xmlns:c16="http://schemas.microsoft.com/office/drawing/2014/chart" uri="{C3380CC4-5D6E-409C-BE32-E72D297353CC}">
              <c16:uniqueId val="{00000000-9FC9-4103-AEB1-42A060917211}"/>
            </c:ext>
          </c:extLst>
        </c:ser>
        <c:ser>
          <c:idx val="2"/>
          <c:order val="2"/>
          <c:tx>
            <c:strRef>
              <c:f>'[Eg-Cp-Gs-A-G-X-M_Graphs and Tables.xlsx]Protein'!$B$15</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'[Eg-Cp-Gs-A-G-X-M_Graphs and Tables.xlsx]Protein'!$M$15:$T$15</c:f>
                <c:numCache>
                  <c:formatCode>General</c:formatCode>
                  <c:ptCount val="2"/>
                  <c:pt idx="0">
                    <c:v>3.0672141E-2</c:v>
                  </c:pt>
                  <c:pt idx="1">
                    <c:v>1.1069994999999999E-2</c:v>
                  </c:pt>
                </c:numCache>
                <c:extLst/>
              </c:numRef>
            </c:plus>
            <c:minus>
              <c:numRef>
                <c:f>'[Eg-Cp-Gs-A-G-X-M_Graphs and Tables.xlsx]Protein'!$M$15:$T$15</c:f>
                <c:numCache>
                  <c:formatCode>General</c:formatCode>
                  <c:ptCount val="2"/>
                  <c:pt idx="0">
                    <c:v>3.0672141E-2</c:v>
                  </c:pt>
                  <c:pt idx="1">
                    <c:v>1.1069994999999999E-2</c:v>
                  </c:pt>
                </c:numCache>
                <c:extLst/>
              </c:numRef>
            </c:minus>
            <c:spPr>
              <a:noFill/>
              <a:ln w="9525" cap="flat" cmpd="sng" algn="ctr">
                <a:solidFill>
                  <a:sysClr val="windowText" lastClr="000000"/>
                </a:solidFill>
                <a:round/>
              </a:ln>
              <a:effectLst/>
            </c:spPr>
          </c:errBars>
          <c:cat>
            <c:strRef>
              <c:f>'[Eg-Cp-Gs-A-G-X-M_Graphs and Tables.xlsx]Protein'!$C$11:$J$12</c:f>
              <c:strCache>
                <c:ptCount val="2"/>
                <c:pt idx="0">
                  <c:v>Expon. phase</c:v>
                </c:pt>
                <c:pt idx="1">
                  <c:v>Stat. phase</c:v>
                </c:pt>
              </c:strCache>
              <c:extLst/>
            </c:strRef>
          </c:cat>
          <c:val>
            <c:numRef>
              <c:f>'[Eg-Cp-Gs-A-G-X-M_Graphs and Tables.xlsx]Protein'!$C$15:$J$15</c:f>
              <c:numCache>
                <c:formatCode>General</c:formatCode>
                <c:ptCount val="2"/>
                <c:pt idx="0">
                  <c:v>0.54631889700000003</c:v>
                </c:pt>
                <c:pt idx="1">
                  <c:v>0.36641668999999999</c:v>
                </c:pt>
              </c:numCache>
              <c:extLst/>
            </c:numRef>
          </c:val>
          <c:extLst>
            <c:ext xmlns:c16="http://schemas.microsoft.com/office/drawing/2014/chart" uri="{C3380CC4-5D6E-409C-BE32-E72D297353CC}">
              <c16:uniqueId val="{00000001-9FC9-4103-AEB1-42A060917211}"/>
            </c:ext>
          </c:extLst>
        </c:ser>
        <c:dLbls>
          <c:showLegendKey val="0"/>
          <c:showVal val="0"/>
          <c:showCatName val="0"/>
          <c:showSerName val="0"/>
          <c:showPercent val="0"/>
          <c:showBubbleSize val="0"/>
        </c:dLbls>
        <c:gapWidth val="30"/>
        <c:overlap val="-24"/>
        <c:axId val="822447151"/>
        <c:axId val="866472431"/>
        <c:extLst>
          <c:ext xmlns:c15="http://schemas.microsoft.com/office/drawing/2012/chart" uri="{02D57815-91ED-43cb-92C2-25804820EDAC}">
            <c15:filteredBarSeries>
              <c15:ser>
                <c:idx val="1"/>
                <c:order val="1"/>
                <c:tx>
                  <c:strRef>
                    <c:extLst>
                      <c:ext uri="{02D57815-91ED-43cb-92C2-25804820EDAC}">
                        <c15:formulaRef>
                          <c15:sqref>'[Eg-Cp-Gs-A-G-X-M_Graphs and Tables.xlsx]Protein'!$B$14</c15:sqref>
                        </c15:formulaRef>
                      </c:ext>
                    </c:extLst>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extLst>
                        <c:ext uri="{02D57815-91ED-43cb-92C2-25804820EDAC}">
                          <c15:formulaRef>
                            <c15:sqref>'[Eg-Cp-Gs-A-G-X-M_Graphs and Tables.xlsx]Protein'!$M$14:$T$14</c15:sqref>
                          </c15:formulaRef>
                        </c:ext>
                      </c:extLst>
                      <c:numCache>
                        <c:formatCode>General</c:formatCode>
                        <c:ptCount val="2"/>
                      </c:numCache>
                    </c:numRef>
                  </c:plus>
                  <c:minus>
                    <c:numRef>
                      <c:extLst>
                        <c:ext uri="{02D57815-91ED-43cb-92C2-25804820EDAC}">
                          <c15:formulaRef>
                            <c15:sqref>'[Eg-Cp-Gs-A-G-X-M_Graphs and Tables.xlsx]Protein'!$M$14:$T$14</c15:sqref>
                          </c15:formulaRef>
                        </c:ext>
                      </c:extLst>
                      <c:numCache>
                        <c:formatCode>General</c:formatCode>
                        <c:ptCount val="2"/>
                      </c:numCache>
                    </c:numRef>
                  </c:minus>
                  <c:spPr>
                    <a:noFill/>
                    <a:ln w="9525" cap="flat" cmpd="sng" algn="ctr">
                      <a:solidFill>
                        <a:sysClr val="windowText" lastClr="000000"/>
                      </a:solidFill>
                      <a:round/>
                    </a:ln>
                    <a:effectLst/>
                  </c:spPr>
                </c:errBars>
                <c:cat>
                  <c:strRef>
                    <c:extLst>
                      <c:ext uri="{02D57815-91ED-43cb-92C2-25804820EDAC}">
                        <c15:formulaRef>
                          <c15:sqref>'[Eg-Cp-Gs-A-G-X-M_Graphs and Tables.xlsx]Protein'!$C$11:$J$12</c15:sqref>
                        </c15:formulaRef>
                      </c:ext>
                    </c:extLst>
                    <c:strCache>
                      <c:ptCount val="2"/>
                      <c:pt idx="0">
                        <c:v>Expon. phase</c:v>
                      </c:pt>
                      <c:pt idx="1">
                        <c:v>Stat. phase</c:v>
                      </c:pt>
                    </c:strCache>
                  </c:strRef>
                </c:cat>
                <c:val>
                  <c:numRef>
                    <c:extLst>
                      <c:ext uri="{02D57815-91ED-43cb-92C2-25804820EDAC}">
                        <c15:formulaRef>
                          <c15:sqref>'[Eg-Cp-Gs-A-G-X-M_Graphs and Tables.xlsx]Protein'!$C$14:$J$14</c15:sqref>
                        </c15:formulaRef>
                      </c:ext>
                    </c:extLst>
                    <c:numCache>
                      <c:formatCode>General</c:formatCode>
                      <c:ptCount val="2"/>
                    </c:numCache>
                  </c:numRef>
                </c:val>
                <c:extLst>
                  <c:ext xmlns:c16="http://schemas.microsoft.com/office/drawing/2014/chart" uri="{C3380CC4-5D6E-409C-BE32-E72D297353CC}">
                    <c16:uniqueId val="{00000002-9FC9-4103-AEB1-42A060917211}"/>
                  </c:ext>
                </c:extLst>
              </c15:ser>
            </c15:filteredBarSeries>
          </c:ext>
        </c:extLst>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[Protein](g.gDW</a:t>
                </a:r>
                <a:r>
                  <a:rPr lang="en-GB" baseline="30000" dirty="0"/>
                  <a:t>-1</a:t>
                </a:r>
                <a:r>
                  <a:rPr lang="en-GB" dirty="0"/>
                  <a:t>)</a:t>
                </a:r>
              </a:p>
            </c:rich>
          </c:tx>
          <c:layout>
            <c:manualLayout>
              <c:xMode val="edge"/>
              <c:yMode val="edge"/>
              <c:x val="1.7206409841481186E-2"/>
              <c:y val="0.1280973433222996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138327105917468"/>
          <c:y val="0.2248089283156984"/>
          <c:w val="0.70490550114406392"/>
          <c:h val="0.49766345117599586"/>
        </c:manualLayout>
      </c:layout>
      <c:barChart>
        <c:barDir val="col"/>
        <c:grouping val="clustered"/>
        <c:varyColors val="0"/>
        <c:ser>
          <c:idx val="0"/>
          <c:order val="0"/>
          <c:tx>
            <c:strRef>
              <c:f>FA!$B$13</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FA!$M$13:$T$13</c:f>
                <c:numCache>
                  <c:formatCode>General</c:formatCode>
                  <c:ptCount val="8"/>
                  <c:pt idx="0">
                    <c:v>35.2498377</c:v>
                  </c:pt>
                  <c:pt idx="1">
                    <c:v>0.53563910299999995</c:v>
                  </c:pt>
                  <c:pt idx="4">
                    <c:v>2.2854986730000002</c:v>
                  </c:pt>
                  <c:pt idx="5">
                    <c:v>5.1122951050000003</c:v>
                  </c:pt>
                </c:numCache>
              </c:numRef>
            </c:plus>
            <c:minus>
              <c:numRef>
                <c:f>FA!$M$13:$T$13</c:f>
                <c:numCache>
                  <c:formatCode>General</c:formatCode>
                  <c:ptCount val="8"/>
                  <c:pt idx="0">
                    <c:v>35.2498377</c:v>
                  </c:pt>
                  <c:pt idx="1">
                    <c:v>0.53563910299999995</c:v>
                  </c:pt>
                  <c:pt idx="4">
                    <c:v>2.2854986730000002</c:v>
                  </c:pt>
                  <c:pt idx="5">
                    <c:v>5.1122951050000003</c:v>
                  </c:pt>
                </c:numCache>
              </c:numRef>
            </c:minus>
            <c:spPr>
              <a:noFill/>
              <a:ln w="9525" cap="flat" cmpd="sng" algn="ctr">
                <a:solidFill>
                  <a:sysClr val="windowText" lastClr="000000"/>
                </a:solidFill>
                <a:round/>
              </a:ln>
              <a:effectLst/>
            </c:spPr>
          </c:errBars>
          <c:cat>
            <c:multiLvlStrRef>
              <c:f>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FA!$C$13:$J$13</c:f>
              <c:numCache>
                <c:formatCode>General</c:formatCode>
                <c:ptCount val="8"/>
                <c:pt idx="0">
                  <c:v>143.02161240000001</c:v>
                </c:pt>
                <c:pt idx="1">
                  <c:v>64.947670770000002</c:v>
                </c:pt>
                <c:pt idx="4">
                  <c:v>82.208512850000005</c:v>
                </c:pt>
                <c:pt idx="5">
                  <c:v>59.742393479999997</c:v>
                </c:pt>
              </c:numCache>
            </c:numRef>
          </c:val>
          <c:extLst>
            <c:ext xmlns:c16="http://schemas.microsoft.com/office/drawing/2014/chart" uri="{C3380CC4-5D6E-409C-BE32-E72D297353CC}">
              <c16:uniqueId val="{00000000-EFB2-4D69-993C-BF5D0C219888}"/>
            </c:ext>
          </c:extLst>
        </c:ser>
        <c:ser>
          <c:idx val="1"/>
          <c:order val="1"/>
          <c:tx>
            <c:strRef>
              <c:f>FA!$B$14</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FA!$M$14:$T$14</c:f>
                <c:numCache>
                  <c:formatCode>General</c:formatCode>
                  <c:ptCount val="8"/>
                  <c:pt idx="2">
                    <c:v>4.5771570290000003</c:v>
                  </c:pt>
                  <c:pt idx="3">
                    <c:v>6.3783523850000003</c:v>
                  </c:pt>
                  <c:pt idx="6">
                    <c:v>12.830792450000001</c:v>
                  </c:pt>
                  <c:pt idx="7">
                    <c:v>3.4379745530000001</c:v>
                  </c:pt>
                </c:numCache>
              </c:numRef>
            </c:plus>
            <c:minus>
              <c:numRef>
                <c:f>FA!$M$14:$T$14</c:f>
                <c:numCache>
                  <c:formatCode>General</c:formatCode>
                  <c:ptCount val="8"/>
                  <c:pt idx="2">
                    <c:v>4.5771570290000003</c:v>
                  </c:pt>
                  <c:pt idx="3">
                    <c:v>6.3783523850000003</c:v>
                  </c:pt>
                  <c:pt idx="6">
                    <c:v>12.830792450000001</c:v>
                  </c:pt>
                  <c:pt idx="7">
                    <c:v>3.4379745530000001</c:v>
                  </c:pt>
                </c:numCache>
              </c:numRef>
            </c:minus>
            <c:spPr>
              <a:noFill/>
              <a:ln w="9525" cap="flat" cmpd="sng" algn="ctr">
                <a:solidFill>
                  <a:sysClr val="windowText" lastClr="000000"/>
                </a:solidFill>
                <a:round/>
              </a:ln>
              <a:effectLst/>
            </c:spPr>
          </c:errBars>
          <c:cat>
            <c:multiLvlStrRef>
              <c:f>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FA!$C$14:$J$14</c:f>
              <c:numCache>
                <c:formatCode>General</c:formatCode>
                <c:ptCount val="8"/>
                <c:pt idx="2">
                  <c:v>68.182630090000004</c:v>
                </c:pt>
                <c:pt idx="3">
                  <c:v>54.411363270000003</c:v>
                </c:pt>
                <c:pt idx="6">
                  <c:v>45.409636659999997</c:v>
                </c:pt>
                <c:pt idx="7">
                  <c:v>30.276049660000002</c:v>
                </c:pt>
              </c:numCache>
            </c:numRef>
          </c:val>
          <c:extLst>
            <c:ext xmlns:c16="http://schemas.microsoft.com/office/drawing/2014/chart" uri="{C3380CC4-5D6E-409C-BE32-E72D297353CC}">
              <c16:uniqueId val="{00000001-EFB2-4D69-993C-BF5D0C219888}"/>
            </c:ext>
          </c:extLst>
        </c:ser>
        <c:ser>
          <c:idx val="2"/>
          <c:order val="2"/>
          <c:tx>
            <c:strRef>
              <c:f>FA!$B$15</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FA!$M$15:$T$15</c:f>
                <c:numCache>
                  <c:formatCode>General</c:formatCode>
                  <c:ptCount val="8"/>
                  <c:pt idx="0">
                    <c:v>18.914399939999999</c:v>
                  </c:pt>
                  <c:pt idx="2">
                    <c:v>2.6347875630000002</c:v>
                  </c:pt>
                  <c:pt idx="3">
                    <c:v>31.992327</c:v>
                  </c:pt>
                  <c:pt idx="4">
                    <c:v>10.190961659999999</c:v>
                  </c:pt>
                  <c:pt idx="6">
                    <c:v>12.837829299999999</c:v>
                  </c:pt>
                  <c:pt idx="7">
                    <c:v>7.3185882019999999</c:v>
                  </c:pt>
                </c:numCache>
              </c:numRef>
            </c:plus>
            <c:minus>
              <c:numRef>
                <c:f>FA!$M$15:$T$15</c:f>
                <c:numCache>
                  <c:formatCode>General</c:formatCode>
                  <c:ptCount val="8"/>
                  <c:pt idx="0">
                    <c:v>18.914399939999999</c:v>
                  </c:pt>
                  <c:pt idx="2">
                    <c:v>2.6347875630000002</c:v>
                  </c:pt>
                  <c:pt idx="3">
                    <c:v>31.992327</c:v>
                  </c:pt>
                  <c:pt idx="4">
                    <c:v>10.190961659999999</c:v>
                  </c:pt>
                  <c:pt idx="6">
                    <c:v>12.837829299999999</c:v>
                  </c:pt>
                  <c:pt idx="7">
                    <c:v>7.3185882019999999</c:v>
                  </c:pt>
                </c:numCache>
              </c:numRef>
            </c:minus>
            <c:spPr>
              <a:noFill/>
              <a:ln w="9525" cap="flat" cmpd="sng" algn="ctr">
                <a:solidFill>
                  <a:sysClr val="windowText" lastClr="000000"/>
                </a:solidFill>
                <a:round/>
              </a:ln>
              <a:effectLst/>
            </c:spPr>
          </c:errBars>
          <c:cat>
            <c:multiLvlStrRef>
              <c:f>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FA!$C$15:$J$15</c:f>
              <c:numCache>
                <c:formatCode>General</c:formatCode>
                <c:ptCount val="8"/>
                <c:pt idx="0">
                  <c:v>218.28689320000001</c:v>
                </c:pt>
                <c:pt idx="2">
                  <c:v>318.15001150000001</c:v>
                </c:pt>
                <c:pt idx="3">
                  <c:v>216.2419289</c:v>
                </c:pt>
                <c:pt idx="4">
                  <c:v>162.4067814</c:v>
                </c:pt>
                <c:pt idx="6">
                  <c:v>87.331037820000006</c:v>
                </c:pt>
                <c:pt idx="7">
                  <c:v>66.325911939999997</c:v>
                </c:pt>
              </c:numCache>
            </c:numRef>
          </c:val>
          <c:extLst>
            <c:ext xmlns:c16="http://schemas.microsoft.com/office/drawing/2014/chart" uri="{C3380CC4-5D6E-409C-BE32-E72D297353CC}">
              <c16:uniqueId val="{00000002-EFB2-4D69-993C-BF5D0C219888}"/>
            </c:ext>
          </c:extLst>
        </c:ser>
        <c:dLbls>
          <c:showLegendKey val="0"/>
          <c:showVal val="0"/>
          <c:showCatName val="0"/>
          <c:showSerName val="0"/>
          <c:showPercent val="0"/>
          <c:showBubbleSize val="0"/>
        </c:dLbls>
        <c:gapWidth val="80"/>
        <c:overlap val="-24"/>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[FA] in</a:t>
                </a:r>
                <a:r>
                  <a:rPr lang="en-GB" baseline="0"/>
                  <a:t> biomass (mg.gDW</a:t>
                </a:r>
                <a:r>
                  <a:rPr lang="en-GB" baseline="30000"/>
                  <a:t>-1</a:t>
                </a:r>
                <a:r>
                  <a:rPr lang="en-GB" baseline="0"/>
                  <a:t>)</a:t>
                </a:r>
                <a:endParaRPr lang="en-GB"/>
              </a:p>
            </c:rich>
          </c:tx>
          <c:layout>
            <c:manualLayout>
              <c:xMode val="edge"/>
              <c:yMode val="edge"/>
              <c:x val="3.0319759677734665E-2"/>
              <c:y val="0.1819442620419212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10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866267575948685"/>
          <c:y val="5.9925354658567055E-2"/>
          <c:w val="0.67003878717376453"/>
          <c:h val="0.63198031949033484"/>
        </c:manualLayout>
      </c:layout>
      <c:barChart>
        <c:barDir val="col"/>
        <c:grouping val="clustered"/>
        <c:varyColors val="0"/>
        <c:ser>
          <c:idx val="0"/>
          <c:order val="0"/>
          <c:tx>
            <c:strRef>
              <c:f>FA!$B$5</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FA!$M$5:$T$5</c:f>
                <c:numCache>
                  <c:formatCode>General</c:formatCode>
                  <c:ptCount val="8"/>
                  <c:pt idx="0">
                    <c:v>8.051681469</c:v>
                  </c:pt>
                  <c:pt idx="1">
                    <c:v>5.2186720710000003</c:v>
                  </c:pt>
                  <c:pt idx="4">
                    <c:v>3.0293968690000002</c:v>
                  </c:pt>
                  <c:pt idx="5">
                    <c:v>2.7748278150000001</c:v>
                  </c:pt>
                </c:numCache>
              </c:numRef>
            </c:plus>
            <c:minus>
              <c:numRef>
                <c:f>FA!$M$5:$T$5</c:f>
                <c:numCache>
                  <c:formatCode>General</c:formatCode>
                  <c:ptCount val="8"/>
                  <c:pt idx="0">
                    <c:v>8.051681469</c:v>
                  </c:pt>
                  <c:pt idx="1">
                    <c:v>5.2186720710000003</c:v>
                  </c:pt>
                  <c:pt idx="4">
                    <c:v>3.0293968690000002</c:v>
                  </c:pt>
                  <c:pt idx="5">
                    <c:v>2.7748278150000001</c:v>
                  </c:pt>
                </c:numCache>
              </c:numRef>
            </c:minus>
            <c:spPr>
              <a:noFill/>
              <a:ln w="9525" cap="flat" cmpd="sng" algn="ctr">
                <a:solidFill>
                  <a:sysClr val="windowText" lastClr="000000"/>
                </a:solidFill>
                <a:round/>
              </a:ln>
              <a:effectLst/>
            </c:spPr>
          </c:errBars>
          <c:cat>
            <c:multiLvlStrRef>
              <c:f>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FA!$C$5:$J$5</c:f>
              <c:numCache>
                <c:formatCode>General</c:formatCode>
                <c:ptCount val="8"/>
                <c:pt idx="0">
                  <c:v>30.30881866</c:v>
                </c:pt>
                <c:pt idx="1">
                  <c:v>60.119800169999998</c:v>
                </c:pt>
                <c:pt idx="4">
                  <c:v>143.84391400000001</c:v>
                </c:pt>
                <c:pt idx="5">
                  <c:v>127.66767280000001</c:v>
                </c:pt>
              </c:numCache>
            </c:numRef>
          </c:val>
          <c:extLst>
            <c:ext xmlns:c16="http://schemas.microsoft.com/office/drawing/2014/chart" uri="{C3380CC4-5D6E-409C-BE32-E72D297353CC}">
              <c16:uniqueId val="{00000000-DA30-4ADC-A355-8AF38668488B}"/>
            </c:ext>
          </c:extLst>
        </c:ser>
        <c:ser>
          <c:idx val="1"/>
          <c:order val="1"/>
          <c:tx>
            <c:strRef>
              <c:f>FA!$B$6</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FA!$M$6:$T$6</c:f>
                <c:numCache>
                  <c:formatCode>General</c:formatCode>
                  <c:ptCount val="8"/>
                  <c:pt idx="2">
                    <c:v>2.0244326180000001</c:v>
                  </c:pt>
                  <c:pt idx="3">
                    <c:v>5.9794930749999997</c:v>
                  </c:pt>
                  <c:pt idx="6">
                    <c:v>12.664283080000001</c:v>
                  </c:pt>
                  <c:pt idx="7">
                    <c:v>1.0460140419999999</c:v>
                  </c:pt>
                </c:numCache>
              </c:numRef>
            </c:plus>
            <c:minus>
              <c:numRef>
                <c:f>FA!$M$6:$T$6</c:f>
                <c:numCache>
                  <c:formatCode>General</c:formatCode>
                  <c:ptCount val="8"/>
                  <c:pt idx="2">
                    <c:v>2.0244326180000001</c:v>
                  </c:pt>
                  <c:pt idx="3">
                    <c:v>5.9794930749999997</c:v>
                  </c:pt>
                  <c:pt idx="6">
                    <c:v>12.664283080000001</c:v>
                  </c:pt>
                  <c:pt idx="7">
                    <c:v>1.0460140419999999</c:v>
                  </c:pt>
                </c:numCache>
              </c:numRef>
            </c:minus>
            <c:spPr>
              <a:noFill/>
              <a:ln w="9525" cap="flat" cmpd="sng" algn="ctr">
                <a:solidFill>
                  <a:sysClr val="windowText" lastClr="000000"/>
                </a:solidFill>
                <a:round/>
              </a:ln>
              <a:effectLst/>
            </c:spPr>
          </c:errBars>
          <c:cat>
            <c:multiLvlStrRef>
              <c:f>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FA!$C$6:$J$6</c:f>
              <c:numCache>
                <c:formatCode>General</c:formatCode>
                <c:ptCount val="8"/>
                <c:pt idx="2">
                  <c:v>30.498339909999999</c:v>
                </c:pt>
                <c:pt idx="3">
                  <c:v>43.490047670000003</c:v>
                </c:pt>
                <c:pt idx="6">
                  <c:v>47.84003405</c:v>
                </c:pt>
                <c:pt idx="7">
                  <c:v>31.411685540000001</c:v>
                </c:pt>
              </c:numCache>
            </c:numRef>
          </c:val>
          <c:extLst>
            <c:ext xmlns:c16="http://schemas.microsoft.com/office/drawing/2014/chart" uri="{C3380CC4-5D6E-409C-BE32-E72D297353CC}">
              <c16:uniqueId val="{00000001-DA30-4ADC-A355-8AF38668488B}"/>
            </c:ext>
          </c:extLst>
        </c:ser>
        <c:ser>
          <c:idx val="2"/>
          <c:order val="2"/>
          <c:tx>
            <c:strRef>
              <c:f>FA!$B$7</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FA!$M$7:$T$7</c:f>
                <c:numCache>
                  <c:formatCode>General</c:formatCode>
                  <c:ptCount val="8"/>
                  <c:pt idx="0">
                    <c:v>10.485087310000001</c:v>
                  </c:pt>
                  <c:pt idx="2">
                    <c:v>0.64175848899999999</c:v>
                  </c:pt>
                  <c:pt idx="3">
                    <c:v>3.2317581780000002</c:v>
                  </c:pt>
                  <c:pt idx="4">
                    <c:v>9.365732951</c:v>
                  </c:pt>
                  <c:pt idx="6">
                    <c:v>13.3071041</c:v>
                  </c:pt>
                  <c:pt idx="7">
                    <c:v>4.7568389460000002</c:v>
                  </c:pt>
                </c:numCache>
              </c:numRef>
            </c:plus>
            <c:minus>
              <c:numRef>
                <c:f>FA!$M$7:$T$7</c:f>
                <c:numCache>
                  <c:formatCode>General</c:formatCode>
                  <c:ptCount val="8"/>
                  <c:pt idx="0">
                    <c:v>10.485087310000001</c:v>
                  </c:pt>
                  <c:pt idx="2">
                    <c:v>0.64175848899999999</c:v>
                  </c:pt>
                  <c:pt idx="3">
                    <c:v>3.2317581780000002</c:v>
                  </c:pt>
                  <c:pt idx="4">
                    <c:v>9.365732951</c:v>
                  </c:pt>
                  <c:pt idx="6">
                    <c:v>13.3071041</c:v>
                  </c:pt>
                  <c:pt idx="7">
                    <c:v>4.7568389460000002</c:v>
                  </c:pt>
                </c:numCache>
              </c:numRef>
            </c:minus>
            <c:spPr>
              <a:noFill/>
              <a:ln w="9525" cap="flat" cmpd="sng" algn="ctr">
                <a:solidFill>
                  <a:sysClr val="windowText" lastClr="000000"/>
                </a:solidFill>
                <a:round/>
              </a:ln>
              <a:effectLst/>
            </c:spPr>
          </c:errBars>
          <c:cat>
            <c:multiLvlStrRef>
              <c:f>FA!$C$3:$J$4</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FA!$C$7:$J$7</c:f>
              <c:numCache>
                <c:formatCode>General</c:formatCode>
                <c:ptCount val="8"/>
                <c:pt idx="0">
                  <c:v>78.653621279999996</c:v>
                </c:pt>
                <c:pt idx="2">
                  <c:v>71.095194030000002</c:v>
                </c:pt>
                <c:pt idx="3">
                  <c:v>90.758073440000004</c:v>
                </c:pt>
                <c:pt idx="4">
                  <c:v>132.51840809999999</c:v>
                </c:pt>
                <c:pt idx="6">
                  <c:v>92.378982489999999</c:v>
                </c:pt>
                <c:pt idx="7">
                  <c:v>68.510670840000003</c:v>
                </c:pt>
              </c:numCache>
            </c:numRef>
          </c:val>
          <c:extLst>
            <c:ext xmlns:c16="http://schemas.microsoft.com/office/drawing/2014/chart" uri="{C3380CC4-5D6E-409C-BE32-E72D297353CC}">
              <c16:uniqueId val="{00000002-DA30-4ADC-A355-8AF38668488B}"/>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[FA] in culture</a:t>
                </a:r>
                <a:r>
                  <a:rPr lang="en-GB" baseline="0"/>
                  <a:t> (mg.L</a:t>
                </a:r>
                <a:r>
                  <a:rPr lang="en-GB" baseline="30000"/>
                  <a:t>-1</a:t>
                </a:r>
                <a:r>
                  <a:rPr lang="en-GB" baseline="0"/>
                  <a:t>)</a:t>
                </a:r>
                <a:endParaRPr lang="en-GB"/>
              </a:p>
            </c:rich>
          </c:tx>
          <c:layout>
            <c:manualLayout>
              <c:xMode val="edge"/>
              <c:yMode val="edge"/>
              <c:x val="2.8031330364115817E-2"/>
              <c:y val="1.8931002059450204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4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sz="1200"/>
              <a:t>FA distribution - Glucose</a:t>
            </a:r>
          </a:p>
        </c:rich>
      </c:tx>
      <c:layout>
        <c:manualLayout>
          <c:xMode val="edge"/>
          <c:yMode val="edge"/>
          <c:x val="0.23483670295489892"/>
          <c:y val="6.9444444444444448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4376006441223835"/>
          <c:y val="0.11780110819480896"/>
          <c:w val="0.66061660770664532"/>
          <c:h val="0.54656423155438905"/>
        </c:manualLayout>
      </c:layout>
      <c:barChart>
        <c:barDir val="col"/>
        <c:grouping val="clustered"/>
        <c:varyColors val="0"/>
        <c:ser>
          <c:idx val="0"/>
          <c:order val="0"/>
          <c:tx>
            <c:strRef>
              <c:f>FA!$B$21</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FA!$K$21:$P$21</c:f>
                <c:numCache>
                  <c:formatCode>General</c:formatCode>
                  <c:ptCount val="6"/>
                  <c:pt idx="0">
                    <c:v>0.58529368800000003</c:v>
                  </c:pt>
                  <c:pt idx="1">
                    <c:v>0.73249192600000002</c:v>
                  </c:pt>
                  <c:pt idx="2">
                    <c:v>0.47330364400000002</c:v>
                  </c:pt>
                  <c:pt idx="3">
                    <c:v>0.70397509599999997</c:v>
                  </c:pt>
                  <c:pt idx="4">
                    <c:v>0.43909324100000002</c:v>
                  </c:pt>
                  <c:pt idx="5">
                    <c:v>0.51430495300000001</c:v>
                  </c:pt>
                </c:numCache>
              </c:numRef>
            </c:plus>
            <c:minus>
              <c:numRef>
                <c:f>FA!$K$22:$P$22</c:f>
                <c:numCache>
                  <c:formatCode>General</c:formatCode>
                  <c:ptCount val="6"/>
                  <c:pt idx="0">
                    <c:v>4.4989932650000002</c:v>
                  </c:pt>
                  <c:pt idx="1">
                    <c:v>1.113732277</c:v>
                  </c:pt>
                  <c:pt idx="2">
                    <c:v>3.402943981</c:v>
                  </c:pt>
                  <c:pt idx="3">
                    <c:v>1.0209536180000001</c:v>
                  </c:pt>
                  <c:pt idx="4">
                    <c:v>0.51967749299999999</c:v>
                  </c:pt>
                  <c:pt idx="5">
                    <c:v>0.51628223200000001</c:v>
                  </c:pt>
                </c:numCache>
              </c:numRef>
            </c:minus>
            <c:spPr>
              <a:noFill/>
              <a:ln w="9525" cap="flat" cmpd="sng" algn="ctr">
                <a:solidFill>
                  <a:sysClr val="windowText" lastClr="000000"/>
                </a:solidFill>
                <a:round/>
              </a:ln>
              <a:effectLst/>
            </c:spPr>
          </c:errBars>
          <c:cat>
            <c:multiLvlStrRef>
              <c:f>FA!$C$19:$H$20</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FA!$C$21:$H$21</c:f>
              <c:numCache>
                <c:formatCode>General</c:formatCode>
                <c:ptCount val="6"/>
                <c:pt idx="0">
                  <c:v>58.972142210000001</c:v>
                </c:pt>
                <c:pt idx="1">
                  <c:v>8.3458356689999995</c:v>
                </c:pt>
                <c:pt idx="2">
                  <c:v>32.682022119999999</c:v>
                </c:pt>
                <c:pt idx="3">
                  <c:v>45.838018060000003</c:v>
                </c:pt>
                <c:pt idx="4">
                  <c:v>19.224203500000002</c:v>
                </c:pt>
                <c:pt idx="5">
                  <c:v>34.937778440000002</c:v>
                </c:pt>
              </c:numCache>
            </c:numRef>
          </c:val>
          <c:extLst>
            <c:ext xmlns:c16="http://schemas.microsoft.com/office/drawing/2014/chart" uri="{C3380CC4-5D6E-409C-BE32-E72D297353CC}">
              <c16:uniqueId val="{00000000-1167-499C-BC38-5BF226D18D92}"/>
            </c:ext>
          </c:extLst>
        </c:ser>
        <c:ser>
          <c:idx val="1"/>
          <c:order val="1"/>
          <c:tx>
            <c:strRef>
              <c:f>FA!$B$22</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FA!$K$22:$P$22</c:f>
                <c:numCache>
                  <c:formatCode>General</c:formatCode>
                  <c:ptCount val="6"/>
                  <c:pt idx="0">
                    <c:v>4.4989932650000002</c:v>
                  </c:pt>
                  <c:pt idx="1">
                    <c:v>1.113732277</c:v>
                  </c:pt>
                  <c:pt idx="2">
                    <c:v>3.402943981</c:v>
                  </c:pt>
                  <c:pt idx="3">
                    <c:v>1.0209536180000001</c:v>
                  </c:pt>
                  <c:pt idx="4">
                    <c:v>0.51967749299999999</c:v>
                  </c:pt>
                  <c:pt idx="5">
                    <c:v>0.51628223200000001</c:v>
                  </c:pt>
                </c:numCache>
              </c:numRef>
            </c:plus>
            <c:minus>
              <c:numRef>
                <c:f>FA!$K$22:$P$22</c:f>
                <c:numCache>
                  <c:formatCode>General</c:formatCode>
                  <c:ptCount val="6"/>
                  <c:pt idx="0">
                    <c:v>4.4989932650000002</c:v>
                  </c:pt>
                  <c:pt idx="1">
                    <c:v>1.113732277</c:v>
                  </c:pt>
                  <c:pt idx="2">
                    <c:v>3.402943981</c:v>
                  </c:pt>
                  <c:pt idx="3">
                    <c:v>1.0209536180000001</c:v>
                  </c:pt>
                  <c:pt idx="4">
                    <c:v>0.51967749299999999</c:v>
                  </c:pt>
                  <c:pt idx="5">
                    <c:v>0.51628223200000001</c:v>
                  </c:pt>
                </c:numCache>
              </c:numRef>
            </c:minus>
            <c:spPr>
              <a:noFill/>
              <a:ln w="9525" cap="flat" cmpd="sng" algn="ctr">
                <a:solidFill>
                  <a:sysClr val="windowText" lastClr="000000"/>
                </a:solidFill>
                <a:round/>
              </a:ln>
              <a:effectLst/>
            </c:spPr>
          </c:errBars>
          <c:cat>
            <c:multiLvlStrRef>
              <c:f>FA!$C$19:$H$20</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FA!$C$22:$H$22</c:f>
              <c:numCache>
                <c:formatCode>General</c:formatCode>
                <c:ptCount val="6"/>
                <c:pt idx="0">
                  <c:v>33.278068920000003</c:v>
                </c:pt>
                <c:pt idx="1">
                  <c:v>31.163717160000001</c:v>
                </c:pt>
                <c:pt idx="2">
                  <c:v>35.55821392</c:v>
                </c:pt>
                <c:pt idx="3">
                  <c:v>32.335243920000003</c:v>
                </c:pt>
                <c:pt idx="4">
                  <c:v>33.162642159999997</c:v>
                </c:pt>
                <c:pt idx="5">
                  <c:v>34.502113909999998</c:v>
                </c:pt>
              </c:numCache>
            </c:numRef>
          </c:val>
          <c:extLst>
            <c:ext xmlns:c16="http://schemas.microsoft.com/office/drawing/2014/chart" uri="{C3380CC4-5D6E-409C-BE32-E72D297353CC}">
              <c16:uniqueId val="{00000001-1167-499C-BC38-5BF226D18D92}"/>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sz="1200"/>
              <a:t>FA distribution - Xylose</a:t>
            </a:r>
          </a:p>
        </c:rich>
      </c:tx>
      <c:layout>
        <c:manualLayout>
          <c:xMode val="edge"/>
          <c:yMode val="edge"/>
          <c:x val="0.23640354174064734"/>
          <c:y val="0.1805555555555555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6296550671550672"/>
          <c:y val="0.21039370078740158"/>
          <c:w val="0.61828839904627308"/>
          <c:h val="0.47711978710994457"/>
        </c:manualLayout>
      </c:layout>
      <c:barChart>
        <c:barDir val="col"/>
        <c:grouping val="clustered"/>
        <c:varyColors val="0"/>
        <c:ser>
          <c:idx val="0"/>
          <c:order val="0"/>
          <c:tx>
            <c:strRef>
              <c:f>FA!$B$28</c:f>
              <c:strCache>
                <c:ptCount val="1"/>
                <c:pt idx="0">
                  <c:v>Galdieria</c:v>
                </c:pt>
              </c:strCache>
            </c:strRef>
          </c:tx>
          <c:spPr>
            <a:solidFill>
              <a:srgbClr val="5B9BD5">
                <a:lumMod val="60000"/>
                <a:lumOff val="40000"/>
              </a:srgbClr>
            </a:solidFill>
            <a:ln w="9525">
              <a:solidFill>
                <a:sysClr val="windowText" lastClr="000000"/>
              </a:solidFill>
            </a:ln>
            <a:effectLst/>
          </c:spPr>
          <c:invertIfNegative val="0"/>
          <c:errBars>
            <c:errBarType val="plus"/>
            <c:errValType val="cust"/>
            <c:noEndCap val="0"/>
            <c:plus>
              <c:numRef>
                <c:f>FA!$K$28:$P$28</c:f>
                <c:numCache>
                  <c:formatCode>General</c:formatCode>
                  <c:ptCount val="6"/>
                  <c:pt idx="0">
                    <c:v>0.75069257</c:v>
                  </c:pt>
                  <c:pt idx="1">
                    <c:v>0.62593704100000003</c:v>
                  </c:pt>
                  <c:pt idx="2">
                    <c:v>0.12518499599999999</c:v>
                  </c:pt>
                  <c:pt idx="3">
                    <c:v>0.852034081</c:v>
                  </c:pt>
                  <c:pt idx="4">
                    <c:v>8.4355693999999995E-2</c:v>
                  </c:pt>
                  <c:pt idx="5">
                    <c:v>0.93638977499999998</c:v>
                  </c:pt>
                </c:numCache>
              </c:numRef>
            </c:plus>
            <c:minus>
              <c:numRef>
                <c:f>FA!$K$28:$P$28</c:f>
                <c:numCache>
                  <c:formatCode>General</c:formatCode>
                  <c:ptCount val="6"/>
                  <c:pt idx="0">
                    <c:v>0.75069257</c:v>
                  </c:pt>
                  <c:pt idx="1">
                    <c:v>0.62593704100000003</c:v>
                  </c:pt>
                  <c:pt idx="2">
                    <c:v>0.12518499599999999</c:v>
                  </c:pt>
                  <c:pt idx="3">
                    <c:v>0.852034081</c:v>
                  </c:pt>
                  <c:pt idx="4">
                    <c:v>8.4355693999999995E-2</c:v>
                  </c:pt>
                  <c:pt idx="5">
                    <c:v>0.93638977499999998</c:v>
                  </c:pt>
                </c:numCache>
              </c:numRef>
            </c:minus>
            <c:spPr>
              <a:noFill/>
              <a:ln w="9525" cap="flat" cmpd="sng" algn="ctr">
                <a:solidFill>
                  <a:sysClr val="windowText" lastClr="000000"/>
                </a:solidFill>
                <a:round/>
              </a:ln>
              <a:effectLst/>
            </c:spPr>
          </c:errBars>
          <c:cat>
            <c:multiLvlStrRef>
              <c:f>FA!$C$26:$H$27</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FA!$C$28:$H$28</c:f>
              <c:numCache>
                <c:formatCode>General</c:formatCode>
                <c:ptCount val="6"/>
                <c:pt idx="0">
                  <c:v>62.864479289999998</c:v>
                </c:pt>
                <c:pt idx="1">
                  <c:v>16.927244949999999</c:v>
                </c:pt>
                <c:pt idx="2">
                  <c:v>20.208275749999999</c:v>
                </c:pt>
                <c:pt idx="3">
                  <c:v>53.609586290000003</c:v>
                </c:pt>
                <c:pt idx="4">
                  <c:v>19.1428938</c:v>
                </c:pt>
                <c:pt idx="5">
                  <c:v>27.247519910000001</c:v>
                </c:pt>
              </c:numCache>
            </c:numRef>
          </c:val>
          <c:extLst>
            <c:ext xmlns:c16="http://schemas.microsoft.com/office/drawing/2014/chart" uri="{C3380CC4-5D6E-409C-BE32-E72D297353CC}">
              <c16:uniqueId val="{00000000-CF3B-47D3-A6BE-F25BA8E47511}"/>
            </c:ext>
          </c:extLst>
        </c:ser>
        <c:dLbls>
          <c:showLegendKey val="0"/>
          <c:showVal val="0"/>
          <c:showCatName val="0"/>
          <c:showSerName val="0"/>
          <c:showPercent val="0"/>
          <c:showBubbleSize val="0"/>
        </c:dLbls>
        <c:gapWidth val="80"/>
        <c:overlap val="-24"/>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sz="1200"/>
              <a:t>FA distribtuion </a:t>
            </a:r>
            <a:r>
              <a:rPr lang="en-GB" sz="1200" baseline="0"/>
              <a:t>- Acetate</a:t>
            </a:r>
            <a:endParaRPr lang="en-GB" sz="1200"/>
          </a:p>
        </c:rich>
      </c:tx>
      <c:layout>
        <c:manualLayout>
          <c:xMode val="edge"/>
          <c:yMode val="edge"/>
          <c:x val="0.25179805549557371"/>
          <c:y val="4.1666666666666664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4733414526812397"/>
          <c:y val="9.00233304170312E-2"/>
          <c:w val="0.80803417154732149"/>
          <c:h val="0.54656423155438905"/>
        </c:manualLayout>
      </c:layout>
      <c:barChart>
        <c:barDir val="col"/>
        <c:grouping val="clustered"/>
        <c:varyColors val="0"/>
        <c:ser>
          <c:idx val="0"/>
          <c:order val="0"/>
          <c:tx>
            <c:strRef>
              <c:f>FA!$B$34</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FA!$K$34:$P$34</c:f>
                <c:numCache>
                  <c:formatCode>General</c:formatCode>
                  <c:ptCount val="6"/>
                  <c:pt idx="0">
                    <c:v>1.1371595130000001</c:v>
                  </c:pt>
                  <c:pt idx="1">
                    <c:v>0.59999464199999997</c:v>
                  </c:pt>
                  <c:pt idx="2">
                    <c:v>1.2751250759999999</c:v>
                  </c:pt>
                  <c:pt idx="3">
                    <c:v>4.1765843140000003</c:v>
                  </c:pt>
                  <c:pt idx="4">
                    <c:v>0.79772377500000002</c:v>
                  </c:pt>
                  <c:pt idx="5">
                    <c:v>4.123109296</c:v>
                  </c:pt>
                </c:numCache>
              </c:numRef>
            </c:plus>
            <c:minus>
              <c:numRef>
                <c:f>FA!$K$34:$P$34</c:f>
                <c:numCache>
                  <c:formatCode>General</c:formatCode>
                  <c:ptCount val="6"/>
                  <c:pt idx="0">
                    <c:v>1.1371595130000001</c:v>
                  </c:pt>
                  <c:pt idx="1">
                    <c:v>0.59999464199999997</c:v>
                  </c:pt>
                  <c:pt idx="2">
                    <c:v>1.2751250759999999</c:v>
                  </c:pt>
                  <c:pt idx="3">
                    <c:v>4.1765843140000003</c:v>
                  </c:pt>
                  <c:pt idx="4">
                    <c:v>0.79772377500000002</c:v>
                  </c:pt>
                  <c:pt idx="5">
                    <c:v>4.123109296</c:v>
                  </c:pt>
                </c:numCache>
              </c:numRef>
            </c:minus>
            <c:spPr>
              <a:noFill/>
              <a:ln w="9525" cap="flat" cmpd="sng" algn="ctr">
                <a:solidFill>
                  <a:sysClr val="windowText" lastClr="000000"/>
                </a:solidFill>
                <a:round/>
              </a:ln>
              <a:effectLst/>
            </c:spPr>
          </c:errBars>
          <c:cat>
            <c:multiLvlStrRef>
              <c:f>FA!$C$32:$H$33</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FA!$C$34:$H$34</c:f>
              <c:numCache>
                <c:formatCode>General</c:formatCode>
                <c:ptCount val="6"/>
                <c:pt idx="0">
                  <c:v>67.205952460000006</c:v>
                </c:pt>
                <c:pt idx="1">
                  <c:v>8.7792623849999991</c:v>
                </c:pt>
                <c:pt idx="2">
                  <c:v>27.831785679999999</c:v>
                </c:pt>
                <c:pt idx="3">
                  <c:v>59.666938119999998</c:v>
                </c:pt>
                <c:pt idx="4">
                  <c:v>9.5302287920000008</c:v>
                </c:pt>
                <c:pt idx="5">
                  <c:v>35.209401499999998</c:v>
                </c:pt>
              </c:numCache>
            </c:numRef>
          </c:val>
          <c:extLst>
            <c:ext xmlns:c16="http://schemas.microsoft.com/office/drawing/2014/chart" uri="{C3380CC4-5D6E-409C-BE32-E72D297353CC}">
              <c16:uniqueId val="{00000000-9A39-4744-A593-FF8D0EAA85EF}"/>
            </c:ext>
          </c:extLst>
        </c:ser>
        <c:ser>
          <c:idx val="1"/>
          <c:order val="1"/>
          <c:tx>
            <c:strRef>
              <c:f>FA!$B$35</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FA!$K$35:$P$35</c:f>
                <c:numCache>
                  <c:formatCode>General</c:formatCode>
                  <c:ptCount val="6"/>
                  <c:pt idx="0">
                    <c:v>0.42522229</c:v>
                  </c:pt>
                  <c:pt idx="1">
                    <c:v>0.44354880000000002</c:v>
                  </c:pt>
                  <c:pt idx="2">
                    <c:v>0.29215682599999998</c:v>
                  </c:pt>
                  <c:pt idx="3">
                    <c:v>0.89585082299999996</c:v>
                  </c:pt>
                  <c:pt idx="4">
                    <c:v>0.30556665199999999</c:v>
                  </c:pt>
                  <c:pt idx="5">
                    <c:v>0.92694605699999999</c:v>
                  </c:pt>
                </c:numCache>
              </c:numRef>
            </c:plus>
            <c:minus>
              <c:numRef>
                <c:f>FA!$K$35:$P$35</c:f>
                <c:numCache>
                  <c:formatCode>General</c:formatCode>
                  <c:ptCount val="6"/>
                  <c:pt idx="0">
                    <c:v>0.42522229</c:v>
                  </c:pt>
                  <c:pt idx="1">
                    <c:v>0.44354880000000002</c:v>
                  </c:pt>
                  <c:pt idx="2">
                    <c:v>0.29215682599999998</c:v>
                  </c:pt>
                  <c:pt idx="3">
                    <c:v>0.89585082299999996</c:v>
                  </c:pt>
                  <c:pt idx="4">
                    <c:v>0.30556665199999999</c:v>
                  </c:pt>
                  <c:pt idx="5">
                    <c:v>0.92694605699999999</c:v>
                  </c:pt>
                </c:numCache>
              </c:numRef>
            </c:minus>
            <c:spPr>
              <a:noFill/>
              <a:ln w="9525" cap="flat" cmpd="sng" algn="ctr">
                <a:solidFill>
                  <a:sysClr val="windowText" lastClr="000000"/>
                </a:solidFill>
                <a:round/>
              </a:ln>
              <a:effectLst/>
            </c:spPr>
          </c:errBars>
          <c:cat>
            <c:multiLvlStrRef>
              <c:f>FA!$C$32:$H$33</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FA!$C$35:$H$35</c:f>
              <c:numCache>
                <c:formatCode>General</c:formatCode>
                <c:ptCount val="6"/>
                <c:pt idx="0">
                  <c:v>30.473992119999998</c:v>
                </c:pt>
                <c:pt idx="1">
                  <c:v>39.581600780000002</c:v>
                </c:pt>
                <c:pt idx="2">
                  <c:v>29.944407099999999</c:v>
                </c:pt>
                <c:pt idx="3">
                  <c:v>38.33294798</c:v>
                </c:pt>
                <c:pt idx="4">
                  <c:v>15.692914910000001</c:v>
                </c:pt>
                <c:pt idx="5">
                  <c:v>45.974137110000001</c:v>
                </c:pt>
              </c:numCache>
            </c:numRef>
          </c:val>
          <c:extLst>
            <c:ext xmlns:c16="http://schemas.microsoft.com/office/drawing/2014/chart" uri="{C3380CC4-5D6E-409C-BE32-E72D297353CC}">
              <c16:uniqueId val="{00000001-9A39-4744-A593-FF8D0EAA85EF}"/>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sz="1200"/>
              <a:t>FA distribution - Mix</a:t>
            </a:r>
          </a:p>
        </c:rich>
      </c:tx>
      <c:layout>
        <c:manualLayout>
          <c:xMode val="edge"/>
          <c:yMode val="edge"/>
          <c:x val="0.16093044619422572"/>
          <c:y val="0.11574074074074074"/>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8.5305555555555551E-2"/>
          <c:y val="0.14557888597258675"/>
          <c:w val="0.45080555555555563"/>
          <c:h val="0.47249015748031498"/>
        </c:manualLayout>
      </c:layout>
      <c:barChart>
        <c:barDir val="col"/>
        <c:grouping val="clustered"/>
        <c:varyColors val="0"/>
        <c:ser>
          <c:idx val="0"/>
          <c:order val="0"/>
          <c:tx>
            <c:strRef>
              <c:f>FA!$B$41</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FA!$K$41:$P$41</c:f>
                <c:numCache>
                  <c:formatCode>General</c:formatCode>
                  <c:ptCount val="6"/>
                  <c:pt idx="0">
                    <c:v>4.7303137819999996</c:v>
                  </c:pt>
                  <c:pt idx="1">
                    <c:v>0.57024222800000002</c:v>
                  </c:pt>
                  <c:pt idx="2">
                    <c:v>4.229395244</c:v>
                  </c:pt>
                  <c:pt idx="3">
                    <c:v>4.8543851030000003</c:v>
                  </c:pt>
                  <c:pt idx="4">
                    <c:v>0.189967417</c:v>
                  </c:pt>
                  <c:pt idx="5">
                    <c:v>4.85619231</c:v>
                  </c:pt>
                </c:numCache>
              </c:numRef>
            </c:plus>
            <c:minus>
              <c:numRef>
                <c:f>FA!$K$41:$P$41</c:f>
                <c:numCache>
                  <c:formatCode>General</c:formatCode>
                  <c:ptCount val="6"/>
                  <c:pt idx="0">
                    <c:v>4.7303137819999996</c:v>
                  </c:pt>
                  <c:pt idx="1">
                    <c:v>0.57024222800000002</c:v>
                  </c:pt>
                  <c:pt idx="2">
                    <c:v>4.229395244</c:v>
                  </c:pt>
                  <c:pt idx="3">
                    <c:v>4.8543851030000003</c:v>
                  </c:pt>
                  <c:pt idx="4">
                    <c:v>0.189967417</c:v>
                  </c:pt>
                  <c:pt idx="5">
                    <c:v>4.85619231</c:v>
                  </c:pt>
                </c:numCache>
              </c:numRef>
            </c:minus>
            <c:spPr>
              <a:noFill/>
              <a:ln w="9525" cap="flat" cmpd="sng" algn="ctr">
                <a:solidFill>
                  <a:sysClr val="windowText" lastClr="000000"/>
                </a:solidFill>
                <a:round/>
              </a:ln>
              <a:effectLst/>
            </c:spPr>
          </c:errBars>
          <c:cat>
            <c:multiLvlStrRef>
              <c:f>FA!$C$39:$H$40</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FA!$C$41:$H$41</c:f>
              <c:numCache>
                <c:formatCode>General</c:formatCode>
                <c:ptCount val="6"/>
                <c:pt idx="0">
                  <c:v>75.421558070000003</c:v>
                </c:pt>
                <c:pt idx="1">
                  <c:v>6.6596366580000002</c:v>
                </c:pt>
                <c:pt idx="2">
                  <c:v>20.662864450000001</c:v>
                </c:pt>
                <c:pt idx="3">
                  <c:v>76.529862649999998</c:v>
                </c:pt>
                <c:pt idx="4">
                  <c:v>5.1569037880000002</c:v>
                </c:pt>
                <c:pt idx="5">
                  <c:v>20.616919549999999</c:v>
                </c:pt>
              </c:numCache>
            </c:numRef>
          </c:val>
          <c:extLst>
            <c:ext xmlns:c16="http://schemas.microsoft.com/office/drawing/2014/chart" uri="{C3380CC4-5D6E-409C-BE32-E72D297353CC}">
              <c16:uniqueId val="{00000000-93FA-41DE-AD47-BD35EE175CC1}"/>
            </c:ext>
          </c:extLst>
        </c:ser>
        <c:ser>
          <c:idx val="1"/>
          <c:order val="1"/>
          <c:tx>
            <c:strRef>
              <c:f>FA!$B$42</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FA!$K$42:$P$42</c:f>
                <c:numCache>
                  <c:formatCode>General</c:formatCode>
                  <c:ptCount val="6"/>
                  <c:pt idx="0">
                    <c:v>0.20222862599999999</c:v>
                  </c:pt>
                  <c:pt idx="1">
                    <c:v>0.97864358399999996</c:v>
                  </c:pt>
                  <c:pt idx="2">
                    <c:v>0.77641495800000004</c:v>
                  </c:pt>
                  <c:pt idx="3">
                    <c:v>2.1829428659999999</c:v>
                  </c:pt>
                  <c:pt idx="4">
                    <c:v>3.3064794470000001</c:v>
                  </c:pt>
                  <c:pt idx="5">
                    <c:v>1.3341645639999999</c:v>
                  </c:pt>
                </c:numCache>
              </c:numRef>
            </c:plus>
            <c:minus>
              <c:numRef>
                <c:f>FA!$K$42:$P$42</c:f>
                <c:numCache>
                  <c:formatCode>General</c:formatCode>
                  <c:ptCount val="6"/>
                  <c:pt idx="0">
                    <c:v>0.20222862599999999</c:v>
                  </c:pt>
                  <c:pt idx="1">
                    <c:v>0.97864358399999996</c:v>
                  </c:pt>
                  <c:pt idx="2">
                    <c:v>0.77641495800000004</c:v>
                  </c:pt>
                  <c:pt idx="3">
                    <c:v>2.1829428659999999</c:v>
                  </c:pt>
                  <c:pt idx="4">
                    <c:v>3.3064794470000001</c:v>
                  </c:pt>
                  <c:pt idx="5">
                    <c:v>1.3341645639999999</c:v>
                  </c:pt>
                </c:numCache>
              </c:numRef>
            </c:minus>
            <c:spPr>
              <a:noFill/>
              <a:ln w="9525" cap="flat" cmpd="sng" algn="ctr">
                <a:solidFill>
                  <a:sysClr val="windowText" lastClr="000000"/>
                </a:solidFill>
                <a:round/>
              </a:ln>
              <a:effectLst/>
            </c:spPr>
          </c:errBars>
          <c:cat>
            <c:multiLvlStrRef>
              <c:f>FA!$C$39:$H$40</c:f>
              <c:multiLvlStrCache>
                <c:ptCount val="6"/>
                <c:lvl>
                  <c:pt idx="0">
                    <c:v>%SFA</c:v>
                  </c:pt>
                  <c:pt idx="1">
                    <c:v>%MUFA</c:v>
                  </c:pt>
                  <c:pt idx="2">
                    <c:v>%PUFA</c:v>
                  </c:pt>
                  <c:pt idx="3">
                    <c:v>%SFA</c:v>
                  </c:pt>
                  <c:pt idx="4">
                    <c:v>%MUFA</c:v>
                  </c:pt>
                  <c:pt idx="5">
                    <c:v>%PUFA</c:v>
                  </c:pt>
                </c:lvl>
                <c:lvl>
                  <c:pt idx="0">
                    <c:v>Expon. phase</c:v>
                  </c:pt>
                  <c:pt idx="3">
                    <c:v>Stat. phase</c:v>
                  </c:pt>
                </c:lvl>
              </c:multiLvlStrCache>
            </c:multiLvlStrRef>
          </c:cat>
          <c:val>
            <c:numRef>
              <c:f>FA!$C$42:$H$42</c:f>
              <c:numCache>
                <c:formatCode>General</c:formatCode>
                <c:ptCount val="6"/>
                <c:pt idx="0">
                  <c:v>26.44606353</c:v>
                </c:pt>
                <c:pt idx="1">
                  <c:v>39.040828220000002</c:v>
                </c:pt>
                <c:pt idx="2">
                  <c:v>34.513108260000003</c:v>
                </c:pt>
                <c:pt idx="3">
                  <c:v>48.28454035</c:v>
                </c:pt>
                <c:pt idx="4">
                  <c:v>17.36239776</c:v>
                </c:pt>
                <c:pt idx="5">
                  <c:v>34.353061879999998</c:v>
                </c:pt>
              </c:numCache>
            </c:numRef>
          </c:val>
          <c:extLst>
            <c:ext xmlns:c16="http://schemas.microsoft.com/office/drawing/2014/chart" uri="{C3380CC4-5D6E-409C-BE32-E72D297353CC}">
              <c16:uniqueId val="{00000001-93FA-41DE-AD47-BD35EE175CC1}"/>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50"/>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26665201023776"/>
          <c:y val="8.9079202568459664E-2"/>
          <c:w val="0.61390433694587165"/>
          <c:h val="0.69507095854248357"/>
        </c:manualLayout>
      </c:layout>
      <c:scatterChart>
        <c:scatterStyle val="lineMarker"/>
        <c:varyColors val="0"/>
        <c:ser>
          <c:idx val="3"/>
          <c:order val="3"/>
          <c:tx>
            <c:strRef>
              <c:f>'DW and sugars'!$G$14</c:f>
              <c:strCache>
                <c:ptCount val="1"/>
                <c:pt idx="0">
                  <c:v>[Carbon] - Galdieria</c:v>
                </c:pt>
              </c:strCache>
            </c:strRef>
          </c:tx>
          <c:spPr>
            <a:ln w="12700" cap="rnd">
              <a:solidFill>
                <a:srgbClr val="5B9BD5">
                  <a:lumMod val="75000"/>
                </a:srgbClr>
              </a:solidFill>
              <a:prstDash val="sysDash"/>
              <a:round/>
            </a:ln>
            <a:effectLst/>
          </c:spPr>
          <c:marker>
            <c:symbol val="diamond"/>
            <c:size val="6"/>
            <c:spPr>
              <a:solidFill>
                <a:srgbClr val="5B9BD5">
                  <a:lumMod val="75000"/>
                </a:srgbClr>
              </a:solidFill>
              <a:ln w="9525">
                <a:solidFill>
                  <a:sysClr val="windowText" lastClr="000000"/>
                </a:solidFill>
              </a:ln>
              <a:effectLst/>
            </c:spPr>
          </c:marker>
          <c:errBars>
            <c:errDir val="y"/>
            <c:errBarType val="both"/>
            <c:errValType val="cust"/>
            <c:noEndCap val="0"/>
            <c:plus>
              <c:numRef>
                <c:f>'DW and sugars'!$H$19:$H$23</c:f>
                <c:numCache>
                  <c:formatCode>General</c:formatCode>
                  <c:ptCount val="5"/>
                  <c:pt idx="0">
                    <c:v>0</c:v>
                  </c:pt>
                  <c:pt idx="1">
                    <c:v>6.0228162950000002</c:v>
                  </c:pt>
                  <c:pt idx="2">
                    <c:v>13.8200255</c:v>
                  </c:pt>
                  <c:pt idx="3">
                    <c:v>2.3944386199999999</c:v>
                  </c:pt>
                  <c:pt idx="4">
                    <c:v>0.30853780200000003</c:v>
                  </c:pt>
                </c:numCache>
              </c:numRef>
            </c:plus>
            <c:minus>
              <c:numRef>
                <c:f>'DW and sugars'!$H$19:$H$23</c:f>
                <c:numCache>
                  <c:formatCode>General</c:formatCode>
                  <c:ptCount val="5"/>
                  <c:pt idx="0">
                    <c:v>0</c:v>
                  </c:pt>
                  <c:pt idx="1">
                    <c:v>6.0228162950000002</c:v>
                  </c:pt>
                  <c:pt idx="2">
                    <c:v>13.8200255</c:v>
                  </c:pt>
                  <c:pt idx="3">
                    <c:v>2.3944386199999999</c:v>
                  </c:pt>
                  <c:pt idx="4">
                    <c:v>0.30853780200000003</c:v>
                  </c:pt>
                </c:numCache>
              </c:numRef>
            </c:minus>
            <c:spPr>
              <a:noFill/>
              <a:ln w="9525" cap="flat" cmpd="sng" algn="ctr">
                <a:solidFill>
                  <a:srgbClr val="5B9BD5">
                    <a:lumMod val="75000"/>
                  </a:srgbClr>
                </a:solidFill>
                <a:round/>
              </a:ln>
              <a:effectLst/>
            </c:spPr>
          </c:errBars>
          <c:xVal>
            <c:numRef>
              <c:f>'DW and sugars'!$F$19:$F$23</c:f>
              <c:numCache>
                <c:formatCode>General</c:formatCode>
                <c:ptCount val="5"/>
                <c:pt idx="0">
                  <c:v>0</c:v>
                </c:pt>
                <c:pt idx="1">
                  <c:v>2.8</c:v>
                </c:pt>
                <c:pt idx="2">
                  <c:v>3.8</c:v>
                </c:pt>
                <c:pt idx="3">
                  <c:v>4.8</c:v>
                </c:pt>
                <c:pt idx="4">
                  <c:v>5.9</c:v>
                </c:pt>
              </c:numCache>
            </c:numRef>
          </c:xVal>
          <c:yVal>
            <c:numRef>
              <c:f>'DW and sugars'!$G$19:$G$23</c:f>
              <c:numCache>
                <c:formatCode>General</c:formatCode>
                <c:ptCount val="5"/>
                <c:pt idx="0">
                  <c:v>150</c:v>
                </c:pt>
                <c:pt idx="1">
                  <c:v>128.41078419999999</c:v>
                </c:pt>
                <c:pt idx="2">
                  <c:v>92.113669590000001</c:v>
                </c:pt>
                <c:pt idx="3">
                  <c:v>3.9007177799999999</c:v>
                </c:pt>
                <c:pt idx="4">
                  <c:v>2.0730821740000001</c:v>
                </c:pt>
              </c:numCache>
            </c:numRef>
          </c:yVal>
          <c:smooth val="0"/>
          <c:extLst>
            <c:ext xmlns:c16="http://schemas.microsoft.com/office/drawing/2014/chart" uri="{C3380CC4-5D6E-409C-BE32-E72D297353CC}">
              <c16:uniqueId val="{00000000-E003-4097-A6F0-E69F48AB1DE8}"/>
            </c:ext>
          </c:extLst>
        </c:ser>
        <c:ser>
          <c:idx val="4"/>
          <c:order val="4"/>
          <c:tx>
            <c:strRef>
              <c:f>'DW and sugars'!$S$14</c:f>
              <c:strCache>
                <c:ptCount val="1"/>
                <c:pt idx="0">
                  <c:v>[Carbon] - Chlorella</c:v>
                </c:pt>
              </c:strCache>
            </c:strRef>
          </c:tx>
          <c:spPr>
            <a:ln w="12700" cap="rnd">
              <a:solidFill>
                <a:srgbClr val="70AD47">
                  <a:lumMod val="50000"/>
                </a:srgbClr>
              </a:solidFill>
              <a:prstDash val="sysDash"/>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sugars'!$T$19:$T$25</c:f>
                <c:numCache>
                  <c:formatCode>General</c:formatCode>
                  <c:ptCount val="7"/>
                  <c:pt idx="0">
                    <c:v>0.43611107599999999</c:v>
                  </c:pt>
                  <c:pt idx="1">
                    <c:v>0.83488363200000004</c:v>
                  </c:pt>
                  <c:pt idx="2">
                    <c:v>0.98980807199999998</c:v>
                  </c:pt>
                  <c:pt idx="3">
                    <c:v>0.84704693799999997</c:v>
                  </c:pt>
                  <c:pt idx="4">
                    <c:v>1.62351717</c:v>
                  </c:pt>
                  <c:pt idx="5">
                    <c:v>5.183583574</c:v>
                  </c:pt>
                  <c:pt idx="6">
                    <c:v>2.1240172230000001</c:v>
                  </c:pt>
                </c:numCache>
              </c:numRef>
            </c:plus>
            <c:minus>
              <c:numRef>
                <c:f>'DW and sugars'!$T$19:$T$25</c:f>
                <c:numCache>
                  <c:formatCode>General</c:formatCode>
                  <c:ptCount val="7"/>
                  <c:pt idx="0">
                    <c:v>0.43611107599999999</c:v>
                  </c:pt>
                  <c:pt idx="1">
                    <c:v>0.83488363200000004</c:v>
                  </c:pt>
                  <c:pt idx="2">
                    <c:v>0.98980807199999998</c:v>
                  </c:pt>
                  <c:pt idx="3">
                    <c:v>0.84704693799999997</c:v>
                  </c:pt>
                  <c:pt idx="4">
                    <c:v>1.62351717</c:v>
                  </c:pt>
                  <c:pt idx="5">
                    <c:v>5.183583574</c:v>
                  </c:pt>
                  <c:pt idx="6">
                    <c:v>2.1240172230000001</c:v>
                  </c:pt>
                </c:numCache>
              </c:numRef>
            </c:minus>
            <c:spPr>
              <a:noFill/>
              <a:ln w="9525" cap="flat" cmpd="sng" algn="ctr">
                <a:solidFill>
                  <a:srgbClr val="70AD47">
                    <a:lumMod val="50000"/>
                  </a:srgbClr>
                </a:solidFill>
                <a:round/>
              </a:ln>
              <a:effectLst/>
            </c:spPr>
          </c:errBars>
          <c:xVal>
            <c:numRef>
              <c:f>'DW and sugars'!$R$19:$R$25</c:f>
              <c:numCache>
                <c:formatCode>General</c:formatCode>
                <c:ptCount val="7"/>
                <c:pt idx="0">
                  <c:v>0</c:v>
                </c:pt>
                <c:pt idx="1">
                  <c:v>1</c:v>
                </c:pt>
                <c:pt idx="2">
                  <c:v>2</c:v>
                </c:pt>
                <c:pt idx="3">
                  <c:v>2.9</c:v>
                </c:pt>
                <c:pt idx="4">
                  <c:v>4</c:v>
                </c:pt>
                <c:pt idx="5">
                  <c:v>6</c:v>
                </c:pt>
                <c:pt idx="6">
                  <c:v>6.9</c:v>
                </c:pt>
              </c:numCache>
            </c:numRef>
          </c:xVal>
          <c:yVal>
            <c:numRef>
              <c:f>'DW and sugars'!$S$19:$S$25</c:f>
              <c:numCache>
                <c:formatCode>General</c:formatCode>
                <c:ptCount val="7"/>
                <c:pt idx="0">
                  <c:v>142.25360069999999</c:v>
                </c:pt>
                <c:pt idx="1">
                  <c:v>135.52710959999999</c:v>
                </c:pt>
                <c:pt idx="2">
                  <c:v>135.28970000000001</c:v>
                </c:pt>
                <c:pt idx="3">
                  <c:v>136.79357089999999</c:v>
                </c:pt>
                <c:pt idx="4">
                  <c:v>135.4367</c:v>
                </c:pt>
                <c:pt idx="5">
                  <c:v>135.3621201</c:v>
                </c:pt>
                <c:pt idx="6">
                  <c:v>137.2709878</c:v>
                </c:pt>
              </c:numCache>
            </c:numRef>
          </c:yVal>
          <c:smooth val="0"/>
          <c:extLst>
            <c:ext xmlns:c16="http://schemas.microsoft.com/office/drawing/2014/chart" uri="{C3380CC4-5D6E-409C-BE32-E72D297353CC}">
              <c16:uniqueId val="{00000001-E003-4097-A6F0-E69F48AB1DE8}"/>
            </c:ext>
          </c:extLst>
        </c:ser>
        <c:ser>
          <c:idx val="5"/>
          <c:order val="5"/>
          <c:tx>
            <c:strRef>
              <c:f>'DW and sugars'!$M$14</c:f>
              <c:strCache>
                <c:ptCount val="1"/>
                <c:pt idx="0">
                  <c:v>[Carbon] - Euglena</c:v>
                </c:pt>
              </c:strCache>
            </c:strRef>
          </c:tx>
          <c:spPr>
            <a:ln w="19050" cap="rnd">
              <a:solidFill>
                <a:srgbClr val="ED7D31">
                  <a:lumMod val="75000"/>
                </a:srgbClr>
              </a:solidFill>
              <a:prstDash val="sysDash"/>
              <a:round/>
            </a:ln>
            <a:effectLst/>
          </c:spPr>
          <c:marker>
            <c:symbol val="triangle"/>
            <c:size val="5"/>
            <c:spPr>
              <a:solidFill>
                <a:srgbClr val="ED7D31">
                  <a:lumMod val="75000"/>
                </a:srgbClr>
              </a:solidFill>
              <a:ln w="9525">
                <a:solidFill>
                  <a:srgbClr val="ED7D31">
                    <a:lumMod val="75000"/>
                  </a:srgbClr>
                </a:solidFill>
              </a:ln>
              <a:effectLst/>
            </c:spPr>
          </c:marker>
          <c:xVal>
            <c:numRef>
              <c:f>'DW and sugars'!$I$19:$I$25</c:f>
              <c:numCache>
                <c:formatCode>General</c:formatCode>
                <c:ptCount val="7"/>
                <c:pt idx="0">
                  <c:v>0</c:v>
                </c:pt>
                <c:pt idx="1">
                  <c:v>1</c:v>
                </c:pt>
                <c:pt idx="2">
                  <c:v>2</c:v>
                </c:pt>
                <c:pt idx="3">
                  <c:v>2.9166666666642413</c:v>
                </c:pt>
                <c:pt idx="4">
                  <c:v>4.0416666666642413</c:v>
                </c:pt>
                <c:pt idx="5">
                  <c:v>4.8541666666642413</c:v>
                </c:pt>
                <c:pt idx="6">
                  <c:v>5.9583333333284827</c:v>
                </c:pt>
              </c:numCache>
            </c:numRef>
          </c:xVal>
          <c:yVal>
            <c:numRef>
              <c:f>'DW and sugars'!$M$19:$M$25</c:f>
              <c:numCache>
                <c:formatCode>General</c:formatCode>
                <c:ptCount val="7"/>
              </c:numCache>
            </c:numRef>
          </c:yVal>
          <c:smooth val="0"/>
          <c:extLst>
            <c:ext xmlns:c16="http://schemas.microsoft.com/office/drawing/2014/chart" uri="{C3380CC4-5D6E-409C-BE32-E72D297353CC}">
              <c16:uniqueId val="{00000002-E003-4097-A6F0-E69F48AB1DE8}"/>
            </c:ext>
          </c:extLst>
        </c:ser>
        <c:dLbls>
          <c:showLegendKey val="0"/>
          <c:showVal val="0"/>
          <c:showCatName val="0"/>
          <c:showSerName val="0"/>
          <c:showPercent val="0"/>
          <c:showBubbleSize val="0"/>
        </c:dLbls>
        <c:axId val="1238975791"/>
        <c:axId val="1248657503"/>
      </c:scatterChart>
      <c:scatterChart>
        <c:scatterStyle val="lineMarker"/>
        <c:varyColors val="0"/>
        <c:ser>
          <c:idx val="1"/>
          <c:order val="0"/>
          <c:tx>
            <c:strRef>
              <c:f>'DW and sugars'!$C$4:$H$4</c:f>
              <c:strCache>
                <c:ptCount val="1"/>
                <c:pt idx="0">
                  <c:v>Galdieria</c:v>
                </c:pt>
              </c:strCache>
            </c:strRef>
          </c:tx>
          <c:spPr>
            <a:ln w="12700" cap="rnd">
              <a:solidFill>
                <a:srgbClr val="5B9BD5">
                  <a:lumMod val="75000"/>
                </a:srgbClr>
              </a:solidFill>
              <a:round/>
            </a:ln>
            <a:effectLst/>
          </c:spPr>
          <c:marker>
            <c:symbol val="diamond"/>
            <c:size val="6"/>
            <c:spPr>
              <a:solidFill>
                <a:srgbClr val="5B9BD5">
                  <a:lumMod val="75000"/>
                </a:srgbClr>
              </a:solidFill>
              <a:ln w="9525">
                <a:solidFill>
                  <a:sysClr val="windowText" lastClr="000000"/>
                </a:solidFill>
              </a:ln>
              <a:effectLst/>
            </c:spPr>
          </c:marker>
          <c:errBars>
            <c:errDir val="y"/>
            <c:errBarType val="both"/>
            <c:errValType val="cust"/>
            <c:noEndCap val="0"/>
            <c:plus>
              <c:numRef>
                <c:f>'DW and sugars'!$E$19:$E$23</c:f>
                <c:numCache>
                  <c:formatCode>General</c:formatCode>
                  <c:ptCount val="5"/>
                  <c:pt idx="0">
                    <c:v>0</c:v>
                  </c:pt>
                  <c:pt idx="1">
                    <c:v>0.02</c:v>
                  </c:pt>
                  <c:pt idx="2">
                    <c:v>0.05</c:v>
                  </c:pt>
                  <c:pt idx="3">
                    <c:v>0.13</c:v>
                  </c:pt>
                  <c:pt idx="4">
                    <c:v>0.23</c:v>
                  </c:pt>
                </c:numCache>
              </c:numRef>
            </c:plus>
            <c:minus>
              <c:numRef>
                <c:f>'DW and sugars'!$E$19:$E$23</c:f>
                <c:numCache>
                  <c:formatCode>General</c:formatCode>
                  <c:ptCount val="5"/>
                  <c:pt idx="0">
                    <c:v>0</c:v>
                  </c:pt>
                  <c:pt idx="1">
                    <c:v>0.02</c:v>
                  </c:pt>
                  <c:pt idx="2">
                    <c:v>0.05</c:v>
                  </c:pt>
                  <c:pt idx="3">
                    <c:v>0.13</c:v>
                  </c:pt>
                  <c:pt idx="4">
                    <c:v>0.23</c:v>
                  </c:pt>
                </c:numCache>
              </c:numRef>
            </c:minus>
            <c:spPr>
              <a:noFill/>
              <a:ln w="9525" cap="flat" cmpd="sng" algn="ctr">
                <a:solidFill>
                  <a:srgbClr val="5B9BD5">
                    <a:lumMod val="75000"/>
                  </a:srgbClr>
                </a:solidFill>
                <a:round/>
              </a:ln>
              <a:effectLst/>
            </c:spPr>
          </c:errBars>
          <c:xVal>
            <c:numRef>
              <c:f>'DW and sugars'!$C$19:$C$23</c:f>
              <c:numCache>
                <c:formatCode>General</c:formatCode>
                <c:ptCount val="5"/>
                <c:pt idx="0">
                  <c:v>0</c:v>
                </c:pt>
                <c:pt idx="1">
                  <c:v>2.8</c:v>
                </c:pt>
                <c:pt idx="2">
                  <c:v>3.8</c:v>
                </c:pt>
                <c:pt idx="3">
                  <c:v>4.8</c:v>
                </c:pt>
                <c:pt idx="4">
                  <c:v>5.9</c:v>
                </c:pt>
              </c:numCache>
            </c:numRef>
          </c:xVal>
          <c:yVal>
            <c:numRef>
              <c:f>'DW and sugars'!$D$19:$D$23</c:f>
              <c:numCache>
                <c:formatCode>General</c:formatCode>
                <c:ptCount val="5"/>
                <c:pt idx="0">
                  <c:v>0.03</c:v>
                </c:pt>
                <c:pt idx="1">
                  <c:v>0.33</c:v>
                </c:pt>
                <c:pt idx="2">
                  <c:v>0.97</c:v>
                </c:pt>
                <c:pt idx="3">
                  <c:v>2.27</c:v>
                </c:pt>
                <c:pt idx="4">
                  <c:v>2.17</c:v>
                </c:pt>
              </c:numCache>
            </c:numRef>
          </c:yVal>
          <c:smooth val="0"/>
          <c:extLst>
            <c:ext xmlns:c16="http://schemas.microsoft.com/office/drawing/2014/chart" uri="{C3380CC4-5D6E-409C-BE32-E72D297353CC}">
              <c16:uniqueId val="{00000003-E003-4097-A6F0-E69F48AB1DE8}"/>
            </c:ext>
          </c:extLst>
        </c:ser>
        <c:ser>
          <c:idx val="0"/>
          <c:order val="1"/>
          <c:tx>
            <c:strRef>
              <c:f>'DW and sugars'!$I$4:$N$4</c:f>
              <c:strCache>
                <c:ptCount val="1"/>
                <c:pt idx="0">
                  <c:v>Euglena</c:v>
                </c:pt>
              </c:strCache>
            </c:strRef>
          </c:tx>
          <c:spPr>
            <a:ln w="12700" cap="rnd">
              <a:solidFill>
                <a:srgbClr val="ED7D31">
                  <a:lumMod val="75000"/>
                </a:srgbClr>
              </a:solidFill>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sugars'!$K$19:$K$25</c:f>
                <c:numCache>
                  <c:formatCode>General</c:formatCode>
                  <c:ptCount val="7"/>
                  <c:pt idx="0">
                    <c:v>2.4631495902581645E-2</c:v>
                  </c:pt>
                  <c:pt idx="1">
                    <c:v>2.7176804177668483E-2</c:v>
                  </c:pt>
                  <c:pt idx="2">
                    <c:v>3.946838780989205E-3</c:v>
                  </c:pt>
                  <c:pt idx="3">
                    <c:v>3.6214259508831597E-3</c:v>
                  </c:pt>
                  <c:pt idx="4">
                    <c:v>2.166733943032853E-2</c:v>
                  </c:pt>
                  <c:pt idx="5">
                    <c:v>1.3983085966933283E-2</c:v>
                  </c:pt>
                  <c:pt idx="6">
                    <c:v>2.5878374766453296E-2</c:v>
                  </c:pt>
                </c:numCache>
              </c:numRef>
            </c:plus>
            <c:minus>
              <c:numRef>
                <c:f>'DW and sugars'!$K$19:$K$25</c:f>
                <c:numCache>
                  <c:formatCode>General</c:formatCode>
                  <c:ptCount val="7"/>
                  <c:pt idx="0">
                    <c:v>2.4631495902581645E-2</c:v>
                  </c:pt>
                  <c:pt idx="1">
                    <c:v>2.7176804177668483E-2</c:v>
                  </c:pt>
                  <c:pt idx="2">
                    <c:v>3.946838780989205E-3</c:v>
                  </c:pt>
                  <c:pt idx="3">
                    <c:v>3.6214259508831597E-3</c:v>
                  </c:pt>
                  <c:pt idx="4">
                    <c:v>2.166733943032853E-2</c:v>
                  </c:pt>
                  <c:pt idx="5">
                    <c:v>1.3983085966933283E-2</c:v>
                  </c:pt>
                  <c:pt idx="6">
                    <c:v>2.5878374766453296E-2</c:v>
                  </c:pt>
                </c:numCache>
              </c:numRef>
            </c:minus>
            <c:spPr>
              <a:noFill/>
              <a:ln w="9525" cap="flat" cmpd="sng" algn="ctr">
                <a:solidFill>
                  <a:srgbClr val="ED7D31">
                    <a:lumMod val="75000"/>
                  </a:srgbClr>
                </a:solidFill>
                <a:round/>
              </a:ln>
              <a:effectLst/>
            </c:spPr>
          </c:errBars>
          <c:xVal>
            <c:numRef>
              <c:f>'DW and sugars'!$I$19:$I$25</c:f>
              <c:numCache>
                <c:formatCode>General</c:formatCode>
                <c:ptCount val="7"/>
                <c:pt idx="0">
                  <c:v>0</c:v>
                </c:pt>
                <c:pt idx="1">
                  <c:v>1</c:v>
                </c:pt>
                <c:pt idx="2">
                  <c:v>2</c:v>
                </c:pt>
                <c:pt idx="3">
                  <c:v>2.9166666666642413</c:v>
                </c:pt>
                <c:pt idx="4">
                  <c:v>4.0416666666642413</c:v>
                </c:pt>
                <c:pt idx="5">
                  <c:v>4.8541666666642413</c:v>
                </c:pt>
                <c:pt idx="6">
                  <c:v>5.9583333333284827</c:v>
                </c:pt>
              </c:numCache>
            </c:numRef>
          </c:xVal>
          <c:yVal>
            <c:numRef>
              <c:f>'DW and sugars'!$J$19:$J$25</c:f>
              <c:numCache>
                <c:formatCode>General</c:formatCode>
                <c:ptCount val="7"/>
                <c:pt idx="0">
                  <c:v>0.10217195347232332</c:v>
                </c:pt>
                <c:pt idx="1">
                  <c:v>0.10560297365046943</c:v>
                </c:pt>
                <c:pt idx="2">
                  <c:v>0.12687256487435533</c:v>
                </c:pt>
                <c:pt idx="3">
                  <c:v>0.13836625464775981</c:v>
                </c:pt>
                <c:pt idx="4">
                  <c:v>9.5628865855035355E-2</c:v>
                </c:pt>
                <c:pt idx="5">
                  <c:v>9.0295520412113667E-2</c:v>
                </c:pt>
                <c:pt idx="6">
                  <c:v>7.1750696872864408E-2</c:v>
                </c:pt>
              </c:numCache>
            </c:numRef>
          </c:yVal>
          <c:smooth val="0"/>
          <c:extLst>
            <c:ext xmlns:c16="http://schemas.microsoft.com/office/drawing/2014/chart" uri="{C3380CC4-5D6E-409C-BE32-E72D297353CC}">
              <c16:uniqueId val="{00000004-E003-4097-A6F0-E69F48AB1DE8}"/>
            </c:ext>
          </c:extLst>
        </c:ser>
        <c:ser>
          <c:idx val="2"/>
          <c:order val="2"/>
          <c:tx>
            <c:strRef>
              <c:f>'DW and sugars'!$O$4:$T$4</c:f>
              <c:strCache>
                <c:ptCount val="1"/>
                <c:pt idx="0">
                  <c:v>Chlorella</c:v>
                </c:pt>
              </c:strCache>
            </c:strRef>
          </c:tx>
          <c:spPr>
            <a:ln w="12700" cap="rnd">
              <a:solidFill>
                <a:srgbClr val="70AD47">
                  <a:lumMod val="50000"/>
                </a:srgbClr>
              </a:solidFill>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sugars'!$Q$19:$Q$26</c:f>
                <c:numCache>
                  <c:formatCode>General</c:formatCode>
                  <c:ptCount val="8"/>
                  <c:pt idx="0">
                    <c:v>0</c:v>
                  </c:pt>
                  <c:pt idx="1">
                    <c:v>0</c:v>
                  </c:pt>
                  <c:pt idx="2">
                    <c:v>0</c:v>
                  </c:pt>
                  <c:pt idx="3">
                    <c:v>0</c:v>
                  </c:pt>
                  <c:pt idx="4">
                    <c:v>0</c:v>
                  </c:pt>
                  <c:pt idx="5">
                    <c:v>0</c:v>
                  </c:pt>
                  <c:pt idx="6">
                    <c:v>0</c:v>
                  </c:pt>
                  <c:pt idx="7">
                    <c:v>0</c:v>
                  </c:pt>
                </c:numCache>
              </c:numRef>
            </c:plus>
            <c:minus>
              <c:numRef>
                <c:f>'DW and sugars'!$Q$19:$Q$26</c:f>
                <c:numCache>
                  <c:formatCode>General</c:formatCode>
                  <c:ptCount val="8"/>
                  <c:pt idx="0">
                    <c:v>0</c:v>
                  </c:pt>
                  <c:pt idx="1">
                    <c:v>0</c:v>
                  </c:pt>
                  <c:pt idx="2">
                    <c:v>0</c:v>
                  </c:pt>
                  <c:pt idx="3">
                    <c:v>0</c:v>
                  </c:pt>
                  <c:pt idx="4">
                    <c:v>0</c:v>
                  </c:pt>
                  <c:pt idx="5">
                    <c:v>0</c:v>
                  </c:pt>
                  <c:pt idx="6">
                    <c:v>0</c:v>
                  </c:pt>
                  <c:pt idx="7">
                    <c:v>0</c:v>
                  </c:pt>
                </c:numCache>
              </c:numRef>
            </c:minus>
            <c:spPr>
              <a:noFill/>
              <a:ln w="9525" cap="flat" cmpd="sng" algn="ctr">
                <a:solidFill>
                  <a:srgbClr val="70AD47">
                    <a:lumMod val="50000"/>
                  </a:srgbClr>
                </a:solidFill>
                <a:round/>
              </a:ln>
              <a:effectLst/>
            </c:spPr>
          </c:errBars>
          <c:xVal>
            <c:numRef>
              <c:f>'DW and sugars'!$O$19:$O$26</c:f>
              <c:numCache>
                <c:formatCode>General</c:formatCode>
                <c:ptCount val="8"/>
                <c:pt idx="0">
                  <c:v>0</c:v>
                </c:pt>
                <c:pt idx="1">
                  <c:v>0.8</c:v>
                </c:pt>
                <c:pt idx="2">
                  <c:v>1</c:v>
                </c:pt>
                <c:pt idx="3">
                  <c:v>2</c:v>
                </c:pt>
                <c:pt idx="4">
                  <c:v>2.9</c:v>
                </c:pt>
                <c:pt idx="5">
                  <c:v>4</c:v>
                </c:pt>
                <c:pt idx="6">
                  <c:v>6</c:v>
                </c:pt>
                <c:pt idx="7">
                  <c:v>6.9</c:v>
                </c:pt>
              </c:numCache>
            </c:numRef>
          </c:xVal>
          <c:yVal>
            <c:numRef>
              <c:f>'DW and sugars'!$P$19:$P$26</c:f>
              <c:numCache>
                <c:formatCode>General</c:formatCode>
                <c:ptCount val="8"/>
                <c:pt idx="0">
                  <c:v>0.05</c:v>
                </c:pt>
                <c:pt idx="1">
                  <c:v>0.06</c:v>
                </c:pt>
                <c:pt idx="2">
                  <c:v>0.05</c:v>
                </c:pt>
                <c:pt idx="3">
                  <c:v>0.06</c:v>
                </c:pt>
                <c:pt idx="4">
                  <c:v>0.05</c:v>
                </c:pt>
                <c:pt idx="5">
                  <c:v>0.06</c:v>
                </c:pt>
                <c:pt idx="6">
                  <c:v>0.05</c:v>
                </c:pt>
                <c:pt idx="7">
                  <c:v>0.04</c:v>
                </c:pt>
              </c:numCache>
            </c:numRef>
          </c:yVal>
          <c:smooth val="0"/>
          <c:extLst>
            <c:ext xmlns:c16="http://schemas.microsoft.com/office/drawing/2014/chart" uri="{C3380CC4-5D6E-409C-BE32-E72D297353CC}">
              <c16:uniqueId val="{00000005-E003-4097-A6F0-E69F48AB1DE8}"/>
            </c:ext>
          </c:extLst>
        </c:ser>
        <c:dLbls>
          <c:showLegendKey val="0"/>
          <c:showVal val="0"/>
          <c:showCatName val="0"/>
          <c:showSerName val="0"/>
          <c:showPercent val="0"/>
          <c:showBubbleSize val="0"/>
        </c:dLbls>
        <c:axId val="1970108143"/>
        <c:axId val="1970085679"/>
        <c:extLst>
          <c:ext xmlns:c15="http://schemas.microsoft.com/office/drawing/2012/chart" uri="{02D57815-91ED-43cb-92C2-25804820EDAC}">
            <c15:filteredScatterSeries>
              <c15:ser>
                <c:idx val="6"/>
                <c:order val="6"/>
                <c:tx>
                  <c:v>[Xylose]</c:v>
                </c:tx>
                <c:spPr>
                  <a:ln w="19050" cap="rnd">
                    <a:solidFill>
                      <a:srgbClr val="E7E6E6">
                        <a:lumMod val="50000"/>
                      </a:srgbClr>
                    </a:solidFill>
                    <a:prstDash val="sysDash"/>
                    <a:round/>
                  </a:ln>
                  <a:effectLst/>
                </c:spPr>
                <c:marker>
                  <c:symbol val="circle"/>
                  <c:size val="5"/>
                  <c:spPr>
                    <a:solidFill>
                      <a:srgbClr val="E7E6E6">
                        <a:lumMod val="50000"/>
                      </a:srgbClr>
                    </a:solidFill>
                    <a:ln w="9525">
                      <a:solidFill>
                        <a:srgbClr val="E7E6E6">
                          <a:lumMod val="50000"/>
                        </a:srgbClr>
                      </a:solidFill>
                    </a:ln>
                    <a:effectLst/>
                  </c:spPr>
                </c:marker>
                <c:xVal>
                  <c:numRef>
                    <c:extLst>
                      <c:ext uri="{02D57815-91ED-43cb-92C2-25804820EDAC}">
                        <c15:formulaRef>
                          <c15:sqref>'DW and sugars'!$M$20:$M$22</c15:sqref>
                        </c15:formulaRef>
                      </c:ext>
                    </c:extLst>
                    <c:numCache>
                      <c:formatCode>General</c:formatCode>
                      <c:ptCount val="3"/>
                    </c:numCache>
                  </c:numRef>
                </c:xVal>
                <c:yVal>
                  <c:numRef>
                    <c:extLst>
                      <c:ext uri="{02D57815-91ED-43cb-92C2-25804820EDAC}">
                        <c15:formulaRef>
                          <c15:sqref>'DW and sugars'!$M$20:$M$22</c15:sqref>
                        </c15:formulaRef>
                      </c:ext>
                    </c:extLst>
                    <c:numCache>
                      <c:formatCode>General</c:formatCode>
                      <c:ptCount val="3"/>
                    </c:numCache>
                  </c:numRef>
                </c:yVal>
                <c:smooth val="0"/>
                <c:extLst>
                  <c:ext xmlns:c16="http://schemas.microsoft.com/office/drawing/2014/chart" uri="{C3380CC4-5D6E-409C-BE32-E72D297353CC}">
                    <c16:uniqueId val="{00000006-E003-4097-A6F0-E69F48AB1DE8}"/>
                  </c:ext>
                </c:extLst>
              </c15:ser>
            </c15:filteredScatterSeries>
            <c15:filteredScatterSeries>
              <c15:ser>
                <c:idx val="7"/>
                <c:order val="7"/>
                <c:tx>
                  <c:v>[Glucose]</c:v>
                </c:tx>
                <c:spPr>
                  <a:ln w="19050" cap="rnd">
                    <a:solidFill>
                      <a:srgbClr val="E7E6E6">
                        <a:lumMod val="90000"/>
                      </a:srgbClr>
                    </a:solidFill>
                    <a:prstDash val="sysDot"/>
                    <a:round/>
                  </a:ln>
                  <a:effectLst/>
                </c:spPr>
                <c:marker>
                  <c:symbol val="circle"/>
                  <c:size val="5"/>
                  <c:spPr>
                    <a:solidFill>
                      <a:srgbClr val="E7E6E6">
                        <a:lumMod val="90000"/>
                      </a:srgbClr>
                    </a:solidFill>
                    <a:ln w="9525">
                      <a:solidFill>
                        <a:srgbClr val="E7E6E6">
                          <a:lumMod val="90000"/>
                        </a:srgbClr>
                      </a:solidFill>
                    </a:ln>
                    <a:effectLst/>
                  </c:spPr>
                </c:marker>
                <c:yVal>
                  <c:numLit>
                    <c:formatCode>General</c:formatCode>
                    <c:ptCount val="1"/>
                    <c:pt idx="0">
                      <c:v>0</c:v>
                    </c:pt>
                  </c:numLit>
                </c:yVal>
                <c:smooth val="0"/>
                <c:extLst xmlns:c15="http://schemas.microsoft.com/office/drawing/2012/chart">
                  <c:ext xmlns:c16="http://schemas.microsoft.com/office/drawing/2014/chart" uri="{C3380CC4-5D6E-409C-BE32-E72D297353CC}">
                    <c16:uniqueId val="{00000007-E003-4097-A6F0-E69F48AB1DE8}"/>
                  </c:ext>
                </c:extLst>
              </c15:ser>
            </c15:filteredScatterSeries>
            <c15:filteredScatterSeries>
              <c15:ser>
                <c:idx val="8"/>
                <c:order val="8"/>
                <c:tx>
                  <c:v>[Acetate]</c:v>
                </c:tx>
                <c:spPr>
                  <a:ln w="19050" cap="rnd">
                    <a:solidFill>
                      <a:srgbClr val="E7E6E6">
                        <a:lumMod val="10000"/>
                      </a:srgbClr>
                    </a:solidFill>
                    <a:prstDash val="dash"/>
                    <a:round/>
                  </a:ln>
                  <a:effectLst/>
                </c:spPr>
                <c:marker>
                  <c:symbol val="circle"/>
                  <c:size val="5"/>
                  <c:spPr>
                    <a:solidFill>
                      <a:srgbClr val="E7E6E6">
                        <a:lumMod val="10000"/>
                      </a:srgbClr>
                    </a:solidFill>
                    <a:ln w="9525">
                      <a:solidFill>
                        <a:srgbClr val="E7E6E6">
                          <a:lumMod val="10000"/>
                        </a:srgbClr>
                      </a:solidFill>
                    </a:ln>
                    <a:effectLst/>
                  </c:spPr>
                </c:marker>
                <c:yVal>
                  <c:numLit>
                    <c:formatCode>General</c:formatCode>
                    <c:ptCount val="1"/>
                    <c:pt idx="0">
                      <c:v>0</c:v>
                    </c:pt>
                  </c:numLit>
                </c:yVal>
                <c:smooth val="0"/>
                <c:extLst xmlns:c15="http://schemas.microsoft.com/office/drawing/2012/chart">
                  <c:ext xmlns:c16="http://schemas.microsoft.com/office/drawing/2014/chart" uri="{C3380CC4-5D6E-409C-BE32-E72D297353CC}">
                    <c16:uniqueId val="{00000008-E003-4097-A6F0-E69F48AB1DE8}"/>
                  </c:ext>
                </c:extLst>
              </c15:ser>
            </c15:filteredScatterSeries>
          </c:ext>
        </c:extLst>
      </c:scatterChart>
      <c:valAx>
        <c:axId val="1238975791"/>
        <c:scaling>
          <c:orientation val="minMax"/>
          <c:max val="8"/>
          <c:min val="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Time (Days)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[Xylose] (</a:t>
                </a:r>
                <a:r>
                  <a:rPr lang="en-GB" dirty="0" err="1"/>
                  <a:t>mMC</a:t>
                </a:r>
                <a:r>
                  <a:rPr lang="en-GB" dirty="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970085679"/>
        <c:scaling>
          <c:orientation val="minMax"/>
          <c:min val="0"/>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a:t>
                </a:r>
                <a:r>
                  <a:rPr lang="en-GB" baseline="0"/>
                  <a:t> (g.L</a:t>
                </a:r>
                <a:r>
                  <a:rPr lang="en-GB" baseline="30000"/>
                  <a:t>-1</a:t>
                </a:r>
                <a:r>
                  <a:rPr lang="en-GB" baseline="0"/>
                  <a:t>)</a:t>
                </a:r>
                <a:endParaRPr lang="en-GB"/>
              </a:p>
            </c:rich>
          </c:tx>
          <c:layout>
            <c:manualLayout>
              <c:xMode val="edge"/>
              <c:yMode val="edge"/>
              <c:x val="0.92826736583260727"/>
              <c:y val="0.35731156523744106"/>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970108143"/>
        <c:crosses val="max"/>
        <c:crossBetween val="midCat"/>
        <c:majorUnit val="1"/>
      </c:valAx>
      <c:valAx>
        <c:axId val="1970108143"/>
        <c:scaling>
          <c:orientation val="minMax"/>
        </c:scaling>
        <c:delete val="1"/>
        <c:axPos val="b"/>
        <c:numFmt formatCode="General" sourceLinked="1"/>
        <c:majorTickMark val="out"/>
        <c:minorTickMark val="none"/>
        <c:tickLblPos val="nextTo"/>
        <c:crossAx val="1970085679"/>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'Polysacch storage'!$B$14</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'Polysacch storage'!$M$14:$T$14</c:f>
                <c:numCache>
                  <c:formatCode>General</c:formatCode>
                  <c:ptCount val="8"/>
                  <c:pt idx="0">
                    <c:v>2.6691149000000001E-2</c:v>
                  </c:pt>
                  <c:pt idx="1">
                    <c:v>4.9821343999999997E-2</c:v>
                  </c:pt>
                  <c:pt idx="4">
                    <c:v>5.9303020000000001E-3</c:v>
                  </c:pt>
                  <c:pt idx="5">
                    <c:v>1.1464379E-2</c:v>
                  </c:pt>
                </c:numCache>
              </c:numRef>
            </c:plus>
            <c:minus>
              <c:numRef>
                <c:f>'Polysacch storage'!$M$14:$T$14</c:f>
                <c:numCache>
                  <c:formatCode>General</c:formatCode>
                  <c:ptCount val="8"/>
                  <c:pt idx="0">
                    <c:v>2.6691149000000001E-2</c:v>
                  </c:pt>
                  <c:pt idx="1">
                    <c:v>4.9821343999999997E-2</c:v>
                  </c:pt>
                  <c:pt idx="4">
                    <c:v>5.9303020000000001E-3</c:v>
                  </c:pt>
                  <c:pt idx="5">
                    <c:v>1.1464379E-2</c:v>
                  </c:pt>
                </c:numCache>
              </c:numRef>
            </c:minus>
            <c:spPr>
              <a:noFill/>
              <a:ln w="9525" cap="flat" cmpd="sng" algn="ctr">
                <a:solidFill>
                  <a:sysClr val="windowText" lastClr="000000"/>
                </a:solidFill>
                <a:round/>
              </a:ln>
              <a:effectLst/>
            </c:spPr>
          </c:errBars>
          <c:cat>
            <c:multiLvlStrRef>
              <c:f>'Polysacch storage'!$C$12:$J$13</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'Polysacch storage'!$C$14:$J$14</c:f>
              <c:numCache>
                <c:formatCode>General</c:formatCode>
                <c:ptCount val="8"/>
                <c:pt idx="0">
                  <c:v>0.26482569099999997</c:v>
                </c:pt>
                <c:pt idx="1">
                  <c:v>0.20333678999999999</c:v>
                </c:pt>
                <c:pt idx="4">
                  <c:v>3.0153071E-2</c:v>
                </c:pt>
                <c:pt idx="5">
                  <c:v>3.6117402999999999E-2</c:v>
                </c:pt>
              </c:numCache>
            </c:numRef>
          </c:val>
          <c:extLst>
            <c:ext xmlns:c16="http://schemas.microsoft.com/office/drawing/2014/chart" uri="{C3380CC4-5D6E-409C-BE32-E72D297353CC}">
              <c16:uniqueId val="{00000000-A93D-47E3-9B42-778FF7B18953}"/>
            </c:ext>
          </c:extLst>
        </c:ser>
        <c:ser>
          <c:idx val="1"/>
          <c:order val="1"/>
          <c:tx>
            <c:strRef>
              <c:f>'Polysacch storage'!$B$15</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'Polysacch storage'!$M$15:$T$15</c:f>
                <c:numCache>
                  <c:formatCode>General</c:formatCode>
                  <c:ptCount val="8"/>
                </c:numCache>
              </c:numRef>
            </c:plus>
            <c:minus>
              <c:numRef>
                <c:f>'Polysacch storage'!$M$15:$T$15</c:f>
                <c:numCache>
                  <c:formatCode>General</c:formatCode>
                  <c:ptCount val="8"/>
                </c:numCache>
              </c:numRef>
            </c:minus>
            <c:spPr>
              <a:noFill/>
              <a:ln w="9525" cap="flat" cmpd="sng" algn="ctr">
                <a:solidFill>
                  <a:sysClr val="windowText" lastClr="000000"/>
                </a:solidFill>
                <a:round/>
              </a:ln>
              <a:effectLst/>
            </c:spPr>
          </c:errBars>
          <c:cat>
            <c:multiLvlStrRef>
              <c:f>'Polysacch storage'!$C$12:$J$13</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'Polysacch storage'!$C$15:$J$15</c:f>
              <c:numCache>
                <c:formatCode>General</c:formatCode>
                <c:ptCount val="8"/>
              </c:numCache>
            </c:numRef>
          </c:val>
          <c:extLst>
            <c:ext xmlns:c16="http://schemas.microsoft.com/office/drawing/2014/chart" uri="{C3380CC4-5D6E-409C-BE32-E72D297353CC}">
              <c16:uniqueId val="{00000001-A93D-47E3-9B42-778FF7B18953}"/>
            </c:ext>
          </c:extLst>
        </c:ser>
        <c:ser>
          <c:idx val="2"/>
          <c:order val="2"/>
          <c:tx>
            <c:strRef>
              <c:f>'Polysacch storage'!$B$16</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'Polysacch storage'!$M$16:$T$16</c:f>
                <c:numCache>
                  <c:formatCode>General</c:formatCode>
                  <c:ptCount val="8"/>
                  <c:pt idx="0">
                    <c:v>1.6597430999999999E-2</c:v>
                  </c:pt>
                  <c:pt idx="2">
                    <c:v>5.1567449999999999E-3</c:v>
                  </c:pt>
                  <c:pt idx="3">
                    <c:v>2.3999960000000002E-3</c:v>
                  </c:pt>
                  <c:pt idx="4">
                    <c:v>2.06725E-4</c:v>
                  </c:pt>
                  <c:pt idx="6">
                    <c:v>5.0225200000000002E-4</c:v>
                  </c:pt>
                  <c:pt idx="7">
                    <c:v>5.5810299999999998E-3</c:v>
                  </c:pt>
                </c:numCache>
              </c:numRef>
            </c:plus>
            <c:minus>
              <c:numRef>
                <c:f>'Polysacch storage'!$M$16:$T$16</c:f>
                <c:numCache>
                  <c:formatCode>General</c:formatCode>
                  <c:ptCount val="8"/>
                  <c:pt idx="0">
                    <c:v>1.6597430999999999E-2</c:v>
                  </c:pt>
                  <c:pt idx="2">
                    <c:v>5.1567449999999999E-3</c:v>
                  </c:pt>
                  <c:pt idx="3">
                    <c:v>2.3999960000000002E-3</c:v>
                  </c:pt>
                  <c:pt idx="4">
                    <c:v>2.06725E-4</c:v>
                  </c:pt>
                  <c:pt idx="6">
                    <c:v>5.0225200000000002E-4</c:v>
                  </c:pt>
                  <c:pt idx="7">
                    <c:v>5.5810299999999998E-3</c:v>
                  </c:pt>
                </c:numCache>
              </c:numRef>
            </c:minus>
            <c:spPr>
              <a:noFill/>
              <a:ln w="9525" cap="flat" cmpd="sng" algn="ctr">
                <a:solidFill>
                  <a:sysClr val="windowText" lastClr="000000"/>
                </a:solidFill>
                <a:round/>
              </a:ln>
              <a:effectLst/>
            </c:spPr>
          </c:errBars>
          <c:cat>
            <c:multiLvlStrRef>
              <c:f>'Polysacch storage'!$C$12:$J$13</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'Polysacch storage'!$C$16:$J$16</c:f>
              <c:numCache>
                <c:formatCode>General</c:formatCode>
                <c:ptCount val="8"/>
                <c:pt idx="0">
                  <c:v>7.5126442000000002E-2</c:v>
                </c:pt>
                <c:pt idx="2">
                  <c:v>2.3842723E-2</c:v>
                </c:pt>
                <c:pt idx="3">
                  <c:v>2.2268596000000002E-2</c:v>
                </c:pt>
                <c:pt idx="4">
                  <c:v>3.2527233000000003E-2</c:v>
                </c:pt>
                <c:pt idx="6">
                  <c:v>1.9739570000000001E-3</c:v>
                </c:pt>
                <c:pt idx="7">
                  <c:v>5.533296E-3</c:v>
                </c:pt>
              </c:numCache>
            </c:numRef>
          </c:val>
          <c:extLst>
            <c:ext xmlns:c16="http://schemas.microsoft.com/office/drawing/2014/chart" uri="{C3380CC4-5D6E-409C-BE32-E72D297353CC}">
              <c16:uniqueId val="{00000002-A93D-47E3-9B42-778FF7B18953}"/>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0.30000000000000004"/>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[Storage polysaccharides] (g.gDW</a:t>
                </a:r>
                <a:r>
                  <a:rPr lang="en-GB" baseline="30000" dirty="0"/>
                  <a:t>-1</a:t>
                </a:r>
                <a:r>
                  <a:rPr lang="en-GB" baseline="0" dirty="0"/>
                  <a:t>)</a:t>
                </a:r>
                <a:endParaRPr lang="en-GB" dirty="0"/>
              </a:p>
            </c:rich>
          </c:tx>
          <c:layout>
            <c:manualLayout>
              <c:xMode val="edge"/>
              <c:yMode val="edge"/>
              <c:x val="2.5230035142018888E-2"/>
              <c:y val="1.3954080108905946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0.1"/>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076576000584549"/>
          <c:y val="5.8945601644969946E-2"/>
          <c:w val="0.74670216587813354"/>
          <c:h val="0.64230207053746757"/>
        </c:manualLayout>
      </c:layout>
      <c:barChart>
        <c:barDir val="col"/>
        <c:grouping val="clustered"/>
        <c:varyColors val="0"/>
        <c:ser>
          <c:idx val="0"/>
          <c:order val="0"/>
          <c:tx>
            <c:strRef>
              <c:f>Protein!$B$13</c:f>
              <c:strCache>
                <c:ptCount val="1"/>
                <c:pt idx="0">
                  <c:v>Galdieria</c:v>
                </c:pt>
              </c:strCache>
            </c:strRef>
          </c:tx>
          <c:spPr>
            <a:solidFill>
              <a:srgbClr val="5B9BD5">
                <a:lumMod val="60000"/>
                <a:lumOff val="40000"/>
              </a:srgbClr>
            </a:solidFill>
            <a:ln>
              <a:solidFill>
                <a:schemeClr val="tx1"/>
              </a:solidFill>
            </a:ln>
            <a:effectLst/>
          </c:spPr>
          <c:invertIfNegative val="0"/>
          <c:errBars>
            <c:errBarType val="plus"/>
            <c:errValType val="cust"/>
            <c:noEndCap val="0"/>
            <c:plus>
              <c:numRef>
                <c:f>Protein!$M$13:$T$13</c:f>
                <c:numCache>
                  <c:formatCode>General</c:formatCode>
                  <c:ptCount val="8"/>
                  <c:pt idx="0">
                    <c:v>2.6004479E-2</c:v>
                  </c:pt>
                  <c:pt idx="1">
                    <c:v>2.4068058999999999E-2</c:v>
                  </c:pt>
                  <c:pt idx="4">
                    <c:v>3.3387514E-2</c:v>
                  </c:pt>
                  <c:pt idx="5">
                    <c:v>4.3038273000000002E-2</c:v>
                  </c:pt>
                </c:numCache>
              </c:numRef>
            </c:plus>
            <c:minus>
              <c:numRef>
                <c:f>Protein!$M$13:$T$13</c:f>
                <c:numCache>
                  <c:formatCode>General</c:formatCode>
                  <c:ptCount val="8"/>
                  <c:pt idx="0">
                    <c:v>2.6004479E-2</c:v>
                  </c:pt>
                  <c:pt idx="1">
                    <c:v>2.4068058999999999E-2</c:v>
                  </c:pt>
                  <c:pt idx="4">
                    <c:v>3.3387514E-2</c:v>
                  </c:pt>
                  <c:pt idx="5">
                    <c:v>4.3038273000000002E-2</c:v>
                  </c:pt>
                </c:numCache>
              </c:numRef>
            </c:minus>
            <c:spPr>
              <a:noFill/>
              <a:ln w="9525" cap="flat" cmpd="sng" algn="ctr">
                <a:solidFill>
                  <a:sysClr val="windowText" lastClr="000000"/>
                </a:solidFill>
                <a:round/>
              </a:ln>
              <a:effectLst/>
            </c:spPr>
          </c:errBars>
          <c:cat>
            <c:multiLvlStrRef>
              <c:f>Protein!$C$11:$J$12</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Protein!$C$13:$J$13</c:f>
              <c:numCache>
                <c:formatCode>General</c:formatCode>
                <c:ptCount val="8"/>
                <c:pt idx="0">
                  <c:v>0.31764149899999999</c:v>
                </c:pt>
                <c:pt idx="1">
                  <c:v>0.241913025</c:v>
                </c:pt>
                <c:pt idx="4">
                  <c:v>0.28354990299999999</c:v>
                </c:pt>
                <c:pt idx="5">
                  <c:v>0.295658276</c:v>
                </c:pt>
              </c:numCache>
            </c:numRef>
          </c:val>
          <c:extLst>
            <c:ext xmlns:c16="http://schemas.microsoft.com/office/drawing/2014/chart" uri="{C3380CC4-5D6E-409C-BE32-E72D297353CC}">
              <c16:uniqueId val="{00000000-CB41-4CB9-9E84-A07328F65146}"/>
            </c:ext>
          </c:extLst>
        </c:ser>
        <c:ser>
          <c:idx val="1"/>
          <c:order val="1"/>
          <c:tx>
            <c:strRef>
              <c:f>Protein!$B$14</c:f>
              <c:strCache>
                <c:ptCount val="1"/>
                <c:pt idx="0">
                  <c:v>Euglena</c:v>
                </c:pt>
              </c:strCache>
            </c:strRef>
          </c:tx>
          <c:spPr>
            <a:solidFill>
              <a:srgbClr val="ED7D31">
                <a:lumMod val="75000"/>
              </a:srgbClr>
            </a:solidFill>
            <a:ln>
              <a:solidFill>
                <a:schemeClr val="tx1"/>
              </a:solidFill>
            </a:ln>
            <a:effectLst/>
          </c:spPr>
          <c:invertIfNegative val="0"/>
          <c:errBars>
            <c:errBarType val="plus"/>
            <c:errValType val="cust"/>
            <c:noEndCap val="0"/>
            <c:plus>
              <c:numRef>
                <c:f>Protein!$M$14:$T$14</c:f>
                <c:numCache>
                  <c:formatCode>General</c:formatCode>
                  <c:ptCount val="8"/>
                  <c:pt idx="2">
                    <c:v>5.4778930000000002E-3</c:v>
                  </c:pt>
                  <c:pt idx="3">
                    <c:v>2.7787739999999998E-2</c:v>
                  </c:pt>
                  <c:pt idx="6">
                    <c:v>1.8475973E-2</c:v>
                  </c:pt>
                  <c:pt idx="7">
                    <c:v>7.4193963000000002E-2</c:v>
                  </c:pt>
                </c:numCache>
              </c:numRef>
            </c:plus>
            <c:minus>
              <c:numRef>
                <c:f>Protein!$M$14:$T$14</c:f>
                <c:numCache>
                  <c:formatCode>General</c:formatCode>
                  <c:ptCount val="8"/>
                  <c:pt idx="2">
                    <c:v>5.4778930000000002E-3</c:v>
                  </c:pt>
                  <c:pt idx="3">
                    <c:v>2.7787739999999998E-2</c:v>
                  </c:pt>
                  <c:pt idx="6">
                    <c:v>1.8475973E-2</c:v>
                  </c:pt>
                  <c:pt idx="7">
                    <c:v>7.4193963000000002E-2</c:v>
                  </c:pt>
                </c:numCache>
              </c:numRef>
            </c:minus>
            <c:spPr>
              <a:noFill/>
              <a:ln w="9525" cap="flat" cmpd="sng" algn="ctr">
                <a:solidFill>
                  <a:sysClr val="windowText" lastClr="000000"/>
                </a:solidFill>
                <a:round/>
              </a:ln>
              <a:effectLst/>
            </c:spPr>
          </c:errBars>
          <c:cat>
            <c:multiLvlStrRef>
              <c:f>Protein!$C$11:$J$12</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Protein!$C$14:$J$14</c:f>
              <c:numCache>
                <c:formatCode>General</c:formatCode>
                <c:ptCount val="8"/>
                <c:pt idx="2">
                  <c:v>0.27849826500000002</c:v>
                </c:pt>
                <c:pt idx="3">
                  <c:v>0.18246786300000001</c:v>
                </c:pt>
                <c:pt idx="6">
                  <c:v>0.27794537000000002</c:v>
                </c:pt>
                <c:pt idx="7">
                  <c:v>0.34159173799999998</c:v>
                </c:pt>
              </c:numCache>
            </c:numRef>
          </c:val>
          <c:extLst>
            <c:ext xmlns:c16="http://schemas.microsoft.com/office/drawing/2014/chart" uri="{C3380CC4-5D6E-409C-BE32-E72D297353CC}">
              <c16:uniqueId val="{00000001-CB41-4CB9-9E84-A07328F65146}"/>
            </c:ext>
          </c:extLst>
        </c:ser>
        <c:ser>
          <c:idx val="2"/>
          <c:order val="2"/>
          <c:tx>
            <c:strRef>
              <c:f>Protein!$B$15</c:f>
              <c:strCache>
                <c:ptCount val="1"/>
                <c:pt idx="0">
                  <c:v>Chlorella</c:v>
                </c:pt>
              </c:strCache>
            </c:strRef>
          </c:tx>
          <c:spPr>
            <a:solidFill>
              <a:srgbClr val="70AD47">
                <a:lumMod val="50000"/>
              </a:srgbClr>
            </a:solidFill>
            <a:ln>
              <a:solidFill>
                <a:schemeClr val="tx1"/>
              </a:solidFill>
            </a:ln>
            <a:effectLst/>
          </c:spPr>
          <c:invertIfNegative val="0"/>
          <c:errBars>
            <c:errBarType val="plus"/>
            <c:errValType val="cust"/>
            <c:noEndCap val="0"/>
            <c:plus>
              <c:numRef>
                <c:f>Protein!$M$15:$T$15</c:f>
                <c:numCache>
                  <c:formatCode>General</c:formatCode>
                  <c:ptCount val="8"/>
                  <c:pt idx="0">
                    <c:v>3.0672141E-2</c:v>
                  </c:pt>
                  <c:pt idx="2">
                    <c:v>1.5712121999999999E-2</c:v>
                  </c:pt>
                  <c:pt idx="3">
                    <c:v>6.2208699999999999E-2</c:v>
                  </c:pt>
                  <c:pt idx="4">
                    <c:v>1.1069994999999999E-2</c:v>
                  </c:pt>
                  <c:pt idx="6">
                    <c:v>4.8150500000000004E-3</c:v>
                  </c:pt>
                  <c:pt idx="7">
                    <c:v>6.8042148999999996E-2</c:v>
                  </c:pt>
                </c:numCache>
              </c:numRef>
            </c:plus>
            <c:minus>
              <c:numRef>
                <c:f>Protein!$M$15:$T$15</c:f>
                <c:numCache>
                  <c:formatCode>General</c:formatCode>
                  <c:ptCount val="8"/>
                  <c:pt idx="0">
                    <c:v>3.0672141E-2</c:v>
                  </c:pt>
                  <c:pt idx="2">
                    <c:v>1.5712121999999999E-2</c:v>
                  </c:pt>
                  <c:pt idx="3">
                    <c:v>6.2208699999999999E-2</c:v>
                  </c:pt>
                  <c:pt idx="4">
                    <c:v>1.1069994999999999E-2</c:v>
                  </c:pt>
                  <c:pt idx="6">
                    <c:v>4.8150500000000004E-3</c:v>
                  </c:pt>
                  <c:pt idx="7">
                    <c:v>6.8042148999999996E-2</c:v>
                  </c:pt>
                </c:numCache>
              </c:numRef>
            </c:minus>
            <c:spPr>
              <a:noFill/>
              <a:ln w="9525" cap="flat" cmpd="sng" algn="ctr">
                <a:solidFill>
                  <a:sysClr val="windowText" lastClr="000000"/>
                </a:solidFill>
                <a:round/>
              </a:ln>
              <a:effectLst/>
            </c:spPr>
          </c:errBars>
          <c:cat>
            <c:multiLvlStrRef>
              <c:f>Protein!$C$11:$J$12</c:f>
              <c:multiLvlStrCache>
                <c:ptCount val="8"/>
                <c:lvl>
                  <c:pt idx="0">
                    <c:v>Glucose</c:v>
                  </c:pt>
                  <c:pt idx="1">
                    <c:v>Xylose</c:v>
                  </c:pt>
                  <c:pt idx="2">
                    <c:v>Acetate</c:v>
                  </c:pt>
                  <c:pt idx="3">
                    <c:v>Mix</c:v>
                  </c:pt>
                  <c:pt idx="4">
                    <c:v>Glucose</c:v>
                  </c:pt>
                  <c:pt idx="5">
                    <c:v>Xylose</c:v>
                  </c:pt>
                  <c:pt idx="6">
                    <c:v>Acetate</c:v>
                  </c:pt>
                  <c:pt idx="7">
                    <c:v>Mix</c:v>
                  </c:pt>
                </c:lvl>
                <c:lvl>
                  <c:pt idx="0">
                    <c:v>Expon. phase</c:v>
                  </c:pt>
                  <c:pt idx="4">
                    <c:v>Stat. phase</c:v>
                  </c:pt>
                </c:lvl>
              </c:multiLvlStrCache>
            </c:multiLvlStrRef>
          </c:cat>
          <c:val>
            <c:numRef>
              <c:f>Protein!$C$15:$J$15</c:f>
              <c:numCache>
                <c:formatCode>General</c:formatCode>
                <c:ptCount val="8"/>
                <c:pt idx="0">
                  <c:v>0.54631889700000003</c:v>
                </c:pt>
                <c:pt idx="2">
                  <c:v>0.58517313400000004</c:v>
                </c:pt>
                <c:pt idx="3">
                  <c:v>0.48238738599999997</c:v>
                </c:pt>
                <c:pt idx="4">
                  <c:v>0.36641668999999999</c:v>
                </c:pt>
                <c:pt idx="6">
                  <c:v>0.309511117</c:v>
                </c:pt>
                <c:pt idx="7">
                  <c:v>0.30112629400000002</c:v>
                </c:pt>
              </c:numCache>
            </c:numRef>
          </c:val>
          <c:extLst>
            <c:ext xmlns:c16="http://schemas.microsoft.com/office/drawing/2014/chart" uri="{C3380CC4-5D6E-409C-BE32-E72D297353CC}">
              <c16:uniqueId val="{00000002-CB41-4CB9-9E84-A07328F65146}"/>
            </c:ext>
          </c:extLst>
        </c:ser>
        <c:dLbls>
          <c:showLegendKey val="0"/>
          <c:showVal val="0"/>
          <c:showCatName val="0"/>
          <c:showSerName val="0"/>
          <c:showPercent val="0"/>
          <c:showBubbleSize val="0"/>
        </c:dLbls>
        <c:gapWidth val="80"/>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0.70000000000000007"/>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[Proteins](g.gDW</a:t>
                </a:r>
                <a:r>
                  <a:rPr lang="en-GB" baseline="30000" dirty="0"/>
                  <a:t>-1</a:t>
                </a:r>
                <a:r>
                  <a:rPr lang="en-GB" dirty="0"/>
                  <a:t>)</a:t>
                </a:r>
              </a:p>
            </c:rich>
          </c:tx>
          <c:layout>
            <c:manualLayout>
              <c:xMode val="edge"/>
              <c:yMode val="edge"/>
              <c:x val="2.493956609368625E-2"/>
              <c:y val="0.1585755594685286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200" b="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06505760633144"/>
          <c:y val="4.8404663581279622E-2"/>
          <c:w val="0.806506538834177"/>
          <c:h val="0.6848489271548901"/>
        </c:manualLayout>
      </c:layout>
      <c:scatterChart>
        <c:scatterStyle val="lineMarker"/>
        <c:varyColors val="0"/>
        <c:ser>
          <c:idx val="2"/>
          <c:order val="2"/>
          <c:tx>
            <c:strRef>
              <c:f>Growth!$X$4</c:f>
              <c:strCache>
                <c:ptCount val="1"/>
                <c:pt idx="0">
                  <c:v>Acetate</c:v>
                </c:pt>
              </c:strCache>
            </c:strRef>
          </c:tx>
          <c:spPr>
            <a:ln w="19050" cap="rnd">
              <a:solidFill>
                <a:sysClr val="windowText" lastClr="000000">
                  <a:lumMod val="65000"/>
                  <a:lumOff val="35000"/>
                </a:sysClr>
              </a:solidFill>
              <a:prstDash val="dash"/>
              <a:round/>
            </a:ln>
            <a:effectLst/>
          </c:spPr>
          <c:marker>
            <c:symbol val="triangle"/>
            <c:size val="6"/>
            <c:spPr>
              <a:solidFill>
                <a:sysClr val="windowText" lastClr="000000">
                  <a:lumMod val="65000"/>
                  <a:lumOff val="35000"/>
                </a:sysClr>
              </a:solidFill>
              <a:ln w="9525">
                <a:solidFill>
                  <a:sysClr val="windowText" lastClr="000000">
                    <a:lumMod val="65000"/>
                    <a:lumOff val="35000"/>
                  </a:sysClr>
                </a:solidFill>
              </a:ln>
              <a:effectLst/>
            </c:spPr>
          </c:marker>
          <c:errBars>
            <c:errDir val="y"/>
            <c:errBarType val="both"/>
            <c:errValType val="cust"/>
            <c:noEndCap val="0"/>
            <c:plus>
              <c:numRef>
                <c:f>Growth!$Y$45:$Y$50</c:f>
                <c:numCache>
                  <c:formatCode>General</c:formatCode>
                  <c:ptCount val="6"/>
                  <c:pt idx="0">
                    <c:v>3.2596937680981826E-2</c:v>
                  </c:pt>
                  <c:pt idx="1">
                    <c:v>2.9668160006815518E-3</c:v>
                  </c:pt>
                  <c:pt idx="2">
                    <c:v>4.0798488765339272E-2</c:v>
                  </c:pt>
                  <c:pt idx="3">
                    <c:v>0.10398549817184959</c:v>
                  </c:pt>
                  <c:pt idx="4">
                    <c:v>4.3730638478371865E-2</c:v>
                  </c:pt>
                  <c:pt idx="5">
                    <c:v>2.8398741954559274E-2</c:v>
                  </c:pt>
                </c:numCache>
              </c:numRef>
            </c:plus>
            <c:minus>
              <c:numRef>
                <c:f>Growth!$Y$45:$Y$50</c:f>
                <c:numCache>
                  <c:formatCode>General</c:formatCode>
                  <c:ptCount val="6"/>
                  <c:pt idx="0">
                    <c:v>3.2596937680981826E-2</c:v>
                  </c:pt>
                  <c:pt idx="1">
                    <c:v>2.9668160006815518E-3</c:v>
                  </c:pt>
                  <c:pt idx="2">
                    <c:v>4.0798488765339272E-2</c:v>
                  </c:pt>
                  <c:pt idx="3">
                    <c:v>0.10398549817184959</c:v>
                  </c:pt>
                  <c:pt idx="4">
                    <c:v>4.3730638478371865E-2</c:v>
                  </c:pt>
                  <c:pt idx="5">
                    <c:v>2.8398741954559274E-2</c:v>
                  </c:pt>
                </c:numCache>
              </c:numRef>
            </c:minus>
            <c:spPr>
              <a:noFill/>
              <a:ln w="9525" cap="flat" cmpd="sng" algn="ctr">
                <a:solidFill>
                  <a:schemeClr val="tx1">
                    <a:lumMod val="65000"/>
                    <a:lumOff val="35000"/>
                  </a:schemeClr>
                </a:solidFill>
                <a:round/>
              </a:ln>
              <a:effectLst/>
            </c:spPr>
          </c:errBars>
          <c:xVal>
            <c:numRef>
              <c:f>Growth!$F$45:$F$50</c:f>
              <c:numCache>
                <c:formatCode>General</c:formatCode>
                <c:ptCount val="6"/>
                <c:pt idx="0">
                  <c:v>0</c:v>
                </c:pt>
                <c:pt idx="1">
                  <c:v>0.95833333333575865</c:v>
                </c:pt>
                <c:pt idx="2">
                  <c:v>2</c:v>
                </c:pt>
                <c:pt idx="3">
                  <c:v>3</c:v>
                </c:pt>
                <c:pt idx="4">
                  <c:v>4</c:v>
                </c:pt>
                <c:pt idx="5">
                  <c:v>7</c:v>
                </c:pt>
              </c:numCache>
            </c:numRef>
          </c:xVal>
          <c:yVal>
            <c:numRef>
              <c:f>Growth!$X$45:$X$50</c:f>
              <c:numCache>
                <c:formatCode>0.00</c:formatCode>
                <c:ptCount val="6"/>
                <c:pt idx="0">
                  <c:v>0.10348425389160126</c:v>
                </c:pt>
                <c:pt idx="1">
                  <c:v>0.129194341858448</c:v>
                </c:pt>
                <c:pt idx="2">
                  <c:v>0.44852375286706464</c:v>
                </c:pt>
                <c:pt idx="3">
                  <c:v>0.9194460975764448</c:v>
                </c:pt>
                <c:pt idx="4">
                  <c:v>1.0788578415712402</c:v>
                </c:pt>
                <c:pt idx="5">
                  <c:v>1.0792487820859418</c:v>
                </c:pt>
              </c:numCache>
            </c:numRef>
          </c:yVal>
          <c:smooth val="0"/>
          <c:extLst>
            <c:ext xmlns:c16="http://schemas.microsoft.com/office/drawing/2014/chart" uri="{C3380CC4-5D6E-409C-BE32-E72D297353CC}">
              <c16:uniqueId val="{00000000-BA2C-4BE7-9E0C-10F599611074}"/>
            </c:ext>
          </c:extLst>
        </c:ser>
        <c:ser>
          <c:idx val="3"/>
          <c:order val="3"/>
          <c:tx>
            <c:strRef>
              <c:f>Growth!$Z$4</c:f>
              <c:strCache>
                <c:ptCount val="1"/>
                <c:pt idx="0">
                  <c:v>Mix</c:v>
                </c:pt>
              </c:strCache>
            </c:strRef>
          </c:tx>
          <c:spPr>
            <a:ln w="19050" cap="rnd">
              <a:solidFill>
                <a:sysClr val="windowText" lastClr="000000">
                  <a:lumMod val="75000"/>
                  <a:lumOff val="25000"/>
                </a:sysClr>
              </a:solidFill>
              <a:prstDash val="dashDot"/>
              <a:round/>
            </a:ln>
            <a:effectLst/>
          </c:spPr>
          <c:marker>
            <c:symbol val="diamond"/>
            <c:size val="6"/>
            <c:spPr>
              <a:solidFill>
                <a:sysClr val="windowText" lastClr="000000">
                  <a:lumMod val="75000"/>
                  <a:lumOff val="25000"/>
                </a:sysClr>
              </a:solidFill>
              <a:ln w="9525">
                <a:solidFill>
                  <a:sysClr val="windowText" lastClr="000000">
                    <a:lumMod val="75000"/>
                    <a:lumOff val="25000"/>
                  </a:sysClr>
                </a:solidFill>
              </a:ln>
              <a:effectLst/>
            </c:spPr>
          </c:marker>
          <c:errBars>
            <c:errDir val="y"/>
            <c:errBarType val="both"/>
            <c:errValType val="cust"/>
            <c:noEndCap val="0"/>
            <c:plus>
              <c:numRef>
                <c:f>Growth!$AA$45:$AA$51</c:f>
                <c:numCache>
                  <c:formatCode>General</c:formatCode>
                  <c:ptCount val="7"/>
                  <c:pt idx="0">
                    <c:v>1.4352978363108311E-2</c:v>
                  </c:pt>
                  <c:pt idx="1">
                    <c:v>7.3626240968136111E-4</c:v>
                  </c:pt>
                  <c:pt idx="2">
                    <c:v>2.4074828503701684E-2</c:v>
                  </c:pt>
                  <c:pt idx="3">
                    <c:v>1.4373830511036341E-2</c:v>
                  </c:pt>
                  <c:pt idx="4">
                    <c:v>0.10761897560451993</c:v>
                  </c:pt>
                  <c:pt idx="5">
                    <c:v>2.0398323955885294E-2</c:v>
                  </c:pt>
                  <c:pt idx="6">
                    <c:v>3.8765631423779368E-2</c:v>
                  </c:pt>
                </c:numCache>
              </c:numRef>
            </c:plus>
            <c:minus>
              <c:numRef>
                <c:f>Growth!$AA$45:$AA$51</c:f>
                <c:numCache>
                  <c:formatCode>General</c:formatCode>
                  <c:ptCount val="7"/>
                  <c:pt idx="0">
                    <c:v>1.4352978363108311E-2</c:v>
                  </c:pt>
                  <c:pt idx="1">
                    <c:v>7.3626240968136111E-4</c:v>
                  </c:pt>
                  <c:pt idx="2">
                    <c:v>2.4074828503701684E-2</c:v>
                  </c:pt>
                  <c:pt idx="3">
                    <c:v>1.4373830511036341E-2</c:v>
                  </c:pt>
                  <c:pt idx="4">
                    <c:v>0.10761897560451993</c:v>
                  </c:pt>
                  <c:pt idx="5">
                    <c:v>2.0398323955885294E-2</c:v>
                  </c:pt>
                  <c:pt idx="6">
                    <c:v>3.8765631423779368E-2</c:v>
                  </c:pt>
                </c:numCache>
              </c:numRef>
            </c:minus>
            <c:spPr>
              <a:noFill/>
              <a:ln w="9525" cap="flat" cmpd="sng" algn="ctr">
                <a:solidFill>
                  <a:schemeClr val="tx1">
                    <a:lumMod val="65000"/>
                    <a:lumOff val="35000"/>
                  </a:schemeClr>
                </a:solidFill>
                <a:round/>
              </a:ln>
              <a:effectLst/>
            </c:spPr>
          </c:errBars>
          <c:xVal>
            <c:numRef>
              <c:f>Growth!$B$19:$B$25</c:f>
              <c:numCache>
                <c:formatCode>General</c:formatCode>
                <c:ptCount val="7"/>
                <c:pt idx="0">
                  <c:v>0</c:v>
                </c:pt>
                <c:pt idx="1">
                  <c:v>1</c:v>
                </c:pt>
                <c:pt idx="2">
                  <c:v>2</c:v>
                </c:pt>
                <c:pt idx="3">
                  <c:v>2.9166666666642413</c:v>
                </c:pt>
                <c:pt idx="4">
                  <c:v>4.0416666666642413</c:v>
                </c:pt>
                <c:pt idx="5">
                  <c:v>4.8541666666642413</c:v>
                </c:pt>
                <c:pt idx="6">
                  <c:v>5.9583333333284827</c:v>
                </c:pt>
              </c:numCache>
            </c:numRef>
          </c:xVal>
          <c:yVal>
            <c:numRef>
              <c:f>Growth!$Z$45:$Z$51</c:f>
              <c:numCache>
                <c:formatCode>0.00</c:formatCode>
                <c:ptCount val="7"/>
                <c:pt idx="0">
                  <c:v>4.4498006288690668E-2</c:v>
                </c:pt>
                <c:pt idx="1">
                  <c:v>8.2257073683423221E-2</c:v>
                </c:pt>
                <c:pt idx="2">
                  <c:v>0.42330038432483291</c:v>
                </c:pt>
                <c:pt idx="3">
                  <c:v>0.70200743956461886</c:v>
                </c:pt>
                <c:pt idx="4">
                  <c:v>0.65691491734045904</c:v>
                </c:pt>
                <c:pt idx="5">
                  <c:v>0.63479690923274246</c:v>
                </c:pt>
                <c:pt idx="6">
                  <c:v>0.65319919274377536</c:v>
                </c:pt>
              </c:numCache>
            </c:numRef>
          </c:yVal>
          <c:smooth val="0"/>
          <c:extLst>
            <c:ext xmlns:c16="http://schemas.microsoft.com/office/drawing/2014/chart" uri="{C3380CC4-5D6E-409C-BE32-E72D297353CC}">
              <c16:uniqueId val="{00000001-BA2C-4BE7-9E0C-10F599611074}"/>
            </c:ext>
          </c:extLst>
        </c:ser>
        <c:dLbls>
          <c:showLegendKey val="0"/>
          <c:showVal val="0"/>
          <c:showCatName val="0"/>
          <c:showSerName val="0"/>
          <c:showPercent val="0"/>
          <c:showBubbleSize val="0"/>
        </c:dLbls>
        <c:axId val="1834351215"/>
        <c:axId val="2056157791"/>
        <c:extLst>
          <c:ext xmlns:c15="http://schemas.microsoft.com/office/drawing/2012/chart" uri="{02D57815-91ED-43cb-92C2-25804820EDAC}">
            <c15:filteredScatterSeries>
              <c15:ser>
                <c:idx val="0"/>
                <c:order val="0"/>
                <c:tx>
                  <c:strRef>
                    <c:extLst>
                      <c:ext uri="{02D57815-91ED-43cb-92C2-25804820EDAC}">
                        <c15:formulaRef>
                          <c15:sqref>Growth!$T$4</c15:sqref>
                        </c15:formulaRef>
                      </c:ext>
                    </c:extLst>
                    <c:strCache>
                      <c:ptCount val="1"/>
                      <c:pt idx="0">
                        <c:v>Mix 06/03</c:v>
                      </c:pt>
                    </c:strCache>
                  </c:strRef>
                </c:tx>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Ref>
                      <c:extLst>
                        <c:ext uri="{02D57815-91ED-43cb-92C2-25804820EDAC}">
                          <c15:formulaRef>
                            <c15:sqref>Growth!$U$45:$U$52</c15:sqref>
                          </c15:formulaRef>
                        </c:ext>
                      </c:extLst>
                      <c:numCache>
                        <c:formatCode>General</c:formatCode>
                        <c:ptCount val="8"/>
                        <c:pt idx="0">
                          <c:v>7.9292016871589099E-5</c:v>
                        </c:pt>
                        <c:pt idx="1">
                          <c:v>4.3324078725289301E-3</c:v>
                        </c:pt>
                        <c:pt idx="2">
                          <c:v>5.7507282446047484E-2</c:v>
                        </c:pt>
                        <c:pt idx="3">
                          <c:v>5.8872940742133034E-3</c:v>
                        </c:pt>
                        <c:pt idx="4">
                          <c:v>2.0218145937943858E-2</c:v>
                        </c:pt>
                        <c:pt idx="5">
                          <c:v>0.19386482356507742</c:v>
                        </c:pt>
                        <c:pt idx="6">
                          <c:v>0.60550163737362817</c:v>
                        </c:pt>
                        <c:pt idx="7">
                          <c:v>0.13175937216175937</c:v>
                        </c:pt>
                      </c:numCache>
                    </c:numRef>
                  </c:plus>
                  <c:minus>
                    <c:numRef>
                      <c:extLst>
                        <c:ext uri="{02D57815-91ED-43cb-92C2-25804820EDAC}">
                          <c15:formulaRef>
                            <c15:sqref>Growth!$U$45:$U$52</c15:sqref>
                          </c15:formulaRef>
                        </c:ext>
                      </c:extLst>
                      <c:numCache>
                        <c:formatCode>General</c:formatCode>
                        <c:ptCount val="8"/>
                        <c:pt idx="0">
                          <c:v>7.9292016871589099E-5</c:v>
                        </c:pt>
                        <c:pt idx="1">
                          <c:v>4.3324078725289301E-3</c:v>
                        </c:pt>
                        <c:pt idx="2">
                          <c:v>5.7507282446047484E-2</c:v>
                        </c:pt>
                        <c:pt idx="3">
                          <c:v>5.8872940742133034E-3</c:v>
                        </c:pt>
                        <c:pt idx="4">
                          <c:v>2.0218145937943858E-2</c:v>
                        </c:pt>
                        <c:pt idx="5">
                          <c:v>0.19386482356507742</c:v>
                        </c:pt>
                        <c:pt idx="6">
                          <c:v>0.60550163737362817</c:v>
                        </c:pt>
                        <c:pt idx="7">
                          <c:v>0.13175937216175937</c:v>
                        </c:pt>
                      </c:numCache>
                    </c:numRef>
                  </c:minus>
                  <c:spPr>
                    <a:noFill/>
                    <a:ln w="9525" cap="flat" cmpd="sng" algn="ctr">
                      <a:solidFill>
                        <a:schemeClr val="tx1">
                          <a:lumMod val="65000"/>
                          <a:lumOff val="35000"/>
                        </a:schemeClr>
                      </a:solidFill>
                      <a:round/>
                    </a:ln>
                    <a:effectLst/>
                  </c:spPr>
                </c:errBars>
                <c:xVal>
                  <c:numRef>
                    <c:extLst>
                      <c:ext uri="{02D57815-91ED-43cb-92C2-25804820EDAC}">
                        <c15:formulaRef>
                          <c15:sqref>Growth!$F$6:$F$13</c15:sqref>
                        </c15:formulaRef>
                      </c:ext>
                    </c:extLst>
                    <c:numCache>
                      <c:formatCode>General</c:formatCode>
                      <c:ptCount val="8"/>
                      <c:pt idx="0">
                        <c:v>0</c:v>
                      </c:pt>
                      <c:pt idx="1">
                        <c:v>0.95833333333575865</c:v>
                      </c:pt>
                      <c:pt idx="2">
                        <c:v>2</c:v>
                      </c:pt>
                      <c:pt idx="3">
                        <c:v>3</c:v>
                      </c:pt>
                      <c:pt idx="4">
                        <c:v>4</c:v>
                      </c:pt>
                      <c:pt idx="5">
                        <c:v>7</c:v>
                      </c:pt>
                    </c:numCache>
                  </c:numRef>
                </c:xVal>
                <c:yVal>
                  <c:numRef>
                    <c:extLst>
                      <c:ext uri="{02D57815-91ED-43cb-92C2-25804820EDAC}">
                        <c15:formulaRef>
                          <c15:sqref>Growth!$T$45:$T$52</c15:sqref>
                        </c15:formulaRef>
                      </c:ext>
                    </c:extLst>
                    <c:numCache>
                      <c:formatCode>0.00</c:formatCode>
                      <c:ptCount val="8"/>
                      <c:pt idx="0">
                        <c:v>3.6474327760930354E-2</c:v>
                      </c:pt>
                      <c:pt idx="1">
                        <c:v>2.8564348380891974E-2</c:v>
                      </c:pt>
                      <c:pt idx="2">
                        <c:v>7.1726837625521248E-2</c:v>
                      </c:pt>
                      <c:pt idx="3">
                        <c:v>6.9758953934071846E-2</c:v>
                      </c:pt>
                      <c:pt idx="4">
                        <c:v>0.11088267722974532</c:v>
                      </c:pt>
                      <c:pt idx="5">
                        <c:v>0.91005610273072302</c:v>
                      </c:pt>
                      <c:pt idx="6">
                        <c:v>0.80865843267069248</c:v>
                      </c:pt>
                      <c:pt idx="7">
                        <c:v>1.1583842828421955</c:v>
                      </c:pt>
                    </c:numCache>
                  </c:numRef>
                </c:yVal>
                <c:smooth val="0"/>
                <c:extLst>
                  <c:ext xmlns:c16="http://schemas.microsoft.com/office/drawing/2014/chart" uri="{C3380CC4-5D6E-409C-BE32-E72D297353CC}">
                    <c16:uniqueId val="{00000002-BA2C-4BE7-9E0C-10F599611074}"/>
                  </c:ext>
                </c:extLst>
              </c15:ser>
            </c15:filteredScatterSeries>
            <c15:filteredScatterSeries>
              <c15:ser>
                <c:idx val="1"/>
                <c:order val="1"/>
                <c:tx>
                  <c:strRef>
                    <c:extLst xmlns:c15="http://schemas.microsoft.com/office/drawing/2012/chart">
                      <c:ext xmlns:c15="http://schemas.microsoft.com/office/drawing/2012/chart" uri="{02D57815-91ED-43cb-92C2-25804820EDAC}">
                        <c15:formulaRef>
                          <c15:sqref>Growth!$V$4</c15:sqref>
                        </c15:formulaRef>
                      </c:ext>
                    </c:extLst>
                    <c:strCache>
                      <c:ptCount val="1"/>
                      <c:pt idx="0">
                        <c:v>Xylose</c:v>
                      </c:pt>
                    </c:strCache>
                  </c:strRef>
                </c:tx>
                <c:spPr>
                  <a:ln w="19050" cap="rnd">
                    <a:solidFill>
                      <a:sysClr val="windowText" lastClr="000000">
                        <a:lumMod val="50000"/>
                        <a:lumOff val="50000"/>
                      </a:sysClr>
                    </a:solidFill>
                    <a:prstDash val="sysDash"/>
                    <a:round/>
                  </a:ln>
                  <a:effectLst/>
                </c:spPr>
                <c:marker>
                  <c:symbol val="square"/>
                  <c:size val="5"/>
                  <c:spPr>
                    <a:solidFill>
                      <a:sysClr val="windowText" lastClr="000000">
                        <a:lumMod val="50000"/>
                        <a:lumOff val="50000"/>
                      </a:sysClr>
                    </a:solidFill>
                    <a:ln w="9525">
                      <a:solidFill>
                        <a:sysClr val="windowText" lastClr="000000">
                          <a:lumMod val="50000"/>
                          <a:lumOff val="50000"/>
                        </a:sysClr>
                      </a:solidFill>
                    </a:ln>
                    <a:effectLst/>
                  </c:spPr>
                </c:marker>
                <c:errBars>
                  <c:errDir val="y"/>
                  <c:errBarType val="both"/>
                  <c:errValType val="cust"/>
                  <c:noEndCap val="0"/>
                  <c:plus>
                    <c:numRef>
                      <c:extLst xmlns:c15="http://schemas.microsoft.com/office/drawing/2012/chart">
                        <c:ext xmlns:c15="http://schemas.microsoft.com/office/drawing/2012/chart" uri="{02D57815-91ED-43cb-92C2-25804820EDAC}">
                          <c15:formulaRef>
                            <c15:sqref>(Growth!$W$45:$W$49,Growth!$W$51:$W$52)</c15:sqref>
                          </c15:formulaRef>
                        </c:ext>
                      </c:extLst>
                      <c:numCache>
                        <c:formatCode>General</c:formatCode>
                        <c:ptCount val="7"/>
                        <c:pt idx="0">
                          <c:v>0</c:v>
                        </c:pt>
                        <c:pt idx="1">
                          <c:v>0</c:v>
                        </c:pt>
                        <c:pt idx="2">
                          <c:v>0</c:v>
                        </c:pt>
                        <c:pt idx="3">
                          <c:v>0</c:v>
                        </c:pt>
                        <c:pt idx="4">
                          <c:v>0</c:v>
                        </c:pt>
                      </c:numCache>
                    </c:numRef>
                  </c:plus>
                  <c:minus>
                    <c:numRef>
                      <c:extLst xmlns:c15="http://schemas.microsoft.com/office/drawing/2012/chart">
                        <c:ext xmlns:c15="http://schemas.microsoft.com/office/drawing/2012/chart" uri="{02D57815-91ED-43cb-92C2-25804820EDAC}">
                          <c15:formulaRef>
                            <c15:sqref>(Growth!$W$45:$W$49,Growth!$W$51:$W$52)</c15:sqref>
                          </c15:formulaRef>
                        </c:ext>
                      </c:extLst>
                      <c:numCache>
                        <c:formatCode>General</c:formatCode>
                        <c:ptCount val="7"/>
                        <c:pt idx="0">
                          <c:v>0</c:v>
                        </c:pt>
                        <c:pt idx="1">
                          <c:v>0</c:v>
                        </c:pt>
                        <c:pt idx="2">
                          <c:v>0</c:v>
                        </c:pt>
                        <c:pt idx="3">
                          <c:v>0</c:v>
                        </c:pt>
                        <c:pt idx="4">
                          <c:v>0</c:v>
                        </c:pt>
                      </c:numCache>
                    </c:numRef>
                  </c:minus>
                  <c:spPr>
                    <a:noFill/>
                    <a:ln w="9525" cap="flat" cmpd="sng" algn="ctr">
                      <a:solidFill>
                        <a:schemeClr val="tx1">
                          <a:lumMod val="65000"/>
                          <a:lumOff val="35000"/>
                        </a:schemeClr>
                      </a:solidFill>
                      <a:round/>
                    </a:ln>
                    <a:effectLst/>
                  </c:spPr>
                </c:errBars>
                <c:xVal>
                  <c:numRef>
                    <c:extLst xmlns:c15="http://schemas.microsoft.com/office/drawing/2012/chart">
                      <c:ext xmlns:c15="http://schemas.microsoft.com/office/drawing/2012/chart" uri="{02D57815-91ED-43cb-92C2-25804820EDAC}">
                        <c15:formulaRef>
                          <c15:sqref>(Growth!$F$6:$F$10,Growth!$F$12:$F$13)</c15:sqref>
                        </c15:formulaRef>
                      </c:ext>
                    </c:extLst>
                    <c:numCache>
                      <c:formatCode>General</c:formatCode>
                      <c:ptCount val="7"/>
                      <c:pt idx="0">
                        <c:v>0</c:v>
                      </c:pt>
                      <c:pt idx="1">
                        <c:v>0.95833333333575865</c:v>
                      </c:pt>
                      <c:pt idx="2">
                        <c:v>2</c:v>
                      </c:pt>
                      <c:pt idx="3">
                        <c:v>3</c:v>
                      </c:pt>
                      <c:pt idx="4">
                        <c:v>4</c:v>
                      </c:pt>
                    </c:numCache>
                  </c:numRef>
                </c:xVal>
                <c:yVal>
                  <c:numRef>
                    <c:extLst xmlns:c15="http://schemas.microsoft.com/office/drawing/2012/chart">
                      <c:ext xmlns:c15="http://schemas.microsoft.com/office/drawing/2012/chart" uri="{02D57815-91ED-43cb-92C2-25804820EDAC}">
                        <c15:formulaRef>
                          <c15:sqref>(Growth!$V$45:$V$49,Growth!$V$51:$V$52)</c15:sqref>
                        </c15:formulaRef>
                      </c:ext>
                    </c:extLst>
                    <c:numCache>
                      <c:formatCode>0.00</c:formatCode>
                      <c:ptCount val="7"/>
                      <c:pt idx="0">
                        <c:v>0</c:v>
                      </c:pt>
                      <c:pt idx="1">
                        <c:v>0</c:v>
                      </c:pt>
                      <c:pt idx="2">
                        <c:v>0</c:v>
                      </c:pt>
                      <c:pt idx="3">
                        <c:v>0</c:v>
                      </c:pt>
                      <c:pt idx="4">
                        <c:v>0</c:v>
                      </c:pt>
                    </c:numCache>
                  </c:numRef>
                </c:yVal>
                <c:smooth val="0"/>
                <c:extLst xmlns:c15="http://schemas.microsoft.com/office/drawing/2012/chart">
                  <c:ext xmlns:c16="http://schemas.microsoft.com/office/drawing/2014/chart" uri="{C3380CC4-5D6E-409C-BE32-E72D297353CC}">
                    <c16:uniqueId val="{00000003-BA2C-4BE7-9E0C-10F599611074}"/>
                  </c:ext>
                </c:extLst>
              </c15:ser>
            </c15:filteredScatterSeries>
          </c:ext>
        </c:extLst>
      </c:scatterChart>
      <c:valAx>
        <c:axId val="1834351215"/>
        <c:scaling>
          <c:orientation val="minMax"/>
          <c:max val="7"/>
          <c:min val="0"/>
        </c:scaling>
        <c:delete val="0"/>
        <c:axPos val="b"/>
        <c:numFmt formatCode="0;[Red]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2056157791"/>
        <c:crosses val="autoZero"/>
        <c:crossBetween val="midCat"/>
        <c:majorUnit val="1"/>
      </c:valAx>
      <c:valAx>
        <c:axId val="205615779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 (g.L</a:t>
                </a:r>
                <a:r>
                  <a:rPr lang="en-GB" baseline="30000"/>
                  <a:t>-1</a:t>
                </a:r>
                <a:r>
                  <a:rPr lang="en-GB" baseline="0"/>
                  <a:t>)</a:t>
                </a:r>
                <a:endParaRPr lang="en-GB"/>
              </a:p>
            </c:rich>
          </c:tx>
          <c:layout>
            <c:manualLayout>
              <c:xMode val="edge"/>
              <c:yMode val="edge"/>
              <c:x val="6.7797424000440573E-2"/>
              <c:y val="0.2640448443482165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834351215"/>
        <c:crosses val="autoZero"/>
        <c:crossBetween val="midCat"/>
      </c:valAx>
      <c:spPr>
        <a:noFill/>
        <a:ln>
          <a:noFill/>
        </a:ln>
        <a:effectLst/>
      </c:spPr>
    </c:plotArea>
    <c:legend>
      <c:legendPos val="b"/>
      <c:layout>
        <c:manualLayout>
          <c:xMode val="edge"/>
          <c:yMode val="edge"/>
          <c:x val="0.38681658910672972"/>
          <c:y val="0.87224654403509239"/>
          <c:w val="0.31379385119506553"/>
          <c:h val="0.1104560389096543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763991766714395"/>
          <c:y val="4.8404663581279622E-2"/>
          <c:w val="0.82893146271615803"/>
          <c:h val="0.65119794548268739"/>
        </c:manualLayout>
      </c:layout>
      <c:scatterChart>
        <c:scatterStyle val="lineMarker"/>
        <c:varyColors val="0"/>
        <c:ser>
          <c:idx val="2"/>
          <c:order val="2"/>
          <c:tx>
            <c:v>Acetate</c:v>
          </c:tx>
          <c:spPr>
            <a:ln w="19050" cap="rnd">
              <a:solidFill>
                <a:sysClr val="windowText" lastClr="000000">
                  <a:lumMod val="65000"/>
                  <a:lumOff val="35000"/>
                </a:sysClr>
              </a:solidFill>
              <a:prstDash val="dash"/>
              <a:round/>
            </a:ln>
            <a:effectLst/>
          </c:spPr>
          <c:marker>
            <c:symbol val="triangle"/>
            <c:size val="6"/>
            <c:spPr>
              <a:solidFill>
                <a:sysClr val="windowText" lastClr="000000">
                  <a:lumMod val="65000"/>
                  <a:lumOff val="35000"/>
                </a:sysClr>
              </a:solidFill>
              <a:ln w="9525">
                <a:solidFill>
                  <a:sysClr val="windowText" lastClr="000000">
                    <a:lumMod val="65000"/>
                    <a:lumOff val="35000"/>
                  </a:sysClr>
                </a:solidFill>
              </a:ln>
              <a:effectLst/>
            </c:spPr>
          </c:marker>
          <c:errBars>
            <c:errDir val="y"/>
            <c:errBarType val="both"/>
            <c:errValType val="cust"/>
            <c:noEndCap val="0"/>
            <c:plus>
              <c:numRef>
                <c:f>Growth!$AK$72:$AK$76</c:f>
                <c:numCache>
                  <c:formatCode>General</c:formatCode>
                  <c:ptCount val="5"/>
                  <c:pt idx="0">
                    <c:v>6.506501709001391</c:v>
                  </c:pt>
                  <c:pt idx="1">
                    <c:v>4.3449313766646753</c:v>
                  </c:pt>
                  <c:pt idx="2">
                    <c:v>2.8686085578243019</c:v>
                  </c:pt>
                  <c:pt idx="3">
                    <c:v>41.373047369545617</c:v>
                  </c:pt>
                  <c:pt idx="4">
                    <c:v>0</c:v>
                  </c:pt>
                </c:numCache>
              </c:numRef>
            </c:plus>
            <c:minus>
              <c:numRef>
                <c:f>Growth!$AK$72:$AK$76</c:f>
                <c:numCache>
                  <c:formatCode>General</c:formatCode>
                  <c:ptCount val="5"/>
                  <c:pt idx="0">
                    <c:v>6.506501709001391</c:v>
                  </c:pt>
                  <c:pt idx="1">
                    <c:v>4.3449313766646753</c:v>
                  </c:pt>
                  <c:pt idx="2">
                    <c:v>2.8686085578243019</c:v>
                  </c:pt>
                  <c:pt idx="3">
                    <c:v>41.373047369545617</c:v>
                  </c:pt>
                  <c:pt idx="4">
                    <c:v>0</c:v>
                  </c:pt>
                </c:numCache>
              </c:numRef>
            </c:minus>
            <c:spPr>
              <a:noFill/>
              <a:ln w="9525" cap="flat" cmpd="sng" algn="ctr">
                <a:solidFill>
                  <a:schemeClr val="tx1">
                    <a:lumMod val="65000"/>
                    <a:lumOff val="35000"/>
                  </a:schemeClr>
                </a:solidFill>
                <a:round/>
              </a:ln>
              <a:effectLst/>
            </c:spPr>
          </c:errBars>
          <c:xVal>
            <c:numRef>
              <c:f>Growth!$F$72:$F$78</c:f>
              <c:numCache>
                <c:formatCode>General</c:formatCode>
                <c:ptCount val="7"/>
                <c:pt idx="0">
                  <c:v>0</c:v>
                </c:pt>
                <c:pt idx="1">
                  <c:v>2</c:v>
                </c:pt>
                <c:pt idx="2">
                  <c:v>3</c:v>
                </c:pt>
                <c:pt idx="3">
                  <c:v>4</c:v>
                </c:pt>
                <c:pt idx="4">
                  <c:v>7</c:v>
                </c:pt>
              </c:numCache>
            </c:numRef>
          </c:xVal>
          <c:yVal>
            <c:numRef>
              <c:f>Growth!$AJ$72:$AJ$78</c:f>
              <c:numCache>
                <c:formatCode>General</c:formatCode>
                <c:ptCount val="7"/>
                <c:pt idx="0">
                  <c:v>126.26184108958769</c:v>
                </c:pt>
                <c:pt idx="1">
                  <c:v>119.93103680606754</c:v>
                </c:pt>
                <c:pt idx="2">
                  <c:v>80.463563332821437</c:v>
                </c:pt>
                <c:pt idx="3">
                  <c:v>26.555950557481371</c:v>
                </c:pt>
                <c:pt idx="4">
                  <c:v>0</c:v>
                </c:pt>
              </c:numCache>
            </c:numRef>
          </c:yVal>
          <c:smooth val="0"/>
          <c:extLst>
            <c:ext xmlns:c16="http://schemas.microsoft.com/office/drawing/2014/chart" uri="{C3380CC4-5D6E-409C-BE32-E72D297353CC}">
              <c16:uniqueId val="{00000000-B4C6-4D5B-949E-D006C6853655}"/>
            </c:ext>
          </c:extLst>
        </c:ser>
        <c:ser>
          <c:idx val="3"/>
          <c:order val="3"/>
          <c:tx>
            <c:v>Mix total</c:v>
          </c:tx>
          <c:spPr>
            <a:ln w="19050" cap="rnd">
              <a:solidFill>
                <a:sysClr val="windowText" lastClr="000000">
                  <a:lumMod val="75000"/>
                  <a:lumOff val="25000"/>
                </a:sysClr>
              </a:solidFill>
              <a:prstDash val="dashDot"/>
              <a:round/>
            </a:ln>
            <a:effectLst/>
          </c:spPr>
          <c:marker>
            <c:symbol val="diamond"/>
            <c:size val="6"/>
            <c:spPr>
              <a:solidFill>
                <a:sysClr val="windowText" lastClr="000000">
                  <a:lumMod val="75000"/>
                  <a:lumOff val="25000"/>
                </a:sysClr>
              </a:solidFill>
              <a:ln w="9525">
                <a:solidFill>
                  <a:sysClr val="windowText" lastClr="000000">
                    <a:lumMod val="75000"/>
                    <a:lumOff val="25000"/>
                  </a:sysClr>
                </a:solidFill>
              </a:ln>
              <a:effectLst/>
            </c:spPr>
          </c:marker>
          <c:errBars>
            <c:errDir val="y"/>
            <c:errBarType val="both"/>
            <c:errValType val="cust"/>
            <c:noEndCap val="0"/>
            <c:plus>
              <c:numRef>
                <c:f>(Growth!$AS$72:$AS$76,Growth!$AS$78)</c:f>
                <c:numCache>
                  <c:formatCode>General</c:formatCode>
                  <c:ptCount val="6"/>
                  <c:pt idx="0">
                    <c:v>7.2356980441454963</c:v>
                  </c:pt>
                  <c:pt idx="1">
                    <c:v>9.4271775318097326</c:v>
                  </c:pt>
                  <c:pt idx="2">
                    <c:v>11.66931008248716</c:v>
                  </c:pt>
                  <c:pt idx="3">
                    <c:v>1.2584927432215369</c:v>
                  </c:pt>
                  <c:pt idx="4">
                    <c:v>3.1448005344507743</c:v>
                  </c:pt>
                  <c:pt idx="5">
                    <c:v>2.1704273079425844</c:v>
                  </c:pt>
                </c:numCache>
              </c:numRef>
            </c:plus>
            <c:minus>
              <c:numRef>
                <c:f>(Growth!$AS$72:$AS$76,Growth!$AS$78)</c:f>
                <c:numCache>
                  <c:formatCode>General</c:formatCode>
                  <c:ptCount val="6"/>
                  <c:pt idx="0">
                    <c:v>7.2356980441454963</c:v>
                  </c:pt>
                  <c:pt idx="1">
                    <c:v>9.4271775318097326</c:v>
                  </c:pt>
                  <c:pt idx="2">
                    <c:v>11.66931008248716</c:v>
                  </c:pt>
                  <c:pt idx="3">
                    <c:v>1.2584927432215369</c:v>
                  </c:pt>
                  <c:pt idx="4">
                    <c:v>3.1448005344507743</c:v>
                  </c:pt>
                  <c:pt idx="5">
                    <c:v>2.1704273079425844</c:v>
                  </c:pt>
                </c:numCache>
              </c:numRef>
            </c:minus>
            <c:spPr>
              <a:noFill/>
              <a:ln w="9525" cap="flat" cmpd="sng" algn="ctr">
                <a:solidFill>
                  <a:schemeClr val="tx1">
                    <a:lumMod val="65000"/>
                    <a:lumOff val="35000"/>
                  </a:schemeClr>
                </a:solidFill>
                <a:round/>
              </a:ln>
              <a:effectLst/>
            </c:spPr>
          </c:errBars>
          <c:xVal>
            <c:numRef>
              <c:f>(Growth!$B$72:$B$76,Growth!$B$78)</c:f>
              <c:numCache>
                <c:formatCode>General</c:formatCode>
                <c:ptCount val="6"/>
                <c:pt idx="0">
                  <c:v>0</c:v>
                </c:pt>
                <c:pt idx="1">
                  <c:v>1</c:v>
                </c:pt>
                <c:pt idx="2">
                  <c:v>2</c:v>
                </c:pt>
                <c:pt idx="3">
                  <c:v>2.9166666666642413</c:v>
                </c:pt>
                <c:pt idx="4">
                  <c:v>4.0416666666642413</c:v>
                </c:pt>
                <c:pt idx="5">
                  <c:v>5.9583333333284827</c:v>
                </c:pt>
              </c:numCache>
            </c:numRef>
          </c:xVal>
          <c:yVal>
            <c:numRef>
              <c:f>(Growth!$AR$72:$AR$76,Growth!$AR$78)</c:f>
              <c:numCache>
                <c:formatCode>General</c:formatCode>
                <c:ptCount val="6"/>
                <c:pt idx="0">
                  <c:v>152.0827952741443</c:v>
                </c:pt>
                <c:pt idx="1">
                  <c:v>151.76192722153655</c:v>
                </c:pt>
                <c:pt idx="2">
                  <c:v>102.32872026212648</c:v>
                </c:pt>
                <c:pt idx="3">
                  <c:v>91.765069542087687</c:v>
                </c:pt>
                <c:pt idx="4">
                  <c:v>95.549236851022371</c:v>
                </c:pt>
                <c:pt idx="5">
                  <c:v>96.582862849123941</c:v>
                </c:pt>
              </c:numCache>
            </c:numRef>
          </c:yVal>
          <c:smooth val="0"/>
          <c:extLst>
            <c:ext xmlns:c16="http://schemas.microsoft.com/office/drawing/2014/chart" uri="{C3380CC4-5D6E-409C-BE32-E72D297353CC}">
              <c16:uniqueId val="{00000001-B4C6-4D5B-949E-D006C6853655}"/>
            </c:ext>
          </c:extLst>
        </c:ser>
        <c:dLbls>
          <c:showLegendKey val="0"/>
          <c:showVal val="0"/>
          <c:showCatName val="0"/>
          <c:showSerName val="0"/>
          <c:showPercent val="0"/>
          <c:showBubbleSize val="0"/>
        </c:dLbls>
        <c:axId val="1834351215"/>
        <c:axId val="2056157791"/>
        <c:extLst>
          <c:ext xmlns:c15="http://schemas.microsoft.com/office/drawing/2012/chart" uri="{02D57815-91ED-43cb-92C2-25804820EDAC}">
            <c15:filteredScatterSeries>
              <c15:ser>
                <c:idx val="0"/>
                <c:order val="0"/>
                <c:tx>
                  <c:v>Glucose</c:v>
                </c:tx>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Ref>
                      <c:extLst>
                        <c:ext uri="{02D57815-91ED-43cb-92C2-25804820EDAC}">
                          <c15:formulaRef>
                            <c15:sqref>Growth!$AG$72:$AG$78</c15:sqref>
                          </c15:formulaRef>
                        </c:ext>
                      </c:extLst>
                      <c:numCache>
                        <c:formatCode>General</c:formatCode>
                        <c:ptCount val="7"/>
                        <c:pt idx="0">
                          <c:v>0</c:v>
                        </c:pt>
                        <c:pt idx="1">
                          <c:v>0</c:v>
                        </c:pt>
                        <c:pt idx="2">
                          <c:v>0</c:v>
                        </c:pt>
                        <c:pt idx="3">
                          <c:v>0</c:v>
                        </c:pt>
                        <c:pt idx="4">
                          <c:v>0</c:v>
                        </c:pt>
                      </c:numCache>
                    </c:numRef>
                  </c:plus>
                  <c:minus>
                    <c:numRef>
                      <c:extLst>
                        <c:ext uri="{02D57815-91ED-43cb-92C2-25804820EDAC}">
                          <c15:formulaRef>
                            <c15:sqref>Growth!$AG$72:$AG$78</c15:sqref>
                          </c15:formulaRef>
                        </c:ext>
                      </c:extLst>
                      <c:numCache>
                        <c:formatCode>General</c:formatCode>
                        <c:ptCount val="7"/>
                        <c:pt idx="0">
                          <c:v>0</c:v>
                        </c:pt>
                        <c:pt idx="1">
                          <c:v>0</c:v>
                        </c:pt>
                        <c:pt idx="2">
                          <c:v>0</c:v>
                        </c:pt>
                        <c:pt idx="3">
                          <c:v>0</c:v>
                        </c:pt>
                        <c:pt idx="4">
                          <c:v>0</c:v>
                        </c:pt>
                      </c:numCache>
                    </c:numRef>
                  </c:minus>
                  <c:spPr>
                    <a:noFill/>
                    <a:ln w="9525" cap="flat" cmpd="sng" algn="ctr">
                      <a:solidFill>
                        <a:schemeClr val="tx1">
                          <a:lumMod val="65000"/>
                          <a:lumOff val="35000"/>
                        </a:schemeClr>
                      </a:solidFill>
                      <a:round/>
                    </a:ln>
                    <a:effectLst/>
                  </c:spPr>
                </c:errBars>
                <c:xVal>
                  <c:numRef>
                    <c:extLst>
                      <c:ext uri="{02D57815-91ED-43cb-92C2-25804820EDAC}">
                        <c15:formulaRef>
                          <c15:sqref>Growth!$F$72:$F$78</c15:sqref>
                        </c15:formulaRef>
                      </c:ext>
                    </c:extLst>
                    <c:numCache>
                      <c:formatCode>General</c:formatCode>
                      <c:ptCount val="7"/>
                      <c:pt idx="0">
                        <c:v>0</c:v>
                      </c:pt>
                      <c:pt idx="1">
                        <c:v>2</c:v>
                      </c:pt>
                      <c:pt idx="2">
                        <c:v>3</c:v>
                      </c:pt>
                      <c:pt idx="3">
                        <c:v>4</c:v>
                      </c:pt>
                      <c:pt idx="4">
                        <c:v>7</c:v>
                      </c:pt>
                    </c:numCache>
                  </c:numRef>
                </c:xVal>
                <c:yVal>
                  <c:numRef>
                    <c:extLst>
                      <c:ext uri="{02D57815-91ED-43cb-92C2-25804820EDAC}">
                        <c15:formulaRef>
                          <c15:sqref>Growth!$AF$72:$AF$78</c15:sqref>
                        </c15:formulaRef>
                      </c:ext>
                    </c:extLst>
                    <c:numCache>
                      <c:formatCode>General</c:formatCode>
                      <c:ptCount val="7"/>
                      <c:pt idx="0">
                        <c:v>0</c:v>
                      </c:pt>
                      <c:pt idx="1">
                        <c:v>0</c:v>
                      </c:pt>
                      <c:pt idx="2">
                        <c:v>0</c:v>
                      </c:pt>
                      <c:pt idx="3">
                        <c:v>0</c:v>
                      </c:pt>
                      <c:pt idx="4">
                        <c:v>0</c:v>
                      </c:pt>
                    </c:numCache>
                  </c:numRef>
                </c:yVal>
                <c:smooth val="0"/>
                <c:extLst>
                  <c:ext xmlns:c16="http://schemas.microsoft.com/office/drawing/2014/chart" uri="{C3380CC4-5D6E-409C-BE32-E72D297353CC}">
                    <c16:uniqueId val="{00000002-B4C6-4D5B-949E-D006C6853655}"/>
                  </c:ext>
                </c:extLst>
              </c15:ser>
            </c15:filteredScatterSeries>
            <c15:filteredScatterSeries>
              <c15:ser>
                <c:idx val="1"/>
                <c:order val="1"/>
                <c:tx>
                  <c:v>Xylose</c:v>
                </c:tx>
                <c:spPr>
                  <a:ln w="19050" cap="rnd">
                    <a:solidFill>
                      <a:sysClr val="windowText" lastClr="000000">
                        <a:lumMod val="50000"/>
                        <a:lumOff val="50000"/>
                      </a:sysClr>
                    </a:solidFill>
                    <a:prstDash val="sysDash"/>
                    <a:round/>
                  </a:ln>
                  <a:effectLst/>
                </c:spPr>
                <c:marker>
                  <c:symbol val="square"/>
                  <c:size val="5"/>
                  <c:spPr>
                    <a:solidFill>
                      <a:sysClr val="windowText" lastClr="000000">
                        <a:lumMod val="50000"/>
                        <a:lumOff val="50000"/>
                      </a:sysClr>
                    </a:solidFill>
                    <a:ln w="9525">
                      <a:solidFill>
                        <a:sysClr val="windowText" lastClr="000000">
                          <a:lumMod val="50000"/>
                          <a:lumOff val="50000"/>
                        </a:sysClr>
                      </a:solidFill>
                    </a:ln>
                    <a:effectLst/>
                  </c:spPr>
                </c:marker>
                <c:errBars>
                  <c:errDir val="y"/>
                  <c:errBarType val="both"/>
                  <c:errValType val="cust"/>
                  <c:noEndCap val="0"/>
                  <c:plus>
                    <c:numRef>
                      <c:extLst xmlns:c15="http://schemas.microsoft.com/office/drawing/2012/chart">
                        <c:ext xmlns:c15="http://schemas.microsoft.com/office/drawing/2012/chart" uri="{02D57815-91ED-43cb-92C2-25804820EDAC}">
                          <c15:formulaRef>
                            <c15:sqref>Growth!$AI$72:$AI$78</c15:sqref>
                          </c15:formulaRef>
                        </c:ext>
                      </c:extLst>
                      <c:numCache>
                        <c:formatCode>General</c:formatCode>
                        <c:ptCount val="7"/>
                        <c:pt idx="0">
                          <c:v>0</c:v>
                        </c:pt>
                        <c:pt idx="1">
                          <c:v>0</c:v>
                        </c:pt>
                        <c:pt idx="2">
                          <c:v>0</c:v>
                        </c:pt>
                        <c:pt idx="3">
                          <c:v>0</c:v>
                        </c:pt>
                        <c:pt idx="4">
                          <c:v>0</c:v>
                        </c:pt>
                      </c:numCache>
                    </c:numRef>
                  </c:plus>
                  <c:minus>
                    <c:numRef>
                      <c:extLst xmlns:c15="http://schemas.microsoft.com/office/drawing/2012/chart">
                        <c:ext xmlns:c15="http://schemas.microsoft.com/office/drawing/2012/chart" uri="{02D57815-91ED-43cb-92C2-25804820EDAC}">
                          <c15:formulaRef>
                            <c15:sqref>Growth!$AI$72:$AI$78</c15:sqref>
                          </c15:formulaRef>
                        </c:ext>
                      </c:extLst>
                      <c:numCache>
                        <c:formatCode>General</c:formatCode>
                        <c:ptCount val="7"/>
                        <c:pt idx="0">
                          <c:v>0</c:v>
                        </c:pt>
                        <c:pt idx="1">
                          <c:v>0</c:v>
                        </c:pt>
                        <c:pt idx="2">
                          <c:v>0</c:v>
                        </c:pt>
                        <c:pt idx="3">
                          <c:v>0</c:v>
                        </c:pt>
                        <c:pt idx="4">
                          <c:v>0</c:v>
                        </c:pt>
                      </c:numCache>
                    </c:numRef>
                  </c:minus>
                  <c:spPr>
                    <a:noFill/>
                    <a:ln w="9525" cap="flat" cmpd="sng" algn="ctr">
                      <a:solidFill>
                        <a:schemeClr val="tx1">
                          <a:lumMod val="65000"/>
                          <a:lumOff val="35000"/>
                        </a:schemeClr>
                      </a:solidFill>
                      <a:round/>
                    </a:ln>
                    <a:effectLst/>
                  </c:spPr>
                </c:errBars>
                <c:xVal>
                  <c:numRef>
                    <c:extLst xmlns:c15="http://schemas.microsoft.com/office/drawing/2012/chart">
                      <c:ext xmlns:c15="http://schemas.microsoft.com/office/drawing/2012/chart" uri="{02D57815-91ED-43cb-92C2-25804820EDAC}">
                        <c15:formulaRef>
                          <c15:sqref>Growth!$F$72:$F$78</c15:sqref>
                        </c15:formulaRef>
                      </c:ext>
                    </c:extLst>
                    <c:numCache>
                      <c:formatCode>General</c:formatCode>
                      <c:ptCount val="7"/>
                      <c:pt idx="0">
                        <c:v>0</c:v>
                      </c:pt>
                      <c:pt idx="1">
                        <c:v>2</c:v>
                      </c:pt>
                      <c:pt idx="2">
                        <c:v>3</c:v>
                      </c:pt>
                      <c:pt idx="3">
                        <c:v>4</c:v>
                      </c:pt>
                      <c:pt idx="4">
                        <c:v>7</c:v>
                      </c:pt>
                    </c:numCache>
                  </c:numRef>
                </c:xVal>
                <c:yVal>
                  <c:numRef>
                    <c:extLst xmlns:c15="http://schemas.microsoft.com/office/drawing/2012/chart">
                      <c:ext xmlns:c15="http://schemas.microsoft.com/office/drawing/2012/chart" uri="{02D57815-91ED-43cb-92C2-25804820EDAC}">
                        <c15:formulaRef>
                          <c15:sqref>Growth!$AH$72:$AH$78</c15:sqref>
                        </c15:formulaRef>
                      </c:ext>
                    </c:extLst>
                    <c:numCache>
                      <c:formatCode>General</c:formatCode>
                      <c:ptCount val="7"/>
                      <c:pt idx="0">
                        <c:v>0</c:v>
                      </c:pt>
                      <c:pt idx="1">
                        <c:v>0</c:v>
                      </c:pt>
                      <c:pt idx="2">
                        <c:v>0</c:v>
                      </c:pt>
                      <c:pt idx="3">
                        <c:v>0</c:v>
                      </c:pt>
                      <c:pt idx="4">
                        <c:v>0</c:v>
                      </c:pt>
                    </c:numCache>
                  </c:numRef>
                </c:yVal>
                <c:smooth val="0"/>
                <c:extLst xmlns:c15="http://schemas.microsoft.com/office/drawing/2012/chart">
                  <c:ext xmlns:c16="http://schemas.microsoft.com/office/drawing/2014/chart" uri="{C3380CC4-5D6E-409C-BE32-E72D297353CC}">
                    <c16:uniqueId val="{00000003-B4C6-4D5B-949E-D006C6853655}"/>
                  </c:ext>
                </c:extLst>
              </c15:ser>
            </c15:filteredScatterSeries>
          </c:ext>
        </c:extLst>
      </c:scatterChart>
      <c:valAx>
        <c:axId val="1834351215"/>
        <c:scaling>
          <c:orientation val="minMax"/>
          <c:max val="7"/>
        </c:scaling>
        <c:delete val="0"/>
        <c:axPos val="b"/>
        <c:numFmt formatCode="0;[Red]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2056157791"/>
        <c:crosses val="autoZero"/>
        <c:crossBetween val="midCat"/>
        <c:majorUnit val="1"/>
      </c:valAx>
      <c:valAx>
        <c:axId val="2056157791"/>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[Carbon source](mM</a:t>
                </a:r>
                <a:r>
                  <a:rPr lang="en-GB" baseline="0"/>
                  <a:t> C)</a:t>
                </a:r>
                <a:endParaRPr lang="en-GB"/>
              </a:p>
            </c:rich>
          </c:tx>
          <c:layout>
            <c:manualLayout>
              <c:xMode val="edge"/>
              <c:yMode val="edge"/>
              <c:x val="3.3784007049234496E-2"/>
              <c:y val="1.9918380325463485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834351215"/>
        <c:crosses val="autoZero"/>
        <c:crossBetween val="midCat"/>
        <c:majorUnit val="40"/>
      </c:valAx>
      <c:spPr>
        <a:noFill/>
        <a:ln>
          <a:noFill/>
        </a:ln>
        <a:effectLst/>
      </c:spPr>
    </c:plotArea>
    <c:legend>
      <c:legendPos val="b"/>
      <c:layout>
        <c:manualLayout>
          <c:xMode val="edge"/>
          <c:yMode val="edge"/>
          <c:x val="0.81171608244300031"/>
          <c:y val="1.9886295614163624E-2"/>
          <c:w val="0.16341109979072585"/>
          <c:h val="0.36585908969448649"/>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a:t>Carbon source consumption - Mix</a:t>
            </a:r>
          </a:p>
        </c:rich>
      </c:tx>
      <c:layout>
        <c:manualLayout>
          <c:xMode val="edge"/>
          <c:yMode val="edge"/>
          <c:x val="0.28393744531933507"/>
          <c:y val="2.777777777777777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1589013063305433"/>
          <c:y val="4.8404663581279622E-2"/>
          <c:w val="0.86188355046705079"/>
          <c:h val="0.6848489271548901"/>
        </c:manualLayout>
      </c:layout>
      <c:scatterChart>
        <c:scatterStyle val="lineMarker"/>
        <c:varyColors val="0"/>
        <c:ser>
          <c:idx val="0"/>
          <c:order val="0"/>
          <c:tx>
            <c:strRef>
              <c:f>Growth!$AL$70</c:f>
              <c:strCache>
                <c:ptCount val="1"/>
                <c:pt idx="0">
                  <c:v>Glucose</c:v>
                </c:pt>
              </c:strCache>
            </c:strRef>
          </c:tx>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Ref>
                <c:f>(Growth!$AM$72:$AM$76,Growth!$AM$78)</c:f>
                <c:numCache>
                  <c:formatCode>General</c:formatCode>
                  <c:ptCount val="6"/>
                  <c:pt idx="0">
                    <c:v>1.0643714776412658</c:v>
                  </c:pt>
                  <c:pt idx="1">
                    <c:v>1.0540756235039463</c:v>
                  </c:pt>
                  <c:pt idx="2">
                    <c:v>0.3517823426993506</c:v>
                  </c:pt>
                  <c:pt idx="3">
                    <c:v>1.8484546384057425</c:v>
                  </c:pt>
                  <c:pt idx="4">
                    <c:v>1.1086537841888651</c:v>
                  </c:pt>
                  <c:pt idx="5">
                    <c:v>2.4543005213278017</c:v>
                  </c:pt>
                </c:numCache>
              </c:numRef>
            </c:plus>
            <c:minus>
              <c:numRef>
                <c:f>(Growth!$AM$72:$AM$76,Growth!$AM$78)</c:f>
                <c:numCache>
                  <c:formatCode>General</c:formatCode>
                  <c:ptCount val="6"/>
                  <c:pt idx="0">
                    <c:v>1.0643714776412658</c:v>
                  </c:pt>
                  <c:pt idx="1">
                    <c:v>1.0540756235039463</c:v>
                  </c:pt>
                  <c:pt idx="2">
                    <c:v>0.3517823426993506</c:v>
                  </c:pt>
                  <c:pt idx="3">
                    <c:v>1.8484546384057425</c:v>
                  </c:pt>
                  <c:pt idx="4">
                    <c:v>1.1086537841888651</c:v>
                  </c:pt>
                  <c:pt idx="5">
                    <c:v>2.4543005213278017</c:v>
                  </c:pt>
                </c:numCache>
              </c:numRef>
            </c:minus>
            <c:spPr>
              <a:noFill/>
              <a:ln w="9525" cap="flat" cmpd="sng" algn="ctr">
                <a:solidFill>
                  <a:schemeClr val="tx1">
                    <a:lumMod val="65000"/>
                    <a:lumOff val="35000"/>
                  </a:schemeClr>
                </a:solidFill>
                <a:round/>
              </a:ln>
              <a:effectLst/>
            </c:spPr>
          </c:errBars>
          <c:xVal>
            <c:numRef>
              <c:f>(Growth!$B$72:$B$76,Growth!$B$78)</c:f>
              <c:numCache>
                <c:formatCode>General</c:formatCode>
                <c:ptCount val="6"/>
                <c:pt idx="0">
                  <c:v>0</c:v>
                </c:pt>
                <c:pt idx="1">
                  <c:v>1</c:v>
                </c:pt>
                <c:pt idx="2">
                  <c:v>2</c:v>
                </c:pt>
                <c:pt idx="3">
                  <c:v>2.9166666666642413</c:v>
                </c:pt>
                <c:pt idx="4">
                  <c:v>4.0416666666642413</c:v>
                </c:pt>
                <c:pt idx="5">
                  <c:v>5.9583333333284827</c:v>
                </c:pt>
              </c:numCache>
            </c:numRef>
          </c:xVal>
          <c:yVal>
            <c:numRef>
              <c:f>(Growth!$AL$72:$AL$76,Growth!$AL$78)</c:f>
              <c:numCache>
                <c:formatCode>General</c:formatCode>
                <c:ptCount val="6"/>
                <c:pt idx="0">
                  <c:v>48.658707760607335</c:v>
                </c:pt>
                <c:pt idx="1">
                  <c:v>48.832101378576816</c:v>
                </c:pt>
                <c:pt idx="2">
                  <c:v>45.978356945258348</c:v>
                </c:pt>
                <c:pt idx="3">
                  <c:v>47.760319245287597</c:v>
                </c:pt>
                <c:pt idx="4">
                  <c:v>49.49834008029368</c:v>
                </c:pt>
                <c:pt idx="5">
                  <c:v>49.735862786652326</c:v>
                </c:pt>
              </c:numCache>
            </c:numRef>
          </c:yVal>
          <c:smooth val="0"/>
          <c:extLst>
            <c:ext xmlns:c16="http://schemas.microsoft.com/office/drawing/2014/chart" uri="{C3380CC4-5D6E-409C-BE32-E72D297353CC}">
              <c16:uniqueId val="{00000000-A5F8-48CD-AFB4-EA1C40DAB101}"/>
            </c:ext>
          </c:extLst>
        </c:ser>
        <c:ser>
          <c:idx val="1"/>
          <c:order val="1"/>
          <c:tx>
            <c:strRef>
              <c:f>Growth!$AN$70</c:f>
              <c:strCache>
                <c:ptCount val="1"/>
                <c:pt idx="0">
                  <c:v>Xylose</c:v>
                </c:pt>
              </c:strCache>
            </c:strRef>
          </c:tx>
          <c:spPr>
            <a:ln w="19050" cap="rnd">
              <a:solidFill>
                <a:sysClr val="windowText" lastClr="000000">
                  <a:lumMod val="50000"/>
                  <a:lumOff val="50000"/>
                </a:sysClr>
              </a:solidFill>
              <a:prstDash val="sysDash"/>
              <a:round/>
            </a:ln>
            <a:effectLst/>
          </c:spPr>
          <c:marker>
            <c:symbol val="square"/>
            <c:size val="5"/>
            <c:spPr>
              <a:solidFill>
                <a:sysClr val="windowText" lastClr="000000">
                  <a:lumMod val="50000"/>
                  <a:lumOff val="50000"/>
                </a:sysClr>
              </a:solidFill>
              <a:ln w="9525">
                <a:solidFill>
                  <a:sysClr val="windowText" lastClr="000000">
                    <a:lumMod val="50000"/>
                    <a:lumOff val="50000"/>
                  </a:sysClr>
                </a:solidFill>
              </a:ln>
              <a:effectLst/>
            </c:spPr>
          </c:marker>
          <c:errBars>
            <c:errDir val="y"/>
            <c:errBarType val="both"/>
            <c:errValType val="cust"/>
            <c:noEndCap val="0"/>
            <c:plus>
              <c:numRef>
                <c:f>(Growth!$AO$72:$AO$76,Growth!$AO$78)</c:f>
                <c:numCache>
                  <c:formatCode>General</c:formatCode>
                  <c:ptCount val="6"/>
                  <c:pt idx="0">
                    <c:v>2.3364487690923106</c:v>
                  </c:pt>
                  <c:pt idx="1">
                    <c:v>3.4688108691776214</c:v>
                  </c:pt>
                  <c:pt idx="2">
                    <c:v>3.3141085708253333</c:v>
                  </c:pt>
                  <c:pt idx="3">
                    <c:v>1.170899755513201</c:v>
                  </c:pt>
                  <c:pt idx="4">
                    <c:v>2.6188171911476292</c:v>
                  </c:pt>
                  <c:pt idx="5">
                    <c:v>0.39802635984592277</c:v>
                  </c:pt>
                </c:numCache>
              </c:numRef>
            </c:plus>
            <c:minus>
              <c:numRef>
                <c:f>(Growth!$AO$72:$AO$76,Growth!$AO$78)</c:f>
                <c:numCache>
                  <c:formatCode>General</c:formatCode>
                  <c:ptCount val="6"/>
                  <c:pt idx="0">
                    <c:v>2.3364487690923106</c:v>
                  </c:pt>
                  <c:pt idx="1">
                    <c:v>3.4688108691776214</c:v>
                  </c:pt>
                  <c:pt idx="2">
                    <c:v>3.3141085708253333</c:v>
                  </c:pt>
                  <c:pt idx="3">
                    <c:v>1.170899755513201</c:v>
                  </c:pt>
                  <c:pt idx="4">
                    <c:v>2.6188171911476292</c:v>
                  </c:pt>
                  <c:pt idx="5">
                    <c:v>0.39802635984592277</c:v>
                  </c:pt>
                </c:numCache>
              </c:numRef>
            </c:minus>
            <c:spPr>
              <a:noFill/>
              <a:ln w="9525" cap="flat" cmpd="sng" algn="ctr">
                <a:solidFill>
                  <a:schemeClr val="tx1">
                    <a:lumMod val="65000"/>
                    <a:lumOff val="35000"/>
                  </a:schemeClr>
                </a:solidFill>
                <a:round/>
              </a:ln>
              <a:effectLst/>
            </c:spPr>
          </c:errBars>
          <c:xVal>
            <c:numRef>
              <c:f>(Growth!$B$72:$B$76,Growth!$B$78)</c:f>
              <c:numCache>
                <c:formatCode>General</c:formatCode>
                <c:ptCount val="6"/>
                <c:pt idx="0">
                  <c:v>0</c:v>
                </c:pt>
                <c:pt idx="1">
                  <c:v>1</c:v>
                </c:pt>
                <c:pt idx="2">
                  <c:v>2</c:v>
                </c:pt>
                <c:pt idx="3">
                  <c:v>2.9166666666642413</c:v>
                </c:pt>
                <c:pt idx="4">
                  <c:v>4.0416666666642413</c:v>
                </c:pt>
                <c:pt idx="5">
                  <c:v>5.9583333333284827</c:v>
                </c:pt>
              </c:numCache>
            </c:numRef>
          </c:xVal>
          <c:yVal>
            <c:numRef>
              <c:f>(Growth!$AN$72:$AN$76,Growth!$AN$78)</c:f>
              <c:numCache>
                <c:formatCode>General</c:formatCode>
                <c:ptCount val="6"/>
                <c:pt idx="0">
                  <c:v>53.148837176333821</c:v>
                </c:pt>
                <c:pt idx="1">
                  <c:v>53.012591870301698</c:v>
                </c:pt>
                <c:pt idx="2">
                  <c:v>45.651328324900192</c:v>
                </c:pt>
                <c:pt idx="3">
                  <c:v>44.004750296800097</c:v>
                </c:pt>
                <c:pt idx="4">
                  <c:v>46.050896770728684</c:v>
                </c:pt>
                <c:pt idx="5">
                  <c:v>46.847000062471615</c:v>
                </c:pt>
              </c:numCache>
            </c:numRef>
          </c:yVal>
          <c:smooth val="0"/>
          <c:extLst>
            <c:ext xmlns:c16="http://schemas.microsoft.com/office/drawing/2014/chart" uri="{C3380CC4-5D6E-409C-BE32-E72D297353CC}">
              <c16:uniqueId val="{00000001-A5F8-48CD-AFB4-EA1C40DAB101}"/>
            </c:ext>
          </c:extLst>
        </c:ser>
        <c:ser>
          <c:idx val="2"/>
          <c:order val="2"/>
          <c:tx>
            <c:strRef>
              <c:f>Growth!$AP$70</c:f>
              <c:strCache>
                <c:ptCount val="1"/>
                <c:pt idx="0">
                  <c:v>Acetate</c:v>
                </c:pt>
              </c:strCache>
            </c:strRef>
          </c:tx>
          <c:spPr>
            <a:ln w="19050" cap="rnd">
              <a:solidFill>
                <a:sysClr val="windowText" lastClr="000000">
                  <a:lumMod val="65000"/>
                  <a:lumOff val="35000"/>
                </a:sysClr>
              </a:solidFill>
              <a:prstDash val="dash"/>
              <a:round/>
            </a:ln>
            <a:effectLst/>
          </c:spPr>
          <c:marker>
            <c:symbol val="triangle"/>
            <c:size val="6"/>
            <c:spPr>
              <a:solidFill>
                <a:sysClr val="windowText" lastClr="000000">
                  <a:lumMod val="65000"/>
                  <a:lumOff val="35000"/>
                </a:sysClr>
              </a:solidFill>
              <a:ln w="9525">
                <a:solidFill>
                  <a:sysClr val="windowText" lastClr="000000">
                    <a:lumMod val="65000"/>
                    <a:lumOff val="35000"/>
                  </a:sysClr>
                </a:solidFill>
              </a:ln>
              <a:effectLst/>
            </c:spPr>
          </c:marker>
          <c:errBars>
            <c:errDir val="y"/>
            <c:errBarType val="both"/>
            <c:errValType val="cust"/>
            <c:noEndCap val="0"/>
            <c:plus>
              <c:numRef>
                <c:f>(Growth!$AQ$72:$AQ$76,Growth!$AQ$78)</c:f>
                <c:numCache>
                  <c:formatCode>General</c:formatCode>
                  <c:ptCount val="6"/>
                  <c:pt idx="0">
                    <c:v>5.5394776890160911</c:v>
                  </c:pt>
                  <c:pt idx="1">
                    <c:v>5.506475954456441</c:v>
                  </c:pt>
                  <c:pt idx="2">
                    <c:v>8.7069838543611695</c:v>
                  </c:pt>
                  <c:pt idx="3">
                    <c:v>0</c:v>
                  </c:pt>
                  <c:pt idx="4">
                    <c:v>0</c:v>
                  </c:pt>
                  <c:pt idx="5">
                    <c:v>0</c:v>
                  </c:pt>
                </c:numCache>
              </c:numRef>
            </c:plus>
            <c:minus>
              <c:numRef>
                <c:f>(Growth!$AQ$72:$AQ$76,Growth!$AQ$78)</c:f>
                <c:numCache>
                  <c:formatCode>General</c:formatCode>
                  <c:ptCount val="6"/>
                  <c:pt idx="0">
                    <c:v>5.5394776890160911</c:v>
                  </c:pt>
                  <c:pt idx="1">
                    <c:v>5.506475954456441</c:v>
                  </c:pt>
                  <c:pt idx="2">
                    <c:v>8.7069838543611695</c:v>
                  </c:pt>
                  <c:pt idx="3">
                    <c:v>0</c:v>
                  </c:pt>
                  <c:pt idx="4">
                    <c:v>0</c:v>
                  </c:pt>
                  <c:pt idx="5">
                    <c:v>0</c:v>
                  </c:pt>
                </c:numCache>
              </c:numRef>
            </c:minus>
            <c:spPr>
              <a:noFill/>
              <a:ln w="9525" cap="flat" cmpd="sng" algn="ctr">
                <a:solidFill>
                  <a:schemeClr val="tx1">
                    <a:lumMod val="65000"/>
                    <a:lumOff val="35000"/>
                  </a:schemeClr>
                </a:solidFill>
                <a:round/>
              </a:ln>
              <a:effectLst/>
            </c:spPr>
          </c:errBars>
          <c:xVal>
            <c:numRef>
              <c:f>(Growth!$B$72:$B$76,Growth!$B$78)</c:f>
              <c:numCache>
                <c:formatCode>General</c:formatCode>
                <c:ptCount val="6"/>
                <c:pt idx="0">
                  <c:v>0</c:v>
                </c:pt>
                <c:pt idx="1">
                  <c:v>1</c:v>
                </c:pt>
                <c:pt idx="2">
                  <c:v>2</c:v>
                </c:pt>
                <c:pt idx="3">
                  <c:v>2.9166666666642413</c:v>
                </c:pt>
                <c:pt idx="4">
                  <c:v>4.0416666666642413</c:v>
                </c:pt>
                <c:pt idx="5">
                  <c:v>5.9583333333284827</c:v>
                </c:pt>
              </c:numCache>
            </c:numRef>
          </c:xVal>
          <c:yVal>
            <c:numRef>
              <c:f>(Growth!$AP$72:$AP$76,Growth!$AP$78)</c:f>
              <c:numCache>
                <c:formatCode>General</c:formatCode>
                <c:ptCount val="6"/>
                <c:pt idx="0">
                  <c:v>50.275250337203147</c:v>
                </c:pt>
                <c:pt idx="1">
                  <c:v>49.91723397265806</c:v>
                </c:pt>
                <c:pt idx="2">
                  <c:v>10.699034991967954</c:v>
                </c:pt>
                <c:pt idx="3">
                  <c:v>0</c:v>
                </c:pt>
                <c:pt idx="4">
                  <c:v>0</c:v>
                </c:pt>
                <c:pt idx="5">
                  <c:v>0</c:v>
                </c:pt>
              </c:numCache>
            </c:numRef>
          </c:yVal>
          <c:smooth val="0"/>
          <c:extLst>
            <c:ext xmlns:c16="http://schemas.microsoft.com/office/drawing/2014/chart" uri="{C3380CC4-5D6E-409C-BE32-E72D297353CC}">
              <c16:uniqueId val="{00000002-A5F8-48CD-AFB4-EA1C40DAB101}"/>
            </c:ext>
          </c:extLst>
        </c:ser>
        <c:dLbls>
          <c:showLegendKey val="0"/>
          <c:showVal val="0"/>
          <c:showCatName val="0"/>
          <c:showSerName val="0"/>
          <c:showPercent val="0"/>
          <c:showBubbleSize val="0"/>
        </c:dLbls>
        <c:axId val="1834351215"/>
        <c:axId val="2056157791"/>
      </c:scatterChart>
      <c:valAx>
        <c:axId val="1834351215"/>
        <c:scaling>
          <c:orientation val="minMax"/>
          <c:max val="7"/>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Time (Days)</a:t>
                </a:r>
              </a:p>
            </c:rich>
          </c:tx>
          <c:layout>
            <c:manualLayout>
              <c:xMode val="edge"/>
              <c:yMode val="edge"/>
              <c:x val="0.45424433056978991"/>
              <c:y val="0.8196462086074857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Red]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2056157791"/>
        <c:crosses val="autoZero"/>
        <c:crossBetween val="midCat"/>
        <c:majorUnit val="1"/>
      </c:valAx>
      <c:valAx>
        <c:axId val="2056157791"/>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[Carbon source](mM C)</a:t>
                </a:r>
              </a:p>
            </c:rich>
          </c:tx>
          <c:layout>
            <c:manualLayout>
              <c:xMode val="edge"/>
              <c:yMode val="edge"/>
              <c:x val="1.095200712704307E-2"/>
              <c:y val="0.1249010532737514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834351215"/>
        <c:crosses val="autoZero"/>
        <c:crossBetween val="midCat"/>
      </c:valAx>
      <c:spPr>
        <a:noFill/>
        <a:ln>
          <a:noFill/>
        </a:ln>
        <a:effectLst/>
      </c:spPr>
    </c:plotArea>
    <c:legend>
      <c:legendPos val="b"/>
      <c:layout>
        <c:manualLayout>
          <c:xMode val="edge"/>
          <c:yMode val="edge"/>
          <c:x val="0.69789664023427511"/>
          <c:y val="0.30311517855688908"/>
          <c:w val="0.25393195790810702"/>
          <c:h val="0.3437944465914068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2379378503613"/>
          <c:y val="4.8404663581279622E-2"/>
          <c:w val="0.80343423068245245"/>
          <c:h val="0.6848489271548901"/>
        </c:manualLayout>
      </c:layout>
      <c:scatterChart>
        <c:scatterStyle val="lineMarker"/>
        <c:varyColors val="0"/>
        <c:ser>
          <c:idx val="0"/>
          <c:order val="0"/>
          <c:tx>
            <c:strRef>
              <c:f>Growth!$R$4</c:f>
              <c:strCache>
                <c:ptCount val="1"/>
                <c:pt idx="0">
                  <c:v>Glucose</c:v>
                </c:pt>
              </c:strCache>
            </c:strRef>
          </c:tx>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Ref>
                <c:f>Growth!$S$45:$S$52</c:f>
                <c:numCache>
                  <c:formatCode>General</c:formatCode>
                  <c:ptCount val="8"/>
                  <c:pt idx="0">
                    <c:v>6.1797251864777834E-3</c:v>
                  </c:pt>
                  <c:pt idx="1">
                    <c:v>2.6761374374980832E-2</c:v>
                  </c:pt>
                  <c:pt idx="2">
                    <c:v>3.5075392335998969E-2</c:v>
                  </c:pt>
                  <c:pt idx="3">
                    <c:v>0.12163878853991744</c:v>
                  </c:pt>
                  <c:pt idx="4">
                    <c:v>0.34377685588154061</c:v>
                  </c:pt>
                  <c:pt idx="5">
                    <c:v>0.38110298694540545</c:v>
                  </c:pt>
                  <c:pt idx="6">
                    <c:v>1.7776388834630983E-2</c:v>
                  </c:pt>
                  <c:pt idx="7">
                    <c:v>0.24746633400957321</c:v>
                  </c:pt>
                </c:numCache>
              </c:numRef>
            </c:plus>
            <c:minus>
              <c:numRef>
                <c:f>Growth!$S$45:$S$52</c:f>
                <c:numCache>
                  <c:formatCode>General</c:formatCode>
                  <c:ptCount val="8"/>
                  <c:pt idx="0">
                    <c:v>6.1797251864777834E-3</c:v>
                  </c:pt>
                  <c:pt idx="1">
                    <c:v>2.6761374374980832E-2</c:v>
                  </c:pt>
                  <c:pt idx="2">
                    <c:v>3.5075392335998969E-2</c:v>
                  </c:pt>
                  <c:pt idx="3">
                    <c:v>0.12163878853991744</c:v>
                  </c:pt>
                  <c:pt idx="4">
                    <c:v>0.34377685588154061</c:v>
                  </c:pt>
                  <c:pt idx="5">
                    <c:v>0.38110298694540545</c:v>
                  </c:pt>
                  <c:pt idx="6">
                    <c:v>1.7776388834630983E-2</c:v>
                  </c:pt>
                  <c:pt idx="7">
                    <c:v>0.24746633400957321</c:v>
                  </c:pt>
                </c:numCache>
              </c:numRef>
            </c:minus>
            <c:spPr>
              <a:noFill/>
              <a:ln w="9525" cap="flat" cmpd="sng" algn="ctr">
                <a:solidFill>
                  <a:schemeClr val="tx1">
                    <a:lumMod val="65000"/>
                    <a:lumOff val="35000"/>
                  </a:schemeClr>
                </a:solidFill>
                <a:round/>
              </a:ln>
              <a:effectLst/>
            </c:spPr>
          </c:errBars>
          <c:xVal>
            <c:numRef>
              <c:f>Growth!$B$6:$B$13</c:f>
              <c:numCache>
                <c:formatCode>0.0</c:formatCode>
                <c:ptCount val="8"/>
                <c:pt idx="0">
                  <c:v>0</c:v>
                </c:pt>
                <c:pt idx="1">
                  <c:v>0.91666666666666663</c:v>
                </c:pt>
                <c:pt idx="2">
                  <c:v>1.9166666666666667</c:v>
                </c:pt>
                <c:pt idx="3">
                  <c:v>2.9166666666666665</c:v>
                </c:pt>
                <c:pt idx="4">
                  <c:v>3.9166666666666665</c:v>
                </c:pt>
                <c:pt idx="5">
                  <c:v>4.229166666666667</c:v>
                </c:pt>
                <c:pt idx="6">
                  <c:v>6.9375</c:v>
                </c:pt>
                <c:pt idx="7">
                  <c:v>7.9375</c:v>
                </c:pt>
              </c:numCache>
            </c:numRef>
          </c:xVal>
          <c:yVal>
            <c:numRef>
              <c:f>Growth!$R$45:$R$52</c:f>
              <c:numCache>
                <c:formatCode>0.00</c:formatCode>
                <c:ptCount val="8"/>
                <c:pt idx="0">
                  <c:v>3.1719936842105265E-2</c:v>
                </c:pt>
                <c:pt idx="1">
                  <c:v>8.5532189060887512E-2</c:v>
                </c:pt>
                <c:pt idx="2">
                  <c:v>0.21404490331711634</c:v>
                </c:pt>
                <c:pt idx="3">
                  <c:v>0.75307625652366228</c:v>
                </c:pt>
                <c:pt idx="4">
                  <c:v>2.3727527170868346</c:v>
                </c:pt>
                <c:pt idx="5">
                  <c:v>2.2168693085655313</c:v>
                </c:pt>
                <c:pt idx="6">
                  <c:v>1.75</c:v>
                </c:pt>
                <c:pt idx="7">
                  <c:v>1.7898103346601799</c:v>
                </c:pt>
              </c:numCache>
            </c:numRef>
          </c:yVal>
          <c:smooth val="0"/>
          <c:extLst>
            <c:ext xmlns:c16="http://schemas.microsoft.com/office/drawing/2014/chart" uri="{C3380CC4-5D6E-409C-BE32-E72D297353CC}">
              <c16:uniqueId val="{00000000-6354-4ACA-9702-1BB3295CBC65}"/>
            </c:ext>
          </c:extLst>
        </c:ser>
        <c:ser>
          <c:idx val="1"/>
          <c:order val="1"/>
          <c:tx>
            <c:strRef>
              <c:f>Growth!$T$4</c:f>
              <c:strCache>
                <c:ptCount val="1"/>
                <c:pt idx="0">
                  <c:v>Xylose</c:v>
                </c:pt>
              </c:strCache>
            </c:strRef>
          </c:tx>
          <c:spPr>
            <a:ln w="19050" cap="rnd">
              <a:solidFill>
                <a:sysClr val="windowText" lastClr="000000">
                  <a:lumMod val="50000"/>
                  <a:lumOff val="50000"/>
                </a:sysClr>
              </a:solidFill>
              <a:prstDash val="sysDash"/>
              <a:round/>
            </a:ln>
            <a:effectLst/>
          </c:spPr>
          <c:marker>
            <c:symbol val="square"/>
            <c:size val="5"/>
            <c:spPr>
              <a:solidFill>
                <a:sysClr val="windowText" lastClr="000000">
                  <a:lumMod val="50000"/>
                  <a:lumOff val="50000"/>
                </a:sysClr>
              </a:solidFill>
              <a:ln w="9525">
                <a:solidFill>
                  <a:sysClr val="windowText" lastClr="000000">
                    <a:lumMod val="50000"/>
                    <a:lumOff val="50000"/>
                  </a:sysClr>
                </a:solidFill>
              </a:ln>
              <a:effectLst/>
            </c:spPr>
          </c:marker>
          <c:errBars>
            <c:errDir val="y"/>
            <c:errBarType val="both"/>
            <c:errValType val="cust"/>
            <c:noEndCap val="0"/>
            <c:plus>
              <c:numRef>
                <c:f>(Growth!$U$45:$U$49,Growth!$U$51:$U$52)</c:f>
                <c:numCache>
                  <c:formatCode>General</c:formatCode>
                  <c:ptCount val="7"/>
                  <c:pt idx="0">
                    <c:v>5.2972361291901053E-4</c:v>
                  </c:pt>
                  <c:pt idx="1">
                    <c:v>1.5773409525649085E-2</c:v>
                  </c:pt>
                  <c:pt idx="2">
                    <c:v>4.8687435192700614E-2</c:v>
                  </c:pt>
                  <c:pt idx="3">
                    <c:v>0.13001136099604557</c:v>
                  </c:pt>
                  <c:pt idx="4">
                    <c:v>0.22739762818895318</c:v>
                  </c:pt>
                </c:numCache>
              </c:numRef>
            </c:plus>
            <c:minus>
              <c:numRef>
                <c:f>(Growth!$U$45:$U$49,Growth!$U$51:$U$52)</c:f>
                <c:numCache>
                  <c:formatCode>General</c:formatCode>
                  <c:ptCount val="7"/>
                  <c:pt idx="0">
                    <c:v>5.2972361291901053E-4</c:v>
                  </c:pt>
                  <c:pt idx="1">
                    <c:v>1.5773409525649085E-2</c:v>
                  </c:pt>
                  <c:pt idx="2">
                    <c:v>4.8687435192700614E-2</c:v>
                  </c:pt>
                  <c:pt idx="3">
                    <c:v>0.13001136099604557</c:v>
                  </c:pt>
                  <c:pt idx="4">
                    <c:v>0.22739762818895318</c:v>
                  </c:pt>
                </c:numCache>
              </c:numRef>
            </c:minus>
            <c:spPr>
              <a:noFill/>
              <a:ln w="9525" cap="flat" cmpd="sng" algn="ctr">
                <a:solidFill>
                  <a:schemeClr val="tx1">
                    <a:lumMod val="65000"/>
                    <a:lumOff val="35000"/>
                  </a:schemeClr>
                </a:solidFill>
                <a:round/>
              </a:ln>
              <a:effectLst/>
            </c:spPr>
          </c:errBars>
          <c:xVal>
            <c:numRef>
              <c:f>(Growth!$D$6:$D$10,Growth!$D$12:$D$13)</c:f>
              <c:numCache>
                <c:formatCode>0.0</c:formatCode>
                <c:ptCount val="7"/>
                <c:pt idx="0">
                  <c:v>0</c:v>
                </c:pt>
                <c:pt idx="1">
                  <c:v>2.75</c:v>
                </c:pt>
                <c:pt idx="2">
                  <c:v>3.7916666666666665</c:v>
                </c:pt>
                <c:pt idx="3">
                  <c:v>4.791666666666667</c:v>
                </c:pt>
                <c:pt idx="4">
                  <c:v>5.895833333333333</c:v>
                </c:pt>
              </c:numCache>
            </c:numRef>
          </c:xVal>
          <c:yVal>
            <c:numRef>
              <c:f>(Growth!$T$45:$T$49,Growth!$T$51:$T$52)</c:f>
              <c:numCache>
                <c:formatCode>0.00</c:formatCode>
                <c:ptCount val="7"/>
                <c:pt idx="0">
                  <c:v>3.4550160023946036E-2</c:v>
                </c:pt>
                <c:pt idx="1">
                  <c:v>0.3254760654831802</c:v>
                </c:pt>
                <c:pt idx="2">
                  <c:v>0.96691753816398429</c:v>
                </c:pt>
                <c:pt idx="3">
                  <c:v>2.2747276139163271</c:v>
                </c:pt>
                <c:pt idx="4">
                  <c:v>2.1651926918560473</c:v>
                </c:pt>
              </c:numCache>
            </c:numRef>
          </c:yVal>
          <c:smooth val="0"/>
          <c:extLst>
            <c:ext xmlns:c16="http://schemas.microsoft.com/office/drawing/2014/chart" uri="{C3380CC4-5D6E-409C-BE32-E72D297353CC}">
              <c16:uniqueId val="{00000001-6354-4ACA-9702-1BB3295CBC65}"/>
            </c:ext>
          </c:extLst>
        </c:ser>
        <c:dLbls>
          <c:showLegendKey val="0"/>
          <c:showVal val="0"/>
          <c:showCatName val="0"/>
          <c:showSerName val="0"/>
          <c:showPercent val="0"/>
          <c:showBubbleSize val="0"/>
        </c:dLbls>
        <c:axId val="1834351215"/>
        <c:axId val="2056157791"/>
        <c:extLst>
          <c:ext xmlns:c15="http://schemas.microsoft.com/office/drawing/2012/chart" uri="{02D57815-91ED-43cb-92C2-25804820EDAC}">
            <c15:filteredScatterSeries>
              <c15:ser>
                <c:idx val="2"/>
                <c:order val="2"/>
                <c:tx>
                  <c:strRef>
                    <c:extLst>
                      <c:ext uri="{02D57815-91ED-43cb-92C2-25804820EDAC}">
                        <c15:formulaRef>
                          <c15:sqref>Growth!$V$4</c15:sqref>
                        </c15:formulaRef>
                      </c:ext>
                    </c:extLst>
                    <c:strCache>
                      <c:ptCount val="1"/>
                      <c:pt idx="0">
                        <c:v>Acetate</c:v>
                      </c:pt>
                    </c:strCache>
                  </c:strRef>
                </c:tx>
                <c:spPr>
                  <a:ln w="19050" cap="rnd">
                    <a:solidFill>
                      <a:sysClr val="windowText" lastClr="000000">
                        <a:lumMod val="65000"/>
                        <a:lumOff val="35000"/>
                      </a:sysClr>
                    </a:solidFill>
                    <a:prstDash val="dash"/>
                    <a:round/>
                  </a:ln>
                  <a:effectLst/>
                </c:spPr>
                <c:marker>
                  <c:symbol val="triangle"/>
                  <c:size val="6"/>
                  <c:spPr>
                    <a:solidFill>
                      <a:sysClr val="windowText" lastClr="000000">
                        <a:lumMod val="65000"/>
                        <a:lumOff val="35000"/>
                      </a:sysClr>
                    </a:solidFill>
                    <a:ln w="9525">
                      <a:solidFill>
                        <a:sysClr val="windowText" lastClr="000000">
                          <a:lumMod val="65000"/>
                          <a:lumOff val="35000"/>
                        </a:sysClr>
                      </a:solidFill>
                    </a:ln>
                    <a:effectLst/>
                  </c:spPr>
                </c:marker>
                <c:errBars>
                  <c:errDir val="y"/>
                  <c:errBarType val="both"/>
                  <c:errValType val="cust"/>
                  <c:noEndCap val="0"/>
                  <c:plus>
                    <c:numRef>
                      <c:extLst>
                        <c:ext uri="{02D57815-91ED-43cb-92C2-25804820EDAC}">
                          <c15:formulaRef>
                            <c15:sqref>Growth!$W$45:$W$50</c15:sqref>
                          </c15:formulaRef>
                        </c:ext>
                      </c:extLst>
                      <c:numCache>
                        <c:formatCode>General</c:formatCode>
                        <c:ptCount val="6"/>
                        <c:pt idx="0">
                          <c:v>0</c:v>
                        </c:pt>
                        <c:pt idx="1">
                          <c:v>0</c:v>
                        </c:pt>
                        <c:pt idx="2">
                          <c:v>0</c:v>
                        </c:pt>
                        <c:pt idx="3">
                          <c:v>0</c:v>
                        </c:pt>
                        <c:pt idx="4">
                          <c:v>0</c:v>
                        </c:pt>
                        <c:pt idx="5">
                          <c:v>0</c:v>
                        </c:pt>
                      </c:numCache>
                    </c:numRef>
                  </c:plus>
                  <c:minus>
                    <c:numRef>
                      <c:extLst>
                        <c:ext uri="{02D57815-91ED-43cb-92C2-25804820EDAC}">
                          <c15:formulaRef>
                            <c15:sqref>Growth!$W$45:$W$50</c15:sqref>
                          </c15:formulaRef>
                        </c:ext>
                      </c:extLst>
                      <c:numCache>
                        <c:formatCode>General</c:formatCode>
                        <c:ptCount val="6"/>
                        <c:pt idx="0">
                          <c:v>0</c:v>
                        </c:pt>
                        <c:pt idx="1">
                          <c:v>0</c:v>
                        </c:pt>
                        <c:pt idx="2">
                          <c:v>0</c:v>
                        </c:pt>
                        <c:pt idx="3">
                          <c:v>0</c:v>
                        </c:pt>
                        <c:pt idx="4">
                          <c:v>0</c:v>
                        </c:pt>
                        <c:pt idx="5">
                          <c:v>0</c:v>
                        </c:pt>
                      </c:numCache>
                    </c:numRef>
                  </c:minus>
                  <c:spPr>
                    <a:noFill/>
                    <a:ln w="9525" cap="flat" cmpd="sng" algn="ctr">
                      <a:solidFill>
                        <a:schemeClr val="tx1">
                          <a:lumMod val="65000"/>
                          <a:lumOff val="35000"/>
                        </a:schemeClr>
                      </a:solidFill>
                      <a:round/>
                    </a:ln>
                    <a:effectLst/>
                  </c:spPr>
                </c:errBars>
                <c:xVal>
                  <c:numRef>
                    <c:extLst>
                      <c:ext uri="{02D57815-91ED-43cb-92C2-25804820EDAC}">
                        <c15:formulaRef>
                          <c15:sqref>Growth!$D$45:$D$50</c15:sqref>
                        </c15:formulaRef>
                      </c:ext>
                    </c:extLst>
                    <c:numCache>
                      <c:formatCode>0.0</c:formatCode>
                      <c:ptCount val="6"/>
                      <c:pt idx="0">
                        <c:v>0</c:v>
                      </c:pt>
                      <c:pt idx="1">
                        <c:v>2.75</c:v>
                      </c:pt>
                      <c:pt idx="2">
                        <c:v>3.7916666666666665</c:v>
                      </c:pt>
                      <c:pt idx="3">
                        <c:v>4.791666666666667</c:v>
                      </c:pt>
                      <c:pt idx="4">
                        <c:v>5.895833333333333</c:v>
                      </c:pt>
                    </c:numCache>
                  </c:numRef>
                </c:xVal>
                <c:yVal>
                  <c:numRef>
                    <c:extLst>
                      <c:ext uri="{02D57815-91ED-43cb-92C2-25804820EDAC}">
                        <c15:formulaRef>
                          <c15:sqref>Growth!$V$45:$V$50</c15:sqref>
                        </c15:formulaRef>
                      </c:ext>
                    </c:extLst>
                    <c:numCache>
                      <c:formatCode>0.00</c:formatCode>
                      <c:ptCount val="6"/>
                      <c:pt idx="0">
                        <c:v>0</c:v>
                      </c:pt>
                      <c:pt idx="1">
                        <c:v>0</c:v>
                      </c:pt>
                      <c:pt idx="2">
                        <c:v>0</c:v>
                      </c:pt>
                      <c:pt idx="3">
                        <c:v>0</c:v>
                      </c:pt>
                      <c:pt idx="4">
                        <c:v>0</c:v>
                      </c:pt>
                      <c:pt idx="5">
                        <c:v>0</c:v>
                      </c:pt>
                    </c:numCache>
                  </c:numRef>
                </c:yVal>
                <c:smooth val="0"/>
                <c:extLst>
                  <c:ext xmlns:c16="http://schemas.microsoft.com/office/drawing/2014/chart" uri="{C3380CC4-5D6E-409C-BE32-E72D297353CC}">
                    <c16:uniqueId val="{00000002-6354-4ACA-9702-1BB3295CBC65}"/>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Growth!$X$4</c15:sqref>
                        </c15:formulaRef>
                      </c:ext>
                    </c:extLst>
                    <c:strCache>
                      <c:ptCount val="1"/>
                      <c:pt idx="0">
                        <c:v>Mix</c:v>
                      </c:pt>
                    </c:strCache>
                  </c:strRef>
                </c:tx>
                <c:spPr>
                  <a:ln w="19050" cap="rnd">
                    <a:solidFill>
                      <a:sysClr val="windowText" lastClr="000000">
                        <a:lumMod val="75000"/>
                        <a:lumOff val="25000"/>
                      </a:sysClr>
                    </a:solidFill>
                    <a:prstDash val="dashDot"/>
                    <a:round/>
                  </a:ln>
                  <a:effectLst/>
                </c:spPr>
                <c:marker>
                  <c:symbol val="diamond"/>
                  <c:size val="6"/>
                  <c:spPr>
                    <a:solidFill>
                      <a:sysClr val="windowText" lastClr="000000">
                        <a:lumMod val="75000"/>
                        <a:lumOff val="25000"/>
                      </a:sysClr>
                    </a:solidFill>
                    <a:ln w="9525">
                      <a:solidFill>
                        <a:sysClr val="windowText" lastClr="000000">
                          <a:lumMod val="75000"/>
                          <a:lumOff val="25000"/>
                        </a:sysClr>
                      </a:solidFill>
                    </a:ln>
                    <a:effectLst/>
                  </c:spPr>
                </c:marker>
                <c:errBars>
                  <c:errDir val="y"/>
                  <c:errBarType val="both"/>
                  <c:errValType val="cust"/>
                  <c:noEndCap val="0"/>
                  <c:plus>
                    <c:numRef>
                      <c:extLst xmlns:c15="http://schemas.microsoft.com/office/drawing/2012/chart">
                        <c:ext xmlns:c15="http://schemas.microsoft.com/office/drawing/2012/chart" uri="{02D57815-91ED-43cb-92C2-25804820EDAC}">
                          <c15:formulaRef>
                            <c15:sqref>Growth!$Y$45:$Y$51</c15:sqref>
                          </c15:formulaRef>
                        </c:ext>
                      </c:extLst>
                      <c:numCache>
                        <c:formatCode>General</c:formatCode>
                        <c:ptCount val="7"/>
                        <c:pt idx="0">
                          <c:v>0</c:v>
                        </c:pt>
                        <c:pt idx="1">
                          <c:v>0</c:v>
                        </c:pt>
                        <c:pt idx="2">
                          <c:v>0</c:v>
                        </c:pt>
                        <c:pt idx="3">
                          <c:v>0</c:v>
                        </c:pt>
                        <c:pt idx="4">
                          <c:v>0</c:v>
                        </c:pt>
                        <c:pt idx="5">
                          <c:v>0</c:v>
                        </c:pt>
                        <c:pt idx="6">
                          <c:v>0</c:v>
                        </c:pt>
                      </c:numCache>
                    </c:numRef>
                  </c:plus>
                  <c:minus>
                    <c:numRef>
                      <c:extLst xmlns:c15="http://schemas.microsoft.com/office/drawing/2012/chart">
                        <c:ext xmlns:c15="http://schemas.microsoft.com/office/drawing/2012/chart" uri="{02D57815-91ED-43cb-92C2-25804820EDAC}">
                          <c15:formulaRef>
                            <c15:sqref>Growth!$Y$45:$Y$51</c15:sqref>
                          </c15:formulaRef>
                        </c:ext>
                      </c:extLst>
                      <c:numCache>
                        <c:formatCode>General</c:formatCode>
                        <c:ptCount val="7"/>
                        <c:pt idx="0">
                          <c:v>0</c:v>
                        </c:pt>
                        <c:pt idx="1">
                          <c:v>0</c:v>
                        </c:pt>
                        <c:pt idx="2">
                          <c:v>0</c:v>
                        </c:pt>
                        <c:pt idx="3">
                          <c:v>0</c:v>
                        </c:pt>
                        <c:pt idx="4">
                          <c:v>0</c:v>
                        </c:pt>
                        <c:pt idx="5">
                          <c:v>0</c:v>
                        </c:pt>
                        <c:pt idx="6">
                          <c:v>0</c:v>
                        </c:pt>
                      </c:numCache>
                    </c:numRef>
                  </c:minus>
                  <c:spPr>
                    <a:noFill/>
                    <a:ln w="9525" cap="flat" cmpd="sng" algn="ctr">
                      <a:solidFill>
                        <a:schemeClr val="tx1">
                          <a:lumMod val="65000"/>
                          <a:lumOff val="35000"/>
                        </a:schemeClr>
                      </a:solidFill>
                      <a:round/>
                    </a:ln>
                    <a:effectLst/>
                  </c:spPr>
                </c:errBars>
                <c:xVal>
                  <c:numRef>
                    <c:extLst xmlns:c15="http://schemas.microsoft.com/office/drawing/2012/chart">
                      <c:ext xmlns:c15="http://schemas.microsoft.com/office/drawing/2012/chart" uri="{02D57815-91ED-43cb-92C2-25804820EDAC}">
                        <c15:formulaRef>
                          <c15:sqref>Growth!$B$19:$B$25</c15:sqref>
                        </c15:formulaRef>
                      </c:ext>
                    </c:extLst>
                    <c:numCache>
                      <c:formatCode>0.0</c:formatCode>
                      <c:ptCount val="7"/>
                      <c:pt idx="0">
                        <c:v>0</c:v>
                      </c:pt>
                      <c:pt idx="1">
                        <c:v>0.91666666666666663</c:v>
                      </c:pt>
                      <c:pt idx="2">
                        <c:v>1.9166666666666667</c:v>
                      </c:pt>
                      <c:pt idx="3">
                        <c:v>2.9166666666666665</c:v>
                      </c:pt>
                      <c:pt idx="4">
                        <c:v>3.9166666666666665</c:v>
                      </c:pt>
                      <c:pt idx="5">
                        <c:v>4.229166666666667</c:v>
                      </c:pt>
                      <c:pt idx="6">
                        <c:v>6.9375</c:v>
                      </c:pt>
                    </c:numCache>
                  </c:numRef>
                </c:xVal>
                <c:yVal>
                  <c:numRef>
                    <c:extLst xmlns:c15="http://schemas.microsoft.com/office/drawing/2012/chart">
                      <c:ext xmlns:c15="http://schemas.microsoft.com/office/drawing/2012/chart" uri="{02D57815-91ED-43cb-92C2-25804820EDAC}">
                        <c15:formulaRef>
                          <c15:sqref>Growth!$X$45:$X$51</c15:sqref>
                        </c15:formulaRef>
                      </c:ext>
                    </c:extLst>
                    <c:numCache>
                      <c:formatCode>0.00</c:formatCode>
                      <c:ptCount val="7"/>
                      <c:pt idx="0">
                        <c:v>0</c:v>
                      </c:pt>
                      <c:pt idx="1">
                        <c:v>0</c:v>
                      </c:pt>
                      <c:pt idx="2">
                        <c:v>0</c:v>
                      </c:pt>
                      <c:pt idx="3">
                        <c:v>0</c:v>
                      </c:pt>
                      <c:pt idx="4">
                        <c:v>0</c:v>
                      </c:pt>
                      <c:pt idx="5">
                        <c:v>0</c:v>
                      </c:pt>
                      <c:pt idx="6">
                        <c:v>0</c:v>
                      </c:pt>
                    </c:numCache>
                  </c:numRef>
                </c:yVal>
                <c:smooth val="0"/>
                <c:extLst xmlns:c15="http://schemas.microsoft.com/office/drawing/2012/chart">
                  <c:ext xmlns:c16="http://schemas.microsoft.com/office/drawing/2014/chart" uri="{C3380CC4-5D6E-409C-BE32-E72D297353CC}">
                    <c16:uniqueId val="{00000003-6354-4ACA-9702-1BB3295CBC65}"/>
                  </c:ext>
                </c:extLst>
              </c15:ser>
            </c15:filteredScatterSeries>
          </c:ext>
        </c:extLst>
      </c:scatterChart>
      <c:valAx>
        <c:axId val="1834351215"/>
        <c:scaling>
          <c:orientation val="minMax"/>
          <c:max val="7"/>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Time (Days)</a:t>
                </a:r>
              </a:p>
            </c:rich>
          </c:tx>
          <c:layout>
            <c:manualLayout>
              <c:xMode val="edge"/>
              <c:yMode val="edge"/>
              <c:x val="0.45424433056978991"/>
              <c:y val="0.8196462086074857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Red]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2056157791"/>
        <c:crosses val="autoZero"/>
        <c:crossBetween val="midCat"/>
      </c:valAx>
      <c:valAx>
        <c:axId val="205615779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 (g.L</a:t>
                </a:r>
                <a:r>
                  <a:rPr lang="en-GB" baseline="30000"/>
                  <a:t>-1</a:t>
                </a:r>
                <a:r>
                  <a:rPr lang="en-GB" baseline="0"/>
                  <a:t>)</a:t>
                </a:r>
                <a:endParaRPr lang="en-GB"/>
              </a:p>
            </c:rich>
          </c:tx>
          <c:layout>
            <c:manualLayout>
              <c:xMode val="edge"/>
              <c:yMode val="edge"/>
              <c:x val="4.4128284387095979E-3"/>
              <c:y val="0.3332345125692293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834351215"/>
        <c:crosses val="autoZero"/>
        <c:crossBetween val="midCat"/>
      </c:valAx>
      <c:spPr>
        <a:noFill/>
        <a:ln>
          <a:noFill/>
        </a:ln>
        <a:effectLst/>
      </c:spPr>
    </c:plotArea>
    <c:legend>
      <c:legendPos val="b"/>
      <c:layout>
        <c:manualLayout>
          <c:xMode val="edge"/>
          <c:yMode val="edge"/>
          <c:x val="0.31249265346070831"/>
          <c:y val="0.88954396109034573"/>
          <c:w val="0.35752911208715032"/>
          <c:h val="0.1104560389096543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01936566076528"/>
          <c:y val="9.2939865007292025E-2"/>
          <c:w val="0.82032298033989692"/>
          <c:h val="0.62179520897842155"/>
        </c:manualLayout>
      </c:layout>
      <c:scatterChart>
        <c:scatterStyle val="lineMarker"/>
        <c:varyColors val="0"/>
        <c:ser>
          <c:idx val="0"/>
          <c:order val="0"/>
          <c:tx>
            <c:v>Glucose</c:v>
          </c:tx>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Ref>
                <c:f>Growth!$AE$72:$AE$78</c:f>
                <c:numCache>
                  <c:formatCode>General</c:formatCode>
                  <c:ptCount val="7"/>
                  <c:pt idx="0">
                    <c:v>0.65114968764343928</c:v>
                  </c:pt>
                  <c:pt idx="1">
                    <c:v>0.44333869504309703</c:v>
                  </c:pt>
                  <c:pt idx="2">
                    <c:v>1.1907689038398104</c:v>
                  </c:pt>
                  <c:pt idx="3">
                    <c:v>6.5002314683035328E-2</c:v>
                  </c:pt>
                  <c:pt idx="4">
                    <c:v>0</c:v>
                  </c:pt>
                  <c:pt idx="5">
                    <c:v>0</c:v>
                  </c:pt>
                  <c:pt idx="6">
                    <c:v>0</c:v>
                  </c:pt>
                </c:numCache>
              </c:numRef>
            </c:plus>
            <c:minus>
              <c:numRef>
                <c:f>Growth!$AE$72:$AE$78</c:f>
                <c:numCache>
                  <c:formatCode>General</c:formatCode>
                  <c:ptCount val="7"/>
                  <c:pt idx="0">
                    <c:v>0.65114968764343928</c:v>
                  </c:pt>
                  <c:pt idx="1">
                    <c:v>0.44333869504309703</c:v>
                  </c:pt>
                  <c:pt idx="2">
                    <c:v>1.1907689038398104</c:v>
                  </c:pt>
                  <c:pt idx="3">
                    <c:v>6.5002314683035328E-2</c:v>
                  </c:pt>
                  <c:pt idx="4">
                    <c:v>0</c:v>
                  </c:pt>
                  <c:pt idx="5">
                    <c:v>0</c:v>
                  </c:pt>
                  <c:pt idx="6">
                    <c:v>0</c:v>
                  </c:pt>
                </c:numCache>
              </c:numRef>
            </c:minus>
            <c:spPr>
              <a:noFill/>
              <a:ln w="9525" cap="flat" cmpd="sng" algn="ctr">
                <a:solidFill>
                  <a:schemeClr val="tx1">
                    <a:lumMod val="65000"/>
                    <a:lumOff val="35000"/>
                  </a:schemeClr>
                </a:solidFill>
                <a:round/>
              </a:ln>
              <a:effectLst/>
            </c:spPr>
          </c:errBars>
          <c:xVal>
            <c:numRef>
              <c:f>Growth!$B$72:$B$78</c:f>
              <c:numCache>
                <c:formatCode>General</c:formatCode>
                <c:ptCount val="7"/>
                <c:pt idx="0">
                  <c:v>0</c:v>
                </c:pt>
                <c:pt idx="1">
                  <c:v>1.9</c:v>
                </c:pt>
                <c:pt idx="2">
                  <c:v>2.9</c:v>
                </c:pt>
                <c:pt idx="3">
                  <c:v>3.9</c:v>
                </c:pt>
                <c:pt idx="4">
                  <c:v>4.2</c:v>
                </c:pt>
                <c:pt idx="5">
                  <c:v>6.9</c:v>
                </c:pt>
                <c:pt idx="6">
                  <c:v>7.9</c:v>
                </c:pt>
              </c:numCache>
            </c:numRef>
          </c:xVal>
          <c:yVal>
            <c:numRef>
              <c:f>Growth!$AD$72:$AD$78</c:f>
              <c:numCache>
                <c:formatCode>General</c:formatCode>
                <c:ptCount val="7"/>
                <c:pt idx="0">
                  <c:v>144.81260921497011</c:v>
                </c:pt>
                <c:pt idx="1">
                  <c:v>130.04984798860474</c:v>
                </c:pt>
                <c:pt idx="2">
                  <c:v>96.02438646103586</c:v>
                </c:pt>
                <c:pt idx="3">
                  <c:v>8.3248417288335166E-2</c:v>
                </c:pt>
                <c:pt idx="4">
                  <c:v>0</c:v>
                </c:pt>
                <c:pt idx="5">
                  <c:v>0</c:v>
                </c:pt>
                <c:pt idx="6">
                  <c:v>0</c:v>
                </c:pt>
              </c:numCache>
            </c:numRef>
          </c:yVal>
          <c:smooth val="0"/>
          <c:extLst>
            <c:ext xmlns:c16="http://schemas.microsoft.com/office/drawing/2014/chart" uri="{C3380CC4-5D6E-409C-BE32-E72D297353CC}">
              <c16:uniqueId val="{00000000-CB43-4CC4-B91D-2F16F82E7062}"/>
            </c:ext>
          </c:extLst>
        </c:ser>
        <c:ser>
          <c:idx val="1"/>
          <c:order val="1"/>
          <c:tx>
            <c:v>Xylose</c:v>
          </c:tx>
          <c:spPr>
            <a:ln w="19050" cap="rnd">
              <a:solidFill>
                <a:sysClr val="windowText" lastClr="000000">
                  <a:lumMod val="50000"/>
                  <a:lumOff val="50000"/>
                </a:sysClr>
              </a:solidFill>
              <a:prstDash val="sysDash"/>
              <a:round/>
            </a:ln>
            <a:effectLst/>
          </c:spPr>
          <c:marker>
            <c:symbol val="square"/>
            <c:size val="5"/>
            <c:spPr>
              <a:solidFill>
                <a:sysClr val="windowText" lastClr="000000">
                  <a:lumMod val="50000"/>
                  <a:lumOff val="50000"/>
                </a:sysClr>
              </a:solidFill>
              <a:ln w="9525">
                <a:solidFill>
                  <a:sysClr val="windowText" lastClr="000000">
                    <a:lumMod val="50000"/>
                    <a:lumOff val="50000"/>
                  </a:sysClr>
                </a:solidFill>
              </a:ln>
              <a:effectLst/>
            </c:spPr>
          </c:marker>
          <c:errBars>
            <c:errDir val="y"/>
            <c:errBarType val="both"/>
            <c:errValType val="cust"/>
            <c:noEndCap val="0"/>
            <c:plus>
              <c:numRef>
                <c:f>Growth!$AG$72:$AG$78</c:f>
                <c:numCache>
                  <c:formatCode>General</c:formatCode>
                  <c:ptCount val="7"/>
                  <c:pt idx="0">
                    <c:v>0</c:v>
                  </c:pt>
                  <c:pt idx="1">
                    <c:v>6.0228162952921513</c:v>
                  </c:pt>
                  <c:pt idx="2">
                    <c:v>13.820025497231464</c:v>
                  </c:pt>
                  <c:pt idx="3">
                    <c:v>2.3944386195571647</c:v>
                  </c:pt>
                  <c:pt idx="4">
                    <c:v>0.3085378017137857</c:v>
                  </c:pt>
                </c:numCache>
              </c:numRef>
            </c:plus>
            <c:minus>
              <c:numRef>
                <c:f>Growth!$AG$72:$AG$78</c:f>
                <c:numCache>
                  <c:formatCode>General</c:formatCode>
                  <c:ptCount val="7"/>
                  <c:pt idx="0">
                    <c:v>0</c:v>
                  </c:pt>
                  <c:pt idx="1">
                    <c:v>6.0228162952921513</c:v>
                  </c:pt>
                  <c:pt idx="2">
                    <c:v>13.820025497231464</c:v>
                  </c:pt>
                  <c:pt idx="3">
                    <c:v>2.3944386195571647</c:v>
                  </c:pt>
                  <c:pt idx="4">
                    <c:v>0.3085378017137857</c:v>
                  </c:pt>
                </c:numCache>
              </c:numRef>
            </c:minus>
            <c:spPr>
              <a:noFill/>
              <a:ln w="9525" cap="flat" cmpd="sng" algn="ctr">
                <a:solidFill>
                  <a:schemeClr val="tx1">
                    <a:lumMod val="65000"/>
                    <a:lumOff val="35000"/>
                  </a:schemeClr>
                </a:solidFill>
                <a:round/>
              </a:ln>
              <a:effectLst/>
            </c:spPr>
          </c:errBars>
          <c:xVal>
            <c:numRef>
              <c:f>Growth!$D$72:$D$76</c:f>
              <c:numCache>
                <c:formatCode>General</c:formatCode>
                <c:ptCount val="5"/>
                <c:pt idx="0">
                  <c:v>0</c:v>
                </c:pt>
                <c:pt idx="1">
                  <c:v>2.8</c:v>
                </c:pt>
                <c:pt idx="2">
                  <c:v>3.8</c:v>
                </c:pt>
                <c:pt idx="3">
                  <c:v>4.8</c:v>
                </c:pt>
                <c:pt idx="4">
                  <c:v>5.9</c:v>
                </c:pt>
              </c:numCache>
            </c:numRef>
          </c:xVal>
          <c:yVal>
            <c:numRef>
              <c:f>Growth!$AF$72:$AF$76</c:f>
              <c:numCache>
                <c:formatCode>General</c:formatCode>
                <c:ptCount val="5"/>
                <c:pt idx="0">
                  <c:v>150</c:v>
                </c:pt>
                <c:pt idx="1">
                  <c:v>128.41078423199804</c:v>
                </c:pt>
                <c:pt idx="2">
                  <c:v>92.113669585077133</c:v>
                </c:pt>
                <c:pt idx="3">
                  <c:v>3.9007177796555226</c:v>
                </c:pt>
                <c:pt idx="4">
                  <c:v>2.0730821742647652</c:v>
                </c:pt>
              </c:numCache>
            </c:numRef>
          </c:yVal>
          <c:smooth val="0"/>
          <c:extLst>
            <c:ext xmlns:c16="http://schemas.microsoft.com/office/drawing/2014/chart" uri="{C3380CC4-5D6E-409C-BE32-E72D297353CC}">
              <c16:uniqueId val="{00000001-CB43-4CC4-B91D-2F16F82E7062}"/>
            </c:ext>
          </c:extLst>
        </c:ser>
        <c:dLbls>
          <c:showLegendKey val="0"/>
          <c:showVal val="0"/>
          <c:showCatName val="0"/>
          <c:showSerName val="0"/>
          <c:showPercent val="0"/>
          <c:showBubbleSize val="0"/>
        </c:dLbls>
        <c:axId val="1834351215"/>
        <c:axId val="2056157791"/>
        <c:extLst>
          <c:ext xmlns:c15="http://schemas.microsoft.com/office/drawing/2012/chart" uri="{02D57815-91ED-43cb-92C2-25804820EDAC}">
            <c15:filteredScatterSeries>
              <c15:ser>
                <c:idx val="2"/>
                <c:order val="2"/>
                <c:tx>
                  <c:v>Acetate</c:v>
                </c:tx>
                <c:spPr>
                  <a:ln w="19050" cap="rnd">
                    <a:solidFill>
                      <a:sysClr val="windowText" lastClr="000000">
                        <a:lumMod val="65000"/>
                        <a:lumOff val="35000"/>
                      </a:sysClr>
                    </a:solidFill>
                    <a:prstDash val="dash"/>
                    <a:round/>
                  </a:ln>
                  <a:effectLst/>
                </c:spPr>
                <c:marker>
                  <c:symbol val="triangle"/>
                  <c:size val="6"/>
                  <c:spPr>
                    <a:solidFill>
                      <a:sysClr val="windowText" lastClr="000000">
                        <a:lumMod val="65000"/>
                        <a:lumOff val="35000"/>
                      </a:sysClr>
                    </a:solidFill>
                    <a:ln w="9525">
                      <a:solidFill>
                        <a:sysClr val="windowText" lastClr="000000">
                          <a:lumMod val="65000"/>
                          <a:lumOff val="35000"/>
                        </a:sysClr>
                      </a:solidFill>
                    </a:ln>
                    <a:effectLst/>
                  </c:spPr>
                </c:marker>
                <c:errBars>
                  <c:errDir val="y"/>
                  <c:errBarType val="both"/>
                  <c:errValType val="cust"/>
                  <c:noEndCap val="0"/>
                  <c:plus>
                    <c:numRef>
                      <c:extLst>
                        <c:ext uri="{02D57815-91ED-43cb-92C2-25804820EDAC}">
                          <c15:formulaRef>
                            <c15:sqref>Growth!$AI$72:$AI$76</c15:sqref>
                          </c15:formulaRef>
                        </c:ext>
                      </c:extLst>
                      <c:numCache>
                        <c:formatCode>General</c:formatCode>
                        <c:ptCount val="5"/>
                        <c:pt idx="0">
                          <c:v>0</c:v>
                        </c:pt>
                        <c:pt idx="1">
                          <c:v>0</c:v>
                        </c:pt>
                        <c:pt idx="2">
                          <c:v>0</c:v>
                        </c:pt>
                        <c:pt idx="3">
                          <c:v>0</c:v>
                        </c:pt>
                        <c:pt idx="4">
                          <c:v>0</c:v>
                        </c:pt>
                      </c:numCache>
                    </c:numRef>
                  </c:plus>
                  <c:minus>
                    <c:numRef>
                      <c:extLst>
                        <c:ext uri="{02D57815-91ED-43cb-92C2-25804820EDAC}">
                          <c15:formulaRef>
                            <c15:sqref>Growth!$AI$72:$AI$76</c15:sqref>
                          </c15:formulaRef>
                        </c:ext>
                      </c:extLst>
                      <c:numCache>
                        <c:formatCode>General</c:formatCode>
                        <c:ptCount val="5"/>
                        <c:pt idx="0">
                          <c:v>0</c:v>
                        </c:pt>
                        <c:pt idx="1">
                          <c:v>0</c:v>
                        </c:pt>
                        <c:pt idx="2">
                          <c:v>0</c:v>
                        </c:pt>
                        <c:pt idx="3">
                          <c:v>0</c:v>
                        </c:pt>
                        <c:pt idx="4">
                          <c:v>0</c:v>
                        </c:pt>
                      </c:numCache>
                    </c:numRef>
                  </c:minus>
                  <c:spPr>
                    <a:noFill/>
                    <a:ln w="9525" cap="flat" cmpd="sng" algn="ctr">
                      <a:solidFill>
                        <a:schemeClr val="tx1">
                          <a:lumMod val="65000"/>
                          <a:lumOff val="35000"/>
                        </a:schemeClr>
                      </a:solidFill>
                      <a:round/>
                    </a:ln>
                    <a:effectLst/>
                  </c:spPr>
                </c:errBars>
                <c:xVal>
                  <c:numRef>
                    <c:extLst>
                      <c:ext uri="{02D57815-91ED-43cb-92C2-25804820EDAC}">
                        <c15:formulaRef>
                          <c15:sqref>Growth!$D$72:$D$78</c15:sqref>
                        </c15:formulaRef>
                      </c:ext>
                    </c:extLst>
                    <c:numCache>
                      <c:formatCode>General</c:formatCode>
                      <c:ptCount val="7"/>
                      <c:pt idx="0">
                        <c:v>0</c:v>
                      </c:pt>
                      <c:pt idx="1">
                        <c:v>2.8</c:v>
                      </c:pt>
                      <c:pt idx="2">
                        <c:v>3.8</c:v>
                      </c:pt>
                      <c:pt idx="3">
                        <c:v>4.8</c:v>
                      </c:pt>
                      <c:pt idx="4">
                        <c:v>5.9</c:v>
                      </c:pt>
                    </c:numCache>
                  </c:numRef>
                </c:xVal>
                <c:yVal>
                  <c:numRef>
                    <c:extLst>
                      <c:ext uri="{02D57815-91ED-43cb-92C2-25804820EDAC}">
                        <c15:formulaRef>
                          <c15:sqref>Growth!$AH$72:$AH$78</c15:sqref>
                        </c15:formulaRef>
                      </c:ext>
                    </c:extLst>
                    <c:numCache>
                      <c:formatCode>General</c:formatCode>
                      <c:ptCount val="7"/>
                      <c:pt idx="0">
                        <c:v>0</c:v>
                      </c:pt>
                      <c:pt idx="1">
                        <c:v>0</c:v>
                      </c:pt>
                      <c:pt idx="2">
                        <c:v>0</c:v>
                      </c:pt>
                      <c:pt idx="3">
                        <c:v>0</c:v>
                      </c:pt>
                      <c:pt idx="4">
                        <c:v>0</c:v>
                      </c:pt>
                    </c:numCache>
                  </c:numRef>
                </c:yVal>
                <c:smooth val="0"/>
                <c:extLst>
                  <c:ext xmlns:c16="http://schemas.microsoft.com/office/drawing/2014/chart" uri="{C3380CC4-5D6E-409C-BE32-E72D297353CC}">
                    <c16:uniqueId val="{00000002-CB43-4CC4-B91D-2F16F82E7062}"/>
                  </c:ext>
                </c:extLst>
              </c15:ser>
            </c15:filteredScatterSeries>
            <c15:filteredScatterSeries>
              <c15:ser>
                <c:idx val="3"/>
                <c:order val="3"/>
                <c:tx>
                  <c:v>Mix total</c:v>
                </c:tx>
                <c:spPr>
                  <a:ln w="19050" cap="rnd">
                    <a:solidFill>
                      <a:sysClr val="windowText" lastClr="000000">
                        <a:lumMod val="75000"/>
                        <a:lumOff val="25000"/>
                      </a:sysClr>
                    </a:solidFill>
                    <a:prstDash val="dashDot"/>
                    <a:round/>
                  </a:ln>
                  <a:effectLst/>
                </c:spPr>
                <c:marker>
                  <c:symbol val="diamond"/>
                  <c:size val="6"/>
                  <c:spPr>
                    <a:solidFill>
                      <a:sysClr val="windowText" lastClr="000000">
                        <a:lumMod val="75000"/>
                        <a:lumOff val="25000"/>
                      </a:sysClr>
                    </a:solidFill>
                    <a:ln w="9525">
                      <a:solidFill>
                        <a:sysClr val="windowText" lastClr="000000">
                          <a:lumMod val="75000"/>
                          <a:lumOff val="25000"/>
                        </a:sysClr>
                      </a:solidFill>
                    </a:ln>
                    <a:effectLst/>
                  </c:spPr>
                </c:marker>
                <c:errBars>
                  <c:errDir val="y"/>
                  <c:errBarType val="both"/>
                  <c:errValType val="cust"/>
                  <c:noEndCap val="0"/>
                  <c:plus>
                    <c:numRef>
                      <c:extLst xmlns:c15="http://schemas.microsoft.com/office/drawing/2012/chart">
                        <c:ext xmlns:c15="http://schemas.microsoft.com/office/drawing/2012/chart" uri="{02D57815-91ED-43cb-92C2-25804820EDAC}">
                          <c15:formulaRef>
                            <c15:sqref>(Growth!$AQ$72:$AQ$76,Growth!$AQ$78)</c15:sqref>
                          </c15:formulaRef>
                        </c:ext>
                      </c:extLst>
                      <c:numCache>
                        <c:formatCode>General</c:formatCode>
                        <c:ptCount val="6"/>
                        <c:pt idx="0">
                          <c:v>0</c:v>
                        </c:pt>
                        <c:pt idx="1">
                          <c:v>0</c:v>
                        </c:pt>
                        <c:pt idx="2">
                          <c:v>0</c:v>
                        </c:pt>
                        <c:pt idx="3">
                          <c:v>0</c:v>
                        </c:pt>
                        <c:pt idx="4">
                          <c:v>0</c:v>
                        </c:pt>
                        <c:pt idx="5">
                          <c:v>0</c:v>
                        </c:pt>
                      </c:numCache>
                    </c:numRef>
                  </c:plus>
                  <c:minus>
                    <c:numRef>
                      <c:extLst xmlns:c15="http://schemas.microsoft.com/office/drawing/2012/chart">
                        <c:ext xmlns:c15="http://schemas.microsoft.com/office/drawing/2012/chart" uri="{02D57815-91ED-43cb-92C2-25804820EDAC}">
                          <c15:formulaRef>
                            <c15:sqref>(Growth!$AQ$72:$AQ$76,Growth!$AQ$78)</c15:sqref>
                          </c15:formulaRef>
                        </c:ext>
                      </c:extLst>
                      <c:numCache>
                        <c:formatCode>General</c:formatCode>
                        <c:ptCount val="6"/>
                        <c:pt idx="0">
                          <c:v>0</c:v>
                        </c:pt>
                        <c:pt idx="1">
                          <c:v>0</c:v>
                        </c:pt>
                        <c:pt idx="2">
                          <c:v>0</c:v>
                        </c:pt>
                        <c:pt idx="3">
                          <c:v>0</c:v>
                        </c:pt>
                        <c:pt idx="4">
                          <c:v>0</c:v>
                        </c:pt>
                        <c:pt idx="5">
                          <c:v>0</c:v>
                        </c:pt>
                      </c:numCache>
                    </c:numRef>
                  </c:minus>
                  <c:spPr>
                    <a:noFill/>
                    <a:ln w="9525" cap="flat" cmpd="sng" algn="ctr">
                      <a:solidFill>
                        <a:schemeClr val="tx1">
                          <a:lumMod val="65000"/>
                          <a:lumOff val="35000"/>
                        </a:schemeClr>
                      </a:solidFill>
                      <a:round/>
                    </a:ln>
                    <a:effectLst/>
                  </c:spPr>
                </c:errBars>
                <c:xVal>
                  <c:numRef>
                    <c:extLst xmlns:c15="http://schemas.microsoft.com/office/drawing/2012/chart">
                      <c:ext xmlns:c15="http://schemas.microsoft.com/office/drawing/2012/chart" uri="{02D57815-91ED-43cb-92C2-25804820EDAC}">
                        <c15:formulaRef>
                          <c15:sqref>(Growth!$B$72:$B$76,Growth!$B$78)</c15:sqref>
                        </c15:formulaRef>
                      </c:ext>
                    </c:extLst>
                    <c:numCache>
                      <c:formatCode>General</c:formatCode>
                      <c:ptCount val="6"/>
                      <c:pt idx="0">
                        <c:v>0</c:v>
                      </c:pt>
                      <c:pt idx="1">
                        <c:v>1.9</c:v>
                      </c:pt>
                      <c:pt idx="2">
                        <c:v>2.9</c:v>
                      </c:pt>
                      <c:pt idx="3">
                        <c:v>3.9</c:v>
                      </c:pt>
                      <c:pt idx="4">
                        <c:v>4.2</c:v>
                      </c:pt>
                      <c:pt idx="5">
                        <c:v>7.9</c:v>
                      </c:pt>
                    </c:numCache>
                  </c:numRef>
                </c:xVal>
                <c:yVal>
                  <c:numRef>
                    <c:extLst xmlns:c15="http://schemas.microsoft.com/office/drawing/2012/chart">
                      <c:ext xmlns:c15="http://schemas.microsoft.com/office/drawing/2012/chart" uri="{02D57815-91ED-43cb-92C2-25804820EDAC}">
                        <c15:formulaRef>
                          <c15:sqref>(Growth!$AP$72:$AP$76,Growth!$AP$78)</c15:sqref>
                        </c15:formulaRef>
                      </c:ext>
                    </c:extLst>
                    <c:numCache>
                      <c:formatCode>General</c:formatCode>
                      <c:ptCount val="6"/>
                      <c:pt idx="0">
                        <c:v>0</c:v>
                      </c:pt>
                      <c:pt idx="1">
                        <c:v>0</c:v>
                      </c:pt>
                      <c:pt idx="2">
                        <c:v>0</c:v>
                      </c:pt>
                      <c:pt idx="3">
                        <c:v>0</c:v>
                      </c:pt>
                      <c:pt idx="4">
                        <c:v>0</c:v>
                      </c:pt>
                      <c:pt idx="5">
                        <c:v>0</c:v>
                      </c:pt>
                    </c:numCache>
                  </c:numRef>
                </c:yVal>
                <c:smooth val="0"/>
                <c:extLst xmlns:c15="http://schemas.microsoft.com/office/drawing/2012/chart">
                  <c:ext xmlns:c16="http://schemas.microsoft.com/office/drawing/2014/chart" uri="{C3380CC4-5D6E-409C-BE32-E72D297353CC}">
                    <c16:uniqueId val="{00000003-CB43-4CC4-B91D-2F16F82E7062}"/>
                  </c:ext>
                </c:extLst>
              </c15:ser>
            </c15:filteredScatterSeries>
          </c:ext>
        </c:extLst>
      </c:scatterChart>
      <c:valAx>
        <c:axId val="1834351215"/>
        <c:scaling>
          <c:orientation val="minMax"/>
          <c:max val="7"/>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Time (Days)</a:t>
                </a:r>
              </a:p>
            </c:rich>
          </c:tx>
          <c:layout>
            <c:manualLayout>
              <c:xMode val="edge"/>
              <c:yMode val="edge"/>
              <c:x val="0.45702209098862639"/>
              <c:y val="0.8196460338291048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Red]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2056157791"/>
        <c:crosses val="autoZero"/>
        <c:crossBetween val="midCat"/>
        <c:majorUnit val="1"/>
      </c:valAx>
      <c:valAx>
        <c:axId val="205615779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[Carbon source](mM</a:t>
                </a:r>
                <a:r>
                  <a:rPr lang="en-GB" baseline="0"/>
                  <a:t> C)</a:t>
                </a:r>
                <a:endParaRPr lang="en-GB"/>
              </a:p>
            </c:rich>
          </c:tx>
          <c:layout>
            <c:manualLayout>
              <c:xMode val="edge"/>
              <c:yMode val="edge"/>
              <c:x val="1.6183738969913583E-2"/>
              <c:y val="0.152678989241806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834351215"/>
        <c:crosses val="autoZero"/>
        <c:crossBetween val="midCat"/>
        <c:majorUnit val="4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798088051528845"/>
          <c:y val="5.4486544055181864E-2"/>
          <c:w val="0.79859060421545836"/>
          <c:h val="0.66024876665412013"/>
        </c:manualLayout>
      </c:layout>
      <c:scatterChart>
        <c:scatterStyle val="lineMarker"/>
        <c:varyColors val="0"/>
        <c:ser>
          <c:idx val="0"/>
          <c:order val="0"/>
          <c:tx>
            <c:v>Glucose</c:v>
          </c:tx>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Ref>
                <c:f>Growth!$AC$72:$AC$78</c:f>
                <c:numCache>
                  <c:formatCode>General</c:formatCode>
                  <c:ptCount val="7"/>
                  <c:pt idx="0">
                    <c:v>5.5194015252993607</c:v>
                  </c:pt>
                  <c:pt idx="1">
                    <c:v>14.372719427041003</c:v>
                  </c:pt>
                  <c:pt idx="2">
                    <c:v>2.8020960700343958</c:v>
                  </c:pt>
                  <c:pt idx="3">
                    <c:v>4.6848821388475983</c:v>
                  </c:pt>
                  <c:pt idx="4">
                    <c:v>2.5619131250734544</c:v>
                  </c:pt>
                  <c:pt idx="5">
                    <c:v>1.7510848706581303</c:v>
                  </c:pt>
                  <c:pt idx="6">
                    <c:v>2.5271446427021198</c:v>
                  </c:pt>
                </c:numCache>
              </c:numRef>
            </c:plus>
            <c:minus>
              <c:numRef>
                <c:f>Growth!$AC$72:$AC$78</c:f>
                <c:numCache>
                  <c:formatCode>General</c:formatCode>
                  <c:ptCount val="7"/>
                  <c:pt idx="0">
                    <c:v>5.5194015252993607</c:v>
                  </c:pt>
                  <c:pt idx="1">
                    <c:v>14.372719427041003</c:v>
                  </c:pt>
                  <c:pt idx="2">
                    <c:v>2.8020960700343958</c:v>
                  </c:pt>
                  <c:pt idx="3">
                    <c:v>4.6848821388475983</c:v>
                  </c:pt>
                  <c:pt idx="4">
                    <c:v>2.5619131250734544</c:v>
                  </c:pt>
                  <c:pt idx="5">
                    <c:v>1.7510848706581303</c:v>
                  </c:pt>
                  <c:pt idx="6">
                    <c:v>2.5271446427021198</c:v>
                  </c:pt>
                </c:numCache>
              </c:numRef>
            </c:minus>
            <c:spPr>
              <a:noFill/>
              <a:ln w="9525" cap="flat" cmpd="sng" algn="ctr">
                <a:solidFill>
                  <a:schemeClr val="tx1">
                    <a:lumMod val="65000"/>
                    <a:lumOff val="35000"/>
                  </a:schemeClr>
                </a:solidFill>
                <a:round/>
              </a:ln>
              <a:effectLst/>
            </c:spPr>
          </c:errBars>
          <c:xVal>
            <c:numRef>
              <c:f>Growth!$B$72:$B$78</c:f>
              <c:numCache>
                <c:formatCode>General</c:formatCode>
                <c:ptCount val="7"/>
                <c:pt idx="0">
                  <c:v>0</c:v>
                </c:pt>
                <c:pt idx="1">
                  <c:v>1.0208333333357587</c:v>
                </c:pt>
                <c:pt idx="2">
                  <c:v>2</c:v>
                </c:pt>
                <c:pt idx="3">
                  <c:v>2.9375</c:v>
                </c:pt>
                <c:pt idx="4">
                  <c:v>4.0208333333357587</c:v>
                </c:pt>
                <c:pt idx="5">
                  <c:v>6.0208333333357587</c:v>
                </c:pt>
                <c:pt idx="6">
                  <c:v>6.9375</c:v>
                </c:pt>
              </c:numCache>
            </c:numRef>
          </c:xVal>
          <c:yVal>
            <c:numRef>
              <c:f>Growth!$AB$72:$AB$78</c:f>
              <c:numCache>
                <c:formatCode>General</c:formatCode>
                <c:ptCount val="7"/>
                <c:pt idx="0">
                  <c:v>161.79233002886943</c:v>
                </c:pt>
                <c:pt idx="1">
                  <c:v>157.25562364493351</c:v>
                </c:pt>
                <c:pt idx="2">
                  <c:v>121.83298220279023</c:v>
                </c:pt>
                <c:pt idx="3">
                  <c:v>112.54893737602856</c:v>
                </c:pt>
                <c:pt idx="4">
                  <c:v>112.81217979532887</c:v>
                </c:pt>
                <c:pt idx="5">
                  <c:v>111.128521184028</c:v>
                </c:pt>
                <c:pt idx="6">
                  <c:v>108.75709965766286</c:v>
                </c:pt>
              </c:numCache>
            </c:numRef>
          </c:yVal>
          <c:smooth val="0"/>
          <c:extLst>
            <c:ext xmlns:c16="http://schemas.microsoft.com/office/drawing/2014/chart" uri="{C3380CC4-5D6E-409C-BE32-E72D297353CC}">
              <c16:uniqueId val="{00000000-5C22-42C0-8697-6E48E2CA0F86}"/>
            </c:ext>
          </c:extLst>
        </c:ser>
        <c:ser>
          <c:idx val="1"/>
          <c:order val="1"/>
          <c:tx>
            <c:v>Xylose</c:v>
          </c:tx>
          <c:spPr>
            <a:ln w="19050" cap="rnd">
              <a:solidFill>
                <a:sysClr val="windowText" lastClr="000000">
                  <a:lumMod val="50000"/>
                  <a:lumOff val="50000"/>
                </a:sysClr>
              </a:solidFill>
              <a:prstDash val="sysDash"/>
              <a:round/>
            </a:ln>
            <a:effectLst/>
          </c:spPr>
          <c:marker>
            <c:symbol val="square"/>
            <c:size val="5"/>
            <c:spPr>
              <a:solidFill>
                <a:sysClr val="windowText" lastClr="000000">
                  <a:lumMod val="50000"/>
                  <a:lumOff val="50000"/>
                </a:sysClr>
              </a:solidFill>
              <a:ln w="9525">
                <a:solidFill>
                  <a:sysClr val="windowText" lastClr="000000">
                    <a:lumMod val="50000"/>
                    <a:lumOff val="50000"/>
                  </a:sysClr>
                </a:solidFill>
              </a:ln>
              <a:effectLst/>
            </c:spPr>
          </c:marker>
          <c:errBars>
            <c:errDir val="y"/>
            <c:errBarType val="both"/>
            <c:errValType val="cust"/>
            <c:noEndCap val="0"/>
            <c:plus>
              <c:numRef>
                <c:f>Growth!$AE$72:$AE$78</c:f>
                <c:numCache>
                  <c:formatCode>General</c:formatCode>
                  <c:ptCount val="7"/>
                  <c:pt idx="0">
                    <c:v>0.43611107567473489</c:v>
                  </c:pt>
                  <c:pt idx="1">
                    <c:v>0.83488363214143269</c:v>
                  </c:pt>
                  <c:pt idx="2">
                    <c:v>0.98980807230492851</c:v>
                  </c:pt>
                  <c:pt idx="3">
                    <c:v>0.84704693764099925</c:v>
                  </c:pt>
                  <c:pt idx="4">
                    <c:v>1.6235171696043076</c:v>
                  </c:pt>
                  <c:pt idx="5">
                    <c:v>5.1835835742657048</c:v>
                  </c:pt>
                  <c:pt idx="6">
                    <c:v>2.1240172228683032</c:v>
                  </c:pt>
                </c:numCache>
              </c:numRef>
            </c:plus>
            <c:minus>
              <c:numRef>
                <c:f>Growth!$AE$72:$AE$78</c:f>
                <c:numCache>
                  <c:formatCode>General</c:formatCode>
                  <c:ptCount val="7"/>
                  <c:pt idx="0">
                    <c:v>0.43611107567473489</c:v>
                  </c:pt>
                  <c:pt idx="1">
                    <c:v>0.83488363214143269</c:v>
                  </c:pt>
                  <c:pt idx="2">
                    <c:v>0.98980807230492851</c:v>
                  </c:pt>
                  <c:pt idx="3">
                    <c:v>0.84704693764099925</c:v>
                  </c:pt>
                  <c:pt idx="4">
                    <c:v>1.6235171696043076</c:v>
                  </c:pt>
                  <c:pt idx="5">
                    <c:v>5.1835835742657048</c:v>
                  </c:pt>
                  <c:pt idx="6">
                    <c:v>2.1240172228683032</c:v>
                  </c:pt>
                </c:numCache>
              </c:numRef>
            </c:minus>
            <c:spPr>
              <a:noFill/>
              <a:ln w="9525" cap="flat" cmpd="sng" algn="ctr">
                <a:solidFill>
                  <a:schemeClr val="tx1">
                    <a:lumMod val="65000"/>
                    <a:lumOff val="35000"/>
                  </a:schemeClr>
                </a:solidFill>
                <a:round/>
              </a:ln>
              <a:effectLst/>
            </c:spPr>
          </c:errBars>
          <c:xVal>
            <c:numRef>
              <c:f>Growth!$B$72:$B$78</c:f>
              <c:numCache>
                <c:formatCode>General</c:formatCode>
                <c:ptCount val="7"/>
                <c:pt idx="0">
                  <c:v>0</c:v>
                </c:pt>
                <c:pt idx="1">
                  <c:v>1.0208333333357587</c:v>
                </c:pt>
                <c:pt idx="2">
                  <c:v>2</c:v>
                </c:pt>
                <c:pt idx="3">
                  <c:v>2.9375</c:v>
                </c:pt>
                <c:pt idx="4">
                  <c:v>4.0208333333357587</c:v>
                </c:pt>
                <c:pt idx="5">
                  <c:v>6.0208333333357587</c:v>
                </c:pt>
                <c:pt idx="6">
                  <c:v>6.9375</c:v>
                </c:pt>
              </c:numCache>
            </c:numRef>
          </c:xVal>
          <c:yVal>
            <c:numRef>
              <c:f>Growth!$AD$72:$AD$78</c:f>
              <c:numCache>
                <c:formatCode>General</c:formatCode>
                <c:ptCount val="7"/>
                <c:pt idx="0">
                  <c:v>142.25360068397507</c:v>
                </c:pt>
                <c:pt idx="1">
                  <c:v>135.52710958653313</c:v>
                </c:pt>
                <c:pt idx="2">
                  <c:v>135.28969999999998</c:v>
                </c:pt>
                <c:pt idx="3">
                  <c:v>136.79357087814401</c:v>
                </c:pt>
                <c:pt idx="4">
                  <c:v>135.4367</c:v>
                </c:pt>
                <c:pt idx="5">
                  <c:v>135.36212008790835</c:v>
                </c:pt>
                <c:pt idx="6">
                  <c:v>137.2709878316582</c:v>
                </c:pt>
              </c:numCache>
            </c:numRef>
          </c:yVal>
          <c:smooth val="0"/>
          <c:extLst>
            <c:ext xmlns:c16="http://schemas.microsoft.com/office/drawing/2014/chart" uri="{C3380CC4-5D6E-409C-BE32-E72D297353CC}">
              <c16:uniqueId val="{00000001-5C22-42C0-8697-6E48E2CA0F86}"/>
            </c:ext>
          </c:extLst>
        </c:ser>
        <c:ser>
          <c:idx val="2"/>
          <c:order val="2"/>
          <c:tx>
            <c:v>Acetate</c:v>
          </c:tx>
          <c:spPr>
            <a:ln w="19050" cap="rnd">
              <a:solidFill>
                <a:sysClr val="windowText" lastClr="000000">
                  <a:lumMod val="65000"/>
                  <a:lumOff val="35000"/>
                </a:sysClr>
              </a:solidFill>
              <a:prstDash val="dash"/>
              <a:round/>
            </a:ln>
            <a:effectLst/>
          </c:spPr>
          <c:marker>
            <c:symbol val="triangle"/>
            <c:size val="6"/>
            <c:spPr>
              <a:solidFill>
                <a:sysClr val="windowText" lastClr="000000">
                  <a:lumMod val="65000"/>
                  <a:lumOff val="35000"/>
                </a:sysClr>
              </a:solidFill>
              <a:ln w="9525">
                <a:solidFill>
                  <a:sysClr val="windowText" lastClr="000000">
                    <a:lumMod val="65000"/>
                    <a:lumOff val="35000"/>
                  </a:sysClr>
                </a:solidFill>
              </a:ln>
              <a:effectLst/>
            </c:spPr>
          </c:marker>
          <c:errBars>
            <c:errDir val="y"/>
            <c:errBarType val="both"/>
            <c:errValType val="cust"/>
            <c:noEndCap val="0"/>
            <c:plus>
              <c:numRef>
                <c:f>Growth!$AG$72:$AG$78</c:f>
                <c:numCache>
                  <c:formatCode>General</c:formatCode>
                  <c:ptCount val="7"/>
                  <c:pt idx="0">
                    <c:v>1.2482944198195474</c:v>
                  </c:pt>
                  <c:pt idx="1">
                    <c:v>7.4742515006470507</c:v>
                  </c:pt>
                  <c:pt idx="2">
                    <c:v>0.45990216578851667</c:v>
                  </c:pt>
                  <c:pt idx="3">
                    <c:v>2.0987244370014646</c:v>
                  </c:pt>
                  <c:pt idx="4">
                    <c:v>0.63969478643482303</c:v>
                  </c:pt>
                  <c:pt idx="5">
                    <c:v>0</c:v>
                  </c:pt>
                  <c:pt idx="6">
                    <c:v>0</c:v>
                  </c:pt>
                </c:numCache>
              </c:numRef>
            </c:plus>
            <c:minus>
              <c:numRef>
                <c:f>Growth!$AG$72:$AG$78</c:f>
                <c:numCache>
                  <c:formatCode>General</c:formatCode>
                  <c:ptCount val="7"/>
                  <c:pt idx="0">
                    <c:v>1.2482944198195474</c:v>
                  </c:pt>
                  <c:pt idx="1">
                    <c:v>7.4742515006470507</c:v>
                  </c:pt>
                  <c:pt idx="2">
                    <c:v>0.45990216578851667</c:v>
                  </c:pt>
                  <c:pt idx="3">
                    <c:v>2.0987244370014646</c:v>
                  </c:pt>
                  <c:pt idx="4">
                    <c:v>0.63969478643482303</c:v>
                  </c:pt>
                  <c:pt idx="5">
                    <c:v>0</c:v>
                  </c:pt>
                  <c:pt idx="6">
                    <c:v>0</c:v>
                  </c:pt>
                </c:numCache>
              </c:numRef>
            </c:minus>
            <c:spPr>
              <a:noFill/>
              <a:ln w="9525" cap="flat" cmpd="sng" algn="ctr">
                <a:solidFill>
                  <a:schemeClr val="tx1">
                    <a:lumMod val="65000"/>
                    <a:lumOff val="35000"/>
                  </a:schemeClr>
                </a:solidFill>
                <a:round/>
              </a:ln>
              <a:effectLst/>
            </c:spPr>
          </c:errBars>
          <c:xVal>
            <c:numRef>
              <c:f>Growth!$B$72:$B$78</c:f>
              <c:numCache>
                <c:formatCode>General</c:formatCode>
                <c:ptCount val="7"/>
                <c:pt idx="0">
                  <c:v>0</c:v>
                </c:pt>
                <c:pt idx="1">
                  <c:v>1.0208333333357587</c:v>
                </c:pt>
                <c:pt idx="2">
                  <c:v>2</c:v>
                </c:pt>
                <c:pt idx="3">
                  <c:v>2.9375</c:v>
                </c:pt>
                <c:pt idx="4">
                  <c:v>4.0208333333357587</c:v>
                </c:pt>
                <c:pt idx="5">
                  <c:v>6.0208333333357587</c:v>
                </c:pt>
                <c:pt idx="6">
                  <c:v>6.9375</c:v>
                </c:pt>
              </c:numCache>
            </c:numRef>
          </c:xVal>
          <c:yVal>
            <c:numRef>
              <c:f>Growth!$AF$72:$AF$78</c:f>
              <c:numCache>
                <c:formatCode>General</c:formatCode>
                <c:ptCount val="7"/>
                <c:pt idx="0">
                  <c:v>162.59422139747204</c:v>
                </c:pt>
                <c:pt idx="1">
                  <c:v>135.6210172649071</c:v>
                </c:pt>
                <c:pt idx="2">
                  <c:v>92.880073310720647</c:v>
                </c:pt>
                <c:pt idx="3">
                  <c:v>56.655559282173904</c:v>
                </c:pt>
                <c:pt idx="4">
                  <c:v>21.00445741044301</c:v>
                </c:pt>
                <c:pt idx="5">
                  <c:v>0</c:v>
                </c:pt>
                <c:pt idx="6">
                  <c:v>0</c:v>
                </c:pt>
              </c:numCache>
            </c:numRef>
          </c:yVal>
          <c:smooth val="0"/>
          <c:extLst>
            <c:ext xmlns:c16="http://schemas.microsoft.com/office/drawing/2014/chart" uri="{C3380CC4-5D6E-409C-BE32-E72D297353CC}">
              <c16:uniqueId val="{00000002-5C22-42C0-8697-6E48E2CA0F86}"/>
            </c:ext>
          </c:extLst>
        </c:ser>
        <c:ser>
          <c:idx val="3"/>
          <c:order val="3"/>
          <c:tx>
            <c:v>Mix - Total</c:v>
          </c:tx>
          <c:spPr>
            <a:ln w="19050" cap="rnd">
              <a:solidFill>
                <a:sysClr val="windowText" lastClr="000000">
                  <a:lumMod val="75000"/>
                  <a:lumOff val="25000"/>
                </a:sysClr>
              </a:solidFill>
              <a:prstDash val="dashDot"/>
              <a:round/>
            </a:ln>
            <a:effectLst/>
          </c:spPr>
          <c:marker>
            <c:symbol val="diamond"/>
            <c:size val="6"/>
            <c:spPr>
              <a:solidFill>
                <a:sysClr val="windowText" lastClr="000000">
                  <a:lumMod val="75000"/>
                  <a:lumOff val="25000"/>
                </a:sysClr>
              </a:solidFill>
              <a:ln w="9525">
                <a:solidFill>
                  <a:sysClr val="windowText" lastClr="000000">
                    <a:lumMod val="75000"/>
                    <a:lumOff val="25000"/>
                  </a:sysClr>
                </a:solidFill>
              </a:ln>
              <a:effectLst/>
            </c:spPr>
          </c:marker>
          <c:errBars>
            <c:errDir val="y"/>
            <c:errBarType val="both"/>
            <c:errValType val="cust"/>
            <c:noEndCap val="0"/>
            <c:plus>
              <c:numRef>
                <c:f>Growth!$AO$72:$AO$78</c:f>
                <c:numCache>
                  <c:formatCode>General</c:formatCode>
                  <c:ptCount val="7"/>
                  <c:pt idx="0">
                    <c:v>7.6574871118342598</c:v>
                  </c:pt>
                  <c:pt idx="1">
                    <c:v>10.557874021149393</c:v>
                  </c:pt>
                  <c:pt idx="2">
                    <c:v>1.0687381951250901</c:v>
                  </c:pt>
                  <c:pt idx="3">
                    <c:v>2.1384662316186738</c:v>
                  </c:pt>
                  <c:pt idx="4">
                    <c:v>3.1776328003723289</c:v>
                  </c:pt>
                  <c:pt idx="5">
                    <c:v>0</c:v>
                  </c:pt>
                  <c:pt idx="6">
                    <c:v>0</c:v>
                  </c:pt>
                </c:numCache>
              </c:numRef>
            </c:plus>
            <c:minus>
              <c:numRef>
                <c:f>Growth!$AO$72:$AO$78</c:f>
                <c:numCache>
                  <c:formatCode>General</c:formatCode>
                  <c:ptCount val="7"/>
                  <c:pt idx="0">
                    <c:v>7.6574871118342598</c:v>
                  </c:pt>
                  <c:pt idx="1">
                    <c:v>10.557874021149393</c:v>
                  </c:pt>
                  <c:pt idx="2">
                    <c:v>1.0687381951250901</c:v>
                  </c:pt>
                  <c:pt idx="3">
                    <c:v>2.1384662316186738</c:v>
                  </c:pt>
                  <c:pt idx="4">
                    <c:v>3.1776328003723289</c:v>
                  </c:pt>
                  <c:pt idx="5">
                    <c:v>0</c:v>
                  </c:pt>
                  <c:pt idx="6">
                    <c:v>0</c:v>
                  </c:pt>
                </c:numCache>
              </c:numRef>
            </c:minus>
            <c:spPr>
              <a:noFill/>
              <a:ln w="9525" cap="flat" cmpd="sng" algn="ctr">
                <a:solidFill>
                  <a:schemeClr val="tx1">
                    <a:lumMod val="65000"/>
                    <a:lumOff val="35000"/>
                  </a:schemeClr>
                </a:solidFill>
                <a:round/>
              </a:ln>
              <a:effectLst/>
            </c:spPr>
          </c:errBars>
          <c:xVal>
            <c:numRef>
              <c:f>Growth!$B$72:$B$78</c:f>
              <c:numCache>
                <c:formatCode>General</c:formatCode>
                <c:ptCount val="7"/>
                <c:pt idx="0">
                  <c:v>0</c:v>
                </c:pt>
                <c:pt idx="1">
                  <c:v>1.0208333333357587</c:v>
                </c:pt>
                <c:pt idx="2">
                  <c:v>2</c:v>
                </c:pt>
                <c:pt idx="3">
                  <c:v>2.9375</c:v>
                </c:pt>
                <c:pt idx="4">
                  <c:v>4.0208333333357587</c:v>
                </c:pt>
                <c:pt idx="5">
                  <c:v>6.0208333333357587</c:v>
                </c:pt>
                <c:pt idx="6">
                  <c:v>6.9375</c:v>
                </c:pt>
              </c:numCache>
            </c:numRef>
          </c:xVal>
          <c:yVal>
            <c:numRef>
              <c:f>Growth!$AN$72:$AN$78</c:f>
              <c:numCache>
                <c:formatCode>General</c:formatCode>
                <c:ptCount val="7"/>
                <c:pt idx="0">
                  <c:v>149.51081584374433</c:v>
                </c:pt>
                <c:pt idx="1">
                  <c:v>123.71924359618265</c:v>
                </c:pt>
                <c:pt idx="2">
                  <c:v>91.897663310638293</c:v>
                </c:pt>
                <c:pt idx="3">
                  <c:v>41.659957981751212</c:v>
                </c:pt>
                <c:pt idx="4">
                  <c:v>35.714569796962714</c:v>
                </c:pt>
                <c:pt idx="5">
                  <c:v>30.288661647828011</c:v>
                </c:pt>
                <c:pt idx="6">
                  <c:v>30.300912724404178</c:v>
                </c:pt>
              </c:numCache>
            </c:numRef>
          </c:yVal>
          <c:smooth val="0"/>
          <c:extLst>
            <c:ext xmlns:c16="http://schemas.microsoft.com/office/drawing/2014/chart" uri="{C3380CC4-5D6E-409C-BE32-E72D297353CC}">
              <c16:uniqueId val="{00000003-5C22-42C0-8697-6E48E2CA0F86}"/>
            </c:ext>
          </c:extLst>
        </c:ser>
        <c:dLbls>
          <c:showLegendKey val="0"/>
          <c:showVal val="0"/>
          <c:showCatName val="0"/>
          <c:showSerName val="0"/>
          <c:showPercent val="0"/>
          <c:showBubbleSize val="0"/>
        </c:dLbls>
        <c:axId val="1834351215"/>
        <c:axId val="2056157791"/>
      </c:scatterChart>
      <c:valAx>
        <c:axId val="1834351215"/>
        <c:scaling>
          <c:orientation val="minMax"/>
          <c:max val="7"/>
        </c:scaling>
        <c:delete val="0"/>
        <c:axPos val="b"/>
        <c:numFmt formatCode="0;[Red]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2056157791"/>
        <c:crosses val="autoZero"/>
        <c:crossBetween val="midCat"/>
        <c:majorUnit val="1"/>
      </c:valAx>
      <c:valAx>
        <c:axId val="205615779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[Carbon source](mM</a:t>
                </a:r>
                <a:r>
                  <a:rPr lang="en-GB" baseline="0"/>
                  <a:t> C)</a:t>
                </a:r>
                <a:endParaRPr lang="en-GB"/>
              </a:p>
            </c:rich>
          </c:tx>
          <c:layout>
            <c:manualLayout>
              <c:xMode val="edge"/>
              <c:yMode val="edge"/>
              <c:x val="6.090492215640729E-2"/>
              <c:y val="6.7534965152172513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834351215"/>
        <c:crosses val="autoZero"/>
        <c:crossBetween val="midCat"/>
        <c:majorUnit val="40"/>
      </c:valAx>
      <c:spPr>
        <a:noFill/>
        <a:ln>
          <a:noFill/>
        </a:ln>
        <a:effectLst/>
      </c:spPr>
    </c:plotArea>
    <c:legend>
      <c:legendPos val="b"/>
      <c:layout>
        <c:manualLayout>
          <c:xMode val="edge"/>
          <c:yMode val="edge"/>
          <c:x val="0.10159119091265717"/>
          <c:y val="0.37870829825564523"/>
          <c:w val="0.32023549883396207"/>
          <c:h val="0.3476139031194958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44325836473387"/>
          <c:y val="5.3841987751021642E-2"/>
          <c:w val="0.82512822496558103"/>
          <c:h val="0.61416360370851619"/>
        </c:manualLayout>
      </c:layout>
      <c:scatterChart>
        <c:scatterStyle val="lineMarker"/>
        <c:varyColors val="0"/>
        <c:ser>
          <c:idx val="0"/>
          <c:order val="0"/>
          <c:tx>
            <c:strRef>
              <c:f>Growth!$P$4</c:f>
              <c:strCache>
                <c:ptCount val="1"/>
                <c:pt idx="0">
                  <c:v>Glucose</c:v>
                </c:pt>
              </c:strCache>
            </c:strRef>
          </c:tx>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Ref>
                <c:f>Growth!$Q$45:$Q$52</c:f>
                <c:numCache>
                  <c:formatCode>General</c:formatCode>
                  <c:ptCount val="8"/>
                  <c:pt idx="0">
                    <c:v>2.8278014066347307E-3</c:v>
                  </c:pt>
                  <c:pt idx="1">
                    <c:v>3.2076592772835155E-3</c:v>
                  </c:pt>
                  <c:pt idx="2">
                    <c:v>1.6788006908453456E-2</c:v>
                  </c:pt>
                  <c:pt idx="3">
                    <c:v>1.4564432893570355E-2</c:v>
                  </c:pt>
                  <c:pt idx="4">
                    <c:v>2.3063634575133492E-2</c:v>
                  </c:pt>
                  <c:pt idx="5">
                    <c:v>3.6544869837293721E-2</c:v>
                  </c:pt>
                  <c:pt idx="6">
                    <c:v>4.2773430581529874E-2</c:v>
                  </c:pt>
                  <c:pt idx="7">
                    <c:v>1.8918861769561167E-2</c:v>
                  </c:pt>
                </c:numCache>
              </c:numRef>
            </c:plus>
            <c:minus>
              <c:numRef>
                <c:f>Growth!$Q$45:$Q$52</c:f>
                <c:numCache>
                  <c:formatCode>General</c:formatCode>
                  <c:ptCount val="8"/>
                  <c:pt idx="0">
                    <c:v>2.8278014066347307E-3</c:v>
                  </c:pt>
                  <c:pt idx="1">
                    <c:v>3.2076592772835155E-3</c:v>
                  </c:pt>
                  <c:pt idx="2">
                    <c:v>1.6788006908453456E-2</c:v>
                  </c:pt>
                  <c:pt idx="3">
                    <c:v>1.4564432893570355E-2</c:v>
                  </c:pt>
                  <c:pt idx="4">
                    <c:v>2.3063634575133492E-2</c:v>
                  </c:pt>
                  <c:pt idx="5">
                    <c:v>3.6544869837293721E-2</c:v>
                  </c:pt>
                  <c:pt idx="6">
                    <c:v>4.2773430581529874E-2</c:v>
                  </c:pt>
                  <c:pt idx="7">
                    <c:v>1.8918861769561167E-2</c:v>
                  </c:pt>
                </c:numCache>
              </c:numRef>
            </c:minus>
            <c:spPr>
              <a:noFill/>
              <a:ln w="9525" cap="flat" cmpd="sng" algn="ctr">
                <a:solidFill>
                  <a:schemeClr val="tx1">
                    <a:lumMod val="65000"/>
                    <a:lumOff val="35000"/>
                  </a:schemeClr>
                </a:solidFill>
                <a:round/>
              </a:ln>
              <a:effectLst/>
            </c:spPr>
          </c:errBars>
          <c:xVal>
            <c:numRef>
              <c:f>Growth!$B$6:$B$13</c:f>
              <c:numCache>
                <c:formatCode>General</c:formatCode>
                <c:ptCount val="8"/>
                <c:pt idx="0">
                  <c:v>0</c:v>
                </c:pt>
                <c:pt idx="1">
                  <c:v>0.79166666666424135</c:v>
                </c:pt>
                <c:pt idx="2">
                  <c:v>1.0208333333357587</c:v>
                </c:pt>
                <c:pt idx="3">
                  <c:v>2</c:v>
                </c:pt>
                <c:pt idx="4">
                  <c:v>2.9375</c:v>
                </c:pt>
                <c:pt idx="5">
                  <c:v>4.0208333333357587</c:v>
                </c:pt>
                <c:pt idx="6">
                  <c:v>6.0208333333357587</c:v>
                </c:pt>
                <c:pt idx="7">
                  <c:v>6.9375</c:v>
                </c:pt>
              </c:numCache>
            </c:numRef>
          </c:xVal>
          <c:yVal>
            <c:numRef>
              <c:f>Growth!$P$45:$P$52</c:f>
              <c:numCache>
                <c:formatCode>0.00</c:formatCode>
                <c:ptCount val="8"/>
                <c:pt idx="0">
                  <c:v>5.3371333346680296E-2</c:v>
                </c:pt>
                <c:pt idx="1">
                  <c:v>0.22336416013147584</c:v>
                </c:pt>
                <c:pt idx="2">
                  <c:v>0.35937682009515415</c:v>
                </c:pt>
                <c:pt idx="3">
                  <c:v>0.61096492770916566</c:v>
                </c:pt>
                <c:pt idx="4">
                  <c:v>0.62098025971984372</c:v>
                </c:pt>
                <c:pt idx="5">
                  <c:v>0.67061179390609238</c:v>
                </c:pt>
                <c:pt idx="6">
                  <c:v>0.74619416614667544</c:v>
                </c:pt>
                <c:pt idx="7">
                  <c:v>0.81585636435427988</c:v>
                </c:pt>
              </c:numCache>
            </c:numRef>
          </c:yVal>
          <c:smooth val="0"/>
          <c:extLst>
            <c:ext xmlns:c16="http://schemas.microsoft.com/office/drawing/2014/chart" uri="{C3380CC4-5D6E-409C-BE32-E72D297353CC}">
              <c16:uniqueId val="{00000000-4974-482F-BBE1-4084E6D2CB2A}"/>
            </c:ext>
          </c:extLst>
        </c:ser>
        <c:ser>
          <c:idx val="1"/>
          <c:order val="1"/>
          <c:tx>
            <c:strRef>
              <c:f>Growth!$R$4</c:f>
              <c:strCache>
                <c:ptCount val="1"/>
                <c:pt idx="0">
                  <c:v>Xylose</c:v>
                </c:pt>
              </c:strCache>
            </c:strRef>
          </c:tx>
          <c:spPr>
            <a:ln w="19050" cap="rnd">
              <a:solidFill>
                <a:sysClr val="windowText" lastClr="000000">
                  <a:lumMod val="50000"/>
                  <a:lumOff val="50000"/>
                </a:sysClr>
              </a:solidFill>
              <a:prstDash val="sysDash"/>
              <a:round/>
            </a:ln>
            <a:effectLst/>
          </c:spPr>
          <c:marker>
            <c:symbol val="square"/>
            <c:size val="5"/>
            <c:spPr>
              <a:solidFill>
                <a:sysClr val="windowText" lastClr="000000">
                  <a:lumMod val="50000"/>
                  <a:lumOff val="50000"/>
                </a:sysClr>
              </a:solidFill>
              <a:ln w="9525">
                <a:solidFill>
                  <a:sysClr val="windowText" lastClr="000000">
                    <a:lumMod val="50000"/>
                    <a:lumOff val="50000"/>
                  </a:sysClr>
                </a:solidFill>
              </a:ln>
              <a:effectLst/>
            </c:spPr>
          </c:marker>
          <c:errBars>
            <c:errDir val="y"/>
            <c:errBarType val="both"/>
            <c:errValType val="cust"/>
            <c:noEndCap val="0"/>
            <c:plus>
              <c:numRef>
                <c:f>(Growth!$S$45:$S$49,Growth!$S$51:$S$52)</c:f>
                <c:numCache>
                  <c:formatCode>General</c:formatCode>
                  <c:ptCount val="7"/>
                  <c:pt idx="0">
                    <c:v>7.8687879784278942E-4</c:v>
                  </c:pt>
                  <c:pt idx="1">
                    <c:v>7.5540364592907236E-4</c:v>
                  </c:pt>
                  <c:pt idx="2">
                    <c:v>5.6812649204249254E-4</c:v>
                  </c:pt>
                  <c:pt idx="3">
                    <c:v>8.8287801117960935E-4</c:v>
                  </c:pt>
                  <c:pt idx="4">
                    <c:v>1.8774928116528972E-3</c:v>
                  </c:pt>
                  <c:pt idx="5">
                    <c:v>1.6382816571086868E-3</c:v>
                  </c:pt>
                  <c:pt idx="6">
                    <c:v>4.0130818689982153E-4</c:v>
                  </c:pt>
                </c:numCache>
              </c:numRef>
            </c:plus>
            <c:minus>
              <c:numRef>
                <c:f>(Growth!$S$45:$S$49,Growth!$S$51:$S$52)</c:f>
                <c:numCache>
                  <c:formatCode>General</c:formatCode>
                  <c:ptCount val="7"/>
                  <c:pt idx="0">
                    <c:v>7.8687879784278942E-4</c:v>
                  </c:pt>
                  <c:pt idx="1">
                    <c:v>7.5540364592907236E-4</c:v>
                  </c:pt>
                  <c:pt idx="2">
                    <c:v>5.6812649204249254E-4</c:v>
                  </c:pt>
                  <c:pt idx="3">
                    <c:v>8.8287801117960935E-4</c:v>
                  </c:pt>
                  <c:pt idx="4">
                    <c:v>1.8774928116528972E-3</c:v>
                  </c:pt>
                  <c:pt idx="5">
                    <c:v>1.6382816571086868E-3</c:v>
                  </c:pt>
                  <c:pt idx="6">
                    <c:v>4.0130818689982153E-4</c:v>
                  </c:pt>
                </c:numCache>
              </c:numRef>
            </c:minus>
            <c:spPr>
              <a:noFill/>
              <a:ln w="9525" cap="flat" cmpd="sng" algn="ctr">
                <a:solidFill>
                  <a:schemeClr val="tx1">
                    <a:lumMod val="65000"/>
                    <a:lumOff val="35000"/>
                  </a:schemeClr>
                </a:solidFill>
                <a:round/>
              </a:ln>
              <a:effectLst/>
            </c:spPr>
          </c:errBars>
          <c:xVal>
            <c:numRef>
              <c:f>(Growth!$B$6:$B$10,Growth!$B$12:$B$13)</c:f>
              <c:numCache>
                <c:formatCode>General</c:formatCode>
                <c:ptCount val="7"/>
                <c:pt idx="0">
                  <c:v>0</c:v>
                </c:pt>
                <c:pt idx="1">
                  <c:v>0.79166666666424135</c:v>
                </c:pt>
                <c:pt idx="2">
                  <c:v>1.0208333333357587</c:v>
                </c:pt>
                <c:pt idx="3">
                  <c:v>2</c:v>
                </c:pt>
                <c:pt idx="4">
                  <c:v>2.9375</c:v>
                </c:pt>
                <c:pt idx="5">
                  <c:v>6.0208333333357587</c:v>
                </c:pt>
                <c:pt idx="6">
                  <c:v>6.9375</c:v>
                </c:pt>
              </c:numCache>
            </c:numRef>
          </c:xVal>
          <c:yVal>
            <c:numRef>
              <c:f>(Growth!$R$45:$R$49,Growth!$R$51:$R$52)</c:f>
              <c:numCache>
                <c:formatCode>0.00</c:formatCode>
                <c:ptCount val="7"/>
                <c:pt idx="0">
                  <c:v>5.3526385523734489E-2</c:v>
                </c:pt>
                <c:pt idx="1">
                  <c:v>5.621717139060331E-2</c:v>
                </c:pt>
                <c:pt idx="2">
                  <c:v>5.2603862164084268E-2</c:v>
                </c:pt>
                <c:pt idx="3">
                  <c:v>5.7751742817572754E-2</c:v>
                </c:pt>
                <c:pt idx="4">
                  <c:v>5.4235248467156924E-2</c:v>
                </c:pt>
                <c:pt idx="5">
                  <c:v>5.3863568368093986E-2</c:v>
                </c:pt>
                <c:pt idx="6">
                  <c:v>4.1457910450867538E-2</c:v>
                </c:pt>
              </c:numCache>
            </c:numRef>
          </c:yVal>
          <c:smooth val="0"/>
          <c:extLst>
            <c:ext xmlns:c16="http://schemas.microsoft.com/office/drawing/2014/chart" uri="{C3380CC4-5D6E-409C-BE32-E72D297353CC}">
              <c16:uniqueId val="{00000001-4974-482F-BBE1-4084E6D2CB2A}"/>
            </c:ext>
          </c:extLst>
        </c:ser>
        <c:ser>
          <c:idx val="2"/>
          <c:order val="2"/>
          <c:tx>
            <c:strRef>
              <c:f>Growth!$T$4</c:f>
              <c:strCache>
                <c:ptCount val="1"/>
                <c:pt idx="0">
                  <c:v>Acetate</c:v>
                </c:pt>
              </c:strCache>
            </c:strRef>
          </c:tx>
          <c:spPr>
            <a:ln w="19050" cap="rnd">
              <a:solidFill>
                <a:sysClr val="windowText" lastClr="000000">
                  <a:lumMod val="65000"/>
                  <a:lumOff val="35000"/>
                </a:sysClr>
              </a:solidFill>
              <a:prstDash val="dash"/>
              <a:round/>
            </a:ln>
            <a:effectLst/>
          </c:spPr>
          <c:marker>
            <c:symbol val="triangle"/>
            <c:size val="6"/>
            <c:spPr>
              <a:solidFill>
                <a:sysClr val="windowText" lastClr="000000">
                  <a:lumMod val="65000"/>
                  <a:lumOff val="35000"/>
                </a:sysClr>
              </a:solidFill>
              <a:ln w="9525">
                <a:solidFill>
                  <a:sysClr val="windowText" lastClr="000000">
                    <a:lumMod val="65000"/>
                    <a:lumOff val="35000"/>
                  </a:sysClr>
                </a:solidFill>
              </a:ln>
              <a:effectLst/>
            </c:spPr>
          </c:marker>
          <c:errBars>
            <c:errDir val="y"/>
            <c:errBarType val="both"/>
            <c:errValType val="cust"/>
            <c:noEndCap val="0"/>
            <c:plus>
              <c:numRef>
                <c:f>(Growth!$U$45:$U$49,Growth!$U$51:$U$52)</c:f>
                <c:numCache>
                  <c:formatCode>General</c:formatCode>
                  <c:ptCount val="7"/>
                  <c:pt idx="0">
                    <c:v>1.2324050453803323E-3</c:v>
                  </c:pt>
                  <c:pt idx="1">
                    <c:v>1.7176223394717812E-3</c:v>
                  </c:pt>
                  <c:pt idx="2">
                    <c:v>3.2442967686415699E-3</c:v>
                  </c:pt>
                  <c:pt idx="3">
                    <c:v>9.109351098102493E-3</c:v>
                  </c:pt>
                  <c:pt idx="4">
                    <c:v>2.3101130813385939E-2</c:v>
                  </c:pt>
                  <c:pt idx="5">
                    <c:v>1.7739510867738978E-2</c:v>
                  </c:pt>
                  <c:pt idx="6">
                    <c:v>1.3544426369385441E-2</c:v>
                  </c:pt>
                </c:numCache>
              </c:numRef>
            </c:plus>
            <c:minus>
              <c:numRef>
                <c:f>(Growth!$U$45:$U$49,Growth!$U$51:$U$52)</c:f>
                <c:numCache>
                  <c:formatCode>General</c:formatCode>
                  <c:ptCount val="7"/>
                  <c:pt idx="0">
                    <c:v>1.2324050453803323E-3</c:v>
                  </c:pt>
                  <c:pt idx="1">
                    <c:v>1.7176223394717812E-3</c:v>
                  </c:pt>
                  <c:pt idx="2">
                    <c:v>3.2442967686415699E-3</c:v>
                  </c:pt>
                  <c:pt idx="3">
                    <c:v>9.109351098102493E-3</c:v>
                  </c:pt>
                  <c:pt idx="4">
                    <c:v>2.3101130813385939E-2</c:v>
                  </c:pt>
                  <c:pt idx="5">
                    <c:v>1.7739510867738978E-2</c:v>
                  </c:pt>
                  <c:pt idx="6">
                    <c:v>1.3544426369385441E-2</c:v>
                  </c:pt>
                </c:numCache>
              </c:numRef>
            </c:minus>
            <c:spPr>
              <a:noFill/>
              <a:ln w="9525" cap="flat" cmpd="sng" algn="ctr">
                <a:solidFill>
                  <a:schemeClr val="tx1">
                    <a:lumMod val="65000"/>
                    <a:lumOff val="35000"/>
                  </a:schemeClr>
                </a:solidFill>
                <a:round/>
              </a:ln>
              <a:effectLst/>
            </c:spPr>
          </c:errBars>
          <c:xVal>
            <c:numRef>
              <c:f>(Growth!$B$6:$B$10,Growth!$B$12:$B$13)</c:f>
              <c:numCache>
                <c:formatCode>General</c:formatCode>
                <c:ptCount val="7"/>
                <c:pt idx="0">
                  <c:v>0</c:v>
                </c:pt>
                <c:pt idx="1">
                  <c:v>0.79166666666424135</c:v>
                </c:pt>
                <c:pt idx="2">
                  <c:v>1.0208333333357587</c:v>
                </c:pt>
                <c:pt idx="3">
                  <c:v>2</c:v>
                </c:pt>
                <c:pt idx="4">
                  <c:v>2.9375</c:v>
                </c:pt>
                <c:pt idx="5">
                  <c:v>6.0208333333357587</c:v>
                </c:pt>
                <c:pt idx="6">
                  <c:v>6.9375</c:v>
                </c:pt>
              </c:numCache>
            </c:numRef>
          </c:xVal>
          <c:yVal>
            <c:numRef>
              <c:f>(Growth!$T$45:$T$49,Growth!$T$51:$T$52)</c:f>
              <c:numCache>
                <c:formatCode>0.00</c:formatCode>
                <c:ptCount val="7"/>
                <c:pt idx="0">
                  <c:v>4.6584195343564082E-2</c:v>
                </c:pt>
                <c:pt idx="1">
                  <c:v>0.16835578185555378</c:v>
                </c:pt>
                <c:pt idx="2">
                  <c:v>0.22347909930101204</c:v>
                </c:pt>
                <c:pt idx="3">
                  <c:v>0.60857161091156153</c:v>
                </c:pt>
                <c:pt idx="4">
                  <c:v>0.86846408690743582</c:v>
                </c:pt>
                <c:pt idx="5">
                  <c:v>1.1213568407227437</c:v>
                </c:pt>
                <c:pt idx="6">
                  <c:v>1.0537445098236431</c:v>
                </c:pt>
              </c:numCache>
            </c:numRef>
          </c:yVal>
          <c:smooth val="0"/>
          <c:extLst>
            <c:ext xmlns:c16="http://schemas.microsoft.com/office/drawing/2014/chart" uri="{C3380CC4-5D6E-409C-BE32-E72D297353CC}">
              <c16:uniqueId val="{00000002-4974-482F-BBE1-4084E6D2CB2A}"/>
            </c:ext>
          </c:extLst>
        </c:ser>
        <c:ser>
          <c:idx val="3"/>
          <c:order val="3"/>
          <c:tx>
            <c:strRef>
              <c:f>Growth!$V$4</c:f>
              <c:strCache>
                <c:ptCount val="1"/>
                <c:pt idx="0">
                  <c:v>Mix</c:v>
                </c:pt>
              </c:strCache>
            </c:strRef>
          </c:tx>
          <c:spPr>
            <a:ln w="19050" cap="rnd">
              <a:solidFill>
                <a:sysClr val="windowText" lastClr="000000">
                  <a:lumMod val="75000"/>
                  <a:lumOff val="25000"/>
                </a:sysClr>
              </a:solidFill>
              <a:prstDash val="dashDot"/>
              <a:round/>
            </a:ln>
            <a:effectLst/>
          </c:spPr>
          <c:marker>
            <c:symbol val="diamond"/>
            <c:size val="6"/>
            <c:spPr>
              <a:solidFill>
                <a:sysClr val="windowText" lastClr="000000">
                  <a:lumMod val="75000"/>
                  <a:lumOff val="25000"/>
                </a:sysClr>
              </a:solidFill>
              <a:ln w="9525">
                <a:solidFill>
                  <a:sysClr val="windowText" lastClr="000000">
                    <a:lumMod val="75000"/>
                    <a:lumOff val="25000"/>
                  </a:sysClr>
                </a:solidFill>
              </a:ln>
              <a:effectLst/>
            </c:spPr>
          </c:marker>
          <c:errBars>
            <c:errDir val="y"/>
            <c:errBarType val="both"/>
            <c:errValType val="cust"/>
            <c:noEndCap val="0"/>
            <c:plus>
              <c:numRef>
                <c:f>(Growth!$W$45:$W$49,Growth!$W$51:$W$52)</c:f>
                <c:numCache>
                  <c:formatCode>General</c:formatCode>
                  <c:ptCount val="7"/>
                  <c:pt idx="0">
                    <c:v>4.9516501264845773E-3</c:v>
                  </c:pt>
                  <c:pt idx="1">
                    <c:v>2.5786351170884302E-2</c:v>
                  </c:pt>
                  <c:pt idx="2">
                    <c:v>5.2383913114818242E-2</c:v>
                  </c:pt>
                  <c:pt idx="3">
                    <c:v>5.5261493413815484E-2</c:v>
                  </c:pt>
                  <c:pt idx="4">
                    <c:v>7.1341876521261255E-2</c:v>
                  </c:pt>
                  <c:pt idx="5">
                    <c:v>0.14373532283522539</c:v>
                  </c:pt>
                  <c:pt idx="6">
                    <c:v>6.0100564158475027E-2</c:v>
                  </c:pt>
                </c:numCache>
              </c:numRef>
            </c:plus>
            <c:minus>
              <c:numRef>
                <c:f>(Growth!$W$45:$W$49,Growth!$W$51:$W$52)</c:f>
                <c:numCache>
                  <c:formatCode>General</c:formatCode>
                  <c:ptCount val="7"/>
                  <c:pt idx="0">
                    <c:v>4.9516501264845773E-3</c:v>
                  </c:pt>
                  <c:pt idx="1">
                    <c:v>2.5786351170884302E-2</c:v>
                  </c:pt>
                  <c:pt idx="2">
                    <c:v>5.2383913114818242E-2</c:v>
                  </c:pt>
                  <c:pt idx="3">
                    <c:v>5.5261493413815484E-2</c:v>
                  </c:pt>
                  <c:pt idx="4">
                    <c:v>7.1341876521261255E-2</c:v>
                  </c:pt>
                  <c:pt idx="5">
                    <c:v>0.14373532283522539</c:v>
                  </c:pt>
                  <c:pt idx="6">
                    <c:v>6.0100564158475027E-2</c:v>
                  </c:pt>
                </c:numCache>
              </c:numRef>
            </c:minus>
            <c:spPr>
              <a:noFill/>
              <a:ln w="9525" cap="flat" cmpd="sng" algn="ctr">
                <a:solidFill>
                  <a:schemeClr val="tx1">
                    <a:lumMod val="65000"/>
                    <a:lumOff val="35000"/>
                  </a:schemeClr>
                </a:solidFill>
                <a:round/>
              </a:ln>
              <a:effectLst/>
            </c:spPr>
          </c:errBars>
          <c:xVal>
            <c:numRef>
              <c:f>(Growth!$B$6:$B$10,Growth!$B$12:$B$13)</c:f>
              <c:numCache>
                <c:formatCode>General</c:formatCode>
                <c:ptCount val="7"/>
                <c:pt idx="0">
                  <c:v>0</c:v>
                </c:pt>
                <c:pt idx="1">
                  <c:v>0.79166666666424135</c:v>
                </c:pt>
                <c:pt idx="2">
                  <c:v>1.0208333333357587</c:v>
                </c:pt>
                <c:pt idx="3">
                  <c:v>2</c:v>
                </c:pt>
                <c:pt idx="4">
                  <c:v>2.9375</c:v>
                </c:pt>
                <c:pt idx="5">
                  <c:v>6.0208333333357587</c:v>
                </c:pt>
                <c:pt idx="6">
                  <c:v>6.9375</c:v>
                </c:pt>
              </c:numCache>
            </c:numRef>
          </c:xVal>
          <c:yVal>
            <c:numRef>
              <c:f>(Growth!$V$45:$V$49,Growth!$V$51:$V$52)</c:f>
              <c:numCache>
                <c:formatCode>0.00</c:formatCode>
                <c:ptCount val="7"/>
                <c:pt idx="0">
                  <c:v>5.7258523005746333E-2</c:v>
                </c:pt>
                <c:pt idx="1">
                  <c:v>0.31865222747991484</c:v>
                </c:pt>
                <c:pt idx="2">
                  <c:v>0.42487286952988618</c:v>
                </c:pt>
                <c:pt idx="3">
                  <c:v>0.80022109715561351</c:v>
                </c:pt>
                <c:pt idx="4">
                  <c:v>0.94484443128855533</c:v>
                </c:pt>
                <c:pt idx="5">
                  <c:v>1.1672672632623204</c:v>
                </c:pt>
                <c:pt idx="6">
                  <c:v>1.0364806983277468</c:v>
                </c:pt>
              </c:numCache>
            </c:numRef>
          </c:yVal>
          <c:smooth val="0"/>
          <c:extLst>
            <c:ext xmlns:c16="http://schemas.microsoft.com/office/drawing/2014/chart" uri="{C3380CC4-5D6E-409C-BE32-E72D297353CC}">
              <c16:uniqueId val="{00000003-4974-482F-BBE1-4084E6D2CB2A}"/>
            </c:ext>
          </c:extLst>
        </c:ser>
        <c:dLbls>
          <c:showLegendKey val="0"/>
          <c:showVal val="0"/>
          <c:showCatName val="0"/>
          <c:showSerName val="0"/>
          <c:showPercent val="0"/>
          <c:showBubbleSize val="0"/>
        </c:dLbls>
        <c:axId val="1834351215"/>
        <c:axId val="2056157791"/>
      </c:scatterChart>
      <c:valAx>
        <c:axId val="1834351215"/>
        <c:scaling>
          <c:orientation val="minMax"/>
          <c:max val="7"/>
        </c:scaling>
        <c:delete val="0"/>
        <c:axPos val="b"/>
        <c:numFmt formatCode="0;[Red]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2056157791"/>
        <c:crosses val="autoZero"/>
        <c:crossBetween val="midCat"/>
      </c:valAx>
      <c:valAx>
        <c:axId val="205615779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 (g.L</a:t>
                </a:r>
                <a:r>
                  <a:rPr lang="en-GB" baseline="30000"/>
                  <a:t>-1</a:t>
                </a:r>
                <a:r>
                  <a:rPr lang="en-GB" baseline="0"/>
                  <a:t>)</a:t>
                </a:r>
                <a:endParaRPr lang="en-GB"/>
              </a:p>
            </c:rich>
          </c:tx>
          <c:layout>
            <c:manualLayout>
              <c:xMode val="edge"/>
              <c:yMode val="edge"/>
              <c:x val="2.4510353825297551E-2"/>
              <c:y val="0.2190503509646980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834351215"/>
        <c:crosses val="autoZero"/>
        <c:crossBetween val="midCat"/>
      </c:valAx>
      <c:spPr>
        <a:noFill/>
        <a:ln>
          <a:noFill/>
        </a:ln>
        <a:effectLst/>
      </c:spPr>
    </c:plotArea>
    <c:legend>
      <c:legendPos val="b"/>
      <c:layout>
        <c:manualLayout>
          <c:xMode val="edge"/>
          <c:yMode val="edge"/>
          <c:x val="0.16376099604907102"/>
          <c:y val="4.7613033323985726E-2"/>
          <c:w val="0.19906967666384751"/>
          <c:h val="0.3107819694696033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a:t>Carbon source consumption - Mix</a:t>
            </a:r>
          </a:p>
        </c:rich>
      </c:tx>
      <c:layout>
        <c:manualLayout>
          <c:xMode val="edge"/>
          <c:yMode val="edge"/>
          <c:x val="0.28393744531933507"/>
          <c:y val="2.7777777777777776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1825236682805527"/>
          <c:y val="0.14220066516261345"/>
          <c:w val="0.84831929305115794"/>
          <c:h val="0.59105287871743961"/>
        </c:manualLayout>
      </c:layout>
      <c:scatterChart>
        <c:scatterStyle val="lineMarker"/>
        <c:varyColors val="0"/>
        <c:ser>
          <c:idx val="0"/>
          <c:order val="0"/>
          <c:tx>
            <c:strRef>
              <c:f>Growth!$AH$70</c:f>
              <c:strCache>
                <c:ptCount val="1"/>
                <c:pt idx="0">
                  <c:v>Glucose</c:v>
                </c:pt>
              </c:strCache>
            </c:strRef>
          </c:tx>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Ref>
                <c:f>Growth!$AI$72:$AI$78</c:f>
                <c:numCache>
                  <c:formatCode>General</c:formatCode>
                  <c:ptCount val="7"/>
                  <c:pt idx="0">
                    <c:v>2.0192653949479067</c:v>
                  </c:pt>
                  <c:pt idx="1">
                    <c:v>3.3896302812846453</c:v>
                  </c:pt>
                  <c:pt idx="2">
                    <c:v>0.4084915122550789</c:v>
                  </c:pt>
                  <c:pt idx="3">
                    <c:v>0.25523247769599428</c:v>
                  </c:pt>
                  <c:pt idx="4">
                    <c:v>0.81169262232692474</c:v>
                  </c:pt>
                  <c:pt idx="5">
                    <c:v>0</c:v>
                  </c:pt>
                  <c:pt idx="6">
                    <c:v>0</c:v>
                  </c:pt>
                </c:numCache>
              </c:numRef>
            </c:plus>
            <c:minus>
              <c:numRef>
                <c:f>Growth!$AI$72:$AI$78</c:f>
                <c:numCache>
                  <c:formatCode>General</c:formatCode>
                  <c:ptCount val="7"/>
                  <c:pt idx="0">
                    <c:v>2.0192653949479067</c:v>
                  </c:pt>
                  <c:pt idx="1">
                    <c:v>3.3896302812846453</c:v>
                  </c:pt>
                  <c:pt idx="2">
                    <c:v>0.4084915122550789</c:v>
                  </c:pt>
                  <c:pt idx="3">
                    <c:v>0.25523247769599428</c:v>
                  </c:pt>
                  <c:pt idx="4">
                    <c:v>0.81169262232692474</c:v>
                  </c:pt>
                  <c:pt idx="5">
                    <c:v>0</c:v>
                  </c:pt>
                  <c:pt idx="6">
                    <c:v>0</c:v>
                  </c:pt>
                </c:numCache>
              </c:numRef>
            </c:minus>
            <c:spPr>
              <a:noFill/>
              <a:ln w="9525" cap="flat" cmpd="sng" algn="ctr">
                <a:solidFill>
                  <a:schemeClr val="tx1">
                    <a:lumMod val="65000"/>
                    <a:lumOff val="35000"/>
                  </a:schemeClr>
                </a:solidFill>
                <a:round/>
              </a:ln>
              <a:effectLst/>
            </c:spPr>
          </c:errBars>
          <c:xVal>
            <c:numRef>
              <c:f>Growth!$B$72:$B$78</c:f>
              <c:numCache>
                <c:formatCode>General</c:formatCode>
                <c:ptCount val="7"/>
                <c:pt idx="0">
                  <c:v>0</c:v>
                </c:pt>
                <c:pt idx="1">
                  <c:v>1.0208333333357587</c:v>
                </c:pt>
                <c:pt idx="2">
                  <c:v>2</c:v>
                </c:pt>
                <c:pt idx="3">
                  <c:v>2.9375</c:v>
                </c:pt>
                <c:pt idx="4">
                  <c:v>4.0208333333357587</c:v>
                </c:pt>
                <c:pt idx="5">
                  <c:v>6.0208333333357587</c:v>
                </c:pt>
                <c:pt idx="6">
                  <c:v>6.9375</c:v>
                </c:pt>
              </c:numCache>
            </c:numRef>
          </c:xVal>
          <c:yVal>
            <c:numRef>
              <c:f>Growth!$AH$72:$AH$78</c:f>
              <c:numCache>
                <c:formatCode>General</c:formatCode>
                <c:ptCount val="7"/>
                <c:pt idx="0">
                  <c:v>48.148471296338876</c:v>
                </c:pt>
                <c:pt idx="1">
                  <c:v>32.10906239866852</c:v>
                </c:pt>
                <c:pt idx="2">
                  <c:v>17.929108869141658</c:v>
                </c:pt>
                <c:pt idx="3">
                  <c:v>1.6794332623065433</c:v>
                </c:pt>
                <c:pt idx="4">
                  <c:v>0.91701192516215924</c:v>
                </c:pt>
                <c:pt idx="5">
                  <c:v>0</c:v>
                </c:pt>
                <c:pt idx="6">
                  <c:v>0</c:v>
                </c:pt>
              </c:numCache>
            </c:numRef>
          </c:yVal>
          <c:smooth val="0"/>
          <c:extLst>
            <c:ext xmlns:c16="http://schemas.microsoft.com/office/drawing/2014/chart" uri="{C3380CC4-5D6E-409C-BE32-E72D297353CC}">
              <c16:uniqueId val="{00000000-15BA-4511-A96B-7414535539CD}"/>
            </c:ext>
          </c:extLst>
        </c:ser>
        <c:ser>
          <c:idx val="1"/>
          <c:order val="1"/>
          <c:tx>
            <c:strRef>
              <c:f>Growth!$AJ$70</c:f>
              <c:strCache>
                <c:ptCount val="1"/>
                <c:pt idx="0">
                  <c:v>Xylose</c:v>
                </c:pt>
              </c:strCache>
            </c:strRef>
          </c:tx>
          <c:spPr>
            <a:ln w="19050" cap="rnd">
              <a:solidFill>
                <a:sysClr val="windowText" lastClr="000000">
                  <a:lumMod val="50000"/>
                  <a:lumOff val="50000"/>
                </a:sysClr>
              </a:solidFill>
              <a:prstDash val="sysDash"/>
              <a:round/>
            </a:ln>
            <a:effectLst/>
          </c:spPr>
          <c:marker>
            <c:symbol val="square"/>
            <c:size val="5"/>
            <c:spPr>
              <a:solidFill>
                <a:sysClr val="windowText" lastClr="000000">
                  <a:lumMod val="50000"/>
                  <a:lumOff val="50000"/>
                </a:sysClr>
              </a:solidFill>
              <a:ln w="9525">
                <a:solidFill>
                  <a:sysClr val="windowText" lastClr="000000">
                    <a:lumMod val="50000"/>
                    <a:lumOff val="50000"/>
                  </a:sysClr>
                </a:solidFill>
              </a:ln>
              <a:effectLst/>
            </c:spPr>
          </c:marker>
          <c:errBars>
            <c:errDir val="y"/>
            <c:errBarType val="both"/>
            <c:errValType val="cust"/>
            <c:noEndCap val="0"/>
            <c:plus>
              <c:numRef>
                <c:f>Growth!$AK$72:$AK$78</c:f>
                <c:numCache>
                  <c:formatCode>General</c:formatCode>
                  <c:ptCount val="7"/>
                  <c:pt idx="0">
                    <c:v>1.6611340987287979</c:v>
                  </c:pt>
                  <c:pt idx="1">
                    <c:v>3.7487919961917426</c:v>
                  </c:pt>
                  <c:pt idx="2">
                    <c:v>0.67783312691680353</c:v>
                  </c:pt>
                  <c:pt idx="3">
                    <c:v>2.0152578520262781</c:v>
                  </c:pt>
                  <c:pt idx="4">
                    <c:v>2.7682509702188369</c:v>
                  </c:pt>
                  <c:pt idx="5">
                    <c:v>0</c:v>
                  </c:pt>
                  <c:pt idx="6">
                    <c:v>0</c:v>
                  </c:pt>
                </c:numCache>
              </c:numRef>
            </c:plus>
            <c:minus>
              <c:numRef>
                <c:f>Growth!$AK$72:$AK$78</c:f>
                <c:numCache>
                  <c:formatCode>General</c:formatCode>
                  <c:ptCount val="7"/>
                  <c:pt idx="0">
                    <c:v>1.6611340987287979</c:v>
                  </c:pt>
                  <c:pt idx="1">
                    <c:v>3.7487919961917426</c:v>
                  </c:pt>
                  <c:pt idx="2">
                    <c:v>0.67783312691680353</c:v>
                  </c:pt>
                  <c:pt idx="3">
                    <c:v>2.0152578520262781</c:v>
                  </c:pt>
                  <c:pt idx="4">
                    <c:v>2.7682509702188369</c:v>
                  </c:pt>
                  <c:pt idx="5">
                    <c:v>0</c:v>
                  </c:pt>
                  <c:pt idx="6">
                    <c:v>0</c:v>
                  </c:pt>
                </c:numCache>
              </c:numRef>
            </c:minus>
            <c:spPr>
              <a:noFill/>
              <a:ln w="9525" cap="flat" cmpd="sng" algn="ctr">
                <a:solidFill>
                  <a:schemeClr val="tx1">
                    <a:lumMod val="65000"/>
                    <a:lumOff val="35000"/>
                  </a:schemeClr>
                </a:solidFill>
                <a:round/>
              </a:ln>
              <a:effectLst/>
            </c:spPr>
          </c:errBars>
          <c:xVal>
            <c:numRef>
              <c:f>Growth!$B$72:$B$78</c:f>
              <c:numCache>
                <c:formatCode>General</c:formatCode>
                <c:ptCount val="7"/>
                <c:pt idx="0">
                  <c:v>0</c:v>
                </c:pt>
                <c:pt idx="1">
                  <c:v>1.0208333333357587</c:v>
                </c:pt>
                <c:pt idx="2">
                  <c:v>2</c:v>
                </c:pt>
                <c:pt idx="3">
                  <c:v>2.9375</c:v>
                </c:pt>
                <c:pt idx="4">
                  <c:v>4.0208333333357587</c:v>
                </c:pt>
                <c:pt idx="5">
                  <c:v>6.0208333333357587</c:v>
                </c:pt>
                <c:pt idx="6">
                  <c:v>6.9375</c:v>
                </c:pt>
              </c:numCache>
            </c:numRef>
          </c:xVal>
          <c:yVal>
            <c:numRef>
              <c:f>Growth!$AJ$72:$AJ$78</c:f>
              <c:numCache>
                <c:formatCode>General</c:formatCode>
                <c:ptCount val="7"/>
                <c:pt idx="0">
                  <c:v>49.932221179504786</c:v>
                </c:pt>
                <c:pt idx="1">
                  <c:v>48.390052326470204</c:v>
                </c:pt>
                <c:pt idx="2">
                  <c:v>47.893742046018438</c:v>
                </c:pt>
                <c:pt idx="3">
                  <c:v>39.900239608629555</c:v>
                </c:pt>
                <c:pt idx="4">
                  <c:v>34.797557871800556</c:v>
                </c:pt>
                <c:pt idx="5">
                  <c:v>30.288661647828011</c:v>
                </c:pt>
                <c:pt idx="6">
                  <c:v>30.300912724404178</c:v>
                </c:pt>
              </c:numCache>
            </c:numRef>
          </c:yVal>
          <c:smooth val="0"/>
          <c:extLst>
            <c:ext xmlns:c16="http://schemas.microsoft.com/office/drawing/2014/chart" uri="{C3380CC4-5D6E-409C-BE32-E72D297353CC}">
              <c16:uniqueId val="{00000001-15BA-4511-A96B-7414535539CD}"/>
            </c:ext>
          </c:extLst>
        </c:ser>
        <c:ser>
          <c:idx val="2"/>
          <c:order val="2"/>
          <c:tx>
            <c:strRef>
              <c:f>Growth!$AL$70</c:f>
              <c:strCache>
                <c:ptCount val="1"/>
                <c:pt idx="0">
                  <c:v>Acetate</c:v>
                </c:pt>
              </c:strCache>
            </c:strRef>
          </c:tx>
          <c:spPr>
            <a:ln w="19050" cap="rnd">
              <a:solidFill>
                <a:sysClr val="windowText" lastClr="000000">
                  <a:lumMod val="65000"/>
                  <a:lumOff val="35000"/>
                </a:sysClr>
              </a:solidFill>
              <a:prstDash val="dash"/>
              <a:round/>
            </a:ln>
            <a:effectLst/>
          </c:spPr>
          <c:marker>
            <c:symbol val="triangle"/>
            <c:size val="6"/>
            <c:spPr>
              <a:solidFill>
                <a:sysClr val="windowText" lastClr="000000">
                  <a:lumMod val="65000"/>
                  <a:lumOff val="35000"/>
                </a:sysClr>
              </a:solidFill>
              <a:ln w="9525">
                <a:solidFill>
                  <a:sysClr val="windowText" lastClr="000000">
                    <a:lumMod val="65000"/>
                    <a:lumOff val="35000"/>
                  </a:sysClr>
                </a:solidFill>
              </a:ln>
              <a:effectLst/>
            </c:spPr>
          </c:marker>
          <c:errBars>
            <c:errDir val="y"/>
            <c:errBarType val="both"/>
            <c:errValType val="cust"/>
            <c:noEndCap val="0"/>
            <c:plus>
              <c:numRef>
                <c:f>Growth!$AM$72:$AM$78</c:f>
                <c:numCache>
                  <c:formatCode>General</c:formatCode>
                  <c:ptCount val="7"/>
                  <c:pt idx="0">
                    <c:v>4.59165904866581</c:v>
                  </c:pt>
                  <c:pt idx="1">
                    <c:v>4.8823028525382357</c:v>
                  </c:pt>
                  <c:pt idx="2">
                    <c:v>1.2085418569628703</c:v>
                  </c:pt>
                  <c:pt idx="3">
                    <c:v>0.13905789102307883</c:v>
                  </c:pt>
                  <c:pt idx="4">
                    <c:v>0</c:v>
                  </c:pt>
                  <c:pt idx="5">
                    <c:v>0</c:v>
                  </c:pt>
                  <c:pt idx="6">
                    <c:v>0</c:v>
                  </c:pt>
                </c:numCache>
              </c:numRef>
            </c:plus>
            <c:minus>
              <c:numRef>
                <c:f>Growth!$AM$72:$AM$78</c:f>
                <c:numCache>
                  <c:formatCode>General</c:formatCode>
                  <c:ptCount val="7"/>
                  <c:pt idx="0">
                    <c:v>4.59165904866581</c:v>
                  </c:pt>
                  <c:pt idx="1">
                    <c:v>4.8823028525382357</c:v>
                  </c:pt>
                  <c:pt idx="2">
                    <c:v>1.2085418569628703</c:v>
                  </c:pt>
                  <c:pt idx="3">
                    <c:v>0.13905789102307883</c:v>
                  </c:pt>
                  <c:pt idx="4">
                    <c:v>0</c:v>
                  </c:pt>
                  <c:pt idx="5">
                    <c:v>0</c:v>
                  </c:pt>
                  <c:pt idx="6">
                    <c:v>0</c:v>
                  </c:pt>
                </c:numCache>
              </c:numRef>
            </c:minus>
            <c:spPr>
              <a:noFill/>
              <a:ln w="9525" cap="flat" cmpd="sng" algn="ctr">
                <a:solidFill>
                  <a:schemeClr val="tx1">
                    <a:lumMod val="65000"/>
                    <a:lumOff val="35000"/>
                  </a:schemeClr>
                </a:solidFill>
                <a:round/>
              </a:ln>
              <a:effectLst/>
            </c:spPr>
          </c:errBars>
          <c:xVal>
            <c:numRef>
              <c:f>Growth!$B$72:$B$78</c:f>
              <c:numCache>
                <c:formatCode>General</c:formatCode>
                <c:ptCount val="7"/>
                <c:pt idx="0">
                  <c:v>0</c:v>
                </c:pt>
                <c:pt idx="1">
                  <c:v>1.0208333333357587</c:v>
                </c:pt>
                <c:pt idx="2">
                  <c:v>2</c:v>
                </c:pt>
                <c:pt idx="3">
                  <c:v>2.9375</c:v>
                </c:pt>
                <c:pt idx="4">
                  <c:v>4.0208333333357587</c:v>
                </c:pt>
                <c:pt idx="5">
                  <c:v>6.0208333333357587</c:v>
                </c:pt>
                <c:pt idx="6">
                  <c:v>6.9375</c:v>
                </c:pt>
              </c:numCache>
            </c:numRef>
          </c:xVal>
          <c:yVal>
            <c:numRef>
              <c:f>Growth!$AL$72:$AL$78</c:f>
              <c:numCache>
                <c:formatCode>General</c:formatCode>
                <c:ptCount val="7"/>
                <c:pt idx="0">
                  <c:v>51.43012336790062</c:v>
                </c:pt>
                <c:pt idx="1">
                  <c:v>43.220128871043926</c:v>
                </c:pt>
                <c:pt idx="2">
                  <c:v>26.074812395478201</c:v>
                </c:pt>
                <c:pt idx="3">
                  <c:v>8.0285110815116204E-2</c:v>
                </c:pt>
                <c:pt idx="4">
                  <c:v>0</c:v>
                </c:pt>
                <c:pt idx="5">
                  <c:v>0</c:v>
                </c:pt>
                <c:pt idx="6">
                  <c:v>0</c:v>
                </c:pt>
              </c:numCache>
            </c:numRef>
          </c:yVal>
          <c:smooth val="0"/>
          <c:extLst>
            <c:ext xmlns:c16="http://schemas.microsoft.com/office/drawing/2014/chart" uri="{C3380CC4-5D6E-409C-BE32-E72D297353CC}">
              <c16:uniqueId val="{00000002-15BA-4511-A96B-7414535539CD}"/>
            </c:ext>
          </c:extLst>
        </c:ser>
        <c:dLbls>
          <c:showLegendKey val="0"/>
          <c:showVal val="0"/>
          <c:showCatName val="0"/>
          <c:showSerName val="0"/>
          <c:showPercent val="0"/>
          <c:showBubbleSize val="0"/>
        </c:dLbls>
        <c:axId val="1834351215"/>
        <c:axId val="2056157791"/>
      </c:scatterChart>
      <c:valAx>
        <c:axId val="1834351215"/>
        <c:scaling>
          <c:orientation val="minMax"/>
          <c:max val="7"/>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Time (Days)</a:t>
                </a:r>
              </a:p>
            </c:rich>
          </c:tx>
          <c:layout>
            <c:manualLayout>
              <c:xMode val="edge"/>
              <c:yMode val="edge"/>
              <c:x val="0.45424433056978991"/>
              <c:y val="0.8196462086074857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Red]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2056157791"/>
        <c:crosses val="autoZero"/>
        <c:crossBetween val="midCat"/>
        <c:majorUnit val="1"/>
      </c:valAx>
      <c:valAx>
        <c:axId val="2056157791"/>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[Carbon source](mM C)</a:t>
                </a:r>
              </a:p>
            </c:rich>
          </c:tx>
          <c:layout>
            <c:manualLayout>
              <c:xMode val="edge"/>
              <c:yMode val="edge"/>
              <c:x val="1.1468575256420642E-3"/>
              <c:y val="0.124901072998409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834351215"/>
        <c:crosses val="autoZero"/>
        <c:crossBetween val="midCat"/>
      </c:valAx>
      <c:spPr>
        <a:noFill/>
        <a:ln>
          <a:noFill/>
        </a:ln>
        <a:effectLst/>
      </c:spPr>
    </c:plotArea>
    <c:legend>
      <c:legendPos val="b"/>
      <c:layout>
        <c:manualLayout>
          <c:xMode val="edge"/>
          <c:yMode val="edge"/>
          <c:x val="0.60332857421329633"/>
          <c:y val="0.46606823281002441"/>
          <c:w val="0.25501261781456291"/>
          <c:h val="0.2673536230216542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85342216838282"/>
          <c:y val="8.4681085750357155E-2"/>
          <c:w val="0.46352816474863717"/>
          <c:h val="0.54413502109704637"/>
        </c:manualLayout>
      </c:layout>
      <c:scatterChart>
        <c:scatterStyle val="lineMarker"/>
        <c:varyColors val="0"/>
        <c:ser>
          <c:idx val="4"/>
          <c:order val="4"/>
          <c:tx>
            <c:v>[Carbon] - Chlorella</c:v>
          </c:tx>
          <c:spPr>
            <a:ln w="12700" cap="rnd">
              <a:solidFill>
                <a:srgbClr val="70AD47">
                  <a:lumMod val="50000"/>
                </a:srgbClr>
              </a:solidFill>
              <a:prstDash val="sysDash"/>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sugars'!$T$45:$T$51</c:f>
                <c:numCache>
                  <c:formatCode>General</c:formatCode>
                  <c:ptCount val="7"/>
                  <c:pt idx="0">
                    <c:v>7.6574871120000001</c:v>
                  </c:pt>
                  <c:pt idx="1">
                    <c:v>10.55787402</c:v>
                  </c:pt>
                  <c:pt idx="2">
                    <c:v>1.0687381949999999</c:v>
                  </c:pt>
                  <c:pt idx="3">
                    <c:v>2.1384662319999999</c:v>
                  </c:pt>
                  <c:pt idx="4">
                    <c:v>3.1776328</c:v>
                  </c:pt>
                  <c:pt idx="5">
                    <c:v>0</c:v>
                  </c:pt>
                  <c:pt idx="6">
                    <c:v>0</c:v>
                  </c:pt>
                </c:numCache>
              </c:numRef>
            </c:plus>
            <c:minus>
              <c:numRef>
                <c:f>'DW and sugars'!$T$45:$T$51</c:f>
                <c:numCache>
                  <c:formatCode>General</c:formatCode>
                  <c:ptCount val="7"/>
                  <c:pt idx="0">
                    <c:v>7.6574871120000001</c:v>
                  </c:pt>
                  <c:pt idx="1">
                    <c:v>10.55787402</c:v>
                  </c:pt>
                  <c:pt idx="2">
                    <c:v>1.0687381949999999</c:v>
                  </c:pt>
                  <c:pt idx="3">
                    <c:v>2.1384662319999999</c:v>
                  </c:pt>
                  <c:pt idx="4">
                    <c:v>3.1776328</c:v>
                  </c:pt>
                  <c:pt idx="5">
                    <c:v>0</c:v>
                  </c:pt>
                  <c:pt idx="6">
                    <c:v>0</c:v>
                  </c:pt>
                </c:numCache>
              </c:numRef>
            </c:minus>
            <c:spPr>
              <a:noFill/>
              <a:ln w="9525" cap="flat" cmpd="sng" algn="ctr">
                <a:solidFill>
                  <a:srgbClr val="70AD47">
                    <a:lumMod val="50000"/>
                  </a:srgbClr>
                </a:solidFill>
                <a:round/>
              </a:ln>
              <a:effectLst/>
            </c:spPr>
          </c:errBars>
          <c:xVal>
            <c:numRef>
              <c:f>'DW and sugars'!$R$45:$R$51</c:f>
              <c:numCache>
                <c:formatCode>General</c:formatCode>
                <c:ptCount val="7"/>
                <c:pt idx="0">
                  <c:v>0</c:v>
                </c:pt>
                <c:pt idx="1">
                  <c:v>1</c:v>
                </c:pt>
                <c:pt idx="2">
                  <c:v>2</c:v>
                </c:pt>
                <c:pt idx="3">
                  <c:v>2.9</c:v>
                </c:pt>
                <c:pt idx="4">
                  <c:v>4</c:v>
                </c:pt>
                <c:pt idx="5">
                  <c:v>6</c:v>
                </c:pt>
                <c:pt idx="6">
                  <c:v>6.9</c:v>
                </c:pt>
              </c:numCache>
            </c:numRef>
          </c:xVal>
          <c:yVal>
            <c:numRef>
              <c:f>'DW and sugars'!$S$45:$S$51</c:f>
              <c:numCache>
                <c:formatCode>General</c:formatCode>
                <c:ptCount val="7"/>
                <c:pt idx="0">
                  <c:v>149.51081579999999</c:v>
                </c:pt>
                <c:pt idx="1">
                  <c:v>123.7192436</c:v>
                </c:pt>
                <c:pt idx="2">
                  <c:v>91.897663309999999</c:v>
                </c:pt>
                <c:pt idx="3">
                  <c:v>41.659957980000001</c:v>
                </c:pt>
                <c:pt idx="4">
                  <c:v>35.7145698</c:v>
                </c:pt>
                <c:pt idx="5">
                  <c:v>30.288661650000002</c:v>
                </c:pt>
                <c:pt idx="6">
                  <c:v>30.300912719999999</c:v>
                </c:pt>
              </c:numCache>
            </c:numRef>
          </c:yVal>
          <c:smooth val="0"/>
          <c:extLst>
            <c:ext xmlns:c16="http://schemas.microsoft.com/office/drawing/2014/chart" uri="{C3380CC4-5D6E-409C-BE32-E72D297353CC}">
              <c16:uniqueId val="{00000000-A508-4F66-8198-83D7D390FAB0}"/>
            </c:ext>
          </c:extLst>
        </c:ser>
        <c:ser>
          <c:idx val="5"/>
          <c:order val="5"/>
          <c:tx>
            <c:v>[Carbon] - Euglena</c:v>
          </c:tx>
          <c:spPr>
            <a:ln w="12700" cap="rnd">
              <a:solidFill>
                <a:srgbClr val="ED7D31">
                  <a:lumMod val="75000"/>
                </a:srgbClr>
              </a:solidFill>
              <a:prstDash val="sysDash"/>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sugars'!$N$45:$N$50</c:f>
                <c:numCache>
                  <c:formatCode>General</c:formatCode>
                  <c:ptCount val="6"/>
                  <c:pt idx="0">
                    <c:v>7.2356980440000003</c:v>
                  </c:pt>
                  <c:pt idx="1">
                    <c:v>9.427177532</c:v>
                  </c:pt>
                  <c:pt idx="2">
                    <c:v>11.669310080000001</c:v>
                  </c:pt>
                  <c:pt idx="3">
                    <c:v>1.2584927429999999</c:v>
                  </c:pt>
                  <c:pt idx="4">
                    <c:v>3.1448005339999998</c:v>
                  </c:pt>
                  <c:pt idx="5">
                    <c:v>2.1704273079999998</c:v>
                  </c:pt>
                </c:numCache>
              </c:numRef>
            </c:plus>
            <c:minus>
              <c:numRef>
                <c:f>'DW and sugars'!$N$45:$N$50</c:f>
                <c:numCache>
                  <c:formatCode>General</c:formatCode>
                  <c:ptCount val="6"/>
                  <c:pt idx="0">
                    <c:v>7.2356980440000003</c:v>
                  </c:pt>
                  <c:pt idx="1">
                    <c:v>9.427177532</c:v>
                  </c:pt>
                  <c:pt idx="2">
                    <c:v>11.669310080000001</c:v>
                  </c:pt>
                  <c:pt idx="3">
                    <c:v>1.2584927429999999</c:v>
                  </c:pt>
                  <c:pt idx="4">
                    <c:v>3.1448005339999998</c:v>
                  </c:pt>
                  <c:pt idx="5">
                    <c:v>2.1704273079999998</c:v>
                  </c:pt>
                </c:numCache>
              </c:numRef>
            </c:minus>
            <c:spPr>
              <a:noFill/>
              <a:ln w="9525" cap="flat" cmpd="sng" algn="ctr">
                <a:solidFill>
                  <a:srgbClr val="ED7D31">
                    <a:lumMod val="75000"/>
                  </a:srgbClr>
                </a:solidFill>
                <a:round/>
              </a:ln>
              <a:effectLst/>
            </c:spPr>
          </c:errBars>
          <c:xVal>
            <c:numRef>
              <c:f>'DW and sugars'!$L$45:$L$50</c:f>
              <c:numCache>
                <c:formatCode>General</c:formatCode>
                <c:ptCount val="6"/>
                <c:pt idx="0">
                  <c:v>0</c:v>
                </c:pt>
                <c:pt idx="1">
                  <c:v>1</c:v>
                </c:pt>
                <c:pt idx="2">
                  <c:v>2</c:v>
                </c:pt>
                <c:pt idx="3">
                  <c:v>2.9</c:v>
                </c:pt>
                <c:pt idx="4">
                  <c:v>4</c:v>
                </c:pt>
                <c:pt idx="5">
                  <c:v>6</c:v>
                </c:pt>
              </c:numCache>
            </c:numRef>
          </c:xVal>
          <c:yVal>
            <c:numRef>
              <c:f>'DW and sugars'!$M$45:$M$50</c:f>
              <c:numCache>
                <c:formatCode>General</c:formatCode>
                <c:ptCount val="6"/>
                <c:pt idx="0">
                  <c:v>152.08279529999999</c:v>
                </c:pt>
                <c:pt idx="1">
                  <c:v>151.7619272</c:v>
                </c:pt>
                <c:pt idx="2">
                  <c:v>102.3287203</c:v>
                </c:pt>
                <c:pt idx="3">
                  <c:v>91.765069539999999</c:v>
                </c:pt>
                <c:pt idx="4">
                  <c:v>95.54923685</c:v>
                </c:pt>
                <c:pt idx="5">
                  <c:v>96.582862849999998</c:v>
                </c:pt>
              </c:numCache>
            </c:numRef>
          </c:yVal>
          <c:smooth val="0"/>
          <c:extLst>
            <c:ext xmlns:c16="http://schemas.microsoft.com/office/drawing/2014/chart" uri="{C3380CC4-5D6E-409C-BE32-E72D297353CC}">
              <c16:uniqueId val="{00000001-A508-4F66-8198-83D7D390FAB0}"/>
            </c:ext>
          </c:extLst>
        </c:ser>
        <c:dLbls>
          <c:showLegendKey val="0"/>
          <c:showVal val="0"/>
          <c:showCatName val="0"/>
          <c:showSerName val="0"/>
          <c:showPercent val="0"/>
          <c:showBubbleSize val="0"/>
        </c:dLbls>
        <c:axId val="1238975791"/>
        <c:axId val="1248657503"/>
        <c:extLst>
          <c:ext xmlns:c15="http://schemas.microsoft.com/office/drawing/2012/chart" uri="{02D57815-91ED-43cb-92C2-25804820EDAC}">
            <c15:filteredScatterSeries>
              <c15:ser>
                <c:idx val="3"/>
                <c:order val="3"/>
                <c:spPr>
                  <a:ln w="19050" cap="rnd">
                    <a:solidFill>
                      <a:schemeClr val="accent4"/>
                    </a:solidFill>
                    <a:round/>
                  </a:ln>
                  <a:effectLst/>
                </c:spPr>
                <c:marker>
                  <c:symbol val="diamond"/>
                  <c:size val="6"/>
                  <c:spPr>
                    <a:solidFill>
                      <a:srgbClr val="5B9BD5">
                        <a:lumMod val="75000"/>
                      </a:srgbClr>
                    </a:solidFill>
                    <a:ln w="9525">
                      <a:solidFill>
                        <a:srgbClr val="5B9BD5">
                          <a:lumMod val="75000"/>
                        </a:srgbClr>
                      </a:solidFill>
                    </a:ln>
                    <a:effectLst/>
                  </c:spPr>
                </c:marker>
                <c:errBars>
                  <c:errDir val="y"/>
                  <c:errBarType val="both"/>
                  <c:errValType val="cust"/>
                  <c:noEndCap val="0"/>
                  <c:plus>
                    <c:numRef>
                      <c:extLst>
                        <c:ext uri="{02D57815-91ED-43cb-92C2-25804820EDAC}">
                          <c15:formulaRef>
                            <c15:sqref>'DW and sugars'!$H$6:$H$12</c15:sqref>
                          </c15:formulaRef>
                        </c:ext>
                      </c:extLst>
                      <c:numCache>
                        <c:formatCode>General</c:formatCode>
                        <c:ptCount val="7"/>
                        <c:pt idx="0">
                          <c:v>0.65114968799999995</c:v>
                        </c:pt>
                        <c:pt idx="1">
                          <c:v>0.443338695</c:v>
                        </c:pt>
                        <c:pt idx="2">
                          <c:v>1.190768904</c:v>
                        </c:pt>
                        <c:pt idx="3">
                          <c:v>6.5002315000000005E-2</c:v>
                        </c:pt>
                        <c:pt idx="4">
                          <c:v>0</c:v>
                        </c:pt>
                        <c:pt idx="5">
                          <c:v>0</c:v>
                        </c:pt>
                        <c:pt idx="6">
                          <c:v>0</c:v>
                        </c:pt>
                      </c:numCache>
                    </c:numRef>
                  </c:plus>
                  <c:minus>
                    <c:numRef>
                      <c:extLst>
                        <c:ext uri="{02D57815-91ED-43cb-92C2-25804820EDAC}">
                          <c15:formulaRef>
                            <c15:sqref>'DW and sugars'!$H$6:$H$12</c15:sqref>
                          </c15:formulaRef>
                        </c:ext>
                      </c:extLst>
                      <c:numCache>
                        <c:formatCode>General</c:formatCode>
                        <c:ptCount val="7"/>
                        <c:pt idx="0">
                          <c:v>0.65114968799999995</c:v>
                        </c:pt>
                        <c:pt idx="1">
                          <c:v>0.443338695</c:v>
                        </c:pt>
                        <c:pt idx="2">
                          <c:v>1.190768904</c:v>
                        </c:pt>
                        <c:pt idx="3">
                          <c:v>6.5002315000000005E-2</c:v>
                        </c:pt>
                        <c:pt idx="4">
                          <c:v>0</c:v>
                        </c:pt>
                        <c:pt idx="5">
                          <c:v>0</c:v>
                        </c:pt>
                        <c:pt idx="6">
                          <c:v>0</c:v>
                        </c:pt>
                      </c:numCache>
                    </c:numRef>
                  </c:minus>
                  <c:spPr>
                    <a:noFill/>
                    <a:ln w="9525" cap="flat" cmpd="sng" algn="ctr">
                      <a:solidFill>
                        <a:srgbClr val="5B9BD5">
                          <a:lumMod val="75000"/>
                        </a:srgbClr>
                      </a:solidFill>
                      <a:round/>
                    </a:ln>
                    <a:effectLst/>
                  </c:spPr>
                </c:errBars>
                <c:xVal>
                  <c:numRef>
                    <c:extLst>
                      <c:ext uri="{02D57815-91ED-43cb-92C2-25804820EDAC}">
                        <c15:formulaRef>
                          <c15:sqref>'DW and sugars'!$F$32:$F$36</c15:sqref>
                        </c15:formulaRef>
                      </c:ext>
                    </c:extLst>
                    <c:numCache>
                      <c:formatCode>General</c:formatCode>
                      <c:ptCount val="5"/>
                    </c:numCache>
                  </c:numRef>
                </c:xVal>
                <c:yVal>
                  <c:numRef>
                    <c:extLst>
                      <c:ext uri="{02D57815-91ED-43cb-92C2-25804820EDAC}">
                        <c15:formulaRef>
                          <c15:sqref>'DW and sugars'!$G$32:$G$36</c15:sqref>
                        </c15:formulaRef>
                      </c:ext>
                    </c:extLst>
                    <c:numCache>
                      <c:formatCode>General</c:formatCode>
                      <c:ptCount val="5"/>
                    </c:numCache>
                  </c:numRef>
                </c:yVal>
                <c:smooth val="0"/>
                <c:extLst>
                  <c:ext xmlns:c16="http://schemas.microsoft.com/office/drawing/2014/chart" uri="{C3380CC4-5D6E-409C-BE32-E72D297353CC}">
                    <c16:uniqueId val="{00000005-A508-4F66-8198-83D7D390FAB0}"/>
                  </c:ext>
                </c:extLst>
              </c15:ser>
            </c15:filteredScatterSeries>
          </c:ext>
        </c:extLst>
      </c:scatterChart>
      <c:scatterChart>
        <c:scatterStyle val="lineMarker"/>
        <c:varyColors val="0"/>
        <c:ser>
          <c:idx val="0"/>
          <c:order val="1"/>
          <c:tx>
            <c:strRef>
              <c:f>'DW and sugars'!$I$4:$N$4</c:f>
              <c:strCache>
                <c:ptCount val="1"/>
                <c:pt idx="0">
                  <c:v>Euglena</c:v>
                </c:pt>
              </c:strCache>
            </c:strRef>
          </c:tx>
          <c:spPr>
            <a:ln w="12700" cap="rnd">
              <a:solidFill>
                <a:srgbClr val="ED7D31">
                  <a:lumMod val="75000"/>
                </a:srgbClr>
              </a:solidFill>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sugars'!$K$45:$K$51</c:f>
                <c:numCache>
                  <c:formatCode>General</c:formatCode>
                  <c:ptCount val="7"/>
                  <c:pt idx="0">
                    <c:v>0.01</c:v>
                  </c:pt>
                  <c:pt idx="1">
                    <c:v>0</c:v>
                  </c:pt>
                  <c:pt idx="2">
                    <c:v>0.02</c:v>
                  </c:pt>
                  <c:pt idx="3">
                    <c:v>0.01</c:v>
                  </c:pt>
                  <c:pt idx="4">
                    <c:v>0.11</c:v>
                  </c:pt>
                  <c:pt idx="5">
                    <c:v>0.02</c:v>
                  </c:pt>
                  <c:pt idx="6">
                    <c:v>0.04</c:v>
                  </c:pt>
                </c:numCache>
              </c:numRef>
            </c:plus>
            <c:minus>
              <c:numRef>
                <c:f>'DW and sugars'!$K$45:$K$51</c:f>
                <c:numCache>
                  <c:formatCode>General</c:formatCode>
                  <c:ptCount val="7"/>
                  <c:pt idx="0">
                    <c:v>0.01</c:v>
                  </c:pt>
                  <c:pt idx="1">
                    <c:v>0</c:v>
                  </c:pt>
                  <c:pt idx="2">
                    <c:v>0.02</c:v>
                  </c:pt>
                  <c:pt idx="3">
                    <c:v>0.01</c:v>
                  </c:pt>
                  <c:pt idx="4">
                    <c:v>0.11</c:v>
                  </c:pt>
                  <c:pt idx="5">
                    <c:v>0.02</c:v>
                  </c:pt>
                  <c:pt idx="6">
                    <c:v>0.04</c:v>
                  </c:pt>
                </c:numCache>
              </c:numRef>
            </c:minus>
            <c:spPr>
              <a:noFill/>
              <a:ln w="9525" cap="flat" cmpd="sng" algn="ctr">
                <a:solidFill>
                  <a:srgbClr val="ED7D31">
                    <a:lumMod val="75000"/>
                  </a:srgbClr>
                </a:solidFill>
                <a:round/>
              </a:ln>
              <a:effectLst/>
            </c:spPr>
          </c:errBars>
          <c:xVal>
            <c:numRef>
              <c:f>'DW and sugars'!$I$45:$I$51</c:f>
              <c:numCache>
                <c:formatCode>General</c:formatCode>
                <c:ptCount val="7"/>
                <c:pt idx="0">
                  <c:v>0</c:v>
                </c:pt>
                <c:pt idx="1">
                  <c:v>1</c:v>
                </c:pt>
                <c:pt idx="2">
                  <c:v>2</c:v>
                </c:pt>
                <c:pt idx="3">
                  <c:v>2.9</c:v>
                </c:pt>
                <c:pt idx="4">
                  <c:v>4</c:v>
                </c:pt>
                <c:pt idx="5">
                  <c:v>4.9000000000000004</c:v>
                </c:pt>
                <c:pt idx="6">
                  <c:v>6</c:v>
                </c:pt>
              </c:numCache>
            </c:numRef>
          </c:xVal>
          <c:yVal>
            <c:numRef>
              <c:f>'DW and sugars'!$J$45:$J$51</c:f>
              <c:numCache>
                <c:formatCode>General</c:formatCode>
                <c:ptCount val="7"/>
                <c:pt idx="0">
                  <c:v>0.04</c:v>
                </c:pt>
                <c:pt idx="1">
                  <c:v>0.08</c:v>
                </c:pt>
                <c:pt idx="2">
                  <c:v>0.42</c:v>
                </c:pt>
                <c:pt idx="3">
                  <c:v>0.7</c:v>
                </c:pt>
                <c:pt idx="4">
                  <c:v>0.66</c:v>
                </c:pt>
                <c:pt idx="5">
                  <c:v>0.63</c:v>
                </c:pt>
                <c:pt idx="6">
                  <c:v>0.65</c:v>
                </c:pt>
              </c:numCache>
            </c:numRef>
          </c:yVal>
          <c:smooth val="0"/>
          <c:extLst>
            <c:ext xmlns:c16="http://schemas.microsoft.com/office/drawing/2014/chart" uri="{C3380CC4-5D6E-409C-BE32-E72D297353CC}">
              <c16:uniqueId val="{00000002-A508-4F66-8198-83D7D390FAB0}"/>
            </c:ext>
          </c:extLst>
        </c:ser>
        <c:ser>
          <c:idx val="2"/>
          <c:order val="2"/>
          <c:tx>
            <c:strRef>
              <c:f>'DW and sugars'!$O$4:$T$4</c:f>
              <c:strCache>
                <c:ptCount val="1"/>
                <c:pt idx="0">
                  <c:v>Chlorella</c:v>
                </c:pt>
              </c:strCache>
            </c:strRef>
          </c:tx>
          <c:spPr>
            <a:ln w="12700" cap="rnd">
              <a:solidFill>
                <a:srgbClr val="70AD47">
                  <a:lumMod val="50000"/>
                </a:srgbClr>
              </a:solidFill>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sugars'!$Q$45:$Q$52</c:f>
                <c:numCache>
                  <c:formatCode>General</c:formatCode>
                  <c:ptCount val="8"/>
                  <c:pt idx="0">
                    <c:v>0</c:v>
                  </c:pt>
                  <c:pt idx="1">
                    <c:v>0.03</c:v>
                  </c:pt>
                  <c:pt idx="2">
                    <c:v>0.05</c:v>
                  </c:pt>
                  <c:pt idx="3">
                    <c:v>0.06</c:v>
                  </c:pt>
                  <c:pt idx="4">
                    <c:v>7.0000000000000007E-2</c:v>
                  </c:pt>
                  <c:pt idx="5">
                    <c:v>0.14000000000000001</c:v>
                  </c:pt>
                  <c:pt idx="6">
                    <c:v>0.14000000000000001</c:v>
                  </c:pt>
                  <c:pt idx="7">
                    <c:v>0.06</c:v>
                  </c:pt>
                </c:numCache>
              </c:numRef>
            </c:plus>
            <c:minus>
              <c:numRef>
                <c:f>'DW and sugars'!$Q$45:$Q$52</c:f>
                <c:numCache>
                  <c:formatCode>General</c:formatCode>
                  <c:ptCount val="8"/>
                  <c:pt idx="0">
                    <c:v>0</c:v>
                  </c:pt>
                  <c:pt idx="1">
                    <c:v>0.03</c:v>
                  </c:pt>
                  <c:pt idx="2">
                    <c:v>0.05</c:v>
                  </c:pt>
                  <c:pt idx="3">
                    <c:v>0.06</c:v>
                  </c:pt>
                  <c:pt idx="4">
                    <c:v>7.0000000000000007E-2</c:v>
                  </c:pt>
                  <c:pt idx="5">
                    <c:v>0.14000000000000001</c:v>
                  </c:pt>
                  <c:pt idx="6">
                    <c:v>0.14000000000000001</c:v>
                  </c:pt>
                  <c:pt idx="7">
                    <c:v>0.06</c:v>
                  </c:pt>
                </c:numCache>
              </c:numRef>
            </c:minus>
            <c:spPr>
              <a:noFill/>
              <a:ln w="9525" cap="flat" cmpd="sng" algn="ctr">
                <a:solidFill>
                  <a:srgbClr val="70AD47">
                    <a:lumMod val="50000"/>
                  </a:srgbClr>
                </a:solidFill>
                <a:round/>
              </a:ln>
              <a:effectLst/>
            </c:spPr>
          </c:errBars>
          <c:xVal>
            <c:numRef>
              <c:f>'DW and sugars'!$O$45:$O$52</c:f>
              <c:numCache>
                <c:formatCode>General</c:formatCode>
                <c:ptCount val="8"/>
                <c:pt idx="0">
                  <c:v>0</c:v>
                </c:pt>
                <c:pt idx="1">
                  <c:v>0.8</c:v>
                </c:pt>
                <c:pt idx="2">
                  <c:v>1</c:v>
                </c:pt>
                <c:pt idx="3">
                  <c:v>2</c:v>
                </c:pt>
                <c:pt idx="4">
                  <c:v>2.9</c:v>
                </c:pt>
                <c:pt idx="5">
                  <c:v>4</c:v>
                </c:pt>
                <c:pt idx="6">
                  <c:v>6</c:v>
                </c:pt>
                <c:pt idx="7">
                  <c:v>6.9</c:v>
                </c:pt>
              </c:numCache>
            </c:numRef>
          </c:xVal>
          <c:yVal>
            <c:numRef>
              <c:f>'DW and sugars'!$P$45:$P$52</c:f>
              <c:numCache>
                <c:formatCode>General</c:formatCode>
                <c:ptCount val="8"/>
                <c:pt idx="0">
                  <c:v>0.06</c:v>
                </c:pt>
                <c:pt idx="1">
                  <c:v>0.32</c:v>
                </c:pt>
                <c:pt idx="2">
                  <c:v>0.42</c:v>
                </c:pt>
                <c:pt idx="3">
                  <c:v>0.8</c:v>
                </c:pt>
                <c:pt idx="4">
                  <c:v>0.94</c:v>
                </c:pt>
                <c:pt idx="5">
                  <c:v>0.82</c:v>
                </c:pt>
                <c:pt idx="6">
                  <c:v>1.17</c:v>
                </c:pt>
                <c:pt idx="7">
                  <c:v>1.04</c:v>
                </c:pt>
              </c:numCache>
            </c:numRef>
          </c:yVal>
          <c:smooth val="0"/>
          <c:extLst>
            <c:ext xmlns:c16="http://schemas.microsoft.com/office/drawing/2014/chart" uri="{C3380CC4-5D6E-409C-BE32-E72D297353CC}">
              <c16:uniqueId val="{00000003-A508-4F66-8198-83D7D390FAB0}"/>
            </c:ext>
          </c:extLst>
        </c:ser>
        <c:dLbls>
          <c:showLegendKey val="0"/>
          <c:showVal val="0"/>
          <c:showCatName val="0"/>
          <c:showSerName val="0"/>
          <c:showPercent val="0"/>
          <c:showBubbleSize val="0"/>
        </c:dLbls>
        <c:axId val="1970108143"/>
        <c:axId val="1970085679"/>
        <c:extLst>
          <c:ext xmlns:c15="http://schemas.microsoft.com/office/drawing/2012/chart" uri="{02D57815-91ED-43cb-92C2-25804820EDAC}">
            <c15:filteredScatterSeries>
              <c15:ser>
                <c:idx val="1"/>
                <c:order val="0"/>
                <c:tx>
                  <c:strRef>
                    <c:extLst>
                      <c:ext uri="{02D57815-91ED-43cb-92C2-25804820EDAC}">
                        <c15:formulaRef>
                          <c15:sqref>'DW and sugars'!$C$4:$H$4</c15:sqref>
                        </c15:formulaRef>
                      </c:ext>
                    </c:extLst>
                    <c:strCache>
                      <c:ptCount val="1"/>
                      <c:pt idx="0">
                        <c:v>Galdieria</c:v>
                      </c:pt>
                    </c:strCache>
                  </c:strRef>
                </c:tx>
                <c:spPr>
                  <a:ln w="19050" cap="rnd">
                    <a:solidFill>
                      <a:schemeClr val="accent2"/>
                    </a:solidFill>
                    <a:round/>
                  </a:ln>
                  <a:effectLst/>
                </c:spPr>
                <c:marker>
                  <c:symbol val="diamond"/>
                  <c:size val="6"/>
                  <c:spPr>
                    <a:solidFill>
                      <a:srgbClr val="5B9BD5">
                        <a:lumMod val="75000"/>
                      </a:srgbClr>
                    </a:solidFill>
                    <a:ln w="9525">
                      <a:solidFill>
                        <a:srgbClr val="5B9BD5">
                          <a:lumMod val="75000"/>
                        </a:srgbClr>
                      </a:solidFill>
                    </a:ln>
                    <a:effectLst/>
                  </c:spPr>
                </c:marker>
                <c:errBars>
                  <c:errDir val="y"/>
                  <c:errBarType val="both"/>
                  <c:errValType val="cust"/>
                  <c:noEndCap val="0"/>
                  <c:plus>
                    <c:numRef>
                      <c:extLst>
                        <c:ext uri="{02D57815-91ED-43cb-92C2-25804820EDAC}">
                          <c15:formulaRef>
                            <c15:sqref>'DW and sugars'!$E$6:$E$13</c15:sqref>
                          </c15:formulaRef>
                        </c:ext>
                      </c:extLst>
                      <c:numCache>
                        <c:formatCode>General</c:formatCode>
                        <c:ptCount val="8"/>
                        <c:pt idx="0">
                          <c:v>0.01</c:v>
                        </c:pt>
                        <c:pt idx="1">
                          <c:v>0.13</c:v>
                        </c:pt>
                        <c:pt idx="2">
                          <c:v>0.04</c:v>
                        </c:pt>
                        <c:pt idx="3">
                          <c:v>0.12</c:v>
                        </c:pt>
                        <c:pt idx="4">
                          <c:v>0.34</c:v>
                        </c:pt>
                        <c:pt idx="5">
                          <c:v>0.38</c:v>
                        </c:pt>
                        <c:pt idx="6">
                          <c:v>0.02</c:v>
                        </c:pt>
                        <c:pt idx="7">
                          <c:v>0.25</c:v>
                        </c:pt>
                      </c:numCache>
                    </c:numRef>
                  </c:plus>
                  <c:minus>
                    <c:numRef>
                      <c:extLst>
                        <c:ext uri="{02D57815-91ED-43cb-92C2-25804820EDAC}">
                          <c15:formulaRef>
                            <c15:sqref>'DW and sugars'!$E$6:$E$13</c15:sqref>
                          </c15:formulaRef>
                        </c:ext>
                      </c:extLst>
                      <c:numCache>
                        <c:formatCode>General</c:formatCode>
                        <c:ptCount val="8"/>
                        <c:pt idx="0">
                          <c:v>0.01</c:v>
                        </c:pt>
                        <c:pt idx="1">
                          <c:v>0.13</c:v>
                        </c:pt>
                        <c:pt idx="2">
                          <c:v>0.04</c:v>
                        </c:pt>
                        <c:pt idx="3">
                          <c:v>0.12</c:v>
                        </c:pt>
                        <c:pt idx="4">
                          <c:v>0.34</c:v>
                        </c:pt>
                        <c:pt idx="5">
                          <c:v>0.38</c:v>
                        </c:pt>
                        <c:pt idx="6">
                          <c:v>0.02</c:v>
                        </c:pt>
                        <c:pt idx="7">
                          <c:v>0.25</c:v>
                        </c:pt>
                      </c:numCache>
                    </c:numRef>
                  </c:minus>
                  <c:spPr>
                    <a:noFill/>
                    <a:ln w="9525" cap="flat" cmpd="sng" algn="ctr">
                      <a:solidFill>
                        <a:srgbClr val="5B9BD5">
                          <a:lumMod val="75000"/>
                        </a:srgbClr>
                      </a:solidFill>
                      <a:round/>
                    </a:ln>
                    <a:effectLst/>
                  </c:spPr>
                </c:errBars>
                <c:xVal>
                  <c:numRef>
                    <c:extLst>
                      <c:ext uri="{02D57815-91ED-43cb-92C2-25804820EDAC}">
                        <c15:formulaRef>
                          <c15:sqref>'DW and sugars'!$C$32:$C$36</c15:sqref>
                        </c15:formulaRef>
                      </c:ext>
                    </c:extLst>
                    <c:numCache>
                      <c:formatCode>General</c:formatCode>
                      <c:ptCount val="5"/>
                    </c:numCache>
                  </c:numRef>
                </c:xVal>
                <c:yVal>
                  <c:numRef>
                    <c:extLst>
                      <c:ext uri="{02D57815-91ED-43cb-92C2-25804820EDAC}">
                        <c15:formulaRef>
                          <c15:sqref>'DW and sugars'!$D$32:$D$36</c15:sqref>
                        </c15:formulaRef>
                      </c:ext>
                    </c:extLst>
                    <c:numCache>
                      <c:formatCode>General</c:formatCode>
                      <c:ptCount val="5"/>
                    </c:numCache>
                  </c:numRef>
                </c:yVal>
                <c:smooth val="0"/>
                <c:extLst>
                  <c:ext xmlns:c16="http://schemas.microsoft.com/office/drawing/2014/chart" uri="{C3380CC4-5D6E-409C-BE32-E72D297353CC}">
                    <c16:uniqueId val="{00000004-A508-4F66-8198-83D7D390FAB0}"/>
                  </c:ext>
                </c:extLst>
              </c15:ser>
            </c15:filteredScatterSeries>
          </c:ext>
        </c:extLst>
      </c:scatterChart>
      <c:valAx>
        <c:axId val="1238975791"/>
        <c:scaling>
          <c:orientation val="minMax"/>
          <c:max val="8"/>
          <c:min val="0"/>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[Mix] (</a:t>
                </a:r>
                <a:r>
                  <a:rPr lang="en-GB" dirty="0" err="1"/>
                  <a:t>mMC</a:t>
                </a:r>
                <a:r>
                  <a:rPr lang="en-GB" dirty="0"/>
                  <a:t>)</a:t>
                </a:r>
              </a:p>
            </c:rich>
          </c:tx>
          <c:layout>
            <c:manualLayout>
              <c:xMode val="edge"/>
              <c:yMode val="edge"/>
              <c:x val="3.2597011911972541E-2"/>
              <c:y val="0.17616611847569683"/>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970085679"/>
        <c:scaling>
          <c:orientation val="minMax"/>
          <c:max val="3"/>
          <c:min val="0"/>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a:t>
                </a:r>
                <a:r>
                  <a:rPr lang="en-GB" baseline="0"/>
                  <a:t> (g.L</a:t>
                </a:r>
                <a:r>
                  <a:rPr lang="en-GB" baseline="30000"/>
                  <a:t>-1</a:t>
                </a:r>
                <a:r>
                  <a:rPr lang="en-GB" baseline="0"/>
                  <a:t>)</a:t>
                </a:r>
                <a:endParaRPr lang="en-GB"/>
              </a:p>
            </c:rich>
          </c:tx>
          <c:layout>
            <c:manualLayout>
              <c:xMode val="edge"/>
              <c:yMode val="edge"/>
              <c:x val="0.62959923278820917"/>
              <c:y val="0.19975068939167415"/>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970108143"/>
        <c:crosses val="max"/>
        <c:crossBetween val="midCat"/>
        <c:majorUnit val="1"/>
      </c:valAx>
      <c:valAx>
        <c:axId val="1970108143"/>
        <c:scaling>
          <c:orientation val="minMax"/>
        </c:scaling>
        <c:delete val="1"/>
        <c:axPos val="b"/>
        <c:numFmt formatCode="General" sourceLinked="1"/>
        <c:majorTickMark val="out"/>
        <c:minorTickMark val="none"/>
        <c:tickLblPos val="nextTo"/>
        <c:crossAx val="1970085679"/>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985988866567313"/>
          <c:y val="5.3912219305920092E-2"/>
          <c:w val="0.77958446889167154"/>
          <c:h val="0.73832349081364823"/>
        </c:manualLayout>
      </c:layout>
      <c:barChart>
        <c:barDir val="col"/>
        <c:grouping val="clustered"/>
        <c:varyColors val="0"/>
        <c:ser>
          <c:idx val="1"/>
          <c:order val="1"/>
          <c:tx>
            <c:strRef>
              <c:f>'FA summary'!$M$5</c:f>
              <c:strCache>
                <c:ptCount val="1"/>
                <c:pt idx="0">
                  <c:v>Acetate</c:v>
                </c:pt>
              </c:strCache>
            </c:strRef>
          </c:tx>
          <c:spPr>
            <a:pattFill prst="dkDnDiag">
              <a:fgClr>
                <a:schemeClr val="tx1"/>
              </a:fgClr>
              <a:bgClr>
                <a:schemeClr val="bg1"/>
              </a:bgClr>
            </a:pattFill>
            <a:ln>
              <a:solidFill>
                <a:schemeClr val="tx1"/>
              </a:solidFill>
            </a:ln>
            <a:effectLst/>
          </c:spPr>
          <c:invertIfNegative val="0"/>
          <c:errBars>
            <c:errBarType val="both"/>
            <c:errValType val="cust"/>
            <c:noEndCap val="0"/>
            <c:plus>
              <c:numRef>
                <c:f>'FA summary'!$R$6:$R$7</c:f>
                <c:numCache>
                  <c:formatCode>General</c:formatCode>
                  <c:ptCount val="2"/>
                  <c:pt idx="0">
                    <c:v>4.5771570289257681</c:v>
                  </c:pt>
                  <c:pt idx="1">
                    <c:v>12.830792446705212</c:v>
                  </c:pt>
                </c:numCache>
              </c:numRef>
            </c:plus>
            <c:minus>
              <c:numRef>
                <c:f>'FA summary'!$R$6:$R$7</c:f>
                <c:numCache>
                  <c:formatCode>General</c:formatCode>
                  <c:ptCount val="2"/>
                  <c:pt idx="0">
                    <c:v>4.5771570289257681</c:v>
                  </c:pt>
                  <c:pt idx="1">
                    <c:v>12.830792446705212</c:v>
                  </c:pt>
                </c:numCache>
              </c:numRef>
            </c:minus>
            <c:spPr>
              <a:noFill/>
              <a:ln w="9525" cap="flat" cmpd="sng" algn="ctr">
                <a:solidFill>
                  <a:schemeClr val="tx1">
                    <a:lumMod val="65000"/>
                    <a:lumOff val="35000"/>
                  </a:schemeClr>
                </a:solidFill>
                <a:round/>
              </a:ln>
              <a:effectLst/>
            </c:spPr>
          </c:errBars>
          <c:cat>
            <c:strRef>
              <c:f>'FA summary'!$K$6:$K$7</c:f>
              <c:strCache>
                <c:ptCount val="2"/>
                <c:pt idx="0">
                  <c:v>Exp. Phase</c:v>
                </c:pt>
                <c:pt idx="1">
                  <c:v>Stat. Phase</c:v>
                </c:pt>
              </c:strCache>
            </c:strRef>
          </c:cat>
          <c:val>
            <c:numRef>
              <c:f>'FA summary'!$M$6:$M$7</c:f>
              <c:numCache>
                <c:formatCode>General</c:formatCode>
                <c:ptCount val="2"/>
                <c:pt idx="0">
                  <c:v>68.182630086410072</c:v>
                </c:pt>
                <c:pt idx="1">
                  <c:v>45.409636655226677</c:v>
                </c:pt>
              </c:numCache>
            </c:numRef>
          </c:val>
          <c:extLst>
            <c:ext xmlns:c16="http://schemas.microsoft.com/office/drawing/2014/chart" uri="{C3380CC4-5D6E-409C-BE32-E72D297353CC}">
              <c16:uniqueId val="{00000000-A9BA-446A-BB97-20097831AD7A}"/>
            </c:ext>
          </c:extLst>
        </c:ser>
        <c:ser>
          <c:idx val="2"/>
          <c:order val="2"/>
          <c:tx>
            <c:strRef>
              <c:f>'FA summary'!$N$5</c:f>
              <c:strCache>
                <c:ptCount val="1"/>
                <c:pt idx="0">
                  <c:v>Mix</c:v>
                </c:pt>
              </c:strCache>
            </c:strRef>
          </c:tx>
          <c:spPr>
            <a:pattFill prst="wdUpDiag">
              <a:fgClr>
                <a:schemeClr val="tx1"/>
              </a:fgClr>
              <a:bgClr>
                <a:schemeClr val="bg1"/>
              </a:bgClr>
            </a:pattFill>
            <a:ln>
              <a:solidFill>
                <a:schemeClr val="tx1"/>
              </a:solidFill>
            </a:ln>
            <a:effectLst/>
          </c:spPr>
          <c:invertIfNegative val="0"/>
          <c:errBars>
            <c:errBarType val="both"/>
            <c:errValType val="cust"/>
            <c:noEndCap val="0"/>
            <c:plus>
              <c:numRef>
                <c:f>'FA summary'!$S$6:$S$7</c:f>
                <c:numCache>
                  <c:formatCode>General</c:formatCode>
                  <c:ptCount val="2"/>
                  <c:pt idx="0">
                    <c:v>6.3783523845852406</c:v>
                  </c:pt>
                  <c:pt idx="1">
                    <c:v>3.4379745525678276</c:v>
                  </c:pt>
                </c:numCache>
              </c:numRef>
            </c:plus>
            <c:minus>
              <c:numRef>
                <c:f>'FA summary'!$S$6:$S$7</c:f>
                <c:numCache>
                  <c:formatCode>General</c:formatCode>
                  <c:ptCount val="2"/>
                  <c:pt idx="0">
                    <c:v>6.3783523845852406</c:v>
                  </c:pt>
                  <c:pt idx="1">
                    <c:v>3.4379745525678276</c:v>
                  </c:pt>
                </c:numCache>
              </c:numRef>
            </c:minus>
            <c:spPr>
              <a:noFill/>
              <a:ln w="9525" cap="flat" cmpd="sng" algn="ctr">
                <a:solidFill>
                  <a:schemeClr val="tx1">
                    <a:lumMod val="65000"/>
                    <a:lumOff val="35000"/>
                  </a:schemeClr>
                </a:solidFill>
                <a:round/>
              </a:ln>
              <a:effectLst/>
            </c:spPr>
          </c:errBars>
          <c:cat>
            <c:strRef>
              <c:f>'FA summary'!$K$6:$K$7</c:f>
              <c:strCache>
                <c:ptCount val="2"/>
                <c:pt idx="0">
                  <c:v>Exp. Phase</c:v>
                </c:pt>
                <c:pt idx="1">
                  <c:v>Stat. Phase</c:v>
                </c:pt>
              </c:strCache>
            </c:strRef>
          </c:cat>
          <c:val>
            <c:numRef>
              <c:f>'FA summary'!$N$6:$N$7</c:f>
              <c:numCache>
                <c:formatCode>General</c:formatCode>
                <c:ptCount val="2"/>
                <c:pt idx="0">
                  <c:v>54.411363267693389</c:v>
                </c:pt>
                <c:pt idx="1">
                  <c:v>30.276049663073437</c:v>
                </c:pt>
              </c:numCache>
            </c:numRef>
          </c:val>
          <c:extLst>
            <c:ext xmlns:c16="http://schemas.microsoft.com/office/drawing/2014/chart" uri="{C3380CC4-5D6E-409C-BE32-E72D297353CC}">
              <c16:uniqueId val="{00000001-A9BA-446A-BB97-20097831AD7A}"/>
            </c:ext>
          </c:extLst>
        </c:ser>
        <c:dLbls>
          <c:showLegendKey val="0"/>
          <c:showVal val="0"/>
          <c:showCatName val="0"/>
          <c:showSerName val="0"/>
          <c:showPercent val="0"/>
          <c:showBubbleSize val="0"/>
        </c:dLbls>
        <c:gapWidth val="219"/>
        <c:overlap val="-27"/>
        <c:axId val="822447151"/>
        <c:axId val="866472431"/>
        <c:extLst>
          <c:ext xmlns:c15="http://schemas.microsoft.com/office/drawing/2012/chart" uri="{02D57815-91ED-43cb-92C2-25804820EDAC}">
            <c15:filteredBarSeries>
              <c15:ser>
                <c:idx val="0"/>
                <c:order val="0"/>
                <c:tx>
                  <c:strRef>
                    <c:extLst>
                      <c:ext uri="{02D57815-91ED-43cb-92C2-25804820EDAC}">
                        <c15:formulaRef>
                          <c15:sqref>'FA summary'!$L$5</c15:sqref>
                        </c15:formulaRef>
                      </c:ext>
                    </c:extLst>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both"/>
                  <c:errValType val="cust"/>
                  <c:noEndCap val="0"/>
                  <c:plus>
                    <c:numLit>
                      <c:ptCount val="0"/>
                    </c:numLit>
                  </c:plus>
                  <c:minus>
                    <c:numLit>
                      <c:ptCount val="0"/>
                    </c:numLit>
                  </c:minus>
                  <c:spPr>
                    <a:noFill/>
                    <a:ln w="9525" cap="flat" cmpd="sng" algn="ctr">
                      <a:solidFill>
                        <a:schemeClr val="tx1">
                          <a:lumMod val="65000"/>
                          <a:lumOff val="35000"/>
                        </a:schemeClr>
                      </a:solidFill>
                      <a:round/>
                    </a:ln>
                    <a:effectLst/>
                  </c:spPr>
                </c:errBars>
                <c:cat>
                  <c:strRef>
                    <c:extLst>
                      <c:ext uri="{02D57815-91ED-43cb-92C2-25804820EDAC}">
                        <c15:formulaRef>
                          <c15:sqref>'FA summary'!$K$6:$K$7</c15:sqref>
                        </c15:formulaRef>
                      </c:ext>
                    </c:extLst>
                    <c:strCache>
                      <c:ptCount val="2"/>
                      <c:pt idx="0">
                        <c:v>Exp. Phase</c:v>
                      </c:pt>
                      <c:pt idx="1">
                        <c:v>Stat. Phase</c:v>
                      </c:pt>
                    </c:strCache>
                  </c:strRef>
                </c:cat>
                <c:val>
                  <c:numRef>
                    <c:extLst>
                      <c:ext uri="{02D57815-91ED-43cb-92C2-25804820EDAC}">
                        <c15:formulaRef>
                          <c15:sqref>'FA summary'!$L$6:$L$7</c15:sqref>
                        </c15:formulaRef>
                      </c:ext>
                    </c:extLst>
                    <c:numCache>
                      <c:formatCode>General</c:formatCode>
                      <c:ptCount val="2"/>
                    </c:numCache>
                  </c:numRef>
                </c:val>
                <c:extLst>
                  <c:ext xmlns:c16="http://schemas.microsoft.com/office/drawing/2014/chart" uri="{C3380CC4-5D6E-409C-BE32-E72D297353CC}">
                    <c16:uniqueId val="{00000002-A9BA-446A-BB97-20097831AD7A}"/>
                  </c:ext>
                </c:extLst>
              </c15:ser>
            </c15:filteredBarSeries>
          </c:ext>
        </c:extLst>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40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[FA](mg.gDW</a:t>
                </a:r>
                <a:r>
                  <a:rPr lang="en-US" baseline="30000"/>
                  <a:t>-1</a:t>
                </a:r>
                <a:r>
                  <a:rPr lang="en-US" baseline="0"/>
                  <a:t>)</a:t>
                </a:r>
                <a:endParaRPr lang="en-US"/>
              </a:p>
            </c:rich>
          </c:tx>
          <c:layout>
            <c:manualLayout>
              <c:xMode val="edge"/>
              <c:yMode val="edge"/>
              <c:x val="1.5231028313871183E-2"/>
              <c:y val="0.2222404491105278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100"/>
      </c:valAx>
      <c:spPr>
        <a:noFill/>
        <a:ln>
          <a:noFill/>
        </a:ln>
        <a:effectLst/>
      </c:spPr>
    </c:plotArea>
    <c:legend>
      <c:legendPos val="b"/>
      <c:layout>
        <c:manualLayout>
          <c:xMode val="edge"/>
          <c:yMode val="edge"/>
          <c:x val="0.4028107528335565"/>
          <c:y val="0.87890237678623506"/>
          <c:w val="0.30970850667309741"/>
          <c:h val="8.869021580635753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15600074739289"/>
          <c:y val="5.3912219305920092E-2"/>
          <c:w val="0.80685611324559248"/>
          <c:h val="0.4883231262758822"/>
        </c:manualLayout>
      </c:layout>
      <c:barChart>
        <c:barDir val="col"/>
        <c:grouping val="clustered"/>
        <c:varyColors val="0"/>
        <c:ser>
          <c:idx val="1"/>
          <c:order val="1"/>
          <c:tx>
            <c:strRef>
              <c:f>'FA summary'!$C$30</c:f>
              <c:strCache>
                <c:ptCount val="1"/>
                <c:pt idx="0">
                  <c:v>Acetate</c:v>
                </c:pt>
              </c:strCache>
            </c:strRef>
          </c:tx>
          <c:spPr>
            <a:pattFill prst="dkDnDiag">
              <a:fgClr>
                <a:schemeClr val="tx1"/>
              </a:fgClr>
              <a:bgClr>
                <a:schemeClr val="bg1"/>
              </a:bgClr>
            </a:pattFill>
            <a:ln>
              <a:solidFill>
                <a:schemeClr val="tx1"/>
              </a:solidFill>
            </a:ln>
            <a:effectLst/>
          </c:spPr>
          <c:invertIfNegative val="0"/>
          <c:errBars>
            <c:errBarType val="plus"/>
            <c:errValType val="cust"/>
            <c:noEndCap val="0"/>
            <c:plus>
              <c:numRef>
                <c:f>'FA summary'!$L$30:$Q$30</c:f>
                <c:numCache>
                  <c:formatCode>General</c:formatCode>
                  <c:ptCount val="6"/>
                  <c:pt idx="0">
                    <c:v>1.1371595128358696</c:v>
                  </c:pt>
                  <c:pt idx="1">
                    <c:v>0.59999464179506379</c:v>
                  </c:pt>
                  <c:pt idx="2">
                    <c:v>1.2751250758909427</c:v>
                  </c:pt>
                  <c:pt idx="3">
                    <c:v>4.1765843138908636</c:v>
                  </c:pt>
                  <c:pt idx="4">
                    <c:v>0.79772377452545107</c:v>
                  </c:pt>
                  <c:pt idx="5">
                    <c:v>4.1231092960014895</c:v>
                  </c:pt>
                </c:numCache>
              </c:numRef>
            </c:plus>
            <c:minus>
              <c:numRef>
                <c:f>'FA summary'!$L$30:$Q$30</c:f>
                <c:numCache>
                  <c:formatCode>General</c:formatCode>
                  <c:ptCount val="6"/>
                  <c:pt idx="0">
                    <c:v>1.1371595128358696</c:v>
                  </c:pt>
                  <c:pt idx="1">
                    <c:v>0.59999464179506379</c:v>
                  </c:pt>
                  <c:pt idx="2">
                    <c:v>1.2751250758909427</c:v>
                  </c:pt>
                  <c:pt idx="3">
                    <c:v>4.1765843138908636</c:v>
                  </c:pt>
                  <c:pt idx="4">
                    <c:v>0.79772377452545107</c:v>
                  </c:pt>
                  <c:pt idx="5">
                    <c:v>4.1231092960014895</c:v>
                  </c:pt>
                </c:numCache>
              </c:numRef>
            </c:minus>
            <c:spPr>
              <a:noFill/>
              <a:ln w="9525" cap="flat" cmpd="sng" algn="ctr">
                <a:solidFill>
                  <a:schemeClr val="tx1">
                    <a:lumMod val="65000"/>
                    <a:lumOff val="35000"/>
                  </a:schemeClr>
                </a:solidFill>
                <a:round/>
              </a:ln>
              <a:effectLst/>
            </c:spPr>
          </c:errBars>
          <c:cat>
            <c:multiLvlStrRef>
              <c:f>'FA summary'!$D$27:$I$28</c:f>
              <c:multiLvlStrCache>
                <c:ptCount val="6"/>
                <c:lvl>
                  <c:pt idx="0">
                    <c:v>%SFA</c:v>
                  </c:pt>
                  <c:pt idx="1">
                    <c:v>%MUFA</c:v>
                  </c:pt>
                  <c:pt idx="2">
                    <c:v>%PUFA</c:v>
                  </c:pt>
                  <c:pt idx="3">
                    <c:v>%SFA</c:v>
                  </c:pt>
                  <c:pt idx="4">
                    <c:v>%MUFA</c:v>
                  </c:pt>
                  <c:pt idx="5">
                    <c:v>%PUFA</c:v>
                  </c:pt>
                </c:lvl>
                <c:lvl>
                  <c:pt idx="0">
                    <c:v>Exp. phase</c:v>
                  </c:pt>
                  <c:pt idx="3">
                    <c:v>Stat. phase</c:v>
                  </c:pt>
                </c:lvl>
              </c:multiLvlStrCache>
            </c:multiLvlStrRef>
          </c:cat>
          <c:val>
            <c:numRef>
              <c:f>'FA summary'!$D$30:$I$30</c:f>
              <c:numCache>
                <c:formatCode>General</c:formatCode>
                <c:ptCount val="6"/>
                <c:pt idx="0">
                  <c:v>67.205952458568675</c:v>
                </c:pt>
                <c:pt idx="1">
                  <c:v>8.7792623850689022</c:v>
                </c:pt>
                <c:pt idx="2">
                  <c:v>27.831785684832028</c:v>
                </c:pt>
                <c:pt idx="3">
                  <c:v>59.666938118130211</c:v>
                </c:pt>
                <c:pt idx="4">
                  <c:v>9.5302287922771161</c:v>
                </c:pt>
                <c:pt idx="5">
                  <c:v>35.209401500730095</c:v>
                </c:pt>
              </c:numCache>
            </c:numRef>
          </c:val>
          <c:extLst>
            <c:ext xmlns:c16="http://schemas.microsoft.com/office/drawing/2014/chart" uri="{C3380CC4-5D6E-409C-BE32-E72D297353CC}">
              <c16:uniqueId val="{00000000-D6BF-4C44-8B32-0A4195AE14C9}"/>
            </c:ext>
          </c:extLst>
        </c:ser>
        <c:ser>
          <c:idx val="2"/>
          <c:order val="2"/>
          <c:tx>
            <c:strRef>
              <c:f>'FA summary'!$C$31</c:f>
              <c:strCache>
                <c:ptCount val="1"/>
                <c:pt idx="0">
                  <c:v>Mix</c:v>
                </c:pt>
              </c:strCache>
            </c:strRef>
          </c:tx>
          <c:spPr>
            <a:pattFill prst="wdUpDiag">
              <a:fgClr>
                <a:schemeClr val="tx1"/>
              </a:fgClr>
              <a:bgClr>
                <a:schemeClr val="bg1"/>
              </a:bgClr>
            </a:pattFill>
            <a:ln>
              <a:solidFill>
                <a:schemeClr val="tx1"/>
              </a:solidFill>
            </a:ln>
            <a:effectLst/>
          </c:spPr>
          <c:invertIfNegative val="0"/>
          <c:errBars>
            <c:errBarType val="plus"/>
            <c:errValType val="cust"/>
            <c:noEndCap val="0"/>
            <c:plus>
              <c:numRef>
                <c:f>'FA summary'!$L$31:$Q$31</c:f>
                <c:numCache>
                  <c:formatCode>General</c:formatCode>
                  <c:ptCount val="6"/>
                  <c:pt idx="0">
                    <c:v>4.7303137819715833</c:v>
                  </c:pt>
                  <c:pt idx="1">
                    <c:v>0.57024222816395731</c:v>
                  </c:pt>
                  <c:pt idx="2">
                    <c:v>4.2293952436308473</c:v>
                  </c:pt>
                  <c:pt idx="3">
                    <c:v>4.8543851030483269</c:v>
                  </c:pt>
                  <c:pt idx="4">
                    <c:v>0.18996741714119986</c:v>
                  </c:pt>
                  <c:pt idx="5">
                    <c:v>4.856192310214932</c:v>
                  </c:pt>
                </c:numCache>
              </c:numRef>
            </c:plus>
            <c:minus>
              <c:numRef>
                <c:f>'FA summary'!$L$31:$Q$31</c:f>
                <c:numCache>
                  <c:formatCode>General</c:formatCode>
                  <c:ptCount val="6"/>
                  <c:pt idx="0">
                    <c:v>4.7303137819715833</c:v>
                  </c:pt>
                  <c:pt idx="1">
                    <c:v>0.57024222816395731</c:v>
                  </c:pt>
                  <c:pt idx="2">
                    <c:v>4.2293952436308473</c:v>
                  </c:pt>
                  <c:pt idx="3">
                    <c:v>4.8543851030483269</c:v>
                  </c:pt>
                  <c:pt idx="4">
                    <c:v>0.18996741714119986</c:v>
                  </c:pt>
                  <c:pt idx="5">
                    <c:v>4.856192310214932</c:v>
                  </c:pt>
                </c:numCache>
              </c:numRef>
            </c:minus>
            <c:spPr>
              <a:noFill/>
              <a:ln w="9525" cap="flat" cmpd="sng" algn="ctr">
                <a:solidFill>
                  <a:schemeClr val="tx1">
                    <a:lumMod val="65000"/>
                    <a:lumOff val="35000"/>
                  </a:schemeClr>
                </a:solidFill>
                <a:round/>
              </a:ln>
              <a:effectLst/>
            </c:spPr>
          </c:errBars>
          <c:cat>
            <c:multiLvlStrRef>
              <c:f>'FA summary'!$D$27:$I$28</c:f>
              <c:multiLvlStrCache>
                <c:ptCount val="6"/>
                <c:lvl>
                  <c:pt idx="0">
                    <c:v>%SFA</c:v>
                  </c:pt>
                  <c:pt idx="1">
                    <c:v>%MUFA</c:v>
                  </c:pt>
                  <c:pt idx="2">
                    <c:v>%PUFA</c:v>
                  </c:pt>
                  <c:pt idx="3">
                    <c:v>%SFA</c:v>
                  </c:pt>
                  <c:pt idx="4">
                    <c:v>%MUFA</c:v>
                  </c:pt>
                  <c:pt idx="5">
                    <c:v>%PUFA</c:v>
                  </c:pt>
                </c:lvl>
                <c:lvl>
                  <c:pt idx="0">
                    <c:v>Exp. phase</c:v>
                  </c:pt>
                  <c:pt idx="3">
                    <c:v>Stat. phase</c:v>
                  </c:pt>
                </c:lvl>
              </c:multiLvlStrCache>
            </c:multiLvlStrRef>
          </c:cat>
          <c:val>
            <c:numRef>
              <c:f>'FA summary'!$D$31:$I$31</c:f>
              <c:numCache>
                <c:formatCode>General</c:formatCode>
                <c:ptCount val="6"/>
                <c:pt idx="0">
                  <c:v>75.421558065316134</c:v>
                </c:pt>
                <c:pt idx="1">
                  <c:v>6.6596366576119639</c:v>
                </c:pt>
                <c:pt idx="2">
                  <c:v>20.662864448933462</c:v>
                </c:pt>
                <c:pt idx="3">
                  <c:v>76.529862654253876</c:v>
                </c:pt>
                <c:pt idx="4">
                  <c:v>5.1569037880913928</c:v>
                </c:pt>
                <c:pt idx="5">
                  <c:v>20.616919551704662</c:v>
                </c:pt>
              </c:numCache>
            </c:numRef>
          </c:val>
          <c:extLst>
            <c:ext xmlns:c16="http://schemas.microsoft.com/office/drawing/2014/chart" uri="{C3380CC4-5D6E-409C-BE32-E72D297353CC}">
              <c16:uniqueId val="{00000001-D6BF-4C44-8B32-0A4195AE14C9}"/>
            </c:ext>
          </c:extLst>
        </c:ser>
        <c:dLbls>
          <c:showLegendKey val="0"/>
          <c:showVal val="0"/>
          <c:showCatName val="0"/>
          <c:showSerName val="0"/>
          <c:showPercent val="0"/>
          <c:showBubbleSize val="0"/>
        </c:dLbls>
        <c:gapWidth val="219"/>
        <c:overlap val="-27"/>
        <c:axId val="822447151"/>
        <c:axId val="866472431"/>
        <c:extLst>
          <c:ext xmlns:c15="http://schemas.microsoft.com/office/drawing/2012/chart" uri="{02D57815-91ED-43cb-92C2-25804820EDAC}">
            <c15:filteredBarSeries>
              <c15:ser>
                <c:idx val="0"/>
                <c:order val="0"/>
                <c:tx>
                  <c:strRef>
                    <c:extLst>
                      <c:ext uri="{02D57815-91ED-43cb-92C2-25804820EDAC}">
                        <c15:formulaRef>
                          <c15:sqref>'FA summary'!$C$29</c15:sqref>
                        </c15:formulaRef>
                      </c:ext>
                    </c:extLst>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plus"/>
                  <c:errValType val="cust"/>
                  <c:noEndCap val="0"/>
                  <c:plus>
                    <c:numLit>
                      <c:ptCount val="0"/>
                    </c:numLit>
                  </c:plus>
                  <c:minus>
                    <c:numLit>
                      <c:ptCount val="0"/>
                    </c:numLit>
                  </c:minus>
                  <c:spPr>
                    <a:noFill/>
                    <a:ln w="9525" cap="flat" cmpd="sng" algn="ctr">
                      <a:solidFill>
                        <a:schemeClr val="tx1">
                          <a:lumMod val="65000"/>
                          <a:lumOff val="35000"/>
                        </a:schemeClr>
                      </a:solidFill>
                      <a:round/>
                    </a:ln>
                    <a:effectLst/>
                  </c:spPr>
                </c:errBars>
                <c:cat>
                  <c:multiLvlStrRef>
                    <c:extLst>
                      <c:ext uri="{02D57815-91ED-43cb-92C2-25804820EDAC}">
                        <c15:formulaRef>
                          <c15:sqref>'FA summary'!$D$27:$I$28</c15:sqref>
                        </c15:formulaRef>
                      </c:ext>
                    </c:extLst>
                    <c:multiLvlStrCache>
                      <c:ptCount val="6"/>
                      <c:lvl>
                        <c:pt idx="0">
                          <c:v>%SFA</c:v>
                        </c:pt>
                        <c:pt idx="1">
                          <c:v>%MUFA</c:v>
                        </c:pt>
                        <c:pt idx="2">
                          <c:v>%PUFA</c:v>
                        </c:pt>
                        <c:pt idx="3">
                          <c:v>%SFA</c:v>
                        </c:pt>
                        <c:pt idx="4">
                          <c:v>%MUFA</c:v>
                        </c:pt>
                        <c:pt idx="5">
                          <c:v>%PUFA</c:v>
                        </c:pt>
                      </c:lvl>
                      <c:lvl>
                        <c:pt idx="0">
                          <c:v>Exp. phase</c:v>
                        </c:pt>
                        <c:pt idx="3">
                          <c:v>Stat. phase</c:v>
                        </c:pt>
                      </c:lvl>
                    </c:multiLvlStrCache>
                  </c:multiLvlStrRef>
                </c:cat>
                <c:val>
                  <c:numRef>
                    <c:extLst>
                      <c:ext uri="{02D57815-91ED-43cb-92C2-25804820EDAC}">
                        <c15:formulaRef>
                          <c15:sqref>'FA summary'!$D$29:$I$29</c15:sqref>
                        </c15:formulaRef>
                      </c:ext>
                    </c:extLst>
                    <c:numCache>
                      <c:formatCode>General</c:formatCode>
                      <c:ptCount val="6"/>
                    </c:numCache>
                  </c:numRef>
                </c:val>
                <c:extLst>
                  <c:ext xmlns:c16="http://schemas.microsoft.com/office/drawing/2014/chart" uri="{C3380CC4-5D6E-409C-BE32-E72D297353CC}">
                    <c16:uniqueId val="{00000002-D6BF-4C44-8B32-0A4195AE14C9}"/>
                  </c:ext>
                </c:extLst>
              </c15:ser>
            </c15:filteredBarSeries>
          </c:ext>
        </c:extLst>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20"/>
      </c:valAx>
      <c:spPr>
        <a:noFill/>
        <a:ln>
          <a:noFill/>
        </a:ln>
        <a:effectLst/>
      </c:spPr>
    </c:plotArea>
    <c:legend>
      <c:legendPos val="b"/>
      <c:layout>
        <c:manualLayout>
          <c:xMode val="edge"/>
          <c:yMode val="edge"/>
          <c:x val="0.40626325941150598"/>
          <c:y val="0.86964311752697576"/>
          <c:w val="0.29870656265449042"/>
          <c:h val="8.869021580635753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41666666666667"/>
          <c:y val="5.3912219305920092E-2"/>
          <c:w val="0.67080555555555565"/>
          <c:h val="0.73832349081364823"/>
        </c:manualLayout>
      </c:layout>
      <c:barChart>
        <c:barDir val="col"/>
        <c:grouping val="clustered"/>
        <c:varyColors val="0"/>
        <c:ser>
          <c:idx val="0"/>
          <c:order val="0"/>
          <c:tx>
            <c:strRef>
              <c:f>'FA summary'!$L$4</c:f>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plus"/>
            <c:errValType val="cust"/>
            <c:noEndCap val="0"/>
            <c:plus>
              <c:numRef>
                <c:f>'FA summary'!$P$5:$P$6</c:f>
                <c:numCache>
                  <c:formatCode>General</c:formatCode>
                  <c:ptCount val="2"/>
                  <c:pt idx="0">
                    <c:v>35.249837701275531</c:v>
                  </c:pt>
                  <c:pt idx="1">
                    <c:v>2.2854986727623845</c:v>
                  </c:pt>
                </c:numCache>
              </c:numRef>
            </c:plus>
            <c:minus>
              <c:numRef>
                <c:f>'FA summary'!$P$5:$P$6</c:f>
                <c:numCache>
                  <c:formatCode>General</c:formatCode>
                  <c:ptCount val="2"/>
                  <c:pt idx="0">
                    <c:v>35.249837701275531</c:v>
                  </c:pt>
                  <c:pt idx="1">
                    <c:v>2.2854986727623845</c:v>
                  </c:pt>
                </c:numCache>
              </c:numRef>
            </c:minus>
            <c:spPr>
              <a:noFill/>
              <a:ln w="9525" cap="flat" cmpd="sng" algn="ctr">
                <a:solidFill>
                  <a:sysClr val="windowText" lastClr="000000"/>
                </a:solidFill>
                <a:round/>
              </a:ln>
              <a:effectLst/>
            </c:spPr>
          </c:errBars>
          <c:cat>
            <c:strRef>
              <c:f>'FA summary'!$K$5:$K$6</c:f>
              <c:strCache>
                <c:ptCount val="2"/>
                <c:pt idx="0">
                  <c:v>Exp. Phase</c:v>
                </c:pt>
                <c:pt idx="1">
                  <c:v>Stat. Phase</c:v>
                </c:pt>
              </c:strCache>
            </c:strRef>
          </c:cat>
          <c:val>
            <c:numRef>
              <c:f>'FA summary'!$L$5:$L$6</c:f>
              <c:numCache>
                <c:formatCode>General</c:formatCode>
                <c:ptCount val="2"/>
                <c:pt idx="0">
                  <c:v>143.02161235113184</c:v>
                </c:pt>
                <c:pt idx="1">
                  <c:v>82.208512846752228</c:v>
                </c:pt>
              </c:numCache>
            </c:numRef>
          </c:val>
          <c:extLst>
            <c:ext xmlns:c16="http://schemas.microsoft.com/office/drawing/2014/chart" uri="{C3380CC4-5D6E-409C-BE32-E72D297353CC}">
              <c16:uniqueId val="{00000000-7C3E-4305-99FA-55B7024C1D06}"/>
            </c:ext>
          </c:extLst>
        </c:ser>
        <c:ser>
          <c:idx val="1"/>
          <c:order val="1"/>
          <c:tx>
            <c:strRef>
              <c:f>'FA summary'!$M$4</c:f>
              <c:strCache>
                <c:ptCount val="1"/>
                <c:pt idx="0">
                  <c:v>Xylose</c:v>
                </c:pt>
              </c:strCache>
            </c:strRef>
          </c:tx>
          <c:spPr>
            <a:pattFill prst="pct10">
              <a:fgClr>
                <a:sysClr val="windowText" lastClr="000000"/>
              </a:fgClr>
              <a:bgClr>
                <a:sysClr val="window" lastClr="FFFFFF"/>
              </a:bgClr>
            </a:pattFill>
            <a:ln>
              <a:solidFill>
                <a:schemeClr val="tx1"/>
              </a:solidFill>
            </a:ln>
            <a:effectLst/>
          </c:spPr>
          <c:invertIfNegative val="0"/>
          <c:errBars>
            <c:errBarType val="both"/>
            <c:errValType val="cust"/>
            <c:noEndCap val="0"/>
            <c:plus>
              <c:numRef>
                <c:f>'FA summary'!$Q$5:$Q$6</c:f>
                <c:numCache>
                  <c:formatCode>General</c:formatCode>
                  <c:ptCount val="2"/>
                  <c:pt idx="0">
                    <c:v>0.5356391026207995</c:v>
                  </c:pt>
                  <c:pt idx="1">
                    <c:v>5.1122951052267256</c:v>
                  </c:pt>
                </c:numCache>
              </c:numRef>
            </c:plus>
            <c:minus>
              <c:numRef>
                <c:f>'FA summary'!$Q$5:$Q$6</c:f>
                <c:numCache>
                  <c:formatCode>General</c:formatCode>
                  <c:ptCount val="2"/>
                  <c:pt idx="0">
                    <c:v>0.5356391026207995</c:v>
                  </c:pt>
                  <c:pt idx="1">
                    <c:v>5.1122951052267256</c:v>
                  </c:pt>
                </c:numCache>
              </c:numRef>
            </c:minus>
            <c:spPr>
              <a:noFill/>
              <a:ln w="9525" cap="flat" cmpd="sng" algn="ctr">
                <a:solidFill>
                  <a:schemeClr val="tx1">
                    <a:lumMod val="65000"/>
                    <a:lumOff val="35000"/>
                  </a:schemeClr>
                </a:solidFill>
                <a:round/>
              </a:ln>
              <a:effectLst/>
            </c:spPr>
          </c:errBars>
          <c:cat>
            <c:strRef>
              <c:f>'FA summary'!$K$5:$K$6</c:f>
              <c:strCache>
                <c:ptCount val="2"/>
                <c:pt idx="0">
                  <c:v>Exp. Phase</c:v>
                </c:pt>
                <c:pt idx="1">
                  <c:v>Stat. Phase</c:v>
                </c:pt>
              </c:strCache>
            </c:strRef>
          </c:cat>
          <c:val>
            <c:numRef>
              <c:f>'FA summary'!$M$5:$M$6</c:f>
              <c:numCache>
                <c:formatCode>General</c:formatCode>
                <c:ptCount val="2"/>
                <c:pt idx="0">
                  <c:v>64.947670771726436</c:v>
                </c:pt>
                <c:pt idx="1">
                  <c:v>59.742393477216524</c:v>
                </c:pt>
              </c:numCache>
            </c:numRef>
          </c:val>
          <c:extLst>
            <c:ext xmlns:c16="http://schemas.microsoft.com/office/drawing/2014/chart" uri="{C3380CC4-5D6E-409C-BE32-E72D297353CC}">
              <c16:uniqueId val="{00000001-7C3E-4305-99FA-55B7024C1D06}"/>
            </c:ext>
          </c:extLst>
        </c:ser>
        <c:dLbls>
          <c:showLegendKey val="0"/>
          <c:showVal val="0"/>
          <c:showCatName val="0"/>
          <c:showSerName val="0"/>
          <c:showPercent val="0"/>
          <c:showBubbleSize val="0"/>
        </c:dLbls>
        <c:gapWidth val="219"/>
        <c:overlap val="-27"/>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4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339424189554217E-2"/>
          <c:y val="5.3912219305920092E-2"/>
          <c:w val="0.75498119033976041"/>
          <c:h val="0.48832349081364829"/>
        </c:manualLayout>
      </c:layout>
      <c:barChart>
        <c:barDir val="col"/>
        <c:grouping val="clustered"/>
        <c:varyColors val="0"/>
        <c:ser>
          <c:idx val="0"/>
          <c:order val="0"/>
          <c:tx>
            <c:strRef>
              <c:f>'FA summary'!$C$28</c:f>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plus"/>
            <c:errValType val="cust"/>
            <c:noEndCap val="0"/>
            <c:plus>
              <c:numRef>
                <c:f>'FA summary'!$L$28:$Q$28</c:f>
                <c:numCache>
                  <c:formatCode>General</c:formatCode>
                  <c:ptCount val="6"/>
                  <c:pt idx="0">
                    <c:v>0.58529368807774662</c:v>
                  </c:pt>
                  <c:pt idx="1">
                    <c:v>0.73249192580837807</c:v>
                  </c:pt>
                  <c:pt idx="2">
                    <c:v>0.4733036435892729</c:v>
                  </c:pt>
                  <c:pt idx="3">
                    <c:v>0.70397509629640342</c:v>
                  </c:pt>
                  <c:pt idx="4">
                    <c:v>0.43909324082050061</c:v>
                  </c:pt>
                  <c:pt idx="5">
                    <c:v>0.5143049530980276</c:v>
                  </c:pt>
                </c:numCache>
              </c:numRef>
            </c:plus>
            <c:minus>
              <c:numRef>
                <c:f>'FA summary'!$L$28:$Q$28</c:f>
                <c:numCache>
                  <c:formatCode>General</c:formatCode>
                  <c:ptCount val="6"/>
                  <c:pt idx="0">
                    <c:v>0.58529368807774662</c:v>
                  </c:pt>
                  <c:pt idx="1">
                    <c:v>0.73249192580837807</c:v>
                  </c:pt>
                  <c:pt idx="2">
                    <c:v>0.4733036435892729</c:v>
                  </c:pt>
                  <c:pt idx="3">
                    <c:v>0.70397509629640342</c:v>
                  </c:pt>
                  <c:pt idx="4">
                    <c:v>0.43909324082050061</c:v>
                  </c:pt>
                  <c:pt idx="5">
                    <c:v>0.5143049530980276</c:v>
                  </c:pt>
                </c:numCache>
              </c:numRef>
            </c:minus>
            <c:spPr>
              <a:noFill/>
              <a:ln w="9525" cap="flat" cmpd="sng" algn="ctr">
                <a:solidFill>
                  <a:sysClr val="windowText" lastClr="000000"/>
                </a:solidFill>
                <a:round/>
              </a:ln>
              <a:effectLst/>
            </c:spPr>
          </c:errBars>
          <c:cat>
            <c:multiLvlStrRef>
              <c:f>'FA summary'!$D$26:$I$27</c:f>
              <c:multiLvlStrCache>
                <c:ptCount val="6"/>
                <c:lvl>
                  <c:pt idx="0">
                    <c:v>%SFA</c:v>
                  </c:pt>
                  <c:pt idx="1">
                    <c:v>%MUFA</c:v>
                  </c:pt>
                  <c:pt idx="2">
                    <c:v>%PUFA</c:v>
                  </c:pt>
                  <c:pt idx="3">
                    <c:v>%SFA</c:v>
                  </c:pt>
                  <c:pt idx="4">
                    <c:v>%MUFA</c:v>
                  </c:pt>
                  <c:pt idx="5">
                    <c:v>%PUFA</c:v>
                  </c:pt>
                </c:lvl>
                <c:lvl>
                  <c:pt idx="0">
                    <c:v>Exp. phase</c:v>
                  </c:pt>
                  <c:pt idx="3">
                    <c:v>Stat. phase</c:v>
                  </c:pt>
                </c:lvl>
              </c:multiLvlStrCache>
            </c:multiLvlStrRef>
          </c:cat>
          <c:val>
            <c:numRef>
              <c:f>'FA summary'!$D$28:$I$28</c:f>
              <c:numCache>
                <c:formatCode>General</c:formatCode>
                <c:ptCount val="6"/>
                <c:pt idx="0">
                  <c:v>58.972142213790654</c:v>
                </c:pt>
                <c:pt idx="1">
                  <c:v>8.3458356689697393</c:v>
                </c:pt>
                <c:pt idx="2">
                  <c:v>32.682022117239597</c:v>
                </c:pt>
                <c:pt idx="3">
                  <c:v>45.838018060998145</c:v>
                </c:pt>
                <c:pt idx="4">
                  <c:v>19.224203499559646</c:v>
                </c:pt>
                <c:pt idx="5">
                  <c:v>34.937778439442191</c:v>
                </c:pt>
              </c:numCache>
            </c:numRef>
          </c:val>
          <c:extLst>
            <c:ext xmlns:c16="http://schemas.microsoft.com/office/drawing/2014/chart" uri="{C3380CC4-5D6E-409C-BE32-E72D297353CC}">
              <c16:uniqueId val="{00000000-90FE-499C-A74C-E3F351104107}"/>
            </c:ext>
          </c:extLst>
        </c:ser>
        <c:ser>
          <c:idx val="1"/>
          <c:order val="1"/>
          <c:tx>
            <c:strRef>
              <c:f>'FA summary'!$C$29</c:f>
              <c:strCache>
                <c:ptCount val="1"/>
                <c:pt idx="0">
                  <c:v>Xylose</c:v>
                </c:pt>
              </c:strCache>
            </c:strRef>
          </c:tx>
          <c:spPr>
            <a:pattFill prst="pct10">
              <a:fgClr>
                <a:sysClr val="windowText" lastClr="000000"/>
              </a:fgClr>
              <a:bgClr>
                <a:sysClr val="window" lastClr="FFFFFF"/>
              </a:bgClr>
            </a:pattFill>
            <a:ln>
              <a:solidFill>
                <a:schemeClr val="tx1"/>
              </a:solidFill>
            </a:ln>
            <a:effectLst/>
          </c:spPr>
          <c:invertIfNegative val="0"/>
          <c:errBars>
            <c:errBarType val="plus"/>
            <c:errValType val="cust"/>
            <c:noEndCap val="0"/>
            <c:plus>
              <c:numRef>
                <c:f>'FA summary'!$L$29:$Q$29</c:f>
                <c:numCache>
                  <c:formatCode>General</c:formatCode>
                  <c:ptCount val="6"/>
                  <c:pt idx="0">
                    <c:v>0.75069256993876476</c:v>
                  </c:pt>
                  <c:pt idx="1">
                    <c:v>0.62593704077051526</c:v>
                  </c:pt>
                  <c:pt idx="2">
                    <c:v>0.1251849958194157</c:v>
                  </c:pt>
                  <c:pt idx="3">
                    <c:v>0.85203408148377802</c:v>
                  </c:pt>
                  <c:pt idx="4">
                    <c:v>8.4355693912513366E-2</c:v>
                  </c:pt>
                  <c:pt idx="5">
                    <c:v>0.93638977539629664</c:v>
                  </c:pt>
                </c:numCache>
              </c:numRef>
            </c:plus>
            <c:minus>
              <c:numRef>
                <c:f>'FA summary'!$L$29:$Q$29</c:f>
                <c:numCache>
                  <c:formatCode>General</c:formatCode>
                  <c:ptCount val="6"/>
                  <c:pt idx="0">
                    <c:v>0.75069256993876476</c:v>
                  </c:pt>
                  <c:pt idx="1">
                    <c:v>0.62593704077051526</c:v>
                  </c:pt>
                  <c:pt idx="2">
                    <c:v>0.1251849958194157</c:v>
                  </c:pt>
                  <c:pt idx="3">
                    <c:v>0.85203408148377802</c:v>
                  </c:pt>
                  <c:pt idx="4">
                    <c:v>8.4355693912513366E-2</c:v>
                  </c:pt>
                  <c:pt idx="5">
                    <c:v>0.93638977539629664</c:v>
                  </c:pt>
                </c:numCache>
              </c:numRef>
            </c:minus>
            <c:spPr>
              <a:noFill/>
              <a:ln w="9525" cap="flat" cmpd="sng" algn="ctr">
                <a:solidFill>
                  <a:sysClr val="windowText" lastClr="000000"/>
                </a:solidFill>
                <a:round/>
              </a:ln>
              <a:effectLst/>
            </c:spPr>
          </c:errBars>
          <c:cat>
            <c:multiLvlStrRef>
              <c:f>'FA summary'!$D$26:$I$27</c:f>
              <c:multiLvlStrCache>
                <c:ptCount val="6"/>
                <c:lvl>
                  <c:pt idx="0">
                    <c:v>%SFA</c:v>
                  </c:pt>
                  <c:pt idx="1">
                    <c:v>%MUFA</c:v>
                  </c:pt>
                  <c:pt idx="2">
                    <c:v>%PUFA</c:v>
                  </c:pt>
                  <c:pt idx="3">
                    <c:v>%SFA</c:v>
                  </c:pt>
                  <c:pt idx="4">
                    <c:v>%MUFA</c:v>
                  </c:pt>
                  <c:pt idx="5">
                    <c:v>%PUFA</c:v>
                  </c:pt>
                </c:lvl>
                <c:lvl>
                  <c:pt idx="0">
                    <c:v>Exp. phase</c:v>
                  </c:pt>
                  <c:pt idx="3">
                    <c:v>Stat. phase</c:v>
                  </c:pt>
                </c:lvl>
              </c:multiLvlStrCache>
            </c:multiLvlStrRef>
          </c:cat>
          <c:val>
            <c:numRef>
              <c:f>'FA summary'!$D$29:$I$29</c:f>
              <c:numCache>
                <c:formatCode>General</c:formatCode>
                <c:ptCount val="6"/>
                <c:pt idx="0">
                  <c:v>62.864479294582758</c:v>
                </c:pt>
                <c:pt idx="1">
                  <c:v>16.927244952484862</c:v>
                </c:pt>
                <c:pt idx="2">
                  <c:v>20.208275752932387</c:v>
                </c:pt>
                <c:pt idx="3">
                  <c:v>53.609586288770856</c:v>
                </c:pt>
                <c:pt idx="4">
                  <c:v>19.14289379653248</c:v>
                </c:pt>
                <c:pt idx="5">
                  <c:v>27.247519914696657</c:v>
                </c:pt>
              </c:numCache>
            </c:numRef>
          </c:val>
          <c:extLst>
            <c:ext xmlns:c16="http://schemas.microsoft.com/office/drawing/2014/chart" uri="{C3380CC4-5D6E-409C-BE32-E72D297353CC}">
              <c16:uniqueId val="{00000001-90FE-499C-A74C-E3F351104107}"/>
            </c:ext>
          </c:extLst>
        </c:ser>
        <c:dLbls>
          <c:showLegendKey val="0"/>
          <c:showVal val="0"/>
          <c:showCatName val="0"/>
          <c:showSerName val="0"/>
          <c:showPercent val="0"/>
          <c:showBubbleSize val="0"/>
        </c:dLbls>
        <c:gapWidth val="219"/>
        <c:overlap val="-27"/>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10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975"/>
          <c:y val="7.7069807714703453E-2"/>
          <c:w val="0.68191666666666662"/>
          <c:h val="0.64879413546372022"/>
        </c:manualLayout>
      </c:layout>
      <c:barChart>
        <c:barDir val="col"/>
        <c:grouping val="clustered"/>
        <c:varyColors val="0"/>
        <c:ser>
          <c:idx val="0"/>
          <c:order val="0"/>
          <c:tx>
            <c:strRef>
              <c:f>'FA summary'!$L$5</c:f>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plus"/>
            <c:errValType val="cust"/>
            <c:noEndCap val="0"/>
            <c:plus>
              <c:numRef>
                <c:f>'FA summary'!$Q$6:$Q$7</c:f>
                <c:numCache>
                  <c:formatCode>General</c:formatCode>
                  <c:ptCount val="2"/>
                  <c:pt idx="0">
                    <c:v>18.91439994182609</c:v>
                  </c:pt>
                  <c:pt idx="1">
                    <c:v>10.190961659716468</c:v>
                  </c:pt>
                </c:numCache>
              </c:numRef>
            </c:plus>
            <c:minus>
              <c:numRef>
                <c:f>'FA summary'!$Q$6:$Q$7</c:f>
                <c:numCache>
                  <c:formatCode>General</c:formatCode>
                  <c:ptCount val="2"/>
                  <c:pt idx="0">
                    <c:v>18.91439994182609</c:v>
                  </c:pt>
                  <c:pt idx="1">
                    <c:v>10.190961659716468</c:v>
                  </c:pt>
                </c:numCache>
              </c:numRef>
            </c:minus>
            <c:spPr>
              <a:noFill/>
              <a:ln w="9525" cap="flat" cmpd="sng" algn="ctr">
                <a:solidFill>
                  <a:schemeClr val="tx1">
                    <a:lumMod val="65000"/>
                    <a:lumOff val="35000"/>
                  </a:schemeClr>
                </a:solidFill>
                <a:round/>
              </a:ln>
              <a:effectLst/>
            </c:spPr>
          </c:errBars>
          <c:cat>
            <c:strRef>
              <c:f>'FA summary'!$K$6:$K$7</c:f>
              <c:strCache>
                <c:ptCount val="2"/>
                <c:pt idx="0">
                  <c:v>Exp. Phase</c:v>
                </c:pt>
                <c:pt idx="1">
                  <c:v>Stat. Phase</c:v>
                </c:pt>
              </c:strCache>
            </c:strRef>
          </c:cat>
          <c:val>
            <c:numRef>
              <c:f>'FA summary'!$L$6:$L$7</c:f>
              <c:numCache>
                <c:formatCode>General</c:formatCode>
                <c:ptCount val="2"/>
                <c:pt idx="0">
                  <c:v>218.28689323866601</c:v>
                </c:pt>
                <c:pt idx="1">
                  <c:v>162.40678143572919</c:v>
                </c:pt>
              </c:numCache>
            </c:numRef>
          </c:val>
          <c:extLst>
            <c:ext xmlns:c16="http://schemas.microsoft.com/office/drawing/2014/chart" uri="{C3380CC4-5D6E-409C-BE32-E72D297353CC}">
              <c16:uniqueId val="{00000000-52AE-4628-85AC-D4E521180915}"/>
            </c:ext>
          </c:extLst>
        </c:ser>
        <c:ser>
          <c:idx val="1"/>
          <c:order val="1"/>
          <c:tx>
            <c:strRef>
              <c:f>'FA summary'!$M$5</c:f>
              <c:strCache>
                <c:ptCount val="1"/>
                <c:pt idx="0">
                  <c:v>Acetate</c:v>
                </c:pt>
              </c:strCache>
            </c:strRef>
          </c:tx>
          <c:spPr>
            <a:pattFill prst="dkDnDiag">
              <a:fgClr>
                <a:schemeClr val="tx1"/>
              </a:fgClr>
              <a:bgClr>
                <a:schemeClr val="bg1"/>
              </a:bgClr>
            </a:pattFill>
            <a:ln>
              <a:solidFill>
                <a:schemeClr val="tx1"/>
              </a:solidFill>
            </a:ln>
            <a:effectLst/>
          </c:spPr>
          <c:invertIfNegative val="0"/>
          <c:errBars>
            <c:errBarType val="plus"/>
            <c:errValType val="cust"/>
            <c:noEndCap val="0"/>
            <c:plus>
              <c:numRef>
                <c:f>'FA summary'!$R$6:$R$7</c:f>
                <c:numCache>
                  <c:formatCode>General</c:formatCode>
                  <c:ptCount val="2"/>
                  <c:pt idx="0">
                    <c:v>2.634787563065085</c:v>
                  </c:pt>
                  <c:pt idx="1">
                    <c:v>12.837829295229367</c:v>
                  </c:pt>
                </c:numCache>
              </c:numRef>
            </c:plus>
            <c:minus>
              <c:numRef>
                <c:f>'FA summary'!$R$6:$R$7</c:f>
                <c:numCache>
                  <c:formatCode>General</c:formatCode>
                  <c:ptCount val="2"/>
                  <c:pt idx="0">
                    <c:v>2.634787563065085</c:v>
                  </c:pt>
                  <c:pt idx="1">
                    <c:v>12.837829295229367</c:v>
                  </c:pt>
                </c:numCache>
              </c:numRef>
            </c:minus>
            <c:spPr>
              <a:noFill/>
              <a:ln w="9525" cap="flat" cmpd="sng" algn="ctr">
                <a:solidFill>
                  <a:schemeClr val="tx1">
                    <a:lumMod val="65000"/>
                    <a:lumOff val="35000"/>
                  </a:schemeClr>
                </a:solidFill>
                <a:round/>
              </a:ln>
              <a:effectLst/>
            </c:spPr>
          </c:errBars>
          <c:cat>
            <c:strRef>
              <c:f>'FA summary'!$K$6:$K$7</c:f>
              <c:strCache>
                <c:ptCount val="2"/>
                <c:pt idx="0">
                  <c:v>Exp. Phase</c:v>
                </c:pt>
                <c:pt idx="1">
                  <c:v>Stat. Phase</c:v>
                </c:pt>
              </c:strCache>
            </c:strRef>
          </c:cat>
          <c:val>
            <c:numRef>
              <c:f>'FA summary'!$M$6:$M$7</c:f>
              <c:numCache>
                <c:formatCode>General</c:formatCode>
                <c:ptCount val="2"/>
                <c:pt idx="0">
                  <c:v>318.15001154287268</c:v>
                </c:pt>
                <c:pt idx="1">
                  <c:v>87.331037822328042</c:v>
                </c:pt>
              </c:numCache>
            </c:numRef>
          </c:val>
          <c:extLst>
            <c:ext xmlns:c16="http://schemas.microsoft.com/office/drawing/2014/chart" uri="{C3380CC4-5D6E-409C-BE32-E72D297353CC}">
              <c16:uniqueId val="{00000001-52AE-4628-85AC-D4E521180915}"/>
            </c:ext>
          </c:extLst>
        </c:ser>
        <c:ser>
          <c:idx val="2"/>
          <c:order val="2"/>
          <c:tx>
            <c:strRef>
              <c:f>'FA summary'!$N$5</c:f>
              <c:strCache>
                <c:ptCount val="1"/>
                <c:pt idx="0">
                  <c:v>Mix</c:v>
                </c:pt>
              </c:strCache>
            </c:strRef>
          </c:tx>
          <c:spPr>
            <a:pattFill prst="wdUpDiag">
              <a:fgClr>
                <a:schemeClr val="tx1"/>
              </a:fgClr>
              <a:bgClr>
                <a:schemeClr val="bg1"/>
              </a:bgClr>
            </a:pattFill>
            <a:ln>
              <a:solidFill>
                <a:schemeClr val="tx1"/>
              </a:solidFill>
            </a:ln>
            <a:effectLst/>
          </c:spPr>
          <c:invertIfNegative val="0"/>
          <c:errBars>
            <c:errBarType val="plus"/>
            <c:errValType val="cust"/>
            <c:noEndCap val="0"/>
            <c:plus>
              <c:numRef>
                <c:f>'FA summary'!$S$6:$S$7</c:f>
                <c:numCache>
                  <c:formatCode>General</c:formatCode>
                  <c:ptCount val="2"/>
                  <c:pt idx="0">
                    <c:v>31.992326998377159</c:v>
                  </c:pt>
                  <c:pt idx="1">
                    <c:v>7.3185882019968158</c:v>
                  </c:pt>
                </c:numCache>
              </c:numRef>
            </c:plus>
            <c:minus>
              <c:numRef>
                <c:f>'FA summary'!$S$6:$S$7</c:f>
                <c:numCache>
                  <c:formatCode>General</c:formatCode>
                  <c:ptCount val="2"/>
                  <c:pt idx="0">
                    <c:v>31.992326998377159</c:v>
                  </c:pt>
                  <c:pt idx="1">
                    <c:v>7.3185882019968158</c:v>
                  </c:pt>
                </c:numCache>
              </c:numRef>
            </c:minus>
            <c:spPr>
              <a:noFill/>
              <a:ln w="9525" cap="flat" cmpd="sng" algn="ctr">
                <a:solidFill>
                  <a:schemeClr val="tx1">
                    <a:lumMod val="65000"/>
                    <a:lumOff val="35000"/>
                  </a:schemeClr>
                </a:solidFill>
                <a:round/>
              </a:ln>
              <a:effectLst/>
            </c:spPr>
          </c:errBars>
          <c:cat>
            <c:strRef>
              <c:f>'FA summary'!$K$6:$K$7</c:f>
              <c:strCache>
                <c:ptCount val="2"/>
                <c:pt idx="0">
                  <c:v>Exp. Phase</c:v>
                </c:pt>
                <c:pt idx="1">
                  <c:v>Stat. Phase</c:v>
                </c:pt>
              </c:strCache>
            </c:strRef>
          </c:cat>
          <c:val>
            <c:numRef>
              <c:f>'FA summary'!$N$6:$N$7</c:f>
              <c:numCache>
                <c:formatCode>General</c:formatCode>
                <c:ptCount val="2"/>
                <c:pt idx="0">
                  <c:v>216.24192886840351</c:v>
                </c:pt>
                <c:pt idx="1">
                  <c:v>66.325911938194082</c:v>
                </c:pt>
              </c:numCache>
            </c:numRef>
          </c:val>
          <c:extLst>
            <c:ext xmlns:c16="http://schemas.microsoft.com/office/drawing/2014/chart" uri="{C3380CC4-5D6E-409C-BE32-E72D297353CC}">
              <c16:uniqueId val="{00000002-52AE-4628-85AC-D4E521180915}"/>
            </c:ext>
          </c:extLst>
        </c:ser>
        <c:dLbls>
          <c:showLegendKey val="0"/>
          <c:showVal val="0"/>
          <c:showCatName val="0"/>
          <c:showSerName val="0"/>
          <c:showPercent val="0"/>
          <c:showBubbleSize val="0"/>
        </c:dLbls>
        <c:gapWidth val="219"/>
        <c:overlap val="-27"/>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100"/>
      </c:valAx>
      <c:spPr>
        <a:noFill/>
        <a:ln>
          <a:noFill/>
        </a:ln>
        <a:effectLst/>
      </c:spPr>
    </c:plotArea>
    <c:legend>
      <c:legendPos val="b"/>
      <c:layout>
        <c:manualLayout>
          <c:xMode val="edge"/>
          <c:yMode val="edge"/>
          <c:x val="0.26081627296587928"/>
          <c:y val="0.79538159427484256"/>
          <c:w val="0.43947834645669293"/>
          <c:h val="7.5155511471104386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808311461067366"/>
          <c:y val="0.15526562915093814"/>
          <c:w val="0.67080577427821519"/>
          <c:h val="0.40887767899617572"/>
        </c:manualLayout>
      </c:layout>
      <c:barChart>
        <c:barDir val="col"/>
        <c:grouping val="clustered"/>
        <c:varyColors val="0"/>
        <c:ser>
          <c:idx val="0"/>
          <c:order val="0"/>
          <c:tx>
            <c:strRef>
              <c:f>'FA summary'!$C$29</c:f>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plus"/>
            <c:errValType val="cust"/>
            <c:noEndCap val="0"/>
            <c:plus>
              <c:numRef>
                <c:f>'FA summary'!$L$29:$Q$29</c:f>
                <c:numCache>
                  <c:formatCode>General</c:formatCode>
                  <c:ptCount val="6"/>
                  <c:pt idx="0">
                    <c:v>4.4989932646412125</c:v>
                  </c:pt>
                  <c:pt idx="1">
                    <c:v>1.1137322773000724</c:v>
                  </c:pt>
                  <c:pt idx="2">
                    <c:v>3.402943980984825</c:v>
                  </c:pt>
                  <c:pt idx="3">
                    <c:v>1.020953617765034</c:v>
                  </c:pt>
                  <c:pt idx="4">
                    <c:v>0.51967749263789942</c:v>
                  </c:pt>
                  <c:pt idx="5">
                    <c:v>0.51628223224377634</c:v>
                  </c:pt>
                </c:numCache>
              </c:numRef>
            </c:plus>
            <c:minus>
              <c:numRef>
                <c:f>'FA summary'!$L$29:$Q$29</c:f>
                <c:numCache>
                  <c:formatCode>General</c:formatCode>
                  <c:ptCount val="6"/>
                  <c:pt idx="0">
                    <c:v>4.4989932646412125</c:v>
                  </c:pt>
                  <c:pt idx="1">
                    <c:v>1.1137322773000724</c:v>
                  </c:pt>
                  <c:pt idx="2">
                    <c:v>3.402943980984825</c:v>
                  </c:pt>
                  <c:pt idx="3">
                    <c:v>1.020953617765034</c:v>
                  </c:pt>
                  <c:pt idx="4">
                    <c:v>0.51967749263789942</c:v>
                  </c:pt>
                  <c:pt idx="5">
                    <c:v>0.51628223224377634</c:v>
                  </c:pt>
                </c:numCache>
              </c:numRef>
            </c:minus>
            <c:spPr>
              <a:noFill/>
              <a:ln w="9525" cap="flat" cmpd="sng" algn="ctr">
                <a:solidFill>
                  <a:schemeClr val="tx1">
                    <a:lumMod val="65000"/>
                    <a:lumOff val="35000"/>
                  </a:schemeClr>
                </a:solidFill>
                <a:round/>
              </a:ln>
              <a:effectLst/>
            </c:spPr>
          </c:errBars>
          <c:cat>
            <c:multiLvlStrRef>
              <c:f>'FA summary'!$D$27:$I$28</c:f>
              <c:multiLvlStrCache>
                <c:ptCount val="6"/>
                <c:lvl>
                  <c:pt idx="0">
                    <c:v>%SFA</c:v>
                  </c:pt>
                  <c:pt idx="1">
                    <c:v>%MUFA</c:v>
                  </c:pt>
                  <c:pt idx="2">
                    <c:v>%PUFA</c:v>
                  </c:pt>
                  <c:pt idx="3">
                    <c:v>%SFA</c:v>
                  </c:pt>
                  <c:pt idx="4">
                    <c:v>%MUFA</c:v>
                  </c:pt>
                  <c:pt idx="5">
                    <c:v>%PUFA</c:v>
                  </c:pt>
                </c:lvl>
                <c:lvl>
                  <c:pt idx="0">
                    <c:v>Exp. phase</c:v>
                  </c:pt>
                  <c:pt idx="3">
                    <c:v>Stat. phase</c:v>
                  </c:pt>
                </c:lvl>
              </c:multiLvlStrCache>
            </c:multiLvlStrRef>
          </c:cat>
          <c:val>
            <c:numRef>
              <c:f>'FA summary'!$D$29:$I$29</c:f>
              <c:numCache>
                <c:formatCode>General</c:formatCode>
                <c:ptCount val="6"/>
                <c:pt idx="0">
                  <c:v>33.278068922442806</c:v>
                </c:pt>
                <c:pt idx="1">
                  <c:v>31.163717156209653</c:v>
                </c:pt>
                <c:pt idx="2">
                  <c:v>35.558213921347537</c:v>
                </c:pt>
                <c:pt idx="3">
                  <c:v>32.335243923655746</c:v>
                </c:pt>
                <c:pt idx="4">
                  <c:v>33.162642162949176</c:v>
                </c:pt>
                <c:pt idx="5">
                  <c:v>34.502113913395078</c:v>
                </c:pt>
              </c:numCache>
            </c:numRef>
          </c:val>
          <c:extLst>
            <c:ext xmlns:c16="http://schemas.microsoft.com/office/drawing/2014/chart" uri="{C3380CC4-5D6E-409C-BE32-E72D297353CC}">
              <c16:uniqueId val="{00000000-7283-4361-A694-E7F483A8C603}"/>
            </c:ext>
          </c:extLst>
        </c:ser>
        <c:ser>
          <c:idx val="1"/>
          <c:order val="1"/>
          <c:tx>
            <c:strRef>
              <c:f>'FA summary'!$C$30</c:f>
              <c:strCache>
                <c:ptCount val="1"/>
                <c:pt idx="0">
                  <c:v>Acetate</c:v>
                </c:pt>
              </c:strCache>
            </c:strRef>
          </c:tx>
          <c:spPr>
            <a:pattFill prst="dkDnDiag">
              <a:fgClr>
                <a:schemeClr val="tx1"/>
              </a:fgClr>
              <a:bgClr>
                <a:schemeClr val="bg1"/>
              </a:bgClr>
            </a:pattFill>
            <a:ln>
              <a:solidFill>
                <a:schemeClr val="tx1"/>
              </a:solidFill>
            </a:ln>
            <a:effectLst/>
          </c:spPr>
          <c:invertIfNegative val="0"/>
          <c:errBars>
            <c:errBarType val="plus"/>
            <c:errValType val="cust"/>
            <c:noEndCap val="0"/>
            <c:plus>
              <c:numRef>
                <c:f>'FA summary'!$L$30:$Q$30</c:f>
                <c:numCache>
                  <c:formatCode>General</c:formatCode>
                  <c:ptCount val="6"/>
                  <c:pt idx="0">
                    <c:v>0.42522228988507477</c:v>
                  </c:pt>
                  <c:pt idx="1">
                    <c:v>0.44354879959106042</c:v>
                  </c:pt>
                  <c:pt idx="2">
                    <c:v>0.29215682599674347</c:v>
                  </c:pt>
                  <c:pt idx="3">
                    <c:v>0.8958508229990173</c:v>
                  </c:pt>
                  <c:pt idx="4">
                    <c:v>0.30556665164880448</c:v>
                  </c:pt>
                  <c:pt idx="5">
                    <c:v>0.92694605703338218</c:v>
                  </c:pt>
                </c:numCache>
              </c:numRef>
            </c:plus>
            <c:minus>
              <c:numRef>
                <c:f>'FA summary'!$L$30:$Q$30</c:f>
                <c:numCache>
                  <c:formatCode>General</c:formatCode>
                  <c:ptCount val="6"/>
                  <c:pt idx="0">
                    <c:v>0.42522228988507477</c:v>
                  </c:pt>
                  <c:pt idx="1">
                    <c:v>0.44354879959106042</c:v>
                  </c:pt>
                  <c:pt idx="2">
                    <c:v>0.29215682599674347</c:v>
                  </c:pt>
                  <c:pt idx="3">
                    <c:v>0.8958508229990173</c:v>
                  </c:pt>
                  <c:pt idx="4">
                    <c:v>0.30556665164880448</c:v>
                  </c:pt>
                  <c:pt idx="5">
                    <c:v>0.92694605703338218</c:v>
                  </c:pt>
                </c:numCache>
              </c:numRef>
            </c:minus>
            <c:spPr>
              <a:noFill/>
              <a:ln w="9525" cap="flat" cmpd="sng" algn="ctr">
                <a:solidFill>
                  <a:schemeClr val="tx1">
                    <a:lumMod val="65000"/>
                    <a:lumOff val="35000"/>
                  </a:schemeClr>
                </a:solidFill>
                <a:round/>
              </a:ln>
              <a:effectLst/>
            </c:spPr>
          </c:errBars>
          <c:cat>
            <c:multiLvlStrRef>
              <c:f>'FA summary'!$D$27:$I$28</c:f>
              <c:multiLvlStrCache>
                <c:ptCount val="6"/>
                <c:lvl>
                  <c:pt idx="0">
                    <c:v>%SFA</c:v>
                  </c:pt>
                  <c:pt idx="1">
                    <c:v>%MUFA</c:v>
                  </c:pt>
                  <c:pt idx="2">
                    <c:v>%PUFA</c:v>
                  </c:pt>
                  <c:pt idx="3">
                    <c:v>%SFA</c:v>
                  </c:pt>
                  <c:pt idx="4">
                    <c:v>%MUFA</c:v>
                  </c:pt>
                  <c:pt idx="5">
                    <c:v>%PUFA</c:v>
                  </c:pt>
                </c:lvl>
                <c:lvl>
                  <c:pt idx="0">
                    <c:v>Exp. phase</c:v>
                  </c:pt>
                  <c:pt idx="3">
                    <c:v>Stat. phase</c:v>
                  </c:pt>
                </c:lvl>
              </c:multiLvlStrCache>
            </c:multiLvlStrRef>
          </c:cat>
          <c:val>
            <c:numRef>
              <c:f>'FA summary'!$D$30:$I$30</c:f>
              <c:numCache>
                <c:formatCode>General</c:formatCode>
                <c:ptCount val="6"/>
                <c:pt idx="0">
                  <c:v>30.473992121274748</c:v>
                </c:pt>
                <c:pt idx="1">
                  <c:v>39.581600783374945</c:v>
                </c:pt>
                <c:pt idx="2">
                  <c:v>29.9444070953503</c:v>
                </c:pt>
                <c:pt idx="3">
                  <c:v>38.332947979820879</c:v>
                </c:pt>
                <c:pt idx="4">
                  <c:v>15.692914912071636</c:v>
                </c:pt>
                <c:pt idx="5">
                  <c:v>45.974137108107492</c:v>
                </c:pt>
              </c:numCache>
            </c:numRef>
          </c:val>
          <c:extLst>
            <c:ext xmlns:c16="http://schemas.microsoft.com/office/drawing/2014/chart" uri="{C3380CC4-5D6E-409C-BE32-E72D297353CC}">
              <c16:uniqueId val="{00000001-7283-4361-A694-E7F483A8C603}"/>
            </c:ext>
          </c:extLst>
        </c:ser>
        <c:ser>
          <c:idx val="2"/>
          <c:order val="2"/>
          <c:tx>
            <c:strRef>
              <c:f>'FA summary'!$C$31</c:f>
              <c:strCache>
                <c:ptCount val="1"/>
                <c:pt idx="0">
                  <c:v>Mix</c:v>
                </c:pt>
              </c:strCache>
            </c:strRef>
          </c:tx>
          <c:spPr>
            <a:pattFill prst="wdUpDiag">
              <a:fgClr>
                <a:schemeClr val="tx1"/>
              </a:fgClr>
              <a:bgClr>
                <a:schemeClr val="bg1"/>
              </a:bgClr>
            </a:pattFill>
            <a:ln>
              <a:solidFill>
                <a:schemeClr val="tx1"/>
              </a:solidFill>
            </a:ln>
            <a:effectLst/>
          </c:spPr>
          <c:invertIfNegative val="0"/>
          <c:errBars>
            <c:errBarType val="plus"/>
            <c:errValType val="cust"/>
            <c:noEndCap val="0"/>
            <c:plus>
              <c:numRef>
                <c:f>'FA summary'!$L$31:$Q$31</c:f>
                <c:numCache>
                  <c:formatCode>General</c:formatCode>
                  <c:ptCount val="6"/>
                  <c:pt idx="0">
                    <c:v>0.20222862634495628</c:v>
                  </c:pt>
                  <c:pt idx="1">
                    <c:v>0.97864358387087669</c:v>
                  </c:pt>
                  <c:pt idx="2">
                    <c:v>0.77641495752592249</c:v>
                  </c:pt>
                  <c:pt idx="3">
                    <c:v>2.182942865818053</c:v>
                  </c:pt>
                  <c:pt idx="4">
                    <c:v>3.306479447261033</c:v>
                  </c:pt>
                  <c:pt idx="5">
                    <c:v>1.3341645638625175</c:v>
                  </c:pt>
                </c:numCache>
              </c:numRef>
            </c:plus>
            <c:minus>
              <c:numRef>
                <c:f>'FA summary'!$L$31:$Q$31</c:f>
                <c:numCache>
                  <c:formatCode>General</c:formatCode>
                  <c:ptCount val="6"/>
                  <c:pt idx="0">
                    <c:v>0.20222862634495628</c:v>
                  </c:pt>
                  <c:pt idx="1">
                    <c:v>0.97864358387087669</c:v>
                  </c:pt>
                  <c:pt idx="2">
                    <c:v>0.77641495752592249</c:v>
                  </c:pt>
                  <c:pt idx="3">
                    <c:v>2.182942865818053</c:v>
                  </c:pt>
                  <c:pt idx="4">
                    <c:v>3.306479447261033</c:v>
                  </c:pt>
                  <c:pt idx="5">
                    <c:v>1.3341645638625175</c:v>
                  </c:pt>
                </c:numCache>
              </c:numRef>
            </c:minus>
            <c:spPr>
              <a:noFill/>
              <a:ln w="9525" cap="flat" cmpd="sng" algn="ctr">
                <a:solidFill>
                  <a:schemeClr val="tx1">
                    <a:lumMod val="65000"/>
                    <a:lumOff val="35000"/>
                  </a:schemeClr>
                </a:solidFill>
                <a:round/>
              </a:ln>
              <a:effectLst/>
            </c:spPr>
          </c:errBars>
          <c:cat>
            <c:multiLvlStrRef>
              <c:f>'FA summary'!$D$27:$I$28</c:f>
              <c:multiLvlStrCache>
                <c:ptCount val="6"/>
                <c:lvl>
                  <c:pt idx="0">
                    <c:v>%SFA</c:v>
                  </c:pt>
                  <c:pt idx="1">
                    <c:v>%MUFA</c:v>
                  </c:pt>
                  <c:pt idx="2">
                    <c:v>%PUFA</c:v>
                  </c:pt>
                  <c:pt idx="3">
                    <c:v>%SFA</c:v>
                  </c:pt>
                  <c:pt idx="4">
                    <c:v>%MUFA</c:v>
                  </c:pt>
                  <c:pt idx="5">
                    <c:v>%PUFA</c:v>
                  </c:pt>
                </c:lvl>
                <c:lvl>
                  <c:pt idx="0">
                    <c:v>Exp. phase</c:v>
                  </c:pt>
                  <c:pt idx="3">
                    <c:v>Stat. phase</c:v>
                  </c:pt>
                </c:lvl>
              </c:multiLvlStrCache>
            </c:multiLvlStrRef>
          </c:cat>
          <c:val>
            <c:numRef>
              <c:f>'FA summary'!$D$31:$I$31</c:f>
              <c:numCache>
                <c:formatCode>General</c:formatCode>
                <c:ptCount val="6"/>
                <c:pt idx="0">
                  <c:v>26.446063526732548</c:v>
                </c:pt>
                <c:pt idx="1">
                  <c:v>39.040828216540376</c:v>
                </c:pt>
                <c:pt idx="2">
                  <c:v>34.513108256727065</c:v>
                </c:pt>
                <c:pt idx="3">
                  <c:v>48.284540352584976</c:v>
                </c:pt>
                <c:pt idx="4">
                  <c:v>17.362397764787879</c:v>
                </c:pt>
                <c:pt idx="5">
                  <c:v>34.353061882627138</c:v>
                </c:pt>
              </c:numCache>
            </c:numRef>
          </c:val>
          <c:extLst>
            <c:ext xmlns:c16="http://schemas.microsoft.com/office/drawing/2014/chart" uri="{C3380CC4-5D6E-409C-BE32-E72D297353CC}">
              <c16:uniqueId val="{00000002-7283-4361-A694-E7F483A8C603}"/>
            </c:ext>
          </c:extLst>
        </c:ser>
        <c:dLbls>
          <c:showLegendKey val="0"/>
          <c:showVal val="0"/>
          <c:showCatName val="0"/>
          <c:showSerName val="0"/>
          <c:showPercent val="0"/>
          <c:showBubbleSize val="0"/>
        </c:dLbls>
        <c:gapWidth val="219"/>
        <c:overlap val="-27"/>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a:t>
                </a:r>
              </a:p>
            </c:rich>
          </c:tx>
          <c:layout>
            <c:manualLayout>
              <c:xMode val="edge"/>
              <c:yMode val="edge"/>
              <c:x val="3.0555555555555555E-2"/>
              <c:y val="0.3397637795275590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20"/>
      </c:valAx>
      <c:spPr>
        <a:noFill/>
        <a:ln>
          <a:noFill/>
        </a:ln>
        <a:effectLst/>
      </c:spPr>
    </c:plotArea>
    <c:legend>
      <c:legendPos val="b"/>
      <c:layout>
        <c:manualLayout>
          <c:xMode val="edge"/>
          <c:yMode val="edge"/>
          <c:x val="0.26914960629921258"/>
          <c:y val="0.85815143858001619"/>
          <c:w val="0.43947834645669293"/>
          <c:h val="7.515553468716985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41666666666667"/>
          <c:y val="5.3912219305920092E-2"/>
          <c:w val="0.68191666666666662"/>
          <c:h val="0.70499015748031491"/>
        </c:manualLayout>
      </c:layout>
      <c:barChart>
        <c:barDir val="col"/>
        <c:grouping val="clustered"/>
        <c:varyColors val="0"/>
        <c:ser>
          <c:idx val="1"/>
          <c:order val="1"/>
          <c:tx>
            <c:strRef>
              <c:f>Proteins!$AA$16</c:f>
              <c:strCache>
                <c:ptCount val="1"/>
                <c:pt idx="0">
                  <c:v>Acetate</c:v>
                </c:pt>
              </c:strCache>
            </c:strRef>
          </c:tx>
          <c:spPr>
            <a:pattFill prst="dkDnDiag">
              <a:fgClr>
                <a:schemeClr val="tx1"/>
              </a:fgClr>
              <a:bgClr>
                <a:schemeClr val="bg1"/>
              </a:bgClr>
            </a:pattFill>
            <a:ln>
              <a:solidFill>
                <a:schemeClr val="tx1"/>
              </a:solidFill>
            </a:ln>
            <a:effectLst/>
          </c:spPr>
          <c:invertIfNegative val="0"/>
          <c:errBars>
            <c:errBarType val="plus"/>
            <c:errValType val="cust"/>
            <c:noEndCap val="0"/>
            <c:plus>
              <c:numRef>
                <c:f>Proteins!$AA$22:$AA$23</c:f>
                <c:numCache>
                  <c:formatCode>General</c:formatCode>
                  <c:ptCount val="2"/>
                  <c:pt idx="0">
                    <c:v>5.477892665450507E-3</c:v>
                  </c:pt>
                  <c:pt idx="1">
                    <c:v>1.8475973265554491E-2</c:v>
                  </c:pt>
                </c:numCache>
              </c:numRef>
            </c:plus>
            <c:minus>
              <c:numRef>
                <c:f>Proteins!$AA$22:$AA$23</c:f>
                <c:numCache>
                  <c:formatCode>General</c:formatCode>
                  <c:ptCount val="2"/>
                  <c:pt idx="0">
                    <c:v>5.477892665450507E-3</c:v>
                  </c:pt>
                  <c:pt idx="1">
                    <c:v>1.8475973265554491E-2</c:v>
                  </c:pt>
                </c:numCache>
              </c:numRef>
            </c:minus>
            <c:spPr>
              <a:noFill/>
              <a:ln w="9525" cap="flat" cmpd="sng" algn="ctr">
                <a:solidFill>
                  <a:schemeClr val="tx1">
                    <a:lumMod val="65000"/>
                    <a:lumOff val="35000"/>
                  </a:schemeClr>
                </a:solidFill>
                <a:round/>
              </a:ln>
              <a:effectLst/>
            </c:spPr>
          </c:errBars>
          <c:cat>
            <c:strRef>
              <c:f>Proteins!$Y$17:$Y$18</c:f>
              <c:strCache>
                <c:ptCount val="2"/>
                <c:pt idx="0">
                  <c:v>Exp. Phase</c:v>
                </c:pt>
                <c:pt idx="1">
                  <c:v>Stat. Phase</c:v>
                </c:pt>
              </c:strCache>
            </c:strRef>
          </c:cat>
          <c:val>
            <c:numRef>
              <c:f>Proteins!$AA$17:$AA$18</c:f>
              <c:numCache>
                <c:formatCode>General</c:formatCode>
                <c:ptCount val="2"/>
                <c:pt idx="0">
                  <c:v>0.27849826541381617</c:v>
                </c:pt>
                <c:pt idx="1">
                  <c:v>0.27794536984279633</c:v>
                </c:pt>
              </c:numCache>
            </c:numRef>
          </c:val>
          <c:extLst>
            <c:ext xmlns:c16="http://schemas.microsoft.com/office/drawing/2014/chart" uri="{C3380CC4-5D6E-409C-BE32-E72D297353CC}">
              <c16:uniqueId val="{00000000-102B-40D9-880A-7CDBDCFA45ED}"/>
            </c:ext>
          </c:extLst>
        </c:ser>
        <c:ser>
          <c:idx val="2"/>
          <c:order val="2"/>
          <c:tx>
            <c:strRef>
              <c:f>Proteins!$AB$16</c:f>
              <c:strCache>
                <c:ptCount val="1"/>
                <c:pt idx="0">
                  <c:v>Mix</c:v>
                </c:pt>
              </c:strCache>
            </c:strRef>
          </c:tx>
          <c:spPr>
            <a:pattFill prst="wdUpDiag">
              <a:fgClr>
                <a:schemeClr val="tx1"/>
              </a:fgClr>
              <a:bgClr>
                <a:schemeClr val="bg1"/>
              </a:bgClr>
            </a:pattFill>
            <a:ln>
              <a:solidFill>
                <a:schemeClr val="tx1"/>
              </a:solidFill>
            </a:ln>
            <a:effectLst/>
          </c:spPr>
          <c:invertIfNegative val="0"/>
          <c:errBars>
            <c:errBarType val="plus"/>
            <c:errValType val="cust"/>
            <c:noEndCap val="0"/>
            <c:plus>
              <c:numRef>
                <c:f>Proteins!$AB$22:$AB$23</c:f>
                <c:numCache>
                  <c:formatCode>General</c:formatCode>
                  <c:ptCount val="2"/>
                  <c:pt idx="0">
                    <c:v>2.7787739547090542E-2</c:v>
                  </c:pt>
                  <c:pt idx="1">
                    <c:v>7.4193963197655935E-2</c:v>
                  </c:pt>
                </c:numCache>
              </c:numRef>
            </c:plus>
            <c:minus>
              <c:numRef>
                <c:f>Proteins!$AB$22:$AB$23</c:f>
                <c:numCache>
                  <c:formatCode>General</c:formatCode>
                  <c:ptCount val="2"/>
                  <c:pt idx="0">
                    <c:v>2.7787739547090542E-2</c:v>
                  </c:pt>
                  <c:pt idx="1">
                    <c:v>7.4193963197655935E-2</c:v>
                  </c:pt>
                </c:numCache>
              </c:numRef>
            </c:minus>
            <c:spPr>
              <a:noFill/>
              <a:ln w="9525" cap="flat" cmpd="sng" algn="ctr">
                <a:solidFill>
                  <a:schemeClr val="tx1">
                    <a:lumMod val="65000"/>
                    <a:lumOff val="35000"/>
                  </a:schemeClr>
                </a:solidFill>
                <a:round/>
              </a:ln>
              <a:effectLst/>
            </c:spPr>
          </c:errBars>
          <c:cat>
            <c:strRef>
              <c:f>Proteins!$Y$17:$Y$18</c:f>
              <c:strCache>
                <c:ptCount val="2"/>
                <c:pt idx="0">
                  <c:v>Exp. Phase</c:v>
                </c:pt>
                <c:pt idx="1">
                  <c:v>Stat. Phase</c:v>
                </c:pt>
              </c:strCache>
            </c:strRef>
          </c:cat>
          <c:val>
            <c:numRef>
              <c:f>Proteins!$AB$17:$AB$18</c:f>
              <c:numCache>
                <c:formatCode>General</c:formatCode>
                <c:ptCount val="2"/>
                <c:pt idx="0">
                  <c:v>0.18246786319671116</c:v>
                </c:pt>
                <c:pt idx="1">
                  <c:v>0.34159173848882812</c:v>
                </c:pt>
              </c:numCache>
            </c:numRef>
          </c:val>
          <c:extLst>
            <c:ext xmlns:c16="http://schemas.microsoft.com/office/drawing/2014/chart" uri="{C3380CC4-5D6E-409C-BE32-E72D297353CC}">
              <c16:uniqueId val="{00000001-102B-40D9-880A-7CDBDCFA45ED}"/>
            </c:ext>
          </c:extLst>
        </c:ser>
        <c:dLbls>
          <c:showLegendKey val="0"/>
          <c:showVal val="0"/>
          <c:showCatName val="0"/>
          <c:showSerName val="0"/>
          <c:showPercent val="0"/>
          <c:showBubbleSize val="0"/>
        </c:dLbls>
        <c:gapWidth val="219"/>
        <c:overlap val="-27"/>
        <c:axId val="822447151"/>
        <c:axId val="866472431"/>
        <c:extLst>
          <c:ext xmlns:c15="http://schemas.microsoft.com/office/drawing/2012/chart" uri="{02D57815-91ED-43cb-92C2-25804820EDAC}">
            <c15:filteredBarSeries>
              <c15:ser>
                <c:idx val="0"/>
                <c:order val="0"/>
                <c:tx>
                  <c:strRef>
                    <c:extLst>
                      <c:ext uri="{02D57815-91ED-43cb-92C2-25804820EDAC}">
                        <c15:formulaRef>
                          <c15:sqref>Proteins!$Z$16</c15:sqref>
                        </c15:formulaRef>
                      </c:ext>
                    </c:extLst>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plus"/>
                  <c:errValType val="cust"/>
                  <c:noEndCap val="0"/>
                  <c:plus>
                    <c:numLit>
                      <c:ptCount val="0"/>
                    </c:numLit>
                  </c:plus>
                  <c:minus>
                    <c:numLit>
                      <c:ptCount val="0"/>
                    </c:numLit>
                  </c:minus>
                  <c:spPr>
                    <a:noFill/>
                    <a:ln w="9525" cap="flat" cmpd="sng" algn="ctr">
                      <a:solidFill>
                        <a:schemeClr val="tx1">
                          <a:lumMod val="65000"/>
                          <a:lumOff val="35000"/>
                        </a:schemeClr>
                      </a:solidFill>
                      <a:round/>
                    </a:ln>
                    <a:effectLst/>
                  </c:spPr>
                </c:errBars>
                <c:cat>
                  <c:strRef>
                    <c:extLst>
                      <c:ext uri="{02D57815-91ED-43cb-92C2-25804820EDAC}">
                        <c15:formulaRef>
                          <c15:sqref>Proteins!$Y$17:$Y$18</c15:sqref>
                        </c15:formulaRef>
                      </c:ext>
                    </c:extLst>
                    <c:strCache>
                      <c:ptCount val="2"/>
                      <c:pt idx="0">
                        <c:v>Exp. Phase</c:v>
                      </c:pt>
                      <c:pt idx="1">
                        <c:v>Stat. Phase</c:v>
                      </c:pt>
                    </c:strCache>
                  </c:strRef>
                </c:cat>
                <c:val>
                  <c:numRef>
                    <c:extLst>
                      <c:ext uri="{02D57815-91ED-43cb-92C2-25804820EDAC}">
                        <c15:formulaRef>
                          <c15:sqref>Proteins!$Z$17:$Z$18</c15:sqref>
                        </c15:formulaRef>
                      </c:ext>
                    </c:extLst>
                    <c:numCache>
                      <c:formatCode>General</c:formatCode>
                      <c:ptCount val="2"/>
                    </c:numCache>
                  </c:numRef>
                </c:val>
                <c:extLst>
                  <c:ext xmlns:c16="http://schemas.microsoft.com/office/drawing/2014/chart" uri="{C3380CC4-5D6E-409C-BE32-E72D297353CC}">
                    <c16:uniqueId val="{00000002-102B-40D9-880A-7CDBDCFA45ED}"/>
                  </c:ext>
                </c:extLst>
              </c15:ser>
            </c15:filteredBarSeries>
          </c:ext>
        </c:extLst>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0.70000000000000007"/>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[Protein](g.gDW</a:t>
                </a:r>
                <a:r>
                  <a:rPr lang="en-US" baseline="30000"/>
                  <a:t>-1</a:t>
                </a:r>
                <a:r>
                  <a:rPr lang="en-US" baseline="0"/>
                  <a:t>)</a:t>
                </a:r>
                <a:endParaRPr lang="en-US"/>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0.1"/>
      </c:valAx>
      <c:spPr>
        <a:noFill/>
        <a:ln>
          <a:noFill/>
        </a:ln>
        <a:effectLst/>
      </c:spPr>
    </c:plotArea>
    <c:legend>
      <c:legendPos val="b"/>
      <c:layout>
        <c:manualLayout>
          <c:xMode val="edge"/>
          <c:yMode val="edge"/>
          <c:x val="0.33795166229221346"/>
          <c:y val="0.87890237678623506"/>
          <c:w val="0.2685411198600175"/>
          <c:h val="8.869021580635753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41666666666667"/>
          <c:y val="9.5578885972586777E-2"/>
          <c:w val="0.68191666666666662"/>
          <c:h val="0.69665682414698149"/>
        </c:manualLayout>
      </c:layout>
      <c:barChart>
        <c:barDir val="col"/>
        <c:grouping val="clustered"/>
        <c:varyColors val="0"/>
        <c:ser>
          <c:idx val="0"/>
          <c:order val="0"/>
          <c:tx>
            <c:strRef>
              <c:f>Proteins!$Z$16</c:f>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plus"/>
            <c:errValType val="cust"/>
            <c:noEndCap val="0"/>
            <c:plus>
              <c:numRef>
                <c:f>Proteins!$Z$22:$Z$23</c:f>
                <c:numCache>
                  <c:formatCode>General</c:formatCode>
                  <c:ptCount val="2"/>
                  <c:pt idx="0">
                    <c:v>2.6004479E-2</c:v>
                  </c:pt>
                  <c:pt idx="1">
                    <c:v>3.3387514E-2</c:v>
                  </c:pt>
                </c:numCache>
              </c:numRef>
            </c:plus>
            <c:minus>
              <c:numRef>
                <c:f>Proteins!$Z$22:$Z$23</c:f>
                <c:numCache>
                  <c:formatCode>General</c:formatCode>
                  <c:ptCount val="2"/>
                  <c:pt idx="0">
                    <c:v>2.6004479E-2</c:v>
                  </c:pt>
                  <c:pt idx="1">
                    <c:v>3.3387514E-2</c:v>
                  </c:pt>
                </c:numCache>
              </c:numRef>
            </c:minus>
            <c:spPr>
              <a:noFill/>
              <a:ln w="9525" cap="flat" cmpd="sng" algn="ctr">
                <a:solidFill>
                  <a:schemeClr val="tx1">
                    <a:lumMod val="65000"/>
                    <a:lumOff val="35000"/>
                  </a:schemeClr>
                </a:solidFill>
                <a:round/>
              </a:ln>
              <a:effectLst/>
            </c:spPr>
          </c:errBars>
          <c:cat>
            <c:strRef>
              <c:f>Proteins!$Y$17:$Y$18</c:f>
              <c:strCache>
                <c:ptCount val="2"/>
                <c:pt idx="0">
                  <c:v>Exp. Phase</c:v>
                </c:pt>
                <c:pt idx="1">
                  <c:v>Stat. Phase</c:v>
                </c:pt>
              </c:strCache>
            </c:strRef>
          </c:cat>
          <c:val>
            <c:numRef>
              <c:f>Proteins!$Z$17:$Z$18</c:f>
              <c:numCache>
                <c:formatCode>General</c:formatCode>
                <c:ptCount val="2"/>
                <c:pt idx="0">
                  <c:v>0.31764149899999999</c:v>
                </c:pt>
                <c:pt idx="1">
                  <c:v>0.28354990299999999</c:v>
                </c:pt>
              </c:numCache>
            </c:numRef>
          </c:val>
          <c:extLst>
            <c:ext xmlns:c16="http://schemas.microsoft.com/office/drawing/2014/chart" uri="{C3380CC4-5D6E-409C-BE32-E72D297353CC}">
              <c16:uniqueId val="{00000000-013D-4D2B-ADED-3956CFF3E5E9}"/>
            </c:ext>
          </c:extLst>
        </c:ser>
        <c:ser>
          <c:idx val="1"/>
          <c:order val="1"/>
          <c:tx>
            <c:strRef>
              <c:f>Proteins!$AA$16</c:f>
              <c:strCache>
                <c:ptCount val="1"/>
                <c:pt idx="0">
                  <c:v>Xylose</c:v>
                </c:pt>
              </c:strCache>
            </c:strRef>
          </c:tx>
          <c:spPr>
            <a:pattFill prst="pct10">
              <a:fgClr>
                <a:sysClr val="windowText" lastClr="000000"/>
              </a:fgClr>
              <a:bgClr>
                <a:sysClr val="window" lastClr="FFFFFF"/>
              </a:bgClr>
            </a:pattFill>
            <a:ln>
              <a:solidFill>
                <a:schemeClr val="tx1"/>
              </a:solidFill>
            </a:ln>
            <a:effectLst/>
          </c:spPr>
          <c:invertIfNegative val="0"/>
          <c:errBars>
            <c:errBarType val="plus"/>
            <c:errValType val="cust"/>
            <c:noEndCap val="0"/>
            <c:plus>
              <c:numRef>
                <c:f>Proteins!$AA$22:$AA$23</c:f>
                <c:numCache>
                  <c:formatCode>General</c:formatCode>
                  <c:ptCount val="2"/>
                  <c:pt idx="0">
                    <c:v>2.4068058906157253E-2</c:v>
                  </c:pt>
                  <c:pt idx="1">
                    <c:v>4.3038272954616999E-2</c:v>
                  </c:pt>
                </c:numCache>
              </c:numRef>
            </c:plus>
            <c:minus>
              <c:numRef>
                <c:f>Proteins!$AA$22:$AA$23</c:f>
                <c:numCache>
                  <c:formatCode>General</c:formatCode>
                  <c:ptCount val="2"/>
                  <c:pt idx="0">
                    <c:v>2.4068058906157253E-2</c:v>
                  </c:pt>
                  <c:pt idx="1">
                    <c:v>4.3038272954616999E-2</c:v>
                  </c:pt>
                </c:numCache>
              </c:numRef>
            </c:minus>
            <c:spPr>
              <a:noFill/>
              <a:ln w="9525" cap="flat" cmpd="sng" algn="ctr">
                <a:solidFill>
                  <a:schemeClr val="tx1">
                    <a:lumMod val="65000"/>
                    <a:lumOff val="35000"/>
                  </a:schemeClr>
                </a:solidFill>
                <a:round/>
              </a:ln>
              <a:effectLst/>
            </c:spPr>
          </c:errBars>
          <c:cat>
            <c:strRef>
              <c:f>Proteins!$Y$17:$Y$18</c:f>
              <c:strCache>
                <c:ptCount val="2"/>
                <c:pt idx="0">
                  <c:v>Exp. Phase</c:v>
                </c:pt>
                <c:pt idx="1">
                  <c:v>Stat. Phase</c:v>
                </c:pt>
              </c:strCache>
            </c:strRef>
          </c:cat>
          <c:val>
            <c:numRef>
              <c:f>Proteins!$AA$17:$AA$18</c:f>
              <c:numCache>
                <c:formatCode>General</c:formatCode>
                <c:ptCount val="2"/>
                <c:pt idx="0">
                  <c:v>0.24191302482434665</c:v>
                </c:pt>
                <c:pt idx="1">
                  <c:v>0.29565827571756326</c:v>
                </c:pt>
              </c:numCache>
            </c:numRef>
          </c:val>
          <c:extLst>
            <c:ext xmlns:c16="http://schemas.microsoft.com/office/drawing/2014/chart" uri="{C3380CC4-5D6E-409C-BE32-E72D297353CC}">
              <c16:uniqueId val="{00000001-013D-4D2B-ADED-3956CFF3E5E9}"/>
            </c:ext>
          </c:extLst>
        </c:ser>
        <c:dLbls>
          <c:showLegendKey val="0"/>
          <c:showVal val="0"/>
          <c:showCatName val="0"/>
          <c:showSerName val="0"/>
          <c:showPercent val="0"/>
          <c:showBubbleSize val="0"/>
        </c:dLbls>
        <c:gapWidth val="219"/>
        <c:overlap val="-27"/>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0.70000000000000007"/>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0.1"/>
      </c:valAx>
      <c:spPr>
        <a:noFill/>
        <a:ln>
          <a:noFill/>
        </a:ln>
        <a:effectLst/>
      </c:spPr>
    </c:plotArea>
    <c:legend>
      <c:legendPos val="b"/>
      <c:layout>
        <c:manualLayout>
          <c:xMode val="edge"/>
          <c:yMode val="edge"/>
          <c:x val="0.33793788276465442"/>
          <c:y val="0.9113097841936425"/>
          <c:w val="0.32412423447069116"/>
          <c:h val="8.869021580635753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9722222222222"/>
          <c:y val="0.10483814523184602"/>
          <c:w val="0.67080555555555565"/>
          <c:h val="0.69665682414698149"/>
        </c:manualLayout>
      </c:layout>
      <c:barChart>
        <c:barDir val="col"/>
        <c:grouping val="clustered"/>
        <c:varyColors val="0"/>
        <c:ser>
          <c:idx val="0"/>
          <c:order val="0"/>
          <c:tx>
            <c:strRef>
              <c:f>Protéines!$Z$16</c:f>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both"/>
            <c:errValType val="cust"/>
            <c:noEndCap val="0"/>
            <c:plus>
              <c:numRef>
                <c:f>Protéines!$Z$22:$Z$23</c:f>
                <c:numCache>
                  <c:formatCode>General</c:formatCode>
                  <c:ptCount val="2"/>
                  <c:pt idx="0">
                    <c:v>3.0672141264525707E-2</c:v>
                  </c:pt>
                  <c:pt idx="1">
                    <c:v>1.1069995006612997E-2</c:v>
                  </c:pt>
                </c:numCache>
              </c:numRef>
            </c:plus>
            <c:minus>
              <c:numRef>
                <c:f>Protéines!$Z$22:$Z$23</c:f>
                <c:numCache>
                  <c:formatCode>General</c:formatCode>
                  <c:ptCount val="2"/>
                  <c:pt idx="0">
                    <c:v>3.0672141264525707E-2</c:v>
                  </c:pt>
                  <c:pt idx="1">
                    <c:v>1.1069995006612997E-2</c:v>
                  </c:pt>
                </c:numCache>
              </c:numRef>
            </c:minus>
            <c:spPr>
              <a:noFill/>
              <a:ln w="9525" cap="flat" cmpd="sng" algn="ctr">
                <a:solidFill>
                  <a:schemeClr val="tx1">
                    <a:lumMod val="65000"/>
                    <a:lumOff val="35000"/>
                  </a:schemeClr>
                </a:solidFill>
                <a:round/>
              </a:ln>
              <a:effectLst/>
            </c:spPr>
          </c:errBars>
          <c:cat>
            <c:strRef>
              <c:f>Protéines!$Y$17:$Y$18</c:f>
              <c:strCache>
                <c:ptCount val="2"/>
                <c:pt idx="0">
                  <c:v>Exp. Phase</c:v>
                </c:pt>
                <c:pt idx="1">
                  <c:v>Stat. Phase</c:v>
                </c:pt>
              </c:strCache>
            </c:strRef>
          </c:cat>
          <c:val>
            <c:numRef>
              <c:f>Protéines!$Z$17:$Z$18</c:f>
              <c:numCache>
                <c:formatCode>General</c:formatCode>
                <c:ptCount val="2"/>
                <c:pt idx="0">
                  <c:v>0.5463188969635806</c:v>
                </c:pt>
                <c:pt idx="1">
                  <c:v>0.36641669024490026</c:v>
                </c:pt>
              </c:numCache>
            </c:numRef>
          </c:val>
          <c:extLst>
            <c:ext xmlns:c16="http://schemas.microsoft.com/office/drawing/2014/chart" uri="{C3380CC4-5D6E-409C-BE32-E72D297353CC}">
              <c16:uniqueId val="{00000000-68A0-4CFB-B907-A4456D159E44}"/>
            </c:ext>
          </c:extLst>
        </c:ser>
        <c:ser>
          <c:idx val="1"/>
          <c:order val="1"/>
          <c:tx>
            <c:strRef>
              <c:f>Protéines!$AA$16</c:f>
              <c:strCache>
                <c:ptCount val="1"/>
                <c:pt idx="0">
                  <c:v>Acetate</c:v>
                </c:pt>
              </c:strCache>
            </c:strRef>
          </c:tx>
          <c:spPr>
            <a:pattFill prst="dkDnDiag">
              <a:fgClr>
                <a:schemeClr val="tx1"/>
              </a:fgClr>
              <a:bgClr>
                <a:schemeClr val="bg1"/>
              </a:bgClr>
            </a:pattFill>
            <a:ln>
              <a:solidFill>
                <a:schemeClr val="tx1"/>
              </a:solidFill>
            </a:ln>
            <a:effectLst/>
          </c:spPr>
          <c:invertIfNegative val="0"/>
          <c:errBars>
            <c:errBarType val="both"/>
            <c:errValType val="cust"/>
            <c:noEndCap val="0"/>
            <c:plus>
              <c:numRef>
                <c:f>Protéines!$AA$22:$AA$23</c:f>
                <c:numCache>
                  <c:formatCode>General</c:formatCode>
                  <c:ptCount val="2"/>
                  <c:pt idx="0">
                    <c:v>1.5712121647148011E-2</c:v>
                  </c:pt>
                  <c:pt idx="1">
                    <c:v>4.8150496719861794E-3</c:v>
                  </c:pt>
                </c:numCache>
              </c:numRef>
            </c:plus>
            <c:minus>
              <c:numRef>
                <c:f>Protéines!$AA$22:$AA$23</c:f>
                <c:numCache>
                  <c:formatCode>General</c:formatCode>
                  <c:ptCount val="2"/>
                  <c:pt idx="0">
                    <c:v>1.5712121647148011E-2</c:v>
                  </c:pt>
                  <c:pt idx="1">
                    <c:v>4.8150496719861794E-3</c:v>
                  </c:pt>
                </c:numCache>
              </c:numRef>
            </c:minus>
            <c:spPr>
              <a:noFill/>
              <a:ln w="9525" cap="flat" cmpd="sng" algn="ctr">
                <a:solidFill>
                  <a:schemeClr val="tx1">
                    <a:lumMod val="65000"/>
                    <a:lumOff val="35000"/>
                  </a:schemeClr>
                </a:solidFill>
                <a:round/>
              </a:ln>
              <a:effectLst/>
            </c:spPr>
          </c:errBars>
          <c:cat>
            <c:strRef>
              <c:f>Protéines!$Y$17:$Y$18</c:f>
              <c:strCache>
                <c:ptCount val="2"/>
                <c:pt idx="0">
                  <c:v>Exp. Phase</c:v>
                </c:pt>
                <c:pt idx="1">
                  <c:v>Stat. Phase</c:v>
                </c:pt>
              </c:strCache>
            </c:strRef>
          </c:cat>
          <c:val>
            <c:numRef>
              <c:f>Protéines!$AA$17:$AA$18</c:f>
              <c:numCache>
                <c:formatCode>General</c:formatCode>
                <c:ptCount val="2"/>
                <c:pt idx="0">
                  <c:v>0.58517313368861679</c:v>
                </c:pt>
                <c:pt idx="1">
                  <c:v>0.30951111696320904</c:v>
                </c:pt>
              </c:numCache>
            </c:numRef>
          </c:val>
          <c:extLst>
            <c:ext xmlns:c16="http://schemas.microsoft.com/office/drawing/2014/chart" uri="{C3380CC4-5D6E-409C-BE32-E72D297353CC}">
              <c16:uniqueId val="{00000001-68A0-4CFB-B907-A4456D159E44}"/>
            </c:ext>
          </c:extLst>
        </c:ser>
        <c:ser>
          <c:idx val="2"/>
          <c:order val="2"/>
          <c:tx>
            <c:strRef>
              <c:f>Protéines!$AB$16</c:f>
              <c:strCache>
                <c:ptCount val="1"/>
                <c:pt idx="0">
                  <c:v>Mix</c:v>
                </c:pt>
              </c:strCache>
            </c:strRef>
          </c:tx>
          <c:spPr>
            <a:pattFill prst="wdUpDiag">
              <a:fgClr>
                <a:schemeClr val="tx1"/>
              </a:fgClr>
              <a:bgClr>
                <a:schemeClr val="bg1"/>
              </a:bgClr>
            </a:pattFill>
            <a:ln>
              <a:solidFill>
                <a:schemeClr val="tx1"/>
              </a:solidFill>
            </a:ln>
            <a:effectLst/>
          </c:spPr>
          <c:invertIfNegative val="0"/>
          <c:errBars>
            <c:errBarType val="both"/>
            <c:errValType val="cust"/>
            <c:noEndCap val="0"/>
            <c:plus>
              <c:numRef>
                <c:f>Protéines!$AB$22:$AB$23</c:f>
                <c:numCache>
                  <c:formatCode>General</c:formatCode>
                  <c:ptCount val="2"/>
                  <c:pt idx="0">
                    <c:v>6.2208700454744102E-2</c:v>
                  </c:pt>
                  <c:pt idx="1">
                    <c:v>6.8042148581521272E-2</c:v>
                  </c:pt>
                </c:numCache>
              </c:numRef>
            </c:plus>
            <c:minus>
              <c:numRef>
                <c:f>Protéines!$AB$22:$AB$23</c:f>
                <c:numCache>
                  <c:formatCode>General</c:formatCode>
                  <c:ptCount val="2"/>
                  <c:pt idx="0">
                    <c:v>6.2208700454744102E-2</c:v>
                  </c:pt>
                  <c:pt idx="1">
                    <c:v>6.8042148581521272E-2</c:v>
                  </c:pt>
                </c:numCache>
              </c:numRef>
            </c:minus>
            <c:spPr>
              <a:noFill/>
              <a:ln w="9525" cap="flat" cmpd="sng" algn="ctr">
                <a:solidFill>
                  <a:schemeClr val="tx1">
                    <a:lumMod val="65000"/>
                    <a:lumOff val="35000"/>
                  </a:schemeClr>
                </a:solidFill>
                <a:round/>
              </a:ln>
              <a:effectLst/>
            </c:spPr>
          </c:errBars>
          <c:cat>
            <c:strRef>
              <c:f>Protéines!$Y$17:$Y$18</c:f>
              <c:strCache>
                <c:ptCount val="2"/>
                <c:pt idx="0">
                  <c:v>Exp. Phase</c:v>
                </c:pt>
                <c:pt idx="1">
                  <c:v>Stat. Phase</c:v>
                </c:pt>
              </c:strCache>
            </c:strRef>
          </c:cat>
          <c:val>
            <c:numRef>
              <c:f>Protéines!$AB$17:$AB$18</c:f>
              <c:numCache>
                <c:formatCode>General</c:formatCode>
                <c:ptCount val="2"/>
                <c:pt idx="0">
                  <c:v>0.48238738565599287</c:v>
                </c:pt>
                <c:pt idx="1">
                  <c:v>0.30112629363345672</c:v>
                </c:pt>
              </c:numCache>
            </c:numRef>
          </c:val>
          <c:extLst>
            <c:ext xmlns:c16="http://schemas.microsoft.com/office/drawing/2014/chart" uri="{C3380CC4-5D6E-409C-BE32-E72D297353CC}">
              <c16:uniqueId val="{00000002-68A0-4CFB-B907-A4456D159E44}"/>
            </c:ext>
          </c:extLst>
        </c:ser>
        <c:dLbls>
          <c:showLegendKey val="0"/>
          <c:showVal val="0"/>
          <c:showCatName val="0"/>
          <c:showSerName val="0"/>
          <c:showPercent val="0"/>
          <c:showBubbleSize val="0"/>
        </c:dLbls>
        <c:gapWidth val="219"/>
        <c:overlap val="-27"/>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141666666666667"/>
          <c:y val="5.3912219305920092E-2"/>
          <c:w val="0.67080555555555565"/>
          <c:h val="0.72443460192475939"/>
        </c:manualLayout>
      </c:layout>
      <c:barChart>
        <c:barDir val="col"/>
        <c:grouping val="clustered"/>
        <c:varyColors val="0"/>
        <c:ser>
          <c:idx val="0"/>
          <c:order val="0"/>
          <c:tx>
            <c:strRef>
              <c:f>Résumé!$R$10</c:f>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both"/>
            <c:errValType val="cust"/>
            <c:noEndCap val="0"/>
            <c:plus>
              <c:numRef>
                <c:f>Résumé!$R$16:$R$17</c:f>
                <c:numCache>
                  <c:formatCode>General</c:formatCode>
                  <c:ptCount val="2"/>
                  <c:pt idx="0">
                    <c:v>1.6597430834101007E-2</c:v>
                  </c:pt>
                  <c:pt idx="1">
                    <c:v>2.0672498355832792E-4</c:v>
                  </c:pt>
                </c:numCache>
              </c:numRef>
            </c:plus>
            <c:minus>
              <c:numRef>
                <c:f>Résumé!$R$16:$R$17</c:f>
                <c:numCache>
                  <c:formatCode>General</c:formatCode>
                  <c:ptCount val="2"/>
                  <c:pt idx="0">
                    <c:v>1.6597430834101007E-2</c:v>
                  </c:pt>
                  <c:pt idx="1">
                    <c:v>2.0672498355832792E-4</c:v>
                  </c:pt>
                </c:numCache>
              </c:numRef>
            </c:minus>
            <c:spPr>
              <a:noFill/>
              <a:ln w="9525" cap="flat" cmpd="sng" algn="ctr">
                <a:solidFill>
                  <a:schemeClr val="tx1">
                    <a:lumMod val="65000"/>
                    <a:lumOff val="35000"/>
                  </a:schemeClr>
                </a:solidFill>
                <a:round/>
              </a:ln>
              <a:effectLst/>
            </c:spPr>
          </c:errBars>
          <c:cat>
            <c:strRef>
              <c:f>Résumé!$Q$11:$Q$12</c:f>
              <c:strCache>
                <c:ptCount val="2"/>
                <c:pt idx="0">
                  <c:v>Exp. Phase</c:v>
                </c:pt>
                <c:pt idx="1">
                  <c:v>Stat. Phase</c:v>
                </c:pt>
              </c:strCache>
            </c:strRef>
          </c:cat>
          <c:val>
            <c:numRef>
              <c:f>Résumé!$R$11:$R$12</c:f>
              <c:numCache>
                <c:formatCode>General</c:formatCode>
                <c:ptCount val="2"/>
                <c:pt idx="0">
                  <c:v>7.5126441709111605E-2</c:v>
                </c:pt>
                <c:pt idx="1">
                  <c:v>3.2527233438685091E-2</c:v>
                </c:pt>
              </c:numCache>
            </c:numRef>
          </c:val>
          <c:extLst>
            <c:ext xmlns:c16="http://schemas.microsoft.com/office/drawing/2014/chart" uri="{C3380CC4-5D6E-409C-BE32-E72D297353CC}">
              <c16:uniqueId val="{00000000-DD60-4A21-8C30-2975AF7BBEA4}"/>
            </c:ext>
          </c:extLst>
        </c:ser>
        <c:ser>
          <c:idx val="1"/>
          <c:order val="1"/>
          <c:tx>
            <c:strRef>
              <c:f>Résumé!$S$10</c:f>
              <c:strCache>
                <c:ptCount val="1"/>
                <c:pt idx="0">
                  <c:v>Acetate</c:v>
                </c:pt>
              </c:strCache>
            </c:strRef>
          </c:tx>
          <c:spPr>
            <a:pattFill prst="dkDnDiag">
              <a:fgClr>
                <a:schemeClr val="tx1"/>
              </a:fgClr>
              <a:bgClr>
                <a:schemeClr val="bg1"/>
              </a:bgClr>
            </a:pattFill>
            <a:ln>
              <a:solidFill>
                <a:schemeClr val="tx1"/>
              </a:solidFill>
            </a:ln>
            <a:effectLst/>
          </c:spPr>
          <c:invertIfNegative val="0"/>
          <c:errBars>
            <c:errBarType val="both"/>
            <c:errValType val="cust"/>
            <c:noEndCap val="0"/>
            <c:plus>
              <c:numRef>
                <c:f>Résumé!$S$16:$S$17</c:f>
                <c:numCache>
                  <c:formatCode>General</c:formatCode>
                  <c:ptCount val="2"/>
                  <c:pt idx="0">
                    <c:v>5.1567447208113112E-3</c:v>
                  </c:pt>
                  <c:pt idx="1">
                    <c:v>5.0225150940885342E-4</c:v>
                  </c:pt>
                </c:numCache>
              </c:numRef>
            </c:plus>
            <c:minus>
              <c:numRef>
                <c:f>Résumé!$S$16:$S$17</c:f>
                <c:numCache>
                  <c:formatCode>General</c:formatCode>
                  <c:ptCount val="2"/>
                  <c:pt idx="0">
                    <c:v>5.1567447208113112E-3</c:v>
                  </c:pt>
                  <c:pt idx="1">
                    <c:v>5.0225150940885342E-4</c:v>
                  </c:pt>
                </c:numCache>
              </c:numRef>
            </c:minus>
            <c:spPr>
              <a:noFill/>
              <a:ln w="9525" cap="flat" cmpd="sng" algn="ctr">
                <a:solidFill>
                  <a:schemeClr val="tx1">
                    <a:lumMod val="65000"/>
                    <a:lumOff val="35000"/>
                  </a:schemeClr>
                </a:solidFill>
                <a:round/>
              </a:ln>
              <a:effectLst/>
            </c:spPr>
          </c:errBars>
          <c:cat>
            <c:strRef>
              <c:f>Résumé!$Q$11:$Q$12</c:f>
              <c:strCache>
                <c:ptCount val="2"/>
                <c:pt idx="0">
                  <c:v>Exp. Phase</c:v>
                </c:pt>
                <c:pt idx="1">
                  <c:v>Stat. Phase</c:v>
                </c:pt>
              </c:strCache>
            </c:strRef>
          </c:cat>
          <c:val>
            <c:numRef>
              <c:f>Résumé!$S$11:$S$12</c:f>
              <c:numCache>
                <c:formatCode>General</c:formatCode>
                <c:ptCount val="2"/>
                <c:pt idx="0">
                  <c:v>2.3842723173109925E-2</c:v>
                </c:pt>
                <c:pt idx="1">
                  <c:v>1.9739574455869802E-3</c:v>
                </c:pt>
              </c:numCache>
            </c:numRef>
          </c:val>
          <c:extLst>
            <c:ext xmlns:c16="http://schemas.microsoft.com/office/drawing/2014/chart" uri="{C3380CC4-5D6E-409C-BE32-E72D297353CC}">
              <c16:uniqueId val="{00000001-DD60-4A21-8C30-2975AF7BBEA4}"/>
            </c:ext>
          </c:extLst>
        </c:ser>
        <c:ser>
          <c:idx val="2"/>
          <c:order val="2"/>
          <c:tx>
            <c:strRef>
              <c:f>Résumé!$T$10</c:f>
              <c:strCache>
                <c:ptCount val="1"/>
                <c:pt idx="0">
                  <c:v>Mix</c:v>
                </c:pt>
              </c:strCache>
            </c:strRef>
          </c:tx>
          <c:spPr>
            <a:pattFill prst="wdUpDiag">
              <a:fgClr>
                <a:schemeClr val="tx1"/>
              </a:fgClr>
              <a:bgClr>
                <a:schemeClr val="bg1"/>
              </a:bgClr>
            </a:pattFill>
            <a:ln>
              <a:solidFill>
                <a:schemeClr val="tx1"/>
              </a:solidFill>
            </a:ln>
            <a:effectLst/>
          </c:spPr>
          <c:invertIfNegative val="0"/>
          <c:errBars>
            <c:errBarType val="both"/>
            <c:errValType val="cust"/>
            <c:noEndCap val="0"/>
            <c:plus>
              <c:numRef>
                <c:f>Résumé!$T$16:$T$17</c:f>
                <c:numCache>
                  <c:formatCode>General</c:formatCode>
                  <c:ptCount val="2"/>
                  <c:pt idx="0">
                    <c:v>2.3999956212663568E-3</c:v>
                  </c:pt>
                  <c:pt idx="1">
                    <c:v>5.5810301042135673E-3</c:v>
                  </c:pt>
                </c:numCache>
              </c:numRef>
            </c:plus>
            <c:minus>
              <c:numRef>
                <c:f>Résumé!$T$16:$T$17</c:f>
                <c:numCache>
                  <c:formatCode>General</c:formatCode>
                  <c:ptCount val="2"/>
                  <c:pt idx="0">
                    <c:v>2.3999956212663568E-3</c:v>
                  </c:pt>
                  <c:pt idx="1">
                    <c:v>5.5810301042135673E-3</c:v>
                  </c:pt>
                </c:numCache>
              </c:numRef>
            </c:minus>
            <c:spPr>
              <a:noFill/>
              <a:ln w="9525" cap="flat" cmpd="sng" algn="ctr">
                <a:solidFill>
                  <a:schemeClr val="tx1">
                    <a:lumMod val="65000"/>
                    <a:lumOff val="35000"/>
                  </a:schemeClr>
                </a:solidFill>
                <a:round/>
              </a:ln>
              <a:effectLst/>
            </c:spPr>
          </c:errBars>
          <c:cat>
            <c:strRef>
              <c:f>Résumé!$Q$11:$Q$12</c:f>
              <c:strCache>
                <c:ptCount val="2"/>
                <c:pt idx="0">
                  <c:v>Exp. Phase</c:v>
                </c:pt>
                <c:pt idx="1">
                  <c:v>Stat. Phase</c:v>
                </c:pt>
              </c:strCache>
            </c:strRef>
          </c:cat>
          <c:val>
            <c:numRef>
              <c:f>Résumé!$T$11:$T$12</c:f>
              <c:numCache>
                <c:formatCode>General</c:formatCode>
                <c:ptCount val="2"/>
                <c:pt idx="0">
                  <c:v>2.2268595798976078E-2</c:v>
                </c:pt>
                <c:pt idx="1">
                  <c:v>5.5332957026568734E-3</c:v>
                </c:pt>
              </c:numCache>
            </c:numRef>
          </c:val>
          <c:extLst>
            <c:ext xmlns:c16="http://schemas.microsoft.com/office/drawing/2014/chart" uri="{C3380CC4-5D6E-409C-BE32-E72D297353CC}">
              <c16:uniqueId val="{00000002-DD60-4A21-8C30-2975AF7BBEA4}"/>
            </c:ext>
          </c:extLst>
        </c:ser>
        <c:dLbls>
          <c:showLegendKey val="0"/>
          <c:showVal val="0"/>
          <c:showCatName val="0"/>
          <c:showSerName val="0"/>
          <c:showPercent val="0"/>
          <c:showBubbleSize val="0"/>
        </c:dLbls>
        <c:gapWidth val="219"/>
        <c:overlap val="-27"/>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max val="0.35000000000000003"/>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[Starch](g.gDW</a:t>
                </a:r>
                <a:r>
                  <a:rPr lang="en-US" baseline="30000"/>
                  <a:t>-1</a:t>
                </a:r>
                <a:r>
                  <a:rPr lang="en-US" baseline="0"/>
                  <a:t>)</a:t>
                </a:r>
                <a:endParaRPr lang="en-US"/>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14329787723902"/>
          <c:y val="7.3951005845069404E-2"/>
          <c:w val="0.61431542109867854"/>
          <c:h val="0.70336816685280001"/>
        </c:manualLayout>
      </c:layout>
      <c:scatterChart>
        <c:scatterStyle val="lineMarker"/>
        <c:varyColors val="0"/>
        <c:ser>
          <c:idx val="3"/>
          <c:order val="3"/>
          <c:tx>
            <c:v>[Carbon] - Galdieria</c:v>
          </c:tx>
          <c:spPr>
            <a:ln w="12700" cap="rnd">
              <a:solidFill>
                <a:srgbClr val="5B9BD5">
                  <a:lumMod val="75000"/>
                </a:srgbClr>
              </a:solidFill>
              <a:prstDash val="sysDash"/>
              <a:round/>
            </a:ln>
            <a:effectLst/>
          </c:spPr>
          <c:marker>
            <c:symbol val="diamond"/>
            <c:size val="6"/>
            <c:spPr>
              <a:solidFill>
                <a:srgbClr val="5B9BD5">
                  <a:lumMod val="75000"/>
                </a:srgbClr>
              </a:solidFill>
              <a:ln w="9525">
                <a:solidFill>
                  <a:sysClr val="windowText" lastClr="000000"/>
                </a:solidFill>
              </a:ln>
              <a:effectLst/>
            </c:spPr>
          </c:marker>
          <c:errBars>
            <c:errDir val="y"/>
            <c:errBarType val="both"/>
            <c:errValType val="cust"/>
            <c:noEndCap val="0"/>
            <c:plus>
              <c:numRef>
                <c:f>'DW and sugars'!$H$6:$H$12</c:f>
                <c:numCache>
                  <c:formatCode>General</c:formatCode>
                  <c:ptCount val="7"/>
                  <c:pt idx="0">
                    <c:v>0.65114968799999995</c:v>
                  </c:pt>
                  <c:pt idx="1">
                    <c:v>0.443338695</c:v>
                  </c:pt>
                  <c:pt idx="2">
                    <c:v>1.190768904</c:v>
                  </c:pt>
                  <c:pt idx="3">
                    <c:v>6.5002315000000005E-2</c:v>
                  </c:pt>
                  <c:pt idx="4">
                    <c:v>0</c:v>
                  </c:pt>
                  <c:pt idx="5">
                    <c:v>0</c:v>
                  </c:pt>
                  <c:pt idx="6">
                    <c:v>0</c:v>
                  </c:pt>
                </c:numCache>
              </c:numRef>
            </c:plus>
            <c:minus>
              <c:numRef>
                <c:f>'DW and sugars'!$H$6:$H$12</c:f>
                <c:numCache>
                  <c:formatCode>General</c:formatCode>
                  <c:ptCount val="7"/>
                  <c:pt idx="0">
                    <c:v>0.65114968799999995</c:v>
                  </c:pt>
                  <c:pt idx="1">
                    <c:v>0.443338695</c:v>
                  </c:pt>
                  <c:pt idx="2">
                    <c:v>1.190768904</c:v>
                  </c:pt>
                  <c:pt idx="3">
                    <c:v>6.5002315000000005E-2</c:v>
                  </c:pt>
                  <c:pt idx="4">
                    <c:v>0</c:v>
                  </c:pt>
                  <c:pt idx="5">
                    <c:v>0</c:v>
                  </c:pt>
                  <c:pt idx="6">
                    <c:v>0</c:v>
                  </c:pt>
                </c:numCache>
              </c:numRef>
            </c:minus>
            <c:spPr>
              <a:noFill/>
              <a:ln w="9525" cap="flat" cmpd="sng" algn="ctr">
                <a:solidFill>
                  <a:srgbClr val="5B9BD5">
                    <a:lumMod val="75000"/>
                  </a:srgbClr>
                </a:solidFill>
                <a:round/>
              </a:ln>
              <a:effectLst/>
            </c:spPr>
          </c:errBars>
          <c:xVal>
            <c:numRef>
              <c:f>'DW and sugars'!$F$6:$F$12</c:f>
              <c:numCache>
                <c:formatCode>General</c:formatCode>
                <c:ptCount val="7"/>
                <c:pt idx="0">
                  <c:v>0</c:v>
                </c:pt>
                <c:pt idx="1">
                  <c:v>1.9</c:v>
                </c:pt>
                <c:pt idx="2">
                  <c:v>2.9</c:v>
                </c:pt>
                <c:pt idx="3">
                  <c:v>3.9</c:v>
                </c:pt>
                <c:pt idx="4">
                  <c:v>4.2</c:v>
                </c:pt>
                <c:pt idx="5">
                  <c:v>6.9</c:v>
                </c:pt>
                <c:pt idx="6">
                  <c:v>7.9</c:v>
                </c:pt>
              </c:numCache>
            </c:numRef>
          </c:xVal>
          <c:yVal>
            <c:numRef>
              <c:f>'DW and sugars'!$G$6:$G$12</c:f>
              <c:numCache>
                <c:formatCode>General</c:formatCode>
                <c:ptCount val="7"/>
                <c:pt idx="0">
                  <c:v>144.8126092</c:v>
                </c:pt>
                <c:pt idx="1">
                  <c:v>130.049848</c:v>
                </c:pt>
                <c:pt idx="2">
                  <c:v>96.024386460000002</c:v>
                </c:pt>
                <c:pt idx="3">
                  <c:v>8.3248417000000005E-2</c:v>
                </c:pt>
                <c:pt idx="4">
                  <c:v>0</c:v>
                </c:pt>
                <c:pt idx="5">
                  <c:v>0</c:v>
                </c:pt>
                <c:pt idx="6">
                  <c:v>0</c:v>
                </c:pt>
              </c:numCache>
            </c:numRef>
          </c:yVal>
          <c:smooth val="0"/>
          <c:extLst>
            <c:ext xmlns:c16="http://schemas.microsoft.com/office/drawing/2014/chart" uri="{C3380CC4-5D6E-409C-BE32-E72D297353CC}">
              <c16:uniqueId val="{00000000-B692-4A25-A161-29985AE2FF55}"/>
            </c:ext>
          </c:extLst>
        </c:ser>
        <c:ser>
          <c:idx val="4"/>
          <c:order val="4"/>
          <c:tx>
            <c:v>[Carbon] - Chlorella</c:v>
          </c:tx>
          <c:spPr>
            <a:ln w="12700" cap="rnd">
              <a:solidFill>
                <a:srgbClr val="70AD47">
                  <a:lumMod val="50000"/>
                </a:srgbClr>
              </a:solidFill>
              <a:prstDash val="sysDash"/>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sugars'!$T$6:$T$12</c:f>
                <c:numCache>
                  <c:formatCode>General</c:formatCode>
                  <c:ptCount val="7"/>
                  <c:pt idx="0">
                    <c:v>5.5194015250000001</c:v>
                  </c:pt>
                  <c:pt idx="1">
                    <c:v>14.37271943</c:v>
                  </c:pt>
                  <c:pt idx="2">
                    <c:v>2.8020960700000002</c:v>
                  </c:pt>
                  <c:pt idx="3">
                    <c:v>4.6848821389999999</c:v>
                  </c:pt>
                  <c:pt idx="4">
                    <c:v>2.5619131249999998</c:v>
                  </c:pt>
                  <c:pt idx="5">
                    <c:v>1.751084871</c:v>
                  </c:pt>
                  <c:pt idx="6">
                    <c:v>2.5271446430000002</c:v>
                  </c:pt>
                </c:numCache>
              </c:numRef>
            </c:plus>
            <c:minus>
              <c:numRef>
                <c:f>'DW and sugars'!$T$6:$T$12</c:f>
                <c:numCache>
                  <c:formatCode>General</c:formatCode>
                  <c:ptCount val="7"/>
                  <c:pt idx="0">
                    <c:v>5.5194015250000001</c:v>
                  </c:pt>
                  <c:pt idx="1">
                    <c:v>14.37271943</c:v>
                  </c:pt>
                  <c:pt idx="2">
                    <c:v>2.8020960700000002</c:v>
                  </c:pt>
                  <c:pt idx="3">
                    <c:v>4.6848821389999999</c:v>
                  </c:pt>
                  <c:pt idx="4">
                    <c:v>2.5619131249999998</c:v>
                  </c:pt>
                  <c:pt idx="5">
                    <c:v>1.751084871</c:v>
                  </c:pt>
                  <c:pt idx="6">
                    <c:v>2.5271446430000002</c:v>
                  </c:pt>
                </c:numCache>
              </c:numRef>
            </c:minus>
            <c:spPr>
              <a:noFill/>
              <a:ln w="9525" cap="flat" cmpd="sng" algn="ctr">
                <a:solidFill>
                  <a:srgbClr val="70AD47">
                    <a:lumMod val="50000"/>
                  </a:srgbClr>
                </a:solidFill>
                <a:round/>
              </a:ln>
              <a:effectLst/>
            </c:spPr>
          </c:errBars>
          <c:xVal>
            <c:numRef>
              <c:f>'DW and sugars'!$R$6:$R$12</c:f>
              <c:numCache>
                <c:formatCode>General</c:formatCode>
                <c:ptCount val="7"/>
                <c:pt idx="0">
                  <c:v>0</c:v>
                </c:pt>
                <c:pt idx="1">
                  <c:v>1</c:v>
                </c:pt>
                <c:pt idx="2">
                  <c:v>2</c:v>
                </c:pt>
                <c:pt idx="3">
                  <c:v>2.9</c:v>
                </c:pt>
                <c:pt idx="4">
                  <c:v>4</c:v>
                </c:pt>
                <c:pt idx="5">
                  <c:v>6</c:v>
                </c:pt>
                <c:pt idx="6">
                  <c:v>6.9</c:v>
                </c:pt>
              </c:numCache>
            </c:numRef>
          </c:xVal>
          <c:yVal>
            <c:numRef>
              <c:f>'DW and sugars'!$S$6:$S$12</c:f>
              <c:numCache>
                <c:formatCode>General</c:formatCode>
                <c:ptCount val="7"/>
                <c:pt idx="0">
                  <c:v>161.79232999999999</c:v>
                </c:pt>
                <c:pt idx="1">
                  <c:v>157.25562360000001</c:v>
                </c:pt>
                <c:pt idx="2">
                  <c:v>121.8329822</c:v>
                </c:pt>
                <c:pt idx="3">
                  <c:v>112.5489374</c:v>
                </c:pt>
                <c:pt idx="4">
                  <c:v>112.8121798</c:v>
                </c:pt>
                <c:pt idx="5">
                  <c:v>111.12852119999999</c:v>
                </c:pt>
                <c:pt idx="6">
                  <c:v>108.7570997</c:v>
                </c:pt>
              </c:numCache>
            </c:numRef>
          </c:yVal>
          <c:smooth val="0"/>
          <c:extLst>
            <c:ext xmlns:c16="http://schemas.microsoft.com/office/drawing/2014/chart" uri="{C3380CC4-5D6E-409C-BE32-E72D297353CC}">
              <c16:uniqueId val="{00000001-B692-4A25-A161-29985AE2FF55}"/>
            </c:ext>
          </c:extLst>
        </c:ser>
        <c:dLbls>
          <c:showLegendKey val="0"/>
          <c:showVal val="0"/>
          <c:showCatName val="0"/>
          <c:showSerName val="0"/>
          <c:showPercent val="0"/>
          <c:showBubbleSize val="0"/>
        </c:dLbls>
        <c:axId val="1238975791"/>
        <c:axId val="1248657503"/>
      </c:scatterChart>
      <c:scatterChart>
        <c:scatterStyle val="lineMarker"/>
        <c:varyColors val="0"/>
        <c:ser>
          <c:idx val="1"/>
          <c:order val="0"/>
          <c:tx>
            <c:strRef>
              <c:f>'DW and sugars'!$C$4:$H$4</c:f>
              <c:strCache>
                <c:ptCount val="1"/>
                <c:pt idx="0">
                  <c:v>Galdieria</c:v>
                </c:pt>
              </c:strCache>
            </c:strRef>
          </c:tx>
          <c:spPr>
            <a:ln w="12700" cap="rnd">
              <a:solidFill>
                <a:srgbClr val="5B9BD5">
                  <a:lumMod val="75000"/>
                </a:srgbClr>
              </a:solidFill>
              <a:round/>
            </a:ln>
            <a:effectLst/>
          </c:spPr>
          <c:marker>
            <c:symbol val="diamond"/>
            <c:size val="6"/>
            <c:spPr>
              <a:solidFill>
                <a:srgbClr val="5B9BD5">
                  <a:lumMod val="75000"/>
                </a:srgbClr>
              </a:solidFill>
              <a:ln w="9525">
                <a:solidFill>
                  <a:sysClr val="windowText" lastClr="000000"/>
                </a:solidFill>
              </a:ln>
              <a:effectLst/>
            </c:spPr>
          </c:marker>
          <c:errBars>
            <c:errDir val="y"/>
            <c:errBarType val="both"/>
            <c:errValType val="cust"/>
            <c:noEndCap val="0"/>
            <c:plus>
              <c:numRef>
                <c:f>'DW and sugars'!$E$6:$E$13</c:f>
                <c:numCache>
                  <c:formatCode>General</c:formatCode>
                  <c:ptCount val="8"/>
                  <c:pt idx="0">
                    <c:v>0.01</c:v>
                  </c:pt>
                  <c:pt idx="1">
                    <c:v>0.13</c:v>
                  </c:pt>
                  <c:pt idx="2">
                    <c:v>0.04</c:v>
                  </c:pt>
                  <c:pt idx="3">
                    <c:v>0.12</c:v>
                  </c:pt>
                  <c:pt idx="4">
                    <c:v>0.34</c:v>
                  </c:pt>
                  <c:pt idx="5">
                    <c:v>0.38</c:v>
                  </c:pt>
                  <c:pt idx="6">
                    <c:v>0.02</c:v>
                  </c:pt>
                  <c:pt idx="7">
                    <c:v>0.25</c:v>
                  </c:pt>
                </c:numCache>
              </c:numRef>
            </c:plus>
            <c:minus>
              <c:numRef>
                <c:f>'DW and sugars'!$E$6:$E$13</c:f>
                <c:numCache>
                  <c:formatCode>General</c:formatCode>
                  <c:ptCount val="8"/>
                  <c:pt idx="0">
                    <c:v>0.01</c:v>
                  </c:pt>
                  <c:pt idx="1">
                    <c:v>0.13</c:v>
                  </c:pt>
                  <c:pt idx="2">
                    <c:v>0.04</c:v>
                  </c:pt>
                  <c:pt idx="3">
                    <c:v>0.12</c:v>
                  </c:pt>
                  <c:pt idx="4">
                    <c:v>0.34</c:v>
                  </c:pt>
                  <c:pt idx="5">
                    <c:v>0.38</c:v>
                  </c:pt>
                  <c:pt idx="6">
                    <c:v>0.02</c:v>
                  </c:pt>
                  <c:pt idx="7">
                    <c:v>0.25</c:v>
                  </c:pt>
                </c:numCache>
              </c:numRef>
            </c:minus>
            <c:spPr>
              <a:noFill/>
              <a:ln w="9525" cap="flat" cmpd="sng" algn="ctr">
                <a:solidFill>
                  <a:srgbClr val="5B9BD5">
                    <a:lumMod val="75000"/>
                  </a:srgbClr>
                </a:solidFill>
                <a:round/>
              </a:ln>
              <a:effectLst/>
            </c:spPr>
          </c:errBars>
          <c:xVal>
            <c:numRef>
              <c:f>'DW and sugars'!$C$6:$C$13</c:f>
              <c:numCache>
                <c:formatCode>General</c:formatCode>
                <c:ptCount val="8"/>
                <c:pt idx="0">
                  <c:v>0</c:v>
                </c:pt>
                <c:pt idx="1">
                  <c:v>0.9</c:v>
                </c:pt>
                <c:pt idx="2">
                  <c:v>1.9</c:v>
                </c:pt>
                <c:pt idx="3">
                  <c:v>2.9</c:v>
                </c:pt>
                <c:pt idx="4">
                  <c:v>3.9</c:v>
                </c:pt>
                <c:pt idx="5">
                  <c:v>4.2</c:v>
                </c:pt>
                <c:pt idx="6">
                  <c:v>6.9</c:v>
                </c:pt>
                <c:pt idx="7">
                  <c:v>7.9</c:v>
                </c:pt>
              </c:numCache>
            </c:numRef>
          </c:xVal>
          <c:yVal>
            <c:numRef>
              <c:f>'DW and sugars'!$D$6:$D$13</c:f>
              <c:numCache>
                <c:formatCode>General</c:formatCode>
                <c:ptCount val="8"/>
                <c:pt idx="0">
                  <c:v>0.03</c:v>
                </c:pt>
                <c:pt idx="1">
                  <c:v>0.09</c:v>
                </c:pt>
                <c:pt idx="2">
                  <c:v>0.21</c:v>
                </c:pt>
                <c:pt idx="3">
                  <c:v>0.75</c:v>
                </c:pt>
                <c:pt idx="4">
                  <c:v>2.37</c:v>
                </c:pt>
                <c:pt idx="5">
                  <c:v>2.2200000000000002</c:v>
                </c:pt>
                <c:pt idx="6">
                  <c:v>1.75</c:v>
                </c:pt>
                <c:pt idx="7">
                  <c:v>1.79</c:v>
                </c:pt>
              </c:numCache>
            </c:numRef>
          </c:yVal>
          <c:smooth val="0"/>
          <c:extLst>
            <c:ext xmlns:c16="http://schemas.microsoft.com/office/drawing/2014/chart" uri="{C3380CC4-5D6E-409C-BE32-E72D297353CC}">
              <c16:uniqueId val="{00000002-B692-4A25-A161-29985AE2FF55}"/>
            </c:ext>
          </c:extLst>
        </c:ser>
        <c:ser>
          <c:idx val="0"/>
          <c:order val="1"/>
          <c:tx>
            <c:strRef>
              <c:f>'DW and sugars'!$I$4:$N$4</c:f>
              <c:strCache>
                <c:ptCount val="1"/>
                <c:pt idx="0">
                  <c:v>Euglena</c:v>
                </c:pt>
              </c:strCache>
            </c:strRef>
          </c:tx>
          <c:spPr>
            <a:ln w="19050" cap="rnd">
              <a:solidFill>
                <a:srgbClr val="ED7D31">
                  <a:lumMod val="75000"/>
                </a:srgbClr>
              </a:solidFill>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sugars'!$K$6:$K$12</c:f>
                <c:numCache>
                  <c:formatCode>General</c:formatCode>
                  <c:ptCount val="7"/>
                  <c:pt idx="0">
                    <c:v>4.9575045620705686E-3</c:v>
                  </c:pt>
                  <c:pt idx="1">
                    <c:v>1.3690352190624028E-2</c:v>
                  </c:pt>
                  <c:pt idx="2">
                    <c:v>1.6309799597025321E-3</c:v>
                  </c:pt>
                  <c:pt idx="3">
                    <c:v>5.0891182098583426E-3</c:v>
                  </c:pt>
                  <c:pt idx="4">
                    <c:v>4.9850692849934212E-3</c:v>
                  </c:pt>
                  <c:pt idx="5">
                    <c:v>1.4238676021185838E-3</c:v>
                  </c:pt>
                  <c:pt idx="6">
                    <c:v>9.0263502466948319E-3</c:v>
                  </c:pt>
                </c:numCache>
              </c:numRef>
            </c:plus>
            <c:minus>
              <c:numRef>
                <c:f>'DW and sugars'!$K$6:$K$12</c:f>
                <c:numCache>
                  <c:formatCode>General</c:formatCode>
                  <c:ptCount val="7"/>
                  <c:pt idx="0">
                    <c:v>4.9575045620705686E-3</c:v>
                  </c:pt>
                  <c:pt idx="1">
                    <c:v>1.3690352190624028E-2</c:v>
                  </c:pt>
                  <c:pt idx="2">
                    <c:v>1.6309799597025321E-3</c:v>
                  </c:pt>
                  <c:pt idx="3">
                    <c:v>5.0891182098583426E-3</c:v>
                  </c:pt>
                  <c:pt idx="4">
                    <c:v>4.9850692849934212E-3</c:v>
                  </c:pt>
                  <c:pt idx="5">
                    <c:v>1.4238676021185838E-3</c:v>
                  </c:pt>
                  <c:pt idx="6">
                    <c:v>9.0263502466948319E-3</c:v>
                  </c:pt>
                </c:numCache>
              </c:numRef>
            </c:minus>
            <c:spPr>
              <a:noFill/>
              <a:ln w="9525" cap="flat" cmpd="sng" algn="ctr">
                <a:solidFill>
                  <a:srgbClr val="ED7D31">
                    <a:lumMod val="75000"/>
                  </a:srgbClr>
                </a:solidFill>
                <a:round/>
              </a:ln>
              <a:effectLst/>
            </c:spPr>
          </c:errBars>
          <c:xVal>
            <c:numRef>
              <c:f>'DW and sugars'!$I$6:$I$12</c:f>
              <c:numCache>
                <c:formatCode>General</c:formatCode>
                <c:ptCount val="7"/>
                <c:pt idx="0">
                  <c:v>0</c:v>
                </c:pt>
                <c:pt idx="1">
                  <c:v>1</c:v>
                </c:pt>
                <c:pt idx="2">
                  <c:v>2</c:v>
                </c:pt>
                <c:pt idx="3">
                  <c:v>2.9166666666642413</c:v>
                </c:pt>
                <c:pt idx="4">
                  <c:v>4.0416666666642413</c:v>
                </c:pt>
                <c:pt idx="5">
                  <c:v>4.8541666666642413</c:v>
                </c:pt>
                <c:pt idx="6">
                  <c:v>5.9583333333284827</c:v>
                </c:pt>
              </c:numCache>
            </c:numRef>
          </c:xVal>
          <c:yVal>
            <c:numRef>
              <c:f>'DW and sugars'!$J$6:$J$12</c:f>
              <c:numCache>
                <c:formatCode>General</c:formatCode>
                <c:ptCount val="7"/>
                <c:pt idx="0">
                  <c:v>7.7224533403204634E-2</c:v>
                </c:pt>
                <c:pt idx="1">
                  <c:v>9.7241096009573702E-2</c:v>
                </c:pt>
                <c:pt idx="2">
                  <c:v>9.9668174471139667E-2</c:v>
                </c:pt>
                <c:pt idx="3">
                  <c:v>0.10945242944573784</c:v>
                </c:pt>
                <c:pt idx="4">
                  <c:v>5.6345279578957345E-2</c:v>
                </c:pt>
                <c:pt idx="5">
                  <c:v>4.4495425913664739E-2</c:v>
                </c:pt>
                <c:pt idx="6">
                  <c:v>6.8380429597385786E-2</c:v>
                </c:pt>
              </c:numCache>
            </c:numRef>
          </c:yVal>
          <c:smooth val="0"/>
          <c:extLst>
            <c:ext xmlns:c16="http://schemas.microsoft.com/office/drawing/2014/chart" uri="{C3380CC4-5D6E-409C-BE32-E72D297353CC}">
              <c16:uniqueId val="{00000003-B692-4A25-A161-29985AE2FF55}"/>
            </c:ext>
          </c:extLst>
        </c:ser>
        <c:ser>
          <c:idx val="2"/>
          <c:order val="2"/>
          <c:tx>
            <c:strRef>
              <c:f>'DW and sugars'!$O$4:$T$4</c:f>
              <c:strCache>
                <c:ptCount val="1"/>
                <c:pt idx="0">
                  <c:v>Chlorella</c:v>
                </c:pt>
              </c:strCache>
            </c:strRef>
          </c:tx>
          <c:spPr>
            <a:ln w="12700" cap="rnd">
              <a:solidFill>
                <a:srgbClr val="70AD47">
                  <a:lumMod val="50000"/>
                </a:srgbClr>
              </a:solidFill>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sugars'!$Q$6:$Q$13</c:f>
                <c:numCache>
                  <c:formatCode>General</c:formatCode>
                  <c:ptCount val="8"/>
                  <c:pt idx="0">
                    <c:v>0</c:v>
                  </c:pt>
                  <c:pt idx="1">
                    <c:v>0</c:v>
                  </c:pt>
                  <c:pt idx="2">
                    <c:v>0.02</c:v>
                  </c:pt>
                  <c:pt idx="3">
                    <c:v>0.01</c:v>
                  </c:pt>
                  <c:pt idx="4">
                    <c:v>0.02</c:v>
                  </c:pt>
                  <c:pt idx="5">
                    <c:v>0.04</c:v>
                  </c:pt>
                  <c:pt idx="6">
                    <c:v>0.04</c:v>
                  </c:pt>
                  <c:pt idx="7">
                    <c:v>0.02</c:v>
                  </c:pt>
                </c:numCache>
              </c:numRef>
            </c:plus>
            <c:minus>
              <c:numRef>
                <c:f>'DW and sugars'!$Q$6:$Q$13</c:f>
                <c:numCache>
                  <c:formatCode>General</c:formatCode>
                  <c:ptCount val="8"/>
                  <c:pt idx="0">
                    <c:v>0</c:v>
                  </c:pt>
                  <c:pt idx="1">
                    <c:v>0</c:v>
                  </c:pt>
                  <c:pt idx="2">
                    <c:v>0.02</c:v>
                  </c:pt>
                  <c:pt idx="3">
                    <c:v>0.01</c:v>
                  </c:pt>
                  <c:pt idx="4">
                    <c:v>0.02</c:v>
                  </c:pt>
                  <c:pt idx="5">
                    <c:v>0.04</c:v>
                  </c:pt>
                  <c:pt idx="6">
                    <c:v>0.04</c:v>
                  </c:pt>
                  <c:pt idx="7">
                    <c:v>0.02</c:v>
                  </c:pt>
                </c:numCache>
              </c:numRef>
            </c:minus>
            <c:spPr>
              <a:noFill/>
              <a:ln w="9525" cap="flat" cmpd="sng" algn="ctr">
                <a:solidFill>
                  <a:srgbClr val="70AD47">
                    <a:lumMod val="50000"/>
                  </a:srgbClr>
                </a:solidFill>
                <a:round/>
              </a:ln>
              <a:effectLst/>
            </c:spPr>
          </c:errBars>
          <c:xVal>
            <c:numRef>
              <c:f>'DW and sugars'!$O$6:$O$13</c:f>
              <c:numCache>
                <c:formatCode>General</c:formatCode>
                <c:ptCount val="8"/>
                <c:pt idx="0">
                  <c:v>0</c:v>
                </c:pt>
                <c:pt idx="1">
                  <c:v>0.8</c:v>
                </c:pt>
                <c:pt idx="2">
                  <c:v>1</c:v>
                </c:pt>
                <c:pt idx="3">
                  <c:v>2</c:v>
                </c:pt>
                <c:pt idx="4">
                  <c:v>2.9</c:v>
                </c:pt>
                <c:pt idx="5">
                  <c:v>4</c:v>
                </c:pt>
                <c:pt idx="6">
                  <c:v>6</c:v>
                </c:pt>
                <c:pt idx="7">
                  <c:v>6.9</c:v>
                </c:pt>
              </c:numCache>
            </c:numRef>
          </c:xVal>
          <c:yVal>
            <c:numRef>
              <c:f>'DW and sugars'!$P$6:$P$13</c:f>
              <c:numCache>
                <c:formatCode>General</c:formatCode>
                <c:ptCount val="8"/>
                <c:pt idx="0">
                  <c:v>0.05</c:v>
                </c:pt>
                <c:pt idx="1">
                  <c:v>0.22</c:v>
                </c:pt>
                <c:pt idx="2">
                  <c:v>0.36</c:v>
                </c:pt>
                <c:pt idx="3">
                  <c:v>0.61</c:v>
                </c:pt>
                <c:pt idx="4">
                  <c:v>0.62</c:v>
                </c:pt>
                <c:pt idx="5">
                  <c:v>0.67</c:v>
                </c:pt>
                <c:pt idx="6">
                  <c:v>0.75</c:v>
                </c:pt>
                <c:pt idx="7">
                  <c:v>0.82</c:v>
                </c:pt>
              </c:numCache>
            </c:numRef>
          </c:yVal>
          <c:smooth val="0"/>
          <c:extLst>
            <c:ext xmlns:c16="http://schemas.microsoft.com/office/drawing/2014/chart" uri="{C3380CC4-5D6E-409C-BE32-E72D297353CC}">
              <c16:uniqueId val="{00000004-B692-4A25-A161-29985AE2FF55}"/>
            </c:ext>
          </c:extLst>
        </c:ser>
        <c:dLbls>
          <c:showLegendKey val="0"/>
          <c:showVal val="0"/>
          <c:showCatName val="0"/>
          <c:showSerName val="0"/>
          <c:showPercent val="0"/>
          <c:showBubbleSize val="0"/>
        </c:dLbls>
        <c:axId val="1970108143"/>
        <c:axId val="1970085679"/>
      </c:scatterChart>
      <c:valAx>
        <c:axId val="1238975791"/>
        <c:scaling>
          <c:orientation val="minMax"/>
          <c:max val="8"/>
          <c:min val="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Time (Days)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[Glucose] (</a:t>
                </a:r>
                <a:r>
                  <a:rPr lang="en-GB" dirty="0" err="1"/>
                  <a:t>mMC</a:t>
                </a:r>
                <a:r>
                  <a:rPr lang="en-GB" dirty="0"/>
                  <a:t>)</a:t>
                </a:r>
              </a:p>
            </c:rich>
          </c:tx>
          <c:layout>
            <c:manualLayout>
              <c:xMode val="edge"/>
              <c:yMode val="edge"/>
              <c:x val="3.8813858869360528E-2"/>
              <c:y val="0.1439042025912783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970085679"/>
        <c:scaling>
          <c:orientation val="minMax"/>
          <c:min val="0"/>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a:t>
                </a:r>
                <a:r>
                  <a:rPr lang="en-GB" baseline="0"/>
                  <a:t> (g.L</a:t>
                </a:r>
                <a:r>
                  <a:rPr lang="en-GB" baseline="30000"/>
                  <a:t>-1</a:t>
                </a:r>
                <a:r>
                  <a:rPr lang="en-GB" baseline="0"/>
                  <a:t>)</a:t>
                </a:r>
                <a:endParaRPr lang="en-GB"/>
              </a:p>
            </c:rich>
          </c:tx>
          <c:layout>
            <c:manualLayout>
              <c:xMode val="edge"/>
              <c:yMode val="edge"/>
              <c:x val="0.90908647880333004"/>
              <c:y val="0.21442531877060325"/>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970108143"/>
        <c:crosses val="max"/>
        <c:crossBetween val="midCat"/>
        <c:majorUnit val="1"/>
      </c:valAx>
      <c:valAx>
        <c:axId val="1970108143"/>
        <c:scaling>
          <c:orientation val="minMax"/>
        </c:scaling>
        <c:delete val="1"/>
        <c:axPos val="b"/>
        <c:numFmt formatCode="General" sourceLinked="1"/>
        <c:majorTickMark val="out"/>
        <c:minorTickMark val="none"/>
        <c:tickLblPos val="nextTo"/>
        <c:crossAx val="1970085679"/>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57351729649126"/>
          <c:y val="6.7801108194808987E-2"/>
          <c:w val="0.78774376896594611"/>
          <c:h val="0.72443460192475939"/>
        </c:manualLayout>
      </c:layout>
      <c:barChart>
        <c:barDir val="col"/>
        <c:grouping val="clustered"/>
        <c:varyColors val="0"/>
        <c:ser>
          <c:idx val="0"/>
          <c:order val="0"/>
          <c:tx>
            <c:strRef>
              <c:f>Amidon!$E$4</c:f>
              <c:strCache>
                <c:ptCount val="1"/>
                <c:pt idx="0">
                  <c:v>Glucose</c:v>
                </c:pt>
              </c:strCache>
            </c:strRef>
          </c:tx>
          <c:spPr>
            <a:pattFill prst="pct75">
              <a:fgClr>
                <a:schemeClr val="tx1"/>
              </a:fgClr>
              <a:bgClr>
                <a:schemeClr val="bg1"/>
              </a:bgClr>
            </a:pattFill>
            <a:ln>
              <a:solidFill>
                <a:schemeClr val="tx1"/>
              </a:solidFill>
            </a:ln>
            <a:effectLst/>
          </c:spPr>
          <c:invertIfNegative val="0"/>
          <c:errBars>
            <c:errBarType val="both"/>
            <c:errValType val="cust"/>
            <c:noEndCap val="0"/>
            <c:plus>
              <c:numRef>
                <c:f>Amidon!$I$5:$I$6</c:f>
                <c:numCache>
                  <c:formatCode>General</c:formatCode>
                  <c:ptCount val="2"/>
                  <c:pt idx="0">
                    <c:v>2.6691149000000001E-2</c:v>
                  </c:pt>
                  <c:pt idx="1">
                    <c:v>5.9303020000000001E-3</c:v>
                  </c:pt>
                </c:numCache>
              </c:numRef>
            </c:plus>
            <c:minus>
              <c:numRef>
                <c:f>Amidon!$I$5:$I$6</c:f>
                <c:numCache>
                  <c:formatCode>General</c:formatCode>
                  <c:ptCount val="2"/>
                  <c:pt idx="0">
                    <c:v>2.6691149000000001E-2</c:v>
                  </c:pt>
                  <c:pt idx="1">
                    <c:v>5.9303020000000001E-3</c:v>
                  </c:pt>
                </c:numCache>
              </c:numRef>
            </c:minus>
            <c:spPr>
              <a:noFill/>
              <a:ln w="9525" cap="flat" cmpd="sng" algn="ctr">
                <a:solidFill>
                  <a:schemeClr val="tx1">
                    <a:lumMod val="65000"/>
                    <a:lumOff val="35000"/>
                  </a:schemeClr>
                </a:solidFill>
                <a:round/>
              </a:ln>
              <a:effectLst/>
            </c:spPr>
          </c:errBars>
          <c:cat>
            <c:strRef>
              <c:f>Amidon!$D$5:$D$6</c:f>
              <c:strCache>
                <c:ptCount val="2"/>
                <c:pt idx="0">
                  <c:v>Exp. phase</c:v>
                </c:pt>
                <c:pt idx="1">
                  <c:v>Stat. phase</c:v>
                </c:pt>
              </c:strCache>
            </c:strRef>
          </c:cat>
          <c:val>
            <c:numRef>
              <c:f>Amidon!$E$5:$E$6</c:f>
              <c:numCache>
                <c:formatCode>General</c:formatCode>
                <c:ptCount val="2"/>
                <c:pt idx="0">
                  <c:v>0.26482569099999997</c:v>
                </c:pt>
                <c:pt idx="1">
                  <c:v>3.0153071E-2</c:v>
                </c:pt>
              </c:numCache>
            </c:numRef>
          </c:val>
          <c:extLst>
            <c:ext xmlns:c16="http://schemas.microsoft.com/office/drawing/2014/chart" uri="{C3380CC4-5D6E-409C-BE32-E72D297353CC}">
              <c16:uniqueId val="{00000000-F058-4505-85F7-57E95196A2E7}"/>
            </c:ext>
          </c:extLst>
        </c:ser>
        <c:ser>
          <c:idx val="1"/>
          <c:order val="1"/>
          <c:tx>
            <c:strRef>
              <c:f>Amidon!$F$4</c:f>
              <c:strCache>
                <c:ptCount val="1"/>
                <c:pt idx="0">
                  <c:v>Xylose</c:v>
                </c:pt>
              </c:strCache>
            </c:strRef>
          </c:tx>
          <c:spPr>
            <a:pattFill prst="pct10">
              <a:fgClr>
                <a:sysClr val="windowText" lastClr="000000"/>
              </a:fgClr>
              <a:bgClr>
                <a:sysClr val="window" lastClr="FFFFFF"/>
              </a:bgClr>
            </a:pattFill>
            <a:ln>
              <a:solidFill>
                <a:schemeClr val="tx1"/>
              </a:solidFill>
            </a:ln>
            <a:effectLst/>
          </c:spPr>
          <c:invertIfNegative val="0"/>
          <c:errBars>
            <c:errBarType val="both"/>
            <c:errValType val="cust"/>
            <c:noEndCap val="0"/>
            <c:plus>
              <c:numRef>
                <c:f>Amidon!$J$5:$J$6</c:f>
                <c:numCache>
                  <c:formatCode>General</c:formatCode>
                  <c:ptCount val="2"/>
                  <c:pt idx="0">
                    <c:v>4.9821343909006693E-2</c:v>
                  </c:pt>
                  <c:pt idx="1">
                    <c:v>1.146437936353884E-2</c:v>
                  </c:pt>
                </c:numCache>
              </c:numRef>
            </c:plus>
            <c:minus>
              <c:numRef>
                <c:f>Amidon!$J$5:$J$6</c:f>
                <c:numCache>
                  <c:formatCode>General</c:formatCode>
                  <c:ptCount val="2"/>
                  <c:pt idx="0">
                    <c:v>4.9821343909006693E-2</c:v>
                  </c:pt>
                  <c:pt idx="1">
                    <c:v>1.146437936353884E-2</c:v>
                  </c:pt>
                </c:numCache>
              </c:numRef>
            </c:minus>
            <c:spPr>
              <a:noFill/>
              <a:ln w="9525" cap="flat" cmpd="sng" algn="ctr">
                <a:solidFill>
                  <a:schemeClr val="tx1">
                    <a:lumMod val="65000"/>
                    <a:lumOff val="35000"/>
                  </a:schemeClr>
                </a:solidFill>
                <a:round/>
              </a:ln>
              <a:effectLst/>
            </c:spPr>
          </c:errBars>
          <c:cat>
            <c:strRef>
              <c:f>Amidon!$D$5:$D$6</c:f>
              <c:strCache>
                <c:ptCount val="2"/>
                <c:pt idx="0">
                  <c:v>Exp. phase</c:v>
                </c:pt>
                <c:pt idx="1">
                  <c:v>Stat. phase</c:v>
                </c:pt>
              </c:strCache>
            </c:strRef>
          </c:cat>
          <c:val>
            <c:numRef>
              <c:f>Amidon!$F$5:$F$6</c:f>
              <c:numCache>
                <c:formatCode>General</c:formatCode>
                <c:ptCount val="2"/>
                <c:pt idx="0">
                  <c:v>0.20333678960334259</c:v>
                </c:pt>
                <c:pt idx="1">
                  <c:v>3.611740347199139E-2</c:v>
                </c:pt>
              </c:numCache>
            </c:numRef>
          </c:val>
          <c:extLst>
            <c:ext xmlns:c16="http://schemas.microsoft.com/office/drawing/2014/chart" uri="{C3380CC4-5D6E-409C-BE32-E72D297353CC}">
              <c16:uniqueId val="{00000001-F058-4505-85F7-57E95196A2E7}"/>
            </c:ext>
          </c:extLst>
        </c:ser>
        <c:dLbls>
          <c:showLegendKey val="0"/>
          <c:showVal val="0"/>
          <c:showCatName val="0"/>
          <c:showSerName val="0"/>
          <c:showPercent val="0"/>
          <c:showBubbleSize val="0"/>
        </c:dLbls>
        <c:gapWidth val="219"/>
        <c:overlap val="-27"/>
        <c:axId val="822447151"/>
        <c:axId val="866472431"/>
      </c:barChart>
      <c:catAx>
        <c:axId val="82244715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66472431"/>
        <c:crosses val="autoZero"/>
        <c:auto val="1"/>
        <c:lblAlgn val="ctr"/>
        <c:lblOffset val="100"/>
        <c:noMultiLvlLbl val="0"/>
      </c:catAx>
      <c:valAx>
        <c:axId val="86647243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[Glycogen](g.gDW</a:t>
                </a:r>
                <a:r>
                  <a:rPr lang="en-US" baseline="30000"/>
                  <a:t>-1</a:t>
                </a:r>
                <a:r>
                  <a:rPr lang="en-US" baseline="0"/>
                  <a:t>)</a:t>
                </a:r>
                <a:endParaRPr lang="en-US"/>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8224471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a:t>Pigment content  exp. phase</a:t>
            </a:r>
          </a:p>
        </c:rich>
      </c:tx>
      <c:layout>
        <c:manualLayout>
          <c:xMode val="edge"/>
          <c:yMode val="edge"/>
          <c:x val="0.26065740311630231"/>
          <c:y val="0.1103986801831575"/>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4377485779764348"/>
          <c:y val="0.2163795504141037"/>
          <c:w val="0.8309282248408848"/>
          <c:h val="0.47697818073778969"/>
        </c:manualLayout>
      </c:layout>
      <c:barChart>
        <c:barDir val="col"/>
        <c:grouping val="clustered"/>
        <c:varyColors val="0"/>
        <c:ser>
          <c:idx val="1"/>
          <c:order val="1"/>
          <c:tx>
            <c:v>Glucose</c:v>
          </c:tx>
          <c:spPr>
            <a:pattFill prst="pct75">
              <a:fgClr>
                <a:schemeClr val="tx1"/>
              </a:fgClr>
              <a:bgClr>
                <a:schemeClr val="bg1"/>
              </a:bgClr>
            </a:pattFill>
            <a:ln>
              <a:solidFill>
                <a:schemeClr val="tx1"/>
              </a:solidFill>
            </a:ln>
            <a:effectLst/>
          </c:spPr>
          <c:invertIfNegative val="0"/>
          <c:errBars>
            <c:errBarType val="plus"/>
            <c:errValType val="cust"/>
            <c:noEndCap val="0"/>
            <c:plus>
              <c:numRef>
                <c:f>Pigments!$AU$19:$AU$26</c:f>
                <c:numCache>
                  <c:formatCode>General</c:formatCode>
                  <c:ptCount val="8"/>
                  <c:pt idx="0">
                    <c:v>7.2643757445518976E-3</c:v>
                  </c:pt>
                  <c:pt idx="1">
                    <c:v>3.1749845610611468E-3</c:v>
                  </c:pt>
                  <c:pt idx="2">
                    <c:v>6.4241602793992537E-3</c:v>
                  </c:pt>
                  <c:pt idx="3">
                    <c:v>4.8598639856618272E-3</c:v>
                  </c:pt>
                  <c:pt idx="4">
                    <c:v>5.1262391326560731E-3</c:v>
                  </c:pt>
                  <c:pt idx="5">
                    <c:v>3.2619732575192083E-3</c:v>
                  </c:pt>
                  <c:pt idx="6">
                    <c:v>8.5365973757794752E-3</c:v>
                  </c:pt>
                  <c:pt idx="7">
                    <c:v>1.087407579139691E-2</c:v>
                  </c:pt>
                </c:numCache>
              </c:numRef>
            </c:plus>
            <c:minus>
              <c:numRef>
                <c:f>Pigments!$AU$19:$AU$26</c:f>
                <c:numCache>
                  <c:formatCode>General</c:formatCode>
                  <c:ptCount val="8"/>
                  <c:pt idx="0">
                    <c:v>7.2643757445518976E-3</c:v>
                  </c:pt>
                  <c:pt idx="1">
                    <c:v>3.1749845610611468E-3</c:v>
                  </c:pt>
                  <c:pt idx="2">
                    <c:v>6.4241602793992537E-3</c:v>
                  </c:pt>
                  <c:pt idx="3">
                    <c:v>4.8598639856618272E-3</c:v>
                  </c:pt>
                  <c:pt idx="4">
                    <c:v>5.1262391326560731E-3</c:v>
                  </c:pt>
                  <c:pt idx="5">
                    <c:v>3.2619732575192083E-3</c:v>
                  </c:pt>
                  <c:pt idx="6">
                    <c:v>8.5365973757794752E-3</c:v>
                  </c:pt>
                  <c:pt idx="7">
                    <c:v>1.087407579139691E-2</c:v>
                  </c:pt>
                </c:numCache>
              </c:numRef>
            </c:minus>
            <c:spPr>
              <a:noFill/>
              <a:ln w="9525" cap="flat" cmpd="sng" algn="ctr">
                <a:solidFill>
                  <a:schemeClr val="tx1">
                    <a:lumMod val="65000"/>
                    <a:lumOff val="35000"/>
                  </a:schemeClr>
                </a:solidFill>
                <a:round/>
              </a:ln>
              <a:effectLst/>
            </c:spPr>
          </c:errBars>
          <c:cat>
            <c:strRef>
              <c:f>Pigments!$AR$19:$AR$26</c:f>
              <c:strCache>
                <c:ptCount val="8"/>
                <c:pt idx="0">
                  <c:v>Neoxanthin</c:v>
                </c:pt>
                <c:pt idx="1">
                  <c:v>Violaxanthin</c:v>
                </c:pt>
                <c:pt idx="2">
                  <c:v>Antheraxanthin</c:v>
                </c:pt>
                <c:pt idx="3">
                  <c:v>Lutein</c:v>
                </c:pt>
                <c:pt idx="4">
                  <c:v>Zeaxanthin</c:v>
                </c:pt>
                <c:pt idx="5">
                  <c:v>Chl b</c:v>
                </c:pt>
                <c:pt idx="6">
                  <c:v>Chl a</c:v>
                </c:pt>
                <c:pt idx="7">
                  <c:v>B-carotene</c:v>
                </c:pt>
              </c:strCache>
            </c:strRef>
          </c:cat>
          <c:val>
            <c:numRef>
              <c:f>Pigments!$AT$19:$AT$26</c:f>
              <c:numCache>
                <c:formatCode>General</c:formatCode>
                <c:ptCount val="8"/>
                <c:pt idx="0">
                  <c:v>1.3704309431217263E-2</c:v>
                </c:pt>
                <c:pt idx="1">
                  <c:v>1.9298406537869798E-2</c:v>
                </c:pt>
                <c:pt idx="2">
                  <c:v>1.5483856610733968E-2</c:v>
                </c:pt>
                <c:pt idx="3">
                  <c:v>0.18732419469171349</c:v>
                </c:pt>
                <c:pt idx="4">
                  <c:v>8.6306833489334031E-2</c:v>
                </c:pt>
                <c:pt idx="5">
                  <c:v>1.4626858209270359E-2</c:v>
                </c:pt>
                <c:pt idx="6">
                  <c:v>7.5264332529605613E-2</c:v>
                </c:pt>
                <c:pt idx="7">
                  <c:v>1.2165523362098767E-2</c:v>
                </c:pt>
              </c:numCache>
            </c:numRef>
          </c:val>
          <c:extLst>
            <c:ext xmlns:c16="http://schemas.microsoft.com/office/drawing/2014/chart" uri="{C3380CC4-5D6E-409C-BE32-E72D297353CC}">
              <c16:uniqueId val="{00000000-3F59-40B1-9547-85C3CE0474DE}"/>
            </c:ext>
          </c:extLst>
        </c:ser>
        <c:ser>
          <c:idx val="2"/>
          <c:order val="2"/>
          <c:tx>
            <c:v>Acetate</c:v>
          </c:tx>
          <c:spPr>
            <a:pattFill prst="dkDnDiag">
              <a:fgClr>
                <a:schemeClr val="tx1"/>
              </a:fgClr>
              <a:bgClr>
                <a:schemeClr val="bg1"/>
              </a:bgClr>
            </a:pattFill>
            <a:ln>
              <a:solidFill>
                <a:schemeClr val="tx1"/>
              </a:solidFill>
            </a:ln>
            <a:effectLst/>
          </c:spPr>
          <c:invertIfNegative val="0"/>
          <c:errBars>
            <c:errBarType val="plus"/>
            <c:errValType val="cust"/>
            <c:noEndCap val="0"/>
            <c:plus>
              <c:numRef>
                <c:f>Pigments!$AW$19:$AW$26</c:f>
                <c:numCache>
                  <c:formatCode>General</c:formatCode>
                  <c:ptCount val="8"/>
                  <c:pt idx="0">
                    <c:v>1.101028214740633E-2</c:v>
                  </c:pt>
                  <c:pt idx="1">
                    <c:v>5.3169119226451006E-3</c:v>
                  </c:pt>
                  <c:pt idx="2">
                    <c:v>1.8076876566863191E-3</c:v>
                  </c:pt>
                  <c:pt idx="3">
                    <c:v>6.5787711839485497E-3</c:v>
                  </c:pt>
                  <c:pt idx="4">
                    <c:v>8.3927464158709136E-3</c:v>
                  </c:pt>
                  <c:pt idx="5">
                    <c:v>2.435369708065643E-2</c:v>
                  </c:pt>
                  <c:pt idx="6">
                    <c:v>3.61220128744488E-2</c:v>
                  </c:pt>
                  <c:pt idx="7">
                    <c:v>0</c:v>
                  </c:pt>
                </c:numCache>
              </c:numRef>
            </c:plus>
            <c:minus>
              <c:numRef>
                <c:f>Pigments!$AW$19:$AW$26</c:f>
                <c:numCache>
                  <c:formatCode>General</c:formatCode>
                  <c:ptCount val="8"/>
                  <c:pt idx="0">
                    <c:v>1.101028214740633E-2</c:v>
                  </c:pt>
                  <c:pt idx="1">
                    <c:v>5.3169119226451006E-3</c:v>
                  </c:pt>
                  <c:pt idx="2">
                    <c:v>1.8076876566863191E-3</c:v>
                  </c:pt>
                  <c:pt idx="3">
                    <c:v>6.5787711839485497E-3</c:v>
                  </c:pt>
                  <c:pt idx="4">
                    <c:v>8.3927464158709136E-3</c:v>
                  </c:pt>
                  <c:pt idx="5">
                    <c:v>2.435369708065643E-2</c:v>
                  </c:pt>
                  <c:pt idx="6">
                    <c:v>3.61220128744488E-2</c:v>
                  </c:pt>
                  <c:pt idx="7">
                    <c:v>0</c:v>
                  </c:pt>
                </c:numCache>
              </c:numRef>
            </c:minus>
            <c:spPr>
              <a:noFill/>
              <a:ln w="9525" cap="flat" cmpd="sng" algn="ctr">
                <a:solidFill>
                  <a:schemeClr val="tx1">
                    <a:lumMod val="65000"/>
                    <a:lumOff val="35000"/>
                  </a:schemeClr>
                </a:solidFill>
                <a:round/>
              </a:ln>
              <a:effectLst/>
            </c:spPr>
          </c:errBars>
          <c:cat>
            <c:strRef>
              <c:f>Pigments!$AR$19:$AR$26</c:f>
              <c:strCache>
                <c:ptCount val="8"/>
                <c:pt idx="0">
                  <c:v>Neoxanthin</c:v>
                </c:pt>
                <c:pt idx="1">
                  <c:v>Violaxanthin</c:v>
                </c:pt>
                <c:pt idx="2">
                  <c:v>Antheraxanthin</c:v>
                </c:pt>
                <c:pt idx="3">
                  <c:v>Lutein</c:v>
                </c:pt>
                <c:pt idx="4">
                  <c:v>Zeaxanthin</c:v>
                </c:pt>
                <c:pt idx="5">
                  <c:v>Chl b</c:v>
                </c:pt>
                <c:pt idx="6">
                  <c:v>Chl a</c:v>
                </c:pt>
                <c:pt idx="7">
                  <c:v>B-carotene</c:v>
                </c:pt>
              </c:strCache>
            </c:strRef>
          </c:cat>
          <c:val>
            <c:numRef>
              <c:f>Pigments!$AV$19:$AV$26</c:f>
              <c:numCache>
                <c:formatCode>General</c:formatCode>
                <c:ptCount val="8"/>
                <c:pt idx="0">
                  <c:v>1.2294713604555784E-2</c:v>
                </c:pt>
                <c:pt idx="1">
                  <c:v>6.1302177095166064E-3</c:v>
                </c:pt>
                <c:pt idx="2">
                  <c:v>2.0164204535660806E-3</c:v>
                </c:pt>
                <c:pt idx="3">
                  <c:v>9.9194839894182693E-2</c:v>
                </c:pt>
                <c:pt idx="4">
                  <c:v>3.7646176856409634E-2</c:v>
                </c:pt>
                <c:pt idx="5">
                  <c:v>0.10179707372626508</c:v>
                </c:pt>
                <c:pt idx="6">
                  <c:v>0.31098766026075014</c:v>
                </c:pt>
                <c:pt idx="7">
                  <c:v>0</c:v>
                </c:pt>
              </c:numCache>
            </c:numRef>
          </c:val>
          <c:extLst>
            <c:ext xmlns:c16="http://schemas.microsoft.com/office/drawing/2014/chart" uri="{C3380CC4-5D6E-409C-BE32-E72D297353CC}">
              <c16:uniqueId val="{00000001-3F59-40B1-9547-85C3CE0474DE}"/>
            </c:ext>
          </c:extLst>
        </c:ser>
        <c:ser>
          <c:idx val="3"/>
          <c:order val="3"/>
          <c:tx>
            <c:v>Mix</c:v>
          </c:tx>
          <c:spPr>
            <a:pattFill prst="wdUpDiag">
              <a:fgClr>
                <a:schemeClr val="tx1"/>
              </a:fgClr>
              <a:bgClr>
                <a:schemeClr val="bg1"/>
              </a:bgClr>
            </a:pattFill>
            <a:ln>
              <a:solidFill>
                <a:schemeClr val="tx1"/>
              </a:solidFill>
            </a:ln>
            <a:effectLst/>
          </c:spPr>
          <c:invertIfNegative val="0"/>
          <c:errBars>
            <c:errBarType val="plus"/>
            <c:errValType val="cust"/>
            <c:noEndCap val="0"/>
            <c:plus>
              <c:numRef>
                <c:f>Pigments!$AY$19:$AY$26</c:f>
                <c:numCache>
                  <c:formatCode>General</c:formatCode>
                  <c:ptCount val="8"/>
                  <c:pt idx="0">
                    <c:v>6.318594851898253E-4</c:v>
                  </c:pt>
                  <c:pt idx="1">
                    <c:v>7.2149884855564949E-5</c:v>
                  </c:pt>
                  <c:pt idx="2">
                    <c:v>4.4738951210905711E-4</c:v>
                  </c:pt>
                  <c:pt idx="3">
                    <c:v>5.5126106335328792E-3</c:v>
                  </c:pt>
                  <c:pt idx="4">
                    <c:v>3.859530536270429E-3</c:v>
                  </c:pt>
                  <c:pt idx="5">
                    <c:v>4.9587743955856528E-3</c:v>
                  </c:pt>
                  <c:pt idx="6">
                    <c:v>1.2691644374458501E-2</c:v>
                  </c:pt>
                  <c:pt idx="7">
                    <c:v>0</c:v>
                  </c:pt>
                </c:numCache>
              </c:numRef>
            </c:plus>
            <c:minus>
              <c:numRef>
                <c:f>Pigments!$AY$19:$AY$26</c:f>
                <c:numCache>
                  <c:formatCode>General</c:formatCode>
                  <c:ptCount val="8"/>
                  <c:pt idx="0">
                    <c:v>6.318594851898253E-4</c:v>
                  </c:pt>
                  <c:pt idx="1">
                    <c:v>7.2149884855564949E-5</c:v>
                  </c:pt>
                  <c:pt idx="2">
                    <c:v>4.4738951210905711E-4</c:v>
                  </c:pt>
                  <c:pt idx="3">
                    <c:v>5.5126106335328792E-3</c:v>
                  </c:pt>
                  <c:pt idx="4">
                    <c:v>3.859530536270429E-3</c:v>
                  </c:pt>
                  <c:pt idx="5">
                    <c:v>4.9587743955856528E-3</c:v>
                  </c:pt>
                  <c:pt idx="6">
                    <c:v>1.2691644374458501E-2</c:v>
                  </c:pt>
                  <c:pt idx="7">
                    <c:v>0</c:v>
                  </c:pt>
                </c:numCache>
              </c:numRef>
            </c:minus>
            <c:spPr>
              <a:noFill/>
              <a:ln w="9525" cap="flat" cmpd="sng" algn="ctr">
                <a:solidFill>
                  <a:schemeClr val="tx1">
                    <a:lumMod val="65000"/>
                    <a:lumOff val="35000"/>
                  </a:schemeClr>
                </a:solidFill>
                <a:round/>
              </a:ln>
              <a:effectLst/>
            </c:spPr>
          </c:errBars>
          <c:cat>
            <c:strRef>
              <c:f>Pigments!$AR$19:$AR$26</c:f>
              <c:strCache>
                <c:ptCount val="8"/>
                <c:pt idx="0">
                  <c:v>Neoxanthin</c:v>
                </c:pt>
                <c:pt idx="1">
                  <c:v>Violaxanthin</c:v>
                </c:pt>
                <c:pt idx="2">
                  <c:v>Antheraxanthin</c:v>
                </c:pt>
                <c:pt idx="3">
                  <c:v>Lutein</c:v>
                </c:pt>
                <c:pt idx="4">
                  <c:v>Zeaxanthin</c:v>
                </c:pt>
                <c:pt idx="5">
                  <c:v>Chl b</c:v>
                </c:pt>
                <c:pt idx="6">
                  <c:v>Chl a</c:v>
                </c:pt>
                <c:pt idx="7">
                  <c:v>B-carotene</c:v>
                </c:pt>
              </c:strCache>
            </c:strRef>
          </c:cat>
          <c:val>
            <c:numRef>
              <c:f>Pigments!$AX$19:$AX$26</c:f>
              <c:numCache>
                <c:formatCode>General</c:formatCode>
                <c:ptCount val="8"/>
                <c:pt idx="0">
                  <c:v>5.0205250755550879E-3</c:v>
                </c:pt>
                <c:pt idx="1">
                  <c:v>3.0147941890986186E-3</c:v>
                </c:pt>
                <c:pt idx="2">
                  <c:v>6.9643890434397846E-4</c:v>
                </c:pt>
                <c:pt idx="3">
                  <c:v>7.2023142026860651E-2</c:v>
                </c:pt>
                <c:pt idx="4">
                  <c:v>2.9615260672201962E-2</c:v>
                </c:pt>
                <c:pt idx="5">
                  <c:v>2.9049866766017216E-2</c:v>
                </c:pt>
                <c:pt idx="6">
                  <c:v>8.8677185677809245E-2</c:v>
                </c:pt>
                <c:pt idx="7">
                  <c:v>0</c:v>
                </c:pt>
              </c:numCache>
            </c:numRef>
          </c:val>
          <c:extLst>
            <c:ext xmlns:c16="http://schemas.microsoft.com/office/drawing/2014/chart" uri="{C3380CC4-5D6E-409C-BE32-E72D297353CC}">
              <c16:uniqueId val="{00000002-3F59-40B1-9547-85C3CE0474DE}"/>
            </c:ext>
          </c:extLst>
        </c:ser>
        <c:dLbls>
          <c:showLegendKey val="0"/>
          <c:showVal val="0"/>
          <c:showCatName val="0"/>
          <c:showSerName val="0"/>
          <c:showPercent val="0"/>
          <c:showBubbleSize val="0"/>
        </c:dLbls>
        <c:gapWidth val="219"/>
        <c:overlap val="-27"/>
        <c:axId val="651321375"/>
        <c:axId val="591773775"/>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Pigments!$AR$19:$AR$26</c15:sqref>
                        </c15:formulaRef>
                      </c:ext>
                    </c:extLst>
                    <c:strCache>
                      <c:ptCount val="8"/>
                      <c:pt idx="0">
                        <c:v>Neoxanthin</c:v>
                      </c:pt>
                      <c:pt idx="1">
                        <c:v>Violaxanthin</c:v>
                      </c:pt>
                      <c:pt idx="2">
                        <c:v>Antheraxanthin</c:v>
                      </c:pt>
                      <c:pt idx="3">
                        <c:v>Lutein</c:v>
                      </c:pt>
                      <c:pt idx="4">
                        <c:v>Zeaxanthin</c:v>
                      </c:pt>
                      <c:pt idx="5">
                        <c:v>Chl b</c:v>
                      </c:pt>
                      <c:pt idx="6">
                        <c:v>Chl a</c:v>
                      </c:pt>
                      <c:pt idx="7">
                        <c:v>B-carotene</c:v>
                      </c:pt>
                    </c:strCache>
                  </c:strRef>
                </c:cat>
                <c:val>
                  <c:numRef>
                    <c:extLst>
                      <c:ext uri="{02D57815-91ED-43cb-92C2-25804820EDAC}">
                        <c15:formulaRef>
                          <c15:sqref>Pigments!$AS$19:$AS$26</c15:sqref>
                        </c15:formulaRef>
                      </c:ext>
                    </c:extLst>
                    <c:numCache>
                      <c:formatCode>General</c:formatCode>
                      <c:ptCount val="8"/>
                    </c:numCache>
                  </c:numRef>
                </c:val>
                <c:extLst>
                  <c:ext xmlns:c16="http://schemas.microsoft.com/office/drawing/2014/chart" uri="{C3380CC4-5D6E-409C-BE32-E72D297353CC}">
                    <c16:uniqueId val="{00000003-3F59-40B1-9547-85C3CE0474DE}"/>
                  </c:ext>
                </c:extLst>
              </c15:ser>
            </c15:filteredBarSeries>
          </c:ext>
        </c:extLst>
      </c:barChart>
      <c:catAx>
        <c:axId val="65132137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591773775"/>
        <c:crosses val="autoZero"/>
        <c:auto val="1"/>
        <c:lblAlgn val="ctr"/>
        <c:lblOffset val="100"/>
        <c:noMultiLvlLbl val="0"/>
      </c:catAx>
      <c:valAx>
        <c:axId val="591773775"/>
        <c:scaling>
          <c:orientation val="minMax"/>
          <c:max val="2"/>
        </c:scaling>
        <c:delete val="0"/>
        <c:axPos val="l"/>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651321375"/>
        <c:crosses val="autoZero"/>
        <c:crossBetween val="between"/>
        <c:majorUnit val="0.5"/>
      </c:valAx>
      <c:spPr>
        <a:noFill/>
        <a:ln>
          <a:noFill/>
        </a:ln>
        <a:effectLst/>
      </c:spPr>
    </c:plotArea>
    <c:legend>
      <c:legendPos val="b"/>
      <c:layout>
        <c:manualLayout>
          <c:xMode val="edge"/>
          <c:yMode val="edge"/>
          <c:x val="0.27020530101302082"/>
          <c:y val="0.86138228709679709"/>
          <c:w val="0.56599690516774148"/>
          <c:h val="0.1149608528639547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Pigment content exp. phase</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4377485779764348"/>
          <c:y val="0.13358055902930341"/>
          <c:w val="0.8309282248408848"/>
          <c:h val="0.55977719944570248"/>
        </c:manualLayout>
      </c:layout>
      <c:barChart>
        <c:barDir val="col"/>
        <c:grouping val="clustered"/>
        <c:varyColors val="0"/>
        <c:ser>
          <c:idx val="1"/>
          <c:order val="0"/>
          <c:tx>
            <c:v>Glucose</c:v>
          </c:tx>
          <c:spPr>
            <a:pattFill prst="pct75">
              <a:fgClr>
                <a:schemeClr val="tx1"/>
              </a:fgClr>
              <a:bgClr>
                <a:schemeClr val="bg1"/>
              </a:bgClr>
            </a:pattFill>
            <a:ln>
              <a:solidFill>
                <a:schemeClr val="tx1"/>
              </a:solidFill>
            </a:ln>
            <a:effectLst/>
          </c:spPr>
          <c:invertIfNegative val="0"/>
          <c:errBars>
            <c:errBarType val="plus"/>
            <c:errValType val="cust"/>
            <c:noEndCap val="0"/>
            <c:plus>
              <c:numRef>
                <c:f>Pigments!$M$8:$M$11</c:f>
                <c:numCache>
                  <c:formatCode>General</c:formatCode>
                  <c:ptCount val="4"/>
                  <c:pt idx="0">
                    <c:v>1.9711680000000001E-3</c:v>
                  </c:pt>
                  <c:pt idx="1">
                    <c:v>1.4234370000000001E-3</c:v>
                  </c:pt>
                  <c:pt idx="2">
                    <c:v>5.107327E-3</c:v>
                  </c:pt>
                  <c:pt idx="3">
                    <c:v>0.27542230306994309</c:v>
                  </c:pt>
                </c:numCache>
              </c:numRef>
            </c:plus>
            <c:minus>
              <c:numRef>
                <c:f>Pigments!$M$8:$M$11</c:f>
                <c:numCache>
                  <c:formatCode>General</c:formatCode>
                  <c:ptCount val="4"/>
                  <c:pt idx="0">
                    <c:v>1.9711680000000001E-3</c:v>
                  </c:pt>
                  <c:pt idx="1">
                    <c:v>1.4234370000000001E-3</c:v>
                  </c:pt>
                  <c:pt idx="2">
                    <c:v>5.107327E-3</c:v>
                  </c:pt>
                  <c:pt idx="3">
                    <c:v>0.27542230306994309</c:v>
                  </c:pt>
                </c:numCache>
              </c:numRef>
            </c:minus>
            <c:spPr>
              <a:noFill/>
              <a:ln w="9525" cap="flat" cmpd="sng" algn="ctr">
                <a:solidFill>
                  <a:schemeClr val="tx1">
                    <a:lumMod val="65000"/>
                    <a:lumOff val="35000"/>
                  </a:schemeClr>
                </a:solidFill>
                <a:round/>
              </a:ln>
              <a:effectLst/>
            </c:spPr>
          </c:errBars>
          <c:cat>
            <c:strRef>
              <c:f>Pigments!$J$8:$J$11</c:f>
              <c:strCache>
                <c:ptCount val="4"/>
                <c:pt idx="0">
                  <c:v>Zeaxanthin</c:v>
                </c:pt>
                <c:pt idx="1">
                  <c:v>Chl a</c:v>
                </c:pt>
                <c:pt idx="2">
                  <c:v>B-carotene</c:v>
                </c:pt>
                <c:pt idx="3">
                  <c:v>Phycocyanin</c:v>
                </c:pt>
              </c:strCache>
            </c:strRef>
          </c:cat>
          <c:val>
            <c:numRef>
              <c:f>Pigments!$L$8:$L$11</c:f>
              <c:numCache>
                <c:formatCode>General</c:formatCode>
                <c:ptCount val="4"/>
                <c:pt idx="0">
                  <c:v>0.163729032</c:v>
                </c:pt>
                <c:pt idx="1">
                  <c:v>0.35377477000000002</c:v>
                </c:pt>
                <c:pt idx="2">
                  <c:v>6.4318605000000001E-2</c:v>
                </c:pt>
                <c:pt idx="3">
                  <c:v>1.0477452039999999</c:v>
                </c:pt>
              </c:numCache>
            </c:numRef>
          </c:val>
          <c:extLst>
            <c:ext xmlns:c16="http://schemas.microsoft.com/office/drawing/2014/chart" uri="{C3380CC4-5D6E-409C-BE32-E72D297353CC}">
              <c16:uniqueId val="{00000000-C287-46FD-8E62-51F1BC9501B1}"/>
            </c:ext>
          </c:extLst>
        </c:ser>
        <c:dLbls>
          <c:showLegendKey val="0"/>
          <c:showVal val="0"/>
          <c:showCatName val="0"/>
          <c:showSerName val="0"/>
          <c:showPercent val="0"/>
          <c:showBubbleSize val="0"/>
        </c:dLbls>
        <c:gapWidth val="219"/>
        <c:overlap val="-27"/>
        <c:axId val="651321375"/>
        <c:axId val="591773775"/>
        <c:extLst>
          <c:ext xmlns:c15="http://schemas.microsoft.com/office/drawing/2012/chart" uri="{02D57815-91ED-43cb-92C2-25804820EDAC}">
            <c15:filteredBarSeries>
              <c15:ser>
                <c:idx val="2"/>
                <c:order val="1"/>
                <c:tx>
                  <c:v>Glucose</c:v>
                </c:tx>
                <c:spPr>
                  <a:pattFill prst="dkDnDiag">
                    <a:fgClr>
                      <a:schemeClr val="tx1"/>
                    </a:fgClr>
                    <a:bgClr>
                      <a:schemeClr val="bg1"/>
                    </a:bgClr>
                  </a:pattFill>
                  <a:ln>
                    <a:solidFill>
                      <a:schemeClr val="tx1"/>
                    </a:solidFill>
                  </a:ln>
                  <a:effectLst/>
                </c:spPr>
                <c:invertIfNegative val="0"/>
                <c:errBars>
                  <c:errBarType val="plus"/>
                  <c:errValType val="cust"/>
                  <c:noEndCap val="0"/>
                  <c:plus>
                    <c:numLit>
                      <c:ptCount val="0"/>
                    </c:numLit>
                  </c:plus>
                  <c:minus>
                    <c:numLit>
                      <c:ptCount val="0"/>
                    </c:numLit>
                  </c:minus>
                  <c:spPr>
                    <a:noFill/>
                    <a:ln w="9525" cap="flat" cmpd="sng" algn="ctr">
                      <a:solidFill>
                        <a:schemeClr val="tx1">
                          <a:lumMod val="65000"/>
                          <a:lumOff val="35000"/>
                        </a:schemeClr>
                      </a:solidFill>
                      <a:round/>
                    </a:ln>
                    <a:effectLst/>
                  </c:spPr>
                </c:errBars>
                <c:cat>
                  <c:strRef>
                    <c:extLst>
                      <c:ext uri="{02D57815-91ED-43cb-92C2-25804820EDAC}">
                        <c15:formulaRef>
                          <c15:sqref>Pigments!$J$8:$J$11</c15:sqref>
                        </c15:formulaRef>
                      </c:ext>
                    </c:extLst>
                    <c:strCache>
                      <c:ptCount val="4"/>
                      <c:pt idx="0">
                        <c:v>Zeaxanthin</c:v>
                      </c:pt>
                      <c:pt idx="1">
                        <c:v>Chl a</c:v>
                      </c:pt>
                      <c:pt idx="2">
                        <c:v>B-carotene</c:v>
                      </c:pt>
                      <c:pt idx="3">
                        <c:v>Phycocyanin</c:v>
                      </c:pt>
                    </c:strCache>
                  </c:strRef>
                </c:cat>
                <c:val>
                  <c:numRef>
                    <c:extLst>
                      <c:ext uri="{02D57815-91ED-43cb-92C2-25804820EDAC}">
                        <c15:formulaRef>
                          <c15:sqref>Pigments!$L$8:$L$11</c15:sqref>
                        </c15:formulaRef>
                      </c:ext>
                    </c:extLst>
                    <c:numCache>
                      <c:formatCode>General</c:formatCode>
                      <c:ptCount val="4"/>
                      <c:pt idx="0">
                        <c:v>0.163729032</c:v>
                      </c:pt>
                      <c:pt idx="1">
                        <c:v>0.35377477000000002</c:v>
                      </c:pt>
                      <c:pt idx="2">
                        <c:v>6.4318605000000001E-2</c:v>
                      </c:pt>
                      <c:pt idx="3">
                        <c:v>1.0477452039999999</c:v>
                      </c:pt>
                    </c:numCache>
                  </c:numRef>
                </c:val>
                <c:extLst>
                  <c:ext xmlns:c16="http://schemas.microsoft.com/office/drawing/2014/chart" uri="{C3380CC4-5D6E-409C-BE32-E72D297353CC}">
                    <c16:uniqueId val="{00000001-C287-46FD-8E62-51F1BC9501B1}"/>
                  </c:ext>
                </c:extLst>
              </c15:ser>
            </c15:filteredBarSeries>
          </c:ext>
        </c:extLst>
      </c:barChart>
      <c:catAx>
        <c:axId val="65132137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591773775"/>
        <c:crosses val="autoZero"/>
        <c:auto val="1"/>
        <c:lblAlgn val="ctr"/>
        <c:lblOffset val="100"/>
        <c:noMultiLvlLbl val="0"/>
      </c:catAx>
      <c:valAx>
        <c:axId val="591773775"/>
        <c:scaling>
          <c:orientation val="minMax"/>
          <c:max val="2"/>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[Pigment](mg.gDW</a:t>
                </a:r>
                <a:r>
                  <a:rPr lang="en-US" baseline="30000"/>
                  <a:t>-1</a:t>
                </a:r>
                <a:r>
                  <a:rPr lang="en-US" baseline="0"/>
                  <a:t>)</a:t>
                </a:r>
                <a:endParaRPr lang="en-US"/>
              </a:p>
            </c:rich>
          </c:tx>
          <c:layout>
            <c:manualLayout>
              <c:xMode val="edge"/>
              <c:yMode val="edge"/>
              <c:x val="1.4580489938757659E-2"/>
              <c:y val="0.1534806065908428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651321375"/>
        <c:crosses val="autoZero"/>
        <c:crossBetween val="between"/>
      </c:valAx>
      <c:spPr>
        <a:noFill/>
        <a:ln>
          <a:noFill/>
        </a:ln>
        <a:effectLst/>
      </c:spPr>
    </c:plotArea>
    <c:legend>
      <c:legendPos val="b"/>
      <c:layout>
        <c:manualLayout>
          <c:xMode val="edge"/>
          <c:yMode val="edge"/>
          <c:x val="0.40257808898605424"/>
          <c:y val="0.83260608048993878"/>
          <c:w val="0.19484382202789158"/>
          <c:h val="8.869021580635753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a:t>Pigment content stat. phase</a:t>
            </a:r>
          </a:p>
        </c:rich>
      </c:tx>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4377485779764348"/>
          <c:y val="0.13358055902930341"/>
          <c:w val="0.8309282248408848"/>
          <c:h val="0.55977719944570248"/>
        </c:manualLayout>
      </c:layout>
      <c:barChart>
        <c:barDir val="col"/>
        <c:grouping val="clustered"/>
        <c:varyColors val="0"/>
        <c:ser>
          <c:idx val="1"/>
          <c:order val="0"/>
          <c:tx>
            <c:v>Glucose</c:v>
          </c:tx>
          <c:spPr>
            <a:pattFill prst="pct75">
              <a:fgClr>
                <a:schemeClr val="tx1"/>
              </a:fgClr>
              <a:bgClr>
                <a:schemeClr val="bg1"/>
              </a:bgClr>
            </a:pattFill>
            <a:ln>
              <a:solidFill>
                <a:schemeClr val="tx1"/>
              </a:solidFill>
            </a:ln>
            <a:effectLst/>
          </c:spPr>
          <c:invertIfNegative val="0"/>
          <c:errBars>
            <c:errBarType val="plus"/>
            <c:errValType val="cust"/>
            <c:noEndCap val="0"/>
            <c:plus>
              <c:numRef>
                <c:f>Pigments!$M$17:$M$20</c:f>
                <c:numCache>
                  <c:formatCode>General</c:formatCode>
                  <c:ptCount val="4"/>
                  <c:pt idx="0">
                    <c:v>7.2572269999999998E-3</c:v>
                  </c:pt>
                  <c:pt idx="1">
                    <c:v>0.15882170900000001</c:v>
                  </c:pt>
                  <c:pt idx="2">
                    <c:v>3.2590010000000001E-3</c:v>
                  </c:pt>
                  <c:pt idx="3">
                    <c:v>3.7035163141917578E-2</c:v>
                  </c:pt>
                </c:numCache>
              </c:numRef>
            </c:plus>
            <c:minus>
              <c:numRef>
                <c:f>Pigments!$M$17:$M$20</c:f>
                <c:numCache>
                  <c:formatCode>General</c:formatCode>
                  <c:ptCount val="4"/>
                  <c:pt idx="0">
                    <c:v>7.2572269999999998E-3</c:v>
                  </c:pt>
                  <c:pt idx="1">
                    <c:v>0.15882170900000001</c:v>
                  </c:pt>
                  <c:pt idx="2">
                    <c:v>3.2590010000000001E-3</c:v>
                  </c:pt>
                  <c:pt idx="3">
                    <c:v>3.7035163141917578E-2</c:v>
                  </c:pt>
                </c:numCache>
              </c:numRef>
            </c:minus>
            <c:spPr>
              <a:noFill/>
              <a:ln w="9525" cap="flat" cmpd="sng" algn="ctr">
                <a:solidFill>
                  <a:schemeClr val="tx1">
                    <a:lumMod val="65000"/>
                    <a:lumOff val="35000"/>
                  </a:schemeClr>
                </a:solidFill>
                <a:round/>
              </a:ln>
              <a:effectLst/>
            </c:spPr>
          </c:errBars>
          <c:cat>
            <c:strRef>
              <c:f>Pigments!$J$17:$J$20</c:f>
              <c:strCache>
                <c:ptCount val="4"/>
                <c:pt idx="0">
                  <c:v>Zeaxanthin</c:v>
                </c:pt>
                <c:pt idx="1">
                  <c:v>Chl a</c:v>
                </c:pt>
                <c:pt idx="2">
                  <c:v>B-carotene</c:v>
                </c:pt>
                <c:pt idx="3">
                  <c:v>Phycocyanin</c:v>
                </c:pt>
              </c:strCache>
            </c:strRef>
          </c:cat>
          <c:val>
            <c:numRef>
              <c:f>Pigments!$L$17:$L$20</c:f>
              <c:numCache>
                <c:formatCode>General</c:formatCode>
                <c:ptCount val="4"/>
                <c:pt idx="0">
                  <c:v>0.26959688199999998</c:v>
                </c:pt>
                <c:pt idx="1">
                  <c:v>0.52808188599999994</c:v>
                </c:pt>
                <c:pt idx="2">
                  <c:v>0.114908883</c:v>
                </c:pt>
                <c:pt idx="3">
                  <c:v>1.817563673</c:v>
                </c:pt>
              </c:numCache>
            </c:numRef>
          </c:val>
          <c:extLst>
            <c:ext xmlns:c16="http://schemas.microsoft.com/office/drawing/2014/chart" uri="{C3380CC4-5D6E-409C-BE32-E72D297353CC}">
              <c16:uniqueId val="{00000000-CFE0-47ED-890A-9EF2ED5B9DED}"/>
            </c:ext>
          </c:extLst>
        </c:ser>
        <c:dLbls>
          <c:showLegendKey val="0"/>
          <c:showVal val="0"/>
          <c:showCatName val="0"/>
          <c:showSerName val="0"/>
          <c:showPercent val="0"/>
          <c:showBubbleSize val="0"/>
        </c:dLbls>
        <c:gapWidth val="219"/>
        <c:overlap val="-27"/>
        <c:axId val="651321375"/>
        <c:axId val="591773775"/>
        <c:extLst>
          <c:ext xmlns:c15="http://schemas.microsoft.com/office/drawing/2012/chart" uri="{02D57815-91ED-43cb-92C2-25804820EDAC}">
            <c15:filteredBarSeries>
              <c15:ser>
                <c:idx val="2"/>
                <c:order val="1"/>
                <c:tx>
                  <c:v>Glucose</c:v>
                </c:tx>
                <c:spPr>
                  <a:pattFill prst="dkDnDiag">
                    <a:fgClr>
                      <a:schemeClr val="tx1"/>
                    </a:fgClr>
                    <a:bgClr>
                      <a:schemeClr val="bg1"/>
                    </a:bgClr>
                  </a:pattFill>
                  <a:ln>
                    <a:solidFill>
                      <a:schemeClr val="tx1"/>
                    </a:solidFill>
                  </a:ln>
                  <a:effectLst/>
                </c:spPr>
                <c:invertIfNegative val="0"/>
                <c:errBars>
                  <c:errBarType val="plus"/>
                  <c:errValType val="cust"/>
                  <c:noEndCap val="0"/>
                  <c:plus>
                    <c:numLit>
                      <c:ptCount val="0"/>
                    </c:numLit>
                  </c:plus>
                  <c:minus>
                    <c:numLit>
                      <c:ptCount val="0"/>
                    </c:numLit>
                  </c:minus>
                  <c:spPr>
                    <a:noFill/>
                    <a:ln w="9525" cap="flat" cmpd="sng" algn="ctr">
                      <a:solidFill>
                        <a:schemeClr val="tx1">
                          <a:lumMod val="65000"/>
                          <a:lumOff val="35000"/>
                        </a:schemeClr>
                      </a:solidFill>
                      <a:round/>
                    </a:ln>
                    <a:effectLst/>
                  </c:spPr>
                </c:errBars>
                <c:cat>
                  <c:strRef>
                    <c:extLst>
                      <c:ext uri="{02D57815-91ED-43cb-92C2-25804820EDAC}">
                        <c15:formulaRef>
                          <c15:sqref>Pigments!$J$17:$J$20</c15:sqref>
                        </c15:formulaRef>
                      </c:ext>
                    </c:extLst>
                    <c:strCache>
                      <c:ptCount val="4"/>
                      <c:pt idx="0">
                        <c:v>Zeaxanthin</c:v>
                      </c:pt>
                      <c:pt idx="1">
                        <c:v>Chl a</c:v>
                      </c:pt>
                      <c:pt idx="2">
                        <c:v>B-carotene</c:v>
                      </c:pt>
                      <c:pt idx="3">
                        <c:v>Phycocyanin</c:v>
                      </c:pt>
                    </c:strCache>
                  </c:strRef>
                </c:cat>
                <c:val>
                  <c:numRef>
                    <c:extLst>
                      <c:ext uri="{02D57815-91ED-43cb-92C2-25804820EDAC}">
                        <c15:formulaRef>
                          <c15:sqref>Pigments!$L$8:$L$11</c15:sqref>
                        </c15:formulaRef>
                      </c:ext>
                    </c:extLst>
                    <c:numCache>
                      <c:formatCode>General</c:formatCode>
                      <c:ptCount val="4"/>
                      <c:pt idx="0">
                        <c:v>0.163729032</c:v>
                      </c:pt>
                      <c:pt idx="1">
                        <c:v>0.35377477000000002</c:v>
                      </c:pt>
                      <c:pt idx="2">
                        <c:v>6.4318605000000001E-2</c:v>
                      </c:pt>
                      <c:pt idx="3">
                        <c:v>1.0477452039999999</c:v>
                      </c:pt>
                    </c:numCache>
                  </c:numRef>
                </c:val>
                <c:extLst>
                  <c:ext xmlns:c16="http://schemas.microsoft.com/office/drawing/2014/chart" uri="{C3380CC4-5D6E-409C-BE32-E72D297353CC}">
                    <c16:uniqueId val="{00000001-CFE0-47ED-890A-9EF2ED5B9DED}"/>
                  </c:ext>
                </c:extLst>
              </c15:ser>
            </c15:filteredBarSeries>
          </c:ext>
        </c:extLst>
      </c:barChart>
      <c:catAx>
        <c:axId val="65132137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591773775"/>
        <c:crosses val="autoZero"/>
        <c:auto val="1"/>
        <c:lblAlgn val="ctr"/>
        <c:lblOffset val="100"/>
        <c:noMultiLvlLbl val="0"/>
      </c:catAx>
      <c:valAx>
        <c:axId val="591773775"/>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[Pigment](mg.gDW</a:t>
                </a:r>
                <a:r>
                  <a:rPr lang="en-US" baseline="30000"/>
                  <a:t>-1</a:t>
                </a:r>
                <a:r>
                  <a:rPr lang="en-US" baseline="0"/>
                  <a:t>)</a:t>
                </a:r>
                <a:endParaRPr lang="en-US"/>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651321375"/>
        <c:crosses val="autoZero"/>
        <c:crossBetween val="between"/>
      </c:valAx>
      <c:spPr>
        <a:noFill/>
        <a:ln>
          <a:noFill/>
        </a:ln>
        <a:effectLst/>
      </c:spPr>
    </c:plotArea>
    <c:legend>
      <c:legendPos val="b"/>
      <c:layout>
        <c:manualLayout>
          <c:xMode val="edge"/>
          <c:yMode val="edge"/>
          <c:x val="0.41524315556615965"/>
          <c:y val="0.82797645086030913"/>
          <c:w val="0.19484382202789158"/>
          <c:h val="8.8690215806357539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GB"/>
              <a:t>Pigment content stat. phase</a:t>
            </a:r>
          </a:p>
        </c:rich>
      </c:tx>
      <c:layout>
        <c:manualLayout>
          <c:xMode val="edge"/>
          <c:yMode val="edge"/>
          <c:x val="0.24948236837367221"/>
          <c:y val="5.3173237190280075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autoTitleDeleted val="0"/>
    <c:plotArea>
      <c:layout>
        <c:manualLayout>
          <c:layoutTarget val="inner"/>
          <c:xMode val="edge"/>
          <c:yMode val="edge"/>
          <c:x val="0.14533723029066045"/>
          <c:y val="0.14268068424007535"/>
          <c:w val="0.59526067300811114"/>
          <c:h val="0.47007574647927308"/>
        </c:manualLayout>
      </c:layout>
      <c:barChart>
        <c:barDir val="col"/>
        <c:grouping val="clustered"/>
        <c:varyColors val="0"/>
        <c:ser>
          <c:idx val="1"/>
          <c:order val="1"/>
          <c:tx>
            <c:v>Glucose</c:v>
          </c:tx>
          <c:spPr>
            <a:pattFill prst="pct75">
              <a:fgClr>
                <a:sysClr val="windowText" lastClr="000000"/>
              </a:fgClr>
              <a:bgClr>
                <a:sysClr val="window" lastClr="FFFFFF"/>
              </a:bgClr>
            </a:pattFill>
            <a:ln>
              <a:solidFill>
                <a:sysClr val="windowText" lastClr="000000"/>
              </a:solidFill>
            </a:ln>
            <a:effectLst/>
          </c:spPr>
          <c:invertIfNegative val="0"/>
          <c:errBars>
            <c:errBarType val="plus"/>
            <c:errValType val="cust"/>
            <c:noEndCap val="0"/>
            <c:plus>
              <c:numRef>
                <c:f>Pigments!$AU$51:$AU$58</c:f>
                <c:numCache>
                  <c:formatCode>General</c:formatCode>
                  <c:ptCount val="8"/>
                  <c:pt idx="0">
                    <c:v>0</c:v>
                  </c:pt>
                  <c:pt idx="1">
                    <c:v>0</c:v>
                  </c:pt>
                  <c:pt idx="2">
                    <c:v>0</c:v>
                  </c:pt>
                  <c:pt idx="3">
                    <c:v>1.0622168112328874E-3</c:v>
                  </c:pt>
                  <c:pt idx="4">
                    <c:v>7.7032755602639193E-4</c:v>
                  </c:pt>
                  <c:pt idx="5">
                    <c:v>8.2843490798519925E-4</c:v>
                  </c:pt>
                  <c:pt idx="6">
                    <c:v>6.2142432752659046E-4</c:v>
                  </c:pt>
                  <c:pt idx="7">
                    <c:v>6.6944313715531561E-3</c:v>
                  </c:pt>
                </c:numCache>
              </c:numRef>
            </c:plus>
            <c:minus>
              <c:numRef>
                <c:f>Pigments!$AU$51:$AU$58</c:f>
                <c:numCache>
                  <c:formatCode>General</c:formatCode>
                  <c:ptCount val="8"/>
                  <c:pt idx="0">
                    <c:v>0</c:v>
                  </c:pt>
                  <c:pt idx="1">
                    <c:v>0</c:v>
                  </c:pt>
                  <c:pt idx="2">
                    <c:v>0</c:v>
                  </c:pt>
                  <c:pt idx="3">
                    <c:v>1.0622168112328874E-3</c:v>
                  </c:pt>
                  <c:pt idx="4">
                    <c:v>7.7032755602639193E-4</c:v>
                  </c:pt>
                  <c:pt idx="5">
                    <c:v>8.2843490798519925E-4</c:v>
                  </c:pt>
                  <c:pt idx="6">
                    <c:v>6.2142432752659046E-4</c:v>
                  </c:pt>
                  <c:pt idx="7">
                    <c:v>6.6944313715531561E-3</c:v>
                  </c:pt>
                </c:numCache>
              </c:numRef>
            </c:minus>
            <c:spPr>
              <a:noFill/>
              <a:ln w="9525" cap="flat" cmpd="sng" algn="ctr">
                <a:solidFill>
                  <a:schemeClr val="tx1">
                    <a:lumMod val="65000"/>
                    <a:lumOff val="35000"/>
                  </a:schemeClr>
                </a:solidFill>
                <a:round/>
              </a:ln>
              <a:effectLst/>
            </c:spPr>
          </c:errBars>
          <c:cat>
            <c:strRef>
              <c:f>Pigments!$AR$51:$AR$58</c:f>
              <c:strCache>
                <c:ptCount val="8"/>
                <c:pt idx="0">
                  <c:v>Neoxanthin</c:v>
                </c:pt>
                <c:pt idx="1">
                  <c:v>Violaxanthin</c:v>
                </c:pt>
                <c:pt idx="2">
                  <c:v>Antheraxanthin</c:v>
                </c:pt>
                <c:pt idx="3">
                  <c:v>Lutein</c:v>
                </c:pt>
                <c:pt idx="4">
                  <c:v>Zeaxanthin</c:v>
                </c:pt>
                <c:pt idx="5">
                  <c:v>Chl b</c:v>
                </c:pt>
                <c:pt idx="6">
                  <c:v>Chl a</c:v>
                </c:pt>
                <c:pt idx="7">
                  <c:v>B-carotene</c:v>
                </c:pt>
              </c:strCache>
            </c:strRef>
          </c:cat>
          <c:val>
            <c:numRef>
              <c:f>Pigments!$AT$51:$AT$58</c:f>
              <c:numCache>
                <c:formatCode>General</c:formatCode>
                <c:ptCount val="8"/>
                <c:pt idx="0">
                  <c:v>0</c:v>
                </c:pt>
                <c:pt idx="1">
                  <c:v>0</c:v>
                </c:pt>
                <c:pt idx="2">
                  <c:v>0</c:v>
                </c:pt>
                <c:pt idx="3">
                  <c:v>3.7424243325510913E-2</c:v>
                </c:pt>
                <c:pt idx="4">
                  <c:v>1.1548729658710713E-2</c:v>
                </c:pt>
                <c:pt idx="5">
                  <c:v>1.6096580948890427E-2</c:v>
                </c:pt>
                <c:pt idx="6">
                  <c:v>2.9539119355939059E-2</c:v>
                </c:pt>
                <c:pt idx="7">
                  <c:v>5.1307032225859368E-2</c:v>
                </c:pt>
              </c:numCache>
            </c:numRef>
          </c:val>
          <c:extLst>
            <c:ext xmlns:c16="http://schemas.microsoft.com/office/drawing/2014/chart" uri="{C3380CC4-5D6E-409C-BE32-E72D297353CC}">
              <c16:uniqueId val="{00000000-BAEB-436A-A7A1-1ACDBD68393A}"/>
            </c:ext>
          </c:extLst>
        </c:ser>
        <c:ser>
          <c:idx val="2"/>
          <c:order val="2"/>
          <c:tx>
            <c:v>Acetate</c:v>
          </c:tx>
          <c:spPr>
            <a:pattFill prst="dkDnDiag">
              <a:fgClr>
                <a:sysClr val="windowText" lastClr="000000"/>
              </a:fgClr>
              <a:bgClr>
                <a:sysClr val="window" lastClr="FFFFFF"/>
              </a:bgClr>
            </a:pattFill>
            <a:ln>
              <a:solidFill>
                <a:sysClr val="windowText" lastClr="000000"/>
              </a:solidFill>
            </a:ln>
            <a:effectLst/>
          </c:spPr>
          <c:invertIfNegative val="0"/>
          <c:errBars>
            <c:errBarType val="plus"/>
            <c:errValType val="cust"/>
            <c:noEndCap val="0"/>
            <c:plus>
              <c:numRef>
                <c:f>Pigments!$AW$51:$AW$58</c:f>
                <c:numCache>
                  <c:formatCode>General</c:formatCode>
                  <c:ptCount val="8"/>
                  <c:pt idx="0">
                    <c:v>6.4203922517392428E-4</c:v>
                  </c:pt>
                  <c:pt idx="1">
                    <c:v>7.8456116558420775E-5</c:v>
                  </c:pt>
                  <c:pt idx="2">
                    <c:v>1.8826883694732113E-4</c:v>
                  </c:pt>
                  <c:pt idx="3">
                    <c:v>2.3000110382118849E-3</c:v>
                  </c:pt>
                  <c:pt idx="4">
                    <c:v>1.0166138782828724E-3</c:v>
                  </c:pt>
                  <c:pt idx="5">
                    <c:v>8.9455443723451507E-4</c:v>
                  </c:pt>
                  <c:pt idx="6">
                    <c:v>9.4766357728855704E-3</c:v>
                  </c:pt>
                  <c:pt idx="7">
                    <c:v>0</c:v>
                  </c:pt>
                </c:numCache>
              </c:numRef>
            </c:plus>
            <c:minus>
              <c:numRef>
                <c:f>Pigments!$AW$51:$AW$58</c:f>
                <c:numCache>
                  <c:formatCode>General</c:formatCode>
                  <c:ptCount val="8"/>
                  <c:pt idx="0">
                    <c:v>6.4203922517392428E-4</c:v>
                  </c:pt>
                  <c:pt idx="1">
                    <c:v>7.8456116558420775E-5</c:v>
                  </c:pt>
                  <c:pt idx="2">
                    <c:v>1.8826883694732113E-4</c:v>
                  </c:pt>
                  <c:pt idx="3">
                    <c:v>2.3000110382118849E-3</c:v>
                  </c:pt>
                  <c:pt idx="4">
                    <c:v>1.0166138782828724E-3</c:v>
                  </c:pt>
                  <c:pt idx="5">
                    <c:v>8.9455443723451507E-4</c:v>
                  </c:pt>
                  <c:pt idx="6">
                    <c:v>9.4766357728855704E-3</c:v>
                  </c:pt>
                  <c:pt idx="7">
                    <c:v>0</c:v>
                  </c:pt>
                </c:numCache>
              </c:numRef>
            </c:minus>
            <c:spPr>
              <a:noFill/>
              <a:ln w="9525" cap="flat" cmpd="sng" algn="ctr">
                <a:solidFill>
                  <a:schemeClr val="tx1">
                    <a:lumMod val="65000"/>
                    <a:lumOff val="35000"/>
                  </a:schemeClr>
                </a:solidFill>
                <a:round/>
              </a:ln>
              <a:effectLst/>
            </c:spPr>
          </c:errBars>
          <c:cat>
            <c:strRef>
              <c:f>Pigments!$AR$51:$AR$58</c:f>
              <c:strCache>
                <c:ptCount val="8"/>
                <c:pt idx="0">
                  <c:v>Neoxanthin</c:v>
                </c:pt>
                <c:pt idx="1">
                  <c:v>Violaxanthin</c:v>
                </c:pt>
                <c:pt idx="2">
                  <c:v>Antheraxanthin</c:v>
                </c:pt>
                <c:pt idx="3">
                  <c:v>Lutein</c:v>
                </c:pt>
                <c:pt idx="4">
                  <c:v>Zeaxanthin</c:v>
                </c:pt>
                <c:pt idx="5">
                  <c:v>Chl b</c:v>
                </c:pt>
                <c:pt idx="6">
                  <c:v>Chl a</c:v>
                </c:pt>
                <c:pt idx="7">
                  <c:v>B-carotene</c:v>
                </c:pt>
              </c:strCache>
            </c:strRef>
          </c:cat>
          <c:val>
            <c:numRef>
              <c:f>Pigments!$AV$51:$AV$58</c:f>
              <c:numCache>
                <c:formatCode>General</c:formatCode>
                <c:ptCount val="8"/>
                <c:pt idx="0">
                  <c:v>4.9524394379978215E-3</c:v>
                </c:pt>
                <c:pt idx="1">
                  <c:v>9.6405981836733979E-4</c:v>
                </c:pt>
                <c:pt idx="2">
                  <c:v>1.0407904596634039E-3</c:v>
                </c:pt>
                <c:pt idx="3">
                  <c:v>5.4998964064949002E-2</c:v>
                </c:pt>
                <c:pt idx="4">
                  <c:v>2.1425686669747878E-2</c:v>
                </c:pt>
                <c:pt idx="5">
                  <c:v>3.3531701840138033E-2</c:v>
                </c:pt>
                <c:pt idx="6">
                  <c:v>0.15757678420987381</c:v>
                </c:pt>
                <c:pt idx="7">
                  <c:v>0</c:v>
                </c:pt>
              </c:numCache>
            </c:numRef>
          </c:val>
          <c:extLst>
            <c:ext xmlns:c16="http://schemas.microsoft.com/office/drawing/2014/chart" uri="{C3380CC4-5D6E-409C-BE32-E72D297353CC}">
              <c16:uniqueId val="{00000001-BAEB-436A-A7A1-1ACDBD68393A}"/>
            </c:ext>
          </c:extLst>
        </c:ser>
        <c:ser>
          <c:idx val="3"/>
          <c:order val="3"/>
          <c:tx>
            <c:v>Mix</c:v>
          </c:tx>
          <c:spPr>
            <a:pattFill prst="wdUpDiag">
              <a:fgClr>
                <a:sysClr val="windowText" lastClr="000000"/>
              </a:fgClr>
              <a:bgClr>
                <a:sysClr val="window" lastClr="FFFFFF"/>
              </a:bgClr>
            </a:pattFill>
            <a:ln>
              <a:solidFill>
                <a:sysClr val="windowText" lastClr="000000"/>
              </a:solidFill>
            </a:ln>
            <a:effectLst/>
          </c:spPr>
          <c:invertIfNegative val="0"/>
          <c:errBars>
            <c:errBarType val="plus"/>
            <c:errValType val="cust"/>
            <c:noEndCap val="0"/>
            <c:plus>
              <c:numRef>
                <c:f>Pigments!$AY$51:$AY$58</c:f>
                <c:numCache>
                  <c:formatCode>General</c:formatCode>
                  <c:ptCount val="8"/>
                  <c:pt idx="0">
                    <c:v>9.6686609576942151E-4</c:v>
                  </c:pt>
                  <c:pt idx="1">
                    <c:v>2.4370899882705528E-4</c:v>
                  </c:pt>
                  <c:pt idx="2">
                    <c:v>1.9039237290983537E-4</c:v>
                  </c:pt>
                  <c:pt idx="3">
                    <c:v>2.4423974220870209E-3</c:v>
                  </c:pt>
                  <c:pt idx="4">
                    <c:v>2.8187308767895622E-3</c:v>
                  </c:pt>
                  <c:pt idx="5">
                    <c:v>7.7409169037240483E-3</c:v>
                  </c:pt>
                  <c:pt idx="6">
                    <c:v>1.9719466482055893E-2</c:v>
                  </c:pt>
                  <c:pt idx="7">
                    <c:v>0</c:v>
                  </c:pt>
                </c:numCache>
              </c:numRef>
            </c:plus>
            <c:minus>
              <c:numRef>
                <c:f>Pigments!$AY$51:$AY$58</c:f>
                <c:numCache>
                  <c:formatCode>General</c:formatCode>
                  <c:ptCount val="8"/>
                  <c:pt idx="0">
                    <c:v>9.6686609576942151E-4</c:v>
                  </c:pt>
                  <c:pt idx="1">
                    <c:v>2.4370899882705528E-4</c:v>
                  </c:pt>
                  <c:pt idx="2">
                    <c:v>1.9039237290983537E-4</c:v>
                  </c:pt>
                  <c:pt idx="3">
                    <c:v>2.4423974220870209E-3</c:v>
                  </c:pt>
                  <c:pt idx="4">
                    <c:v>2.8187308767895622E-3</c:v>
                  </c:pt>
                  <c:pt idx="5">
                    <c:v>7.7409169037240483E-3</c:v>
                  </c:pt>
                  <c:pt idx="6">
                    <c:v>1.9719466482055893E-2</c:v>
                  </c:pt>
                  <c:pt idx="7">
                    <c:v>0</c:v>
                  </c:pt>
                </c:numCache>
              </c:numRef>
            </c:minus>
            <c:spPr>
              <a:noFill/>
              <a:ln w="9525" cap="flat" cmpd="sng" algn="ctr">
                <a:solidFill>
                  <a:schemeClr val="tx1">
                    <a:lumMod val="65000"/>
                    <a:lumOff val="35000"/>
                  </a:schemeClr>
                </a:solidFill>
                <a:round/>
              </a:ln>
              <a:effectLst/>
            </c:spPr>
          </c:errBars>
          <c:cat>
            <c:strRef>
              <c:f>Pigments!$AR$51:$AR$58</c:f>
              <c:strCache>
                <c:ptCount val="8"/>
                <c:pt idx="0">
                  <c:v>Neoxanthin</c:v>
                </c:pt>
                <c:pt idx="1">
                  <c:v>Violaxanthin</c:v>
                </c:pt>
                <c:pt idx="2">
                  <c:v>Antheraxanthin</c:v>
                </c:pt>
                <c:pt idx="3">
                  <c:v>Lutein</c:v>
                </c:pt>
                <c:pt idx="4">
                  <c:v>Zeaxanthin</c:v>
                </c:pt>
                <c:pt idx="5">
                  <c:v>Chl b</c:v>
                </c:pt>
                <c:pt idx="6">
                  <c:v>Chl a</c:v>
                </c:pt>
                <c:pt idx="7">
                  <c:v>B-carotene</c:v>
                </c:pt>
              </c:strCache>
            </c:strRef>
          </c:cat>
          <c:val>
            <c:numRef>
              <c:f>Pigments!$AX$51:$AX$58</c:f>
              <c:numCache>
                <c:formatCode>General</c:formatCode>
                <c:ptCount val="8"/>
                <c:pt idx="0">
                  <c:v>1.0846609295271795E-2</c:v>
                </c:pt>
                <c:pt idx="1">
                  <c:v>2.0175447211443886E-3</c:v>
                </c:pt>
                <c:pt idx="2">
                  <c:v>1.2706540960974247E-3</c:v>
                </c:pt>
                <c:pt idx="3">
                  <c:v>7.0438208951465103E-2</c:v>
                </c:pt>
                <c:pt idx="4">
                  <c:v>2.097858374547162E-2</c:v>
                </c:pt>
                <c:pt idx="5">
                  <c:v>6.302880126434994E-2</c:v>
                </c:pt>
                <c:pt idx="6">
                  <c:v>0.21459363910866544</c:v>
                </c:pt>
                <c:pt idx="7">
                  <c:v>0</c:v>
                </c:pt>
              </c:numCache>
            </c:numRef>
          </c:val>
          <c:extLst>
            <c:ext xmlns:c16="http://schemas.microsoft.com/office/drawing/2014/chart" uri="{C3380CC4-5D6E-409C-BE32-E72D297353CC}">
              <c16:uniqueId val="{00000002-BAEB-436A-A7A1-1ACDBD68393A}"/>
            </c:ext>
          </c:extLst>
        </c:ser>
        <c:dLbls>
          <c:showLegendKey val="0"/>
          <c:showVal val="0"/>
          <c:showCatName val="0"/>
          <c:showSerName val="0"/>
          <c:showPercent val="0"/>
          <c:showBubbleSize val="0"/>
        </c:dLbls>
        <c:gapWidth val="219"/>
        <c:overlap val="-27"/>
        <c:axId val="1127783135"/>
        <c:axId val="1410301519"/>
        <c:extLst>
          <c:ext xmlns:c15="http://schemas.microsoft.com/office/drawing/2012/chart" uri="{02D57815-91ED-43cb-92C2-25804820EDAC}">
            <c15:filteredBarSeries>
              <c15:ser>
                <c:idx val="0"/>
                <c:order val="0"/>
                <c:spPr>
                  <a:solidFill>
                    <a:schemeClr val="accent1"/>
                  </a:solidFill>
                  <a:ln>
                    <a:noFill/>
                  </a:ln>
                  <a:effectLst/>
                </c:spPr>
                <c:invertIfNegative val="0"/>
                <c:cat>
                  <c:strRef>
                    <c:extLst>
                      <c:ext uri="{02D57815-91ED-43cb-92C2-25804820EDAC}">
                        <c15:formulaRef>
                          <c15:sqref>Pigments!$AR$51:$AR$58</c15:sqref>
                        </c15:formulaRef>
                      </c:ext>
                    </c:extLst>
                    <c:strCache>
                      <c:ptCount val="8"/>
                      <c:pt idx="0">
                        <c:v>Neoxanthin</c:v>
                      </c:pt>
                      <c:pt idx="1">
                        <c:v>Violaxanthin</c:v>
                      </c:pt>
                      <c:pt idx="2">
                        <c:v>Antheraxanthin</c:v>
                      </c:pt>
                      <c:pt idx="3">
                        <c:v>Lutein</c:v>
                      </c:pt>
                      <c:pt idx="4">
                        <c:v>Zeaxanthin</c:v>
                      </c:pt>
                      <c:pt idx="5">
                        <c:v>Chl b</c:v>
                      </c:pt>
                      <c:pt idx="6">
                        <c:v>Chl a</c:v>
                      </c:pt>
                      <c:pt idx="7">
                        <c:v>B-carotene</c:v>
                      </c:pt>
                    </c:strCache>
                  </c:strRef>
                </c:cat>
                <c:val>
                  <c:numRef>
                    <c:extLst>
                      <c:ext uri="{02D57815-91ED-43cb-92C2-25804820EDAC}">
                        <c15:formulaRef>
                          <c15:sqref>Pigments!$AS$51:$AS$58</c15:sqref>
                        </c15:formulaRef>
                      </c:ext>
                    </c:extLst>
                    <c:numCache>
                      <c:formatCode>General</c:formatCode>
                      <c:ptCount val="8"/>
                    </c:numCache>
                  </c:numRef>
                </c:val>
                <c:extLst>
                  <c:ext xmlns:c16="http://schemas.microsoft.com/office/drawing/2014/chart" uri="{C3380CC4-5D6E-409C-BE32-E72D297353CC}">
                    <c16:uniqueId val="{00000003-BAEB-436A-A7A1-1ACDBD68393A}"/>
                  </c:ext>
                </c:extLst>
              </c15:ser>
            </c15:filteredBarSeries>
          </c:ext>
        </c:extLst>
      </c:barChart>
      <c:catAx>
        <c:axId val="1127783135"/>
        <c:scaling>
          <c:orientation val="minMax"/>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410301519"/>
        <c:crosses val="autoZero"/>
        <c:auto val="1"/>
        <c:lblAlgn val="ctr"/>
        <c:lblOffset val="100"/>
        <c:noMultiLvlLbl val="0"/>
      </c:catAx>
      <c:valAx>
        <c:axId val="1410301519"/>
        <c:scaling>
          <c:orientation val="minMax"/>
          <c:max val="2"/>
        </c:scaling>
        <c:delete val="0"/>
        <c:axPos val="l"/>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127783135"/>
        <c:crosses val="autoZero"/>
        <c:crossBetween val="between"/>
        <c:majorUnit val="0.5"/>
      </c:valAx>
      <c:spPr>
        <a:noFill/>
        <a:ln>
          <a:noFill/>
        </a:ln>
        <a:effectLst/>
      </c:spPr>
    </c:plotArea>
    <c:legend>
      <c:legendPos val="b"/>
      <c:layout>
        <c:manualLayout>
          <c:xMode val="edge"/>
          <c:yMode val="edge"/>
          <c:x val="0.25235232085066339"/>
          <c:y val="0.78077432888667675"/>
          <c:w val="0.38480909095035426"/>
          <c:h val="0.1079963408781832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914214431073691"/>
          <c:y val="3.3703208798603793E-2"/>
          <c:w val="0.71362509508291705"/>
          <c:h val="0.6848489271548901"/>
        </c:manualLayout>
      </c:layout>
      <c:scatterChart>
        <c:scatterStyle val="lineMarker"/>
        <c:varyColors val="0"/>
        <c:ser>
          <c:idx val="0"/>
          <c:order val="0"/>
          <c:tx>
            <c:strRef>
              <c:f>'Culture en série'!$E$10:$E$13</c:f>
              <c:strCache>
                <c:ptCount val="4"/>
                <c:pt idx="0">
                  <c:v>C. protothecoides, pH 7</c:v>
                </c:pt>
              </c:strCache>
            </c:strRef>
          </c:tx>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Lit>
                <c:ptCount val="0"/>
              </c:numLit>
            </c:plus>
            <c:minus>
              <c:numLit>
                <c:ptCount val="0"/>
              </c:numLit>
            </c:minus>
            <c:spPr>
              <a:noFill/>
              <a:ln w="9525" cap="flat" cmpd="sng" algn="ctr">
                <a:solidFill>
                  <a:schemeClr val="tx1">
                    <a:lumMod val="65000"/>
                    <a:lumOff val="35000"/>
                  </a:schemeClr>
                </a:solidFill>
                <a:round/>
              </a:ln>
              <a:effectLst/>
            </c:spPr>
          </c:errBars>
          <c:xVal>
            <c:numRef>
              <c:f>'Culture en série'!$J$10:$J$13</c:f>
              <c:numCache>
                <c:formatCode>General</c:formatCode>
                <c:ptCount val="4"/>
                <c:pt idx="0">
                  <c:v>0</c:v>
                </c:pt>
                <c:pt idx="1">
                  <c:v>1</c:v>
                </c:pt>
                <c:pt idx="2">
                  <c:v>2</c:v>
                </c:pt>
                <c:pt idx="3">
                  <c:v>5</c:v>
                </c:pt>
              </c:numCache>
            </c:numRef>
          </c:xVal>
          <c:yVal>
            <c:numRef>
              <c:f>'Culture en série'!$K$10:$K$13</c:f>
              <c:numCache>
                <c:formatCode>General</c:formatCode>
                <c:ptCount val="4"/>
                <c:pt idx="0">
                  <c:v>7.5819999999999999E-2</c:v>
                </c:pt>
                <c:pt idx="1">
                  <c:v>0.31047000000000002</c:v>
                </c:pt>
                <c:pt idx="2">
                  <c:v>0.37798999999999999</c:v>
                </c:pt>
                <c:pt idx="3">
                  <c:v>0.35624999999999996</c:v>
                </c:pt>
              </c:numCache>
            </c:numRef>
          </c:yVal>
          <c:smooth val="0"/>
          <c:extLst>
            <c:ext xmlns:c16="http://schemas.microsoft.com/office/drawing/2014/chart" uri="{C3380CC4-5D6E-409C-BE32-E72D297353CC}">
              <c16:uniqueId val="{00000000-FD79-4C1E-8740-8B4F635DC084}"/>
            </c:ext>
          </c:extLst>
        </c:ser>
        <c:ser>
          <c:idx val="1"/>
          <c:order val="1"/>
          <c:tx>
            <c:strRef>
              <c:f>'Culture en série'!$E$14:$E$19</c:f>
              <c:strCache>
                <c:ptCount val="6"/>
                <c:pt idx="0">
                  <c:v>G. sulphuraria, pH 2</c:v>
                </c:pt>
              </c:strCache>
            </c:strRef>
          </c:tx>
          <c:spPr>
            <a:ln w="19050" cap="rnd">
              <a:solidFill>
                <a:srgbClr val="FF0000"/>
              </a:solidFill>
              <a:prstDash val="sysDash"/>
              <a:round/>
            </a:ln>
            <a:effectLst/>
          </c:spPr>
          <c:marker>
            <c:symbol val="circle"/>
            <c:size val="5"/>
            <c:spPr>
              <a:solidFill>
                <a:srgbClr val="FF0000"/>
              </a:solidFill>
              <a:ln w="9525">
                <a:solidFill>
                  <a:srgbClr val="FF0000"/>
                </a:solidFill>
              </a:ln>
              <a:effectLst/>
            </c:spPr>
          </c:marker>
          <c:errBars>
            <c:errDir val="y"/>
            <c:errBarType val="both"/>
            <c:errValType val="cust"/>
            <c:noEndCap val="0"/>
            <c:plus>
              <c:numLit>
                <c:ptCount val="0"/>
              </c:numLit>
            </c:plus>
            <c:minus>
              <c:numLit>
                <c:ptCount val="0"/>
              </c:numLit>
            </c:minus>
            <c:spPr>
              <a:noFill/>
              <a:ln w="9525" cap="flat" cmpd="sng" algn="ctr">
                <a:solidFill>
                  <a:schemeClr val="tx1">
                    <a:lumMod val="65000"/>
                    <a:lumOff val="35000"/>
                  </a:schemeClr>
                </a:solidFill>
                <a:round/>
              </a:ln>
              <a:effectLst/>
            </c:spPr>
          </c:errBars>
          <c:xVal>
            <c:numRef>
              <c:f>'Culture en série'!$J$14:$J$18</c:f>
              <c:numCache>
                <c:formatCode>General</c:formatCode>
                <c:ptCount val="5"/>
                <c:pt idx="0">
                  <c:v>6</c:v>
                </c:pt>
                <c:pt idx="1">
                  <c:v>7</c:v>
                </c:pt>
                <c:pt idx="2">
                  <c:v>8</c:v>
                </c:pt>
                <c:pt idx="3">
                  <c:v>9</c:v>
                </c:pt>
                <c:pt idx="4">
                  <c:v>12</c:v>
                </c:pt>
              </c:numCache>
            </c:numRef>
          </c:xVal>
          <c:yVal>
            <c:numRef>
              <c:f>'Culture en série'!$K$14:$K$18</c:f>
              <c:numCache>
                <c:formatCode>General</c:formatCode>
                <c:ptCount val="5"/>
                <c:pt idx="0">
                  <c:v>0.28016999999999997</c:v>
                </c:pt>
                <c:pt idx="1">
                  <c:v>0.22525000000000001</c:v>
                </c:pt>
                <c:pt idx="2">
                  <c:v>0.12250999999999999</c:v>
                </c:pt>
                <c:pt idx="3">
                  <c:v>0.57142000000000004</c:v>
                </c:pt>
                <c:pt idx="4">
                  <c:v>0.81423999999999996</c:v>
                </c:pt>
              </c:numCache>
            </c:numRef>
          </c:yVal>
          <c:smooth val="0"/>
          <c:extLst>
            <c:ext xmlns:c16="http://schemas.microsoft.com/office/drawing/2014/chart" uri="{C3380CC4-5D6E-409C-BE32-E72D297353CC}">
              <c16:uniqueId val="{00000001-FD79-4C1E-8740-8B4F635DC084}"/>
            </c:ext>
          </c:extLst>
        </c:ser>
        <c:dLbls>
          <c:showLegendKey val="0"/>
          <c:showVal val="0"/>
          <c:showCatName val="0"/>
          <c:showSerName val="0"/>
          <c:showPercent val="0"/>
          <c:showBubbleSize val="0"/>
        </c:dLbls>
        <c:axId val="1834351215"/>
        <c:axId val="2056157791"/>
      </c:scatterChart>
      <c:valAx>
        <c:axId val="1834351215"/>
        <c:scaling>
          <c:orientation val="minMax"/>
          <c:max val="12"/>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Time (Days</a:t>
                </a:r>
              </a:p>
            </c:rich>
          </c:tx>
          <c:layout>
            <c:manualLayout>
              <c:xMode val="edge"/>
              <c:yMode val="edge"/>
              <c:x val="0.51455906459781009"/>
              <c:y val="0.82454652408769435"/>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Red]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2056157791"/>
        <c:crosses val="autoZero"/>
        <c:crossBetween val="midCat"/>
      </c:valAx>
      <c:valAx>
        <c:axId val="205615779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OD800</a:t>
                </a:r>
              </a:p>
            </c:rich>
          </c:tx>
          <c:layout>
            <c:manualLayout>
              <c:xMode val="edge"/>
              <c:yMode val="edge"/>
              <c:x val="0.10473071647204187"/>
              <c:y val="0.3324217961693830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834351215"/>
        <c:crosses val="autoZero"/>
        <c:crossBetween val="midCat"/>
        <c:majorUnit val="0.2"/>
      </c:valAx>
      <c:spPr>
        <a:solidFill>
          <a:sysClr val="window" lastClr="FFFFFF"/>
        </a:solidFill>
        <a:ln>
          <a:noFill/>
        </a:ln>
        <a:effectLst/>
      </c:spPr>
    </c:plotArea>
    <c:legend>
      <c:legendPos val="b"/>
      <c:layout>
        <c:manualLayout>
          <c:xMode val="edge"/>
          <c:yMode val="edge"/>
          <c:x val="0.23405990797635848"/>
          <c:y val="6.3242183475568883E-2"/>
          <c:w val="0.49261708711288638"/>
          <c:h val="0.2751956036306627"/>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2379378503613"/>
          <c:y val="4.8404663581279622E-2"/>
          <c:w val="0.77395019869728532"/>
          <c:h val="0.6848489271548901"/>
        </c:manualLayout>
      </c:layout>
      <c:scatterChart>
        <c:scatterStyle val="lineMarker"/>
        <c:varyColors val="0"/>
        <c:ser>
          <c:idx val="0"/>
          <c:order val="0"/>
          <c:tx>
            <c:strRef>
              <c:f>'Culture en série'!$F$9</c:f>
              <c:strCache>
                <c:ptCount val="1"/>
                <c:pt idx="0">
                  <c:v>Glucose</c:v>
                </c:pt>
              </c:strCache>
            </c:strRef>
          </c:tx>
          <c:spPr>
            <a:ln w="19050" cap="rnd">
              <a:solidFill>
                <a:sysClr val="windowText" lastClr="000000"/>
              </a:solidFill>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Lit>
                <c:ptCount val="0"/>
              </c:numLit>
            </c:plus>
            <c:minus>
              <c:numLit>
                <c:ptCount val="0"/>
              </c:numLit>
            </c:minus>
            <c:spPr>
              <a:noFill/>
              <a:ln w="9525" cap="flat" cmpd="sng" algn="ctr">
                <a:solidFill>
                  <a:schemeClr val="tx1">
                    <a:lumMod val="65000"/>
                    <a:lumOff val="35000"/>
                  </a:schemeClr>
                </a:solidFill>
                <a:round/>
              </a:ln>
              <a:effectLst/>
            </c:spPr>
          </c:errBars>
          <c:xVal>
            <c:numRef>
              <c:f>'Culture en série'!$J$10:$J$18</c:f>
              <c:numCache>
                <c:formatCode>General</c:formatCode>
                <c:ptCount val="9"/>
                <c:pt idx="0">
                  <c:v>0</c:v>
                </c:pt>
                <c:pt idx="1">
                  <c:v>1</c:v>
                </c:pt>
                <c:pt idx="2">
                  <c:v>2</c:v>
                </c:pt>
                <c:pt idx="3">
                  <c:v>5</c:v>
                </c:pt>
                <c:pt idx="4">
                  <c:v>6</c:v>
                </c:pt>
                <c:pt idx="5">
                  <c:v>7</c:v>
                </c:pt>
                <c:pt idx="6">
                  <c:v>8</c:v>
                </c:pt>
                <c:pt idx="7">
                  <c:v>9</c:v>
                </c:pt>
                <c:pt idx="8">
                  <c:v>12</c:v>
                </c:pt>
              </c:numCache>
            </c:numRef>
          </c:xVal>
          <c:yVal>
            <c:numRef>
              <c:f>'Culture en série'!$F$10:$F$18</c:f>
              <c:numCache>
                <c:formatCode>General</c:formatCode>
                <c:ptCount val="9"/>
                <c:pt idx="0">
                  <c:v>0.58798870082877897</c:v>
                </c:pt>
                <c:pt idx="1">
                  <c:v>0.33650872269760101</c:v>
                </c:pt>
                <c:pt idx="2">
                  <c:v>0.226630623357293</c:v>
                </c:pt>
                <c:pt idx="3">
                  <c:v>0.247551735458792</c:v>
                </c:pt>
                <c:pt idx="4">
                  <c:v>0.22352344780085601</c:v>
                </c:pt>
                <c:pt idx="5">
                  <c:v>0.14124769297614601</c:v>
                </c:pt>
                <c:pt idx="6">
                  <c:v>0</c:v>
                </c:pt>
                <c:pt idx="7">
                  <c:v>0</c:v>
                </c:pt>
                <c:pt idx="8">
                  <c:v>0</c:v>
                </c:pt>
              </c:numCache>
            </c:numRef>
          </c:yVal>
          <c:smooth val="0"/>
          <c:extLst>
            <c:ext xmlns:c16="http://schemas.microsoft.com/office/drawing/2014/chart" uri="{C3380CC4-5D6E-409C-BE32-E72D297353CC}">
              <c16:uniqueId val="{00000000-02E0-48D3-BD9E-8456EEA5F7ED}"/>
            </c:ext>
          </c:extLst>
        </c:ser>
        <c:ser>
          <c:idx val="1"/>
          <c:order val="1"/>
          <c:tx>
            <c:strRef>
              <c:f>'Culture en série'!$G$9</c:f>
              <c:strCache>
                <c:ptCount val="1"/>
                <c:pt idx="0">
                  <c:v>Xylose</c:v>
                </c:pt>
              </c:strCache>
            </c:strRef>
          </c:tx>
          <c:spPr>
            <a:ln w="19050" cap="rnd">
              <a:solidFill>
                <a:sysClr val="windowText" lastClr="000000">
                  <a:lumMod val="50000"/>
                  <a:lumOff val="50000"/>
                </a:sysClr>
              </a:solidFill>
              <a:prstDash val="sysDash"/>
              <a:round/>
            </a:ln>
            <a:effectLst/>
          </c:spPr>
          <c:marker>
            <c:symbol val="square"/>
            <c:size val="5"/>
            <c:spPr>
              <a:solidFill>
                <a:sysClr val="windowText" lastClr="000000">
                  <a:lumMod val="50000"/>
                  <a:lumOff val="50000"/>
                </a:sysClr>
              </a:solidFill>
              <a:ln w="9525">
                <a:solidFill>
                  <a:sysClr val="windowText" lastClr="000000">
                    <a:lumMod val="50000"/>
                    <a:lumOff val="50000"/>
                  </a:sysClr>
                </a:solidFill>
              </a:ln>
              <a:effectLst/>
            </c:spPr>
          </c:marker>
          <c:errBars>
            <c:errDir val="y"/>
            <c:errBarType val="both"/>
            <c:errValType val="cust"/>
            <c:noEndCap val="0"/>
            <c:plus>
              <c:numLit>
                <c:ptCount val="0"/>
              </c:numLit>
            </c:plus>
            <c:minus>
              <c:numLit>
                <c:ptCount val="0"/>
              </c:numLit>
            </c:minus>
            <c:spPr>
              <a:noFill/>
              <a:ln w="9525" cap="flat" cmpd="sng" algn="ctr">
                <a:solidFill>
                  <a:schemeClr val="tx1">
                    <a:lumMod val="65000"/>
                    <a:lumOff val="35000"/>
                  </a:schemeClr>
                </a:solidFill>
                <a:round/>
              </a:ln>
              <a:effectLst/>
            </c:spPr>
          </c:errBars>
          <c:xVal>
            <c:numRef>
              <c:f>'Culture en série'!$J$10:$J$18</c:f>
              <c:numCache>
                <c:formatCode>General</c:formatCode>
                <c:ptCount val="9"/>
                <c:pt idx="0">
                  <c:v>0</c:v>
                </c:pt>
                <c:pt idx="1">
                  <c:v>1</c:v>
                </c:pt>
                <c:pt idx="2">
                  <c:v>2</c:v>
                </c:pt>
                <c:pt idx="3">
                  <c:v>5</c:v>
                </c:pt>
                <c:pt idx="4">
                  <c:v>6</c:v>
                </c:pt>
                <c:pt idx="5">
                  <c:v>7</c:v>
                </c:pt>
                <c:pt idx="6">
                  <c:v>8</c:v>
                </c:pt>
                <c:pt idx="7">
                  <c:v>9</c:v>
                </c:pt>
                <c:pt idx="8">
                  <c:v>12</c:v>
                </c:pt>
              </c:numCache>
            </c:numRef>
          </c:xVal>
          <c:yVal>
            <c:numRef>
              <c:f>'Culture en série'!$G$10:$G$18</c:f>
              <c:numCache>
                <c:formatCode>General</c:formatCode>
                <c:ptCount val="9"/>
                <c:pt idx="0">
                  <c:v>3.6897479612083801</c:v>
                </c:pt>
                <c:pt idx="1">
                  <c:v>3.4108979943551998</c:v>
                </c:pt>
                <c:pt idx="2">
                  <c:v>3.0462924804957998</c:v>
                </c:pt>
                <c:pt idx="3">
                  <c:v>2.8953020533500098</c:v>
                </c:pt>
                <c:pt idx="4">
                  <c:v>3.0347373538539602</c:v>
                </c:pt>
                <c:pt idx="5">
                  <c:v>2.7079439285145099</c:v>
                </c:pt>
                <c:pt idx="6">
                  <c:v>2.3062278873955702</c:v>
                </c:pt>
                <c:pt idx="7">
                  <c:v>1.2753248835512501</c:v>
                </c:pt>
                <c:pt idx="8">
                  <c:v>0</c:v>
                </c:pt>
              </c:numCache>
            </c:numRef>
          </c:yVal>
          <c:smooth val="0"/>
          <c:extLst>
            <c:ext xmlns:c16="http://schemas.microsoft.com/office/drawing/2014/chart" uri="{C3380CC4-5D6E-409C-BE32-E72D297353CC}">
              <c16:uniqueId val="{00000001-02E0-48D3-BD9E-8456EEA5F7ED}"/>
            </c:ext>
          </c:extLst>
        </c:ser>
        <c:ser>
          <c:idx val="2"/>
          <c:order val="2"/>
          <c:tx>
            <c:strRef>
              <c:f>'Culture en série'!$H$9</c:f>
              <c:strCache>
                <c:ptCount val="1"/>
                <c:pt idx="0">
                  <c:v>Acétate</c:v>
                </c:pt>
              </c:strCache>
            </c:strRef>
          </c:tx>
          <c:spPr>
            <a:ln w="19050" cap="rnd">
              <a:solidFill>
                <a:sysClr val="windowText" lastClr="000000">
                  <a:lumMod val="65000"/>
                  <a:lumOff val="35000"/>
                </a:sysClr>
              </a:solidFill>
              <a:prstDash val="dash"/>
              <a:round/>
            </a:ln>
            <a:effectLst/>
          </c:spPr>
          <c:marker>
            <c:symbol val="triangle"/>
            <c:size val="6"/>
            <c:spPr>
              <a:solidFill>
                <a:sysClr val="windowText" lastClr="000000">
                  <a:lumMod val="65000"/>
                  <a:lumOff val="35000"/>
                </a:sysClr>
              </a:solidFill>
              <a:ln w="9525">
                <a:solidFill>
                  <a:sysClr val="windowText" lastClr="000000">
                    <a:lumMod val="65000"/>
                    <a:lumOff val="35000"/>
                  </a:sysClr>
                </a:solidFill>
              </a:ln>
              <a:effectLst/>
            </c:spPr>
          </c:marker>
          <c:errBars>
            <c:errDir val="y"/>
            <c:errBarType val="both"/>
            <c:errValType val="cust"/>
            <c:noEndCap val="0"/>
            <c:plus>
              <c:numLit>
                <c:ptCount val="0"/>
              </c:numLit>
            </c:plus>
            <c:minus>
              <c:numLit>
                <c:ptCount val="0"/>
              </c:numLit>
            </c:minus>
            <c:spPr>
              <a:noFill/>
              <a:ln w="9525" cap="flat" cmpd="sng" algn="ctr">
                <a:solidFill>
                  <a:schemeClr val="tx1">
                    <a:lumMod val="65000"/>
                    <a:lumOff val="35000"/>
                  </a:schemeClr>
                </a:solidFill>
                <a:round/>
              </a:ln>
              <a:effectLst/>
            </c:spPr>
          </c:errBars>
          <c:xVal>
            <c:numRef>
              <c:f>'Culture en série'!$J$10:$J$18</c:f>
              <c:numCache>
                <c:formatCode>General</c:formatCode>
                <c:ptCount val="9"/>
                <c:pt idx="0">
                  <c:v>0</c:v>
                </c:pt>
                <c:pt idx="1">
                  <c:v>1</c:v>
                </c:pt>
                <c:pt idx="2">
                  <c:v>2</c:v>
                </c:pt>
                <c:pt idx="3">
                  <c:v>5</c:v>
                </c:pt>
                <c:pt idx="4">
                  <c:v>6</c:v>
                </c:pt>
                <c:pt idx="5">
                  <c:v>7</c:v>
                </c:pt>
                <c:pt idx="6">
                  <c:v>8</c:v>
                </c:pt>
                <c:pt idx="7">
                  <c:v>9</c:v>
                </c:pt>
                <c:pt idx="8">
                  <c:v>12</c:v>
                </c:pt>
              </c:numCache>
            </c:numRef>
          </c:xVal>
          <c:yVal>
            <c:numRef>
              <c:f>'Culture en série'!$H$10:$H$18</c:f>
              <c:numCache>
                <c:formatCode>General</c:formatCode>
                <c:ptCount val="9"/>
                <c:pt idx="0">
                  <c:v>0.53041542695435595</c:v>
                </c:pt>
                <c:pt idx="1">
                  <c:v>0.40616983066116502</c:v>
                </c:pt>
                <c:pt idx="2">
                  <c:v>0</c:v>
                </c:pt>
                <c:pt idx="3">
                  <c:v>0</c:v>
                </c:pt>
                <c:pt idx="4">
                  <c:v>0</c:v>
                </c:pt>
                <c:pt idx="5">
                  <c:v>0</c:v>
                </c:pt>
                <c:pt idx="6">
                  <c:v>0</c:v>
                </c:pt>
                <c:pt idx="7">
                  <c:v>0</c:v>
                </c:pt>
                <c:pt idx="8">
                  <c:v>0</c:v>
                </c:pt>
              </c:numCache>
            </c:numRef>
          </c:yVal>
          <c:smooth val="0"/>
          <c:extLst>
            <c:ext xmlns:c16="http://schemas.microsoft.com/office/drawing/2014/chart" uri="{C3380CC4-5D6E-409C-BE32-E72D297353CC}">
              <c16:uniqueId val="{00000002-02E0-48D3-BD9E-8456EEA5F7ED}"/>
            </c:ext>
          </c:extLst>
        </c:ser>
        <c:dLbls>
          <c:showLegendKey val="0"/>
          <c:showVal val="0"/>
          <c:showCatName val="0"/>
          <c:showSerName val="0"/>
          <c:showPercent val="0"/>
          <c:showBubbleSize val="0"/>
        </c:dLbls>
        <c:axId val="1834351215"/>
        <c:axId val="2056157791"/>
      </c:scatterChart>
      <c:valAx>
        <c:axId val="1834351215"/>
        <c:scaling>
          <c:orientation val="minMax"/>
          <c:max val="12"/>
          <c:min val="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Time (Days)</a:t>
                </a:r>
              </a:p>
            </c:rich>
          </c:tx>
          <c:layout>
            <c:manualLayout>
              <c:xMode val="edge"/>
              <c:yMode val="edge"/>
              <c:x val="0.42462943263689301"/>
              <c:y val="0.82984913710860786"/>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Red]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2056157791"/>
        <c:crosses val="autoZero"/>
        <c:crossBetween val="midCat"/>
      </c:valAx>
      <c:valAx>
        <c:axId val="2056157791"/>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a:t>[Carbon source](mM)</a:t>
                </a:r>
              </a:p>
            </c:rich>
          </c:tx>
          <c:layout>
            <c:manualLayout>
              <c:xMode val="edge"/>
              <c:yMode val="edge"/>
              <c:x val="1.556656390853438E-2"/>
              <c:y val="0.1099587504052052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0" sourceLinked="0"/>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834351215"/>
        <c:crosses val="autoZero"/>
        <c:crossBetween val="midCat"/>
        <c:majorUnit val="1"/>
      </c:valAx>
      <c:spPr>
        <a:solidFill>
          <a:sysClr val="window" lastClr="FFFFFF"/>
        </a:solidFill>
        <a:ln>
          <a:noFill/>
        </a:ln>
        <a:effectLst/>
      </c:spPr>
    </c:plotArea>
    <c:legend>
      <c:legendPos val="b"/>
      <c:layout>
        <c:manualLayout>
          <c:xMode val="edge"/>
          <c:yMode val="edge"/>
          <c:x val="0.68672185898406113"/>
          <c:y val="4.8052564388318203E-2"/>
          <c:w val="0.29560390307046119"/>
          <c:h val="0.26538094602959938"/>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legend>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781073121827942"/>
          <c:y val="0.11838741610585873"/>
          <c:w val="0.6397279252560274"/>
          <c:h val="0.71064018381785321"/>
        </c:manualLayout>
      </c:layout>
      <c:scatterChart>
        <c:scatterStyle val="lineMarker"/>
        <c:varyColors val="0"/>
        <c:ser>
          <c:idx val="4"/>
          <c:order val="4"/>
          <c:tx>
            <c:v>[Carbon] - Chlorella</c:v>
          </c:tx>
          <c:spPr>
            <a:ln w="12700" cap="rnd">
              <a:solidFill>
                <a:srgbClr val="70AD47">
                  <a:lumMod val="50000"/>
                </a:srgbClr>
              </a:solidFill>
              <a:prstDash val="sysDash"/>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sugars'!$T$32:$T$38</c:f>
                <c:numCache>
                  <c:formatCode>General</c:formatCode>
                  <c:ptCount val="7"/>
                  <c:pt idx="0">
                    <c:v>1.2482944199999999</c:v>
                  </c:pt>
                  <c:pt idx="1">
                    <c:v>7.4742515010000004</c:v>
                  </c:pt>
                  <c:pt idx="2">
                    <c:v>0.459902166</c:v>
                  </c:pt>
                  <c:pt idx="3">
                    <c:v>2.098724437</c:v>
                  </c:pt>
                  <c:pt idx="4">
                    <c:v>0.63969478599999996</c:v>
                  </c:pt>
                  <c:pt idx="5">
                    <c:v>0</c:v>
                  </c:pt>
                  <c:pt idx="6">
                    <c:v>0</c:v>
                  </c:pt>
                </c:numCache>
              </c:numRef>
            </c:plus>
            <c:minus>
              <c:numRef>
                <c:f>'DW and sugars'!$T$32:$T$38</c:f>
                <c:numCache>
                  <c:formatCode>General</c:formatCode>
                  <c:ptCount val="7"/>
                  <c:pt idx="0">
                    <c:v>1.2482944199999999</c:v>
                  </c:pt>
                  <c:pt idx="1">
                    <c:v>7.4742515010000004</c:v>
                  </c:pt>
                  <c:pt idx="2">
                    <c:v>0.459902166</c:v>
                  </c:pt>
                  <c:pt idx="3">
                    <c:v>2.098724437</c:v>
                  </c:pt>
                  <c:pt idx="4">
                    <c:v>0.63969478599999996</c:v>
                  </c:pt>
                  <c:pt idx="5">
                    <c:v>0</c:v>
                  </c:pt>
                  <c:pt idx="6">
                    <c:v>0</c:v>
                  </c:pt>
                </c:numCache>
              </c:numRef>
            </c:minus>
            <c:spPr>
              <a:noFill/>
              <a:ln w="9525" cap="flat" cmpd="sng" algn="ctr">
                <a:solidFill>
                  <a:srgbClr val="70AD47">
                    <a:lumMod val="50000"/>
                  </a:srgbClr>
                </a:solidFill>
                <a:round/>
              </a:ln>
              <a:effectLst/>
            </c:spPr>
          </c:errBars>
          <c:xVal>
            <c:numRef>
              <c:f>'DW and sugars'!$R$32:$R$38</c:f>
              <c:numCache>
                <c:formatCode>General</c:formatCode>
                <c:ptCount val="7"/>
                <c:pt idx="0">
                  <c:v>0</c:v>
                </c:pt>
                <c:pt idx="1">
                  <c:v>1</c:v>
                </c:pt>
                <c:pt idx="2">
                  <c:v>2</c:v>
                </c:pt>
                <c:pt idx="3">
                  <c:v>2.9</c:v>
                </c:pt>
                <c:pt idx="4">
                  <c:v>4</c:v>
                </c:pt>
                <c:pt idx="5">
                  <c:v>6</c:v>
                </c:pt>
                <c:pt idx="6">
                  <c:v>6.9</c:v>
                </c:pt>
              </c:numCache>
            </c:numRef>
          </c:xVal>
          <c:yVal>
            <c:numRef>
              <c:f>'DW and sugars'!$S$32:$S$38</c:f>
              <c:numCache>
                <c:formatCode>General</c:formatCode>
                <c:ptCount val="7"/>
                <c:pt idx="0">
                  <c:v>162.59422140000001</c:v>
                </c:pt>
                <c:pt idx="1">
                  <c:v>135.62101730000001</c:v>
                </c:pt>
                <c:pt idx="2">
                  <c:v>92.88007331</c:v>
                </c:pt>
                <c:pt idx="3">
                  <c:v>56.655559279999999</c:v>
                </c:pt>
                <c:pt idx="4">
                  <c:v>21.004457410000001</c:v>
                </c:pt>
                <c:pt idx="5">
                  <c:v>0</c:v>
                </c:pt>
                <c:pt idx="6">
                  <c:v>0</c:v>
                </c:pt>
              </c:numCache>
            </c:numRef>
          </c:yVal>
          <c:smooth val="0"/>
          <c:extLst>
            <c:ext xmlns:c16="http://schemas.microsoft.com/office/drawing/2014/chart" uri="{C3380CC4-5D6E-409C-BE32-E72D297353CC}">
              <c16:uniqueId val="{00000000-CABC-4F6A-963F-B3FC95F9161C}"/>
            </c:ext>
          </c:extLst>
        </c:ser>
        <c:ser>
          <c:idx val="5"/>
          <c:order val="5"/>
          <c:tx>
            <c:v>[Carbon] - Euglena</c:v>
          </c:tx>
          <c:spPr>
            <a:ln w="12700" cap="rnd">
              <a:solidFill>
                <a:srgbClr val="ED7D31">
                  <a:lumMod val="75000"/>
                </a:srgbClr>
              </a:solidFill>
              <a:prstDash val="sysDash"/>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sugars'!$N$32:$N$36</c:f>
                <c:numCache>
                  <c:formatCode>General</c:formatCode>
                  <c:ptCount val="5"/>
                  <c:pt idx="0">
                    <c:v>6.5065017090000001</c:v>
                  </c:pt>
                  <c:pt idx="1">
                    <c:v>4.344931377</c:v>
                  </c:pt>
                  <c:pt idx="2">
                    <c:v>2.868608558</c:v>
                  </c:pt>
                  <c:pt idx="3">
                    <c:v>41.373047370000002</c:v>
                  </c:pt>
                  <c:pt idx="4">
                    <c:v>0</c:v>
                  </c:pt>
                </c:numCache>
              </c:numRef>
            </c:plus>
            <c:minus>
              <c:numRef>
                <c:f>'DW and sugars'!$N$32:$N$36</c:f>
                <c:numCache>
                  <c:formatCode>General</c:formatCode>
                  <c:ptCount val="5"/>
                  <c:pt idx="0">
                    <c:v>6.5065017090000001</c:v>
                  </c:pt>
                  <c:pt idx="1">
                    <c:v>4.344931377</c:v>
                  </c:pt>
                  <c:pt idx="2">
                    <c:v>2.868608558</c:v>
                  </c:pt>
                  <c:pt idx="3">
                    <c:v>41.373047370000002</c:v>
                  </c:pt>
                  <c:pt idx="4">
                    <c:v>0</c:v>
                  </c:pt>
                </c:numCache>
              </c:numRef>
            </c:minus>
            <c:spPr>
              <a:noFill/>
              <a:ln w="9525" cap="flat" cmpd="sng" algn="ctr">
                <a:solidFill>
                  <a:schemeClr val="tx1">
                    <a:lumMod val="65000"/>
                    <a:lumOff val="35000"/>
                  </a:schemeClr>
                </a:solidFill>
                <a:round/>
              </a:ln>
              <a:effectLst/>
            </c:spPr>
          </c:errBars>
          <c:xVal>
            <c:numRef>
              <c:f>'DW and sugars'!$L$32:$L$36</c:f>
              <c:numCache>
                <c:formatCode>General</c:formatCode>
                <c:ptCount val="5"/>
                <c:pt idx="0">
                  <c:v>0</c:v>
                </c:pt>
                <c:pt idx="1">
                  <c:v>2</c:v>
                </c:pt>
                <c:pt idx="2">
                  <c:v>3</c:v>
                </c:pt>
                <c:pt idx="3">
                  <c:v>4</c:v>
                </c:pt>
                <c:pt idx="4">
                  <c:v>7</c:v>
                </c:pt>
              </c:numCache>
            </c:numRef>
          </c:xVal>
          <c:yVal>
            <c:numRef>
              <c:f>'DW and sugars'!$M$32:$M$36</c:f>
              <c:numCache>
                <c:formatCode>General</c:formatCode>
                <c:ptCount val="5"/>
                <c:pt idx="0">
                  <c:v>126.2618411</c:v>
                </c:pt>
                <c:pt idx="1">
                  <c:v>119.9310368</c:v>
                </c:pt>
                <c:pt idx="2">
                  <c:v>80.463563329999999</c:v>
                </c:pt>
                <c:pt idx="3">
                  <c:v>26.555950559999999</c:v>
                </c:pt>
                <c:pt idx="4">
                  <c:v>0</c:v>
                </c:pt>
              </c:numCache>
            </c:numRef>
          </c:yVal>
          <c:smooth val="0"/>
          <c:extLst>
            <c:ext xmlns:c16="http://schemas.microsoft.com/office/drawing/2014/chart" uri="{C3380CC4-5D6E-409C-BE32-E72D297353CC}">
              <c16:uniqueId val="{00000001-CABC-4F6A-963F-B3FC95F9161C}"/>
            </c:ext>
          </c:extLst>
        </c:ser>
        <c:dLbls>
          <c:showLegendKey val="0"/>
          <c:showVal val="0"/>
          <c:showCatName val="0"/>
          <c:showSerName val="0"/>
          <c:showPercent val="0"/>
          <c:showBubbleSize val="0"/>
        </c:dLbls>
        <c:axId val="1238975791"/>
        <c:axId val="1248657503"/>
        <c:extLst>
          <c:ext xmlns:c15="http://schemas.microsoft.com/office/drawing/2012/chart" uri="{02D57815-91ED-43cb-92C2-25804820EDAC}">
            <c15:filteredScatterSeries>
              <c15:ser>
                <c:idx val="3"/>
                <c:order val="3"/>
                <c:spPr>
                  <a:ln w="19050" cap="rnd">
                    <a:solidFill>
                      <a:schemeClr val="accent4"/>
                    </a:solidFill>
                    <a:round/>
                  </a:ln>
                  <a:effectLst/>
                </c:spPr>
                <c:marker>
                  <c:symbol val="diamond"/>
                  <c:size val="6"/>
                  <c:spPr>
                    <a:solidFill>
                      <a:srgbClr val="5B9BD5">
                        <a:lumMod val="75000"/>
                      </a:srgbClr>
                    </a:solidFill>
                    <a:ln w="9525">
                      <a:solidFill>
                        <a:srgbClr val="5B9BD5">
                          <a:lumMod val="75000"/>
                        </a:srgbClr>
                      </a:solidFill>
                    </a:ln>
                    <a:effectLst/>
                  </c:spPr>
                </c:marker>
                <c:errBars>
                  <c:errDir val="y"/>
                  <c:errBarType val="both"/>
                  <c:errValType val="cust"/>
                  <c:noEndCap val="0"/>
                  <c:plus>
                    <c:numRef>
                      <c:extLst>
                        <c:ext uri="{02D57815-91ED-43cb-92C2-25804820EDAC}">
                          <c15:formulaRef>
                            <c15:sqref>'DW and sugars'!$H$6:$H$12</c15:sqref>
                          </c15:formulaRef>
                        </c:ext>
                      </c:extLst>
                      <c:numCache>
                        <c:formatCode>General</c:formatCode>
                        <c:ptCount val="7"/>
                        <c:pt idx="0">
                          <c:v>0.65114968799999995</c:v>
                        </c:pt>
                        <c:pt idx="1">
                          <c:v>0.443338695</c:v>
                        </c:pt>
                        <c:pt idx="2">
                          <c:v>1.190768904</c:v>
                        </c:pt>
                        <c:pt idx="3">
                          <c:v>6.5002315000000005E-2</c:v>
                        </c:pt>
                        <c:pt idx="4">
                          <c:v>0</c:v>
                        </c:pt>
                        <c:pt idx="5">
                          <c:v>0</c:v>
                        </c:pt>
                        <c:pt idx="6">
                          <c:v>0</c:v>
                        </c:pt>
                      </c:numCache>
                    </c:numRef>
                  </c:plus>
                  <c:minus>
                    <c:numRef>
                      <c:extLst>
                        <c:ext uri="{02D57815-91ED-43cb-92C2-25804820EDAC}">
                          <c15:formulaRef>
                            <c15:sqref>'DW and sugars'!$H$6:$H$12</c15:sqref>
                          </c15:formulaRef>
                        </c:ext>
                      </c:extLst>
                      <c:numCache>
                        <c:formatCode>General</c:formatCode>
                        <c:ptCount val="7"/>
                        <c:pt idx="0">
                          <c:v>0.65114968799999995</c:v>
                        </c:pt>
                        <c:pt idx="1">
                          <c:v>0.443338695</c:v>
                        </c:pt>
                        <c:pt idx="2">
                          <c:v>1.190768904</c:v>
                        </c:pt>
                        <c:pt idx="3">
                          <c:v>6.5002315000000005E-2</c:v>
                        </c:pt>
                        <c:pt idx="4">
                          <c:v>0</c:v>
                        </c:pt>
                        <c:pt idx="5">
                          <c:v>0</c:v>
                        </c:pt>
                        <c:pt idx="6">
                          <c:v>0</c:v>
                        </c:pt>
                      </c:numCache>
                    </c:numRef>
                  </c:minus>
                  <c:spPr>
                    <a:noFill/>
                    <a:ln w="9525" cap="flat" cmpd="sng" algn="ctr">
                      <a:solidFill>
                        <a:srgbClr val="5B9BD5">
                          <a:lumMod val="75000"/>
                        </a:srgbClr>
                      </a:solidFill>
                      <a:round/>
                    </a:ln>
                    <a:effectLst/>
                  </c:spPr>
                </c:errBars>
                <c:xVal>
                  <c:numRef>
                    <c:extLst>
                      <c:ext uri="{02D57815-91ED-43cb-92C2-25804820EDAC}">
                        <c15:formulaRef>
                          <c15:sqref>'DW and sugars'!$F$32:$F$36</c15:sqref>
                        </c15:formulaRef>
                      </c:ext>
                    </c:extLst>
                    <c:numCache>
                      <c:formatCode>General</c:formatCode>
                      <c:ptCount val="5"/>
                    </c:numCache>
                  </c:numRef>
                </c:xVal>
                <c:yVal>
                  <c:numRef>
                    <c:extLst>
                      <c:ext uri="{02D57815-91ED-43cb-92C2-25804820EDAC}">
                        <c15:formulaRef>
                          <c15:sqref>'DW and sugars'!$G$32:$G$36</c15:sqref>
                        </c15:formulaRef>
                      </c:ext>
                    </c:extLst>
                    <c:numCache>
                      <c:formatCode>General</c:formatCode>
                      <c:ptCount val="5"/>
                    </c:numCache>
                  </c:numRef>
                </c:yVal>
                <c:smooth val="0"/>
                <c:extLst>
                  <c:ext xmlns:c16="http://schemas.microsoft.com/office/drawing/2014/chart" uri="{C3380CC4-5D6E-409C-BE32-E72D297353CC}">
                    <c16:uniqueId val="{00000005-CABC-4F6A-963F-B3FC95F9161C}"/>
                  </c:ext>
                </c:extLst>
              </c15:ser>
            </c15:filteredScatterSeries>
          </c:ext>
        </c:extLst>
      </c:scatterChart>
      <c:scatterChart>
        <c:scatterStyle val="lineMarker"/>
        <c:varyColors val="0"/>
        <c:ser>
          <c:idx val="0"/>
          <c:order val="1"/>
          <c:tx>
            <c:strRef>
              <c:f>'DW and sugars'!$I$4:$N$4</c:f>
              <c:strCache>
                <c:ptCount val="1"/>
                <c:pt idx="0">
                  <c:v>Euglena</c:v>
                </c:pt>
              </c:strCache>
            </c:strRef>
          </c:tx>
          <c:spPr>
            <a:ln w="12700" cap="rnd">
              <a:solidFill>
                <a:srgbClr val="ED7D31">
                  <a:lumMod val="75000"/>
                </a:srgbClr>
              </a:solidFill>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sugars'!$K$32:$K$37</c:f>
                <c:numCache>
                  <c:formatCode>General</c:formatCode>
                  <c:ptCount val="6"/>
                  <c:pt idx="0">
                    <c:v>0.03</c:v>
                  </c:pt>
                  <c:pt idx="1">
                    <c:v>0</c:v>
                  </c:pt>
                  <c:pt idx="2">
                    <c:v>0.04</c:v>
                  </c:pt>
                  <c:pt idx="3">
                    <c:v>0.1</c:v>
                  </c:pt>
                  <c:pt idx="4">
                    <c:v>0.04</c:v>
                  </c:pt>
                  <c:pt idx="5">
                    <c:v>0.03</c:v>
                  </c:pt>
                </c:numCache>
              </c:numRef>
            </c:plus>
            <c:minus>
              <c:numRef>
                <c:f>'DW and sugars'!$K$32:$K$37</c:f>
                <c:numCache>
                  <c:formatCode>General</c:formatCode>
                  <c:ptCount val="6"/>
                  <c:pt idx="0">
                    <c:v>0.03</c:v>
                  </c:pt>
                  <c:pt idx="1">
                    <c:v>0</c:v>
                  </c:pt>
                  <c:pt idx="2">
                    <c:v>0.04</c:v>
                  </c:pt>
                  <c:pt idx="3">
                    <c:v>0.1</c:v>
                  </c:pt>
                  <c:pt idx="4">
                    <c:v>0.04</c:v>
                  </c:pt>
                  <c:pt idx="5">
                    <c:v>0.03</c:v>
                  </c:pt>
                </c:numCache>
              </c:numRef>
            </c:minus>
            <c:spPr>
              <a:noFill/>
              <a:ln w="9525" cap="flat" cmpd="sng" algn="ctr">
                <a:solidFill>
                  <a:srgbClr val="ED7D31">
                    <a:lumMod val="75000"/>
                  </a:srgbClr>
                </a:solidFill>
                <a:round/>
              </a:ln>
              <a:effectLst/>
            </c:spPr>
          </c:errBars>
          <c:xVal>
            <c:numRef>
              <c:f>'DW and sugars'!$I$32:$I$37</c:f>
              <c:numCache>
                <c:formatCode>General</c:formatCode>
                <c:ptCount val="6"/>
                <c:pt idx="0">
                  <c:v>0</c:v>
                </c:pt>
                <c:pt idx="1">
                  <c:v>1</c:v>
                </c:pt>
                <c:pt idx="2">
                  <c:v>2</c:v>
                </c:pt>
                <c:pt idx="3">
                  <c:v>3</c:v>
                </c:pt>
                <c:pt idx="4">
                  <c:v>4</c:v>
                </c:pt>
                <c:pt idx="5">
                  <c:v>7</c:v>
                </c:pt>
              </c:numCache>
            </c:numRef>
          </c:xVal>
          <c:yVal>
            <c:numRef>
              <c:f>'DW and sugars'!$J$32:$J$37</c:f>
              <c:numCache>
                <c:formatCode>General</c:formatCode>
                <c:ptCount val="6"/>
                <c:pt idx="0">
                  <c:v>0.1</c:v>
                </c:pt>
                <c:pt idx="1">
                  <c:v>0.13</c:v>
                </c:pt>
                <c:pt idx="2">
                  <c:v>0.45</c:v>
                </c:pt>
                <c:pt idx="3">
                  <c:v>0.92</c:v>
                </c:pt>
                <c:pt idx="4">
                  <c:v>1.08</c:v>
                </c:pt>
                <c:pt idx="5">
                  <c:v>1.08</c:v>
                </c:pt>
              </c:numCache>
            </c:numRef>
          </c:yVal>
          <c:smooth val="0"/>
          <c:extLst>
            <c:ext xmlns:c16="http://schemas.microsoft.com/office/drawing/2014/chart" uri="{C3380CC4-5D6E-409C-BE32-E72D297353CC}">
              <c16:uniqueId val="{00000002-CABC-4F6A-963F-B3FC95F9161C}"/>
            </c:ext>
          </c:extLst>
        </c:ser>
        <c:ser>
          <c:idx val="2"/>
          <c:order val="2"/>
          <c:tx>
            <c:strRef>
              <c:f>'DW and sugars'!$O$4:$T$4</c:f>
              <c:strCache>
                <c:ptCount val="1"/>
                <c:pt idx="0">
                  <c:v>Chlorella</c:v>
                </c:pt>
              </c:strCache>
            </c:strRef>
          </c:tx>
          <c:spPr>
            <a:ln w="12700" cap="rnd">
              <a:solidFill>
                <a:srgbClr val="70AD47">
                  <a:lumMod val="50000"/>
                </a:srgbClr>
              </a:solidFill>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sugars'!$Q$32:$Q$39</c:f>
                <c:numCache>
                  <c:formatCode>General</c:formatCode>
                  <c:ptCount val="8"/>
                  <c:pt idx="0">
                    <c:v>0</c:v>
                  </c:pt>
                  <c:pt idx="1">
                    <c:v>0</c:v>
                  </c:pt>
                  <c:pt idx="2">
                    <c:v>0</c:v>
                  </c:pt>
                  <c:pt idx="3">
                    <c:v>0.01</c:v>
                  </c:pt>
                  <c:pt idx="4">
                    <c:v>0.02</c:v>
                  </c:pt>
                  <c:pt idx="5">
                    <c:v>7.0000000000000007E-2</c:v>
                  </c:pt>
                  <c:pt idx="6">
                    <c:v>0.02</c:v>
                  </c:pt>
                  <c:pt idx="7">
                    <c:v>0.01</c:v>
                  </c:pt>
                </c:numCache>
              </c:numRef>
            </c:plus>
            <c:minus>
              <c:numRef>
                <c:f>'DW and sugars'!$Q$32:$Q$39</c:f>
                <c:numCache>
                  <c:formatCode>General</c:formatCode>
                  <c:ptCount val="8"/>
                  <c:pt idx="0">
                    <c:v>0</c:v>
                  </c:pt>
                  <c:pt idx="1">
                    <c:v>0</c:v>
                  </c:pt>
                  <c:pt idx="2">
                    <c:v>0</c:v>
                  </c:pt>
                  <c:pt idx="3">
                    <c:v>0.01</c:v>
                  </c:pt>
                  <c:pt idx="4">
                    <c:v>0.02</c:v>
                  </c:pt>
                  <c:pt idx="5">
                    <c:v>7.0000000000000007E-2</c:v>
                  </c:pt>
                  <c:pt idx="6">
                    <c:v>0.02</c:v>
                  </c:pt>
                  <c:pt idx="7">
                    <c:v>0.01</c:v>
                  </c:pt>
                </c:numCache>
              </c:numRef>
            </c:minus>
            <c:spPr>
              <a:noFill/>
              <a:ln w="9525" cap="flat" cmpd="sng" algn="ctr">
                <a:solidFill>
                  <a:srgbClr val="70AD47">
                    <a:lumMod val="50000"/>
                  </a:srgbClr>
                </a:solidFill>
                <a:round/>
              </a:ln>
              <a:effectLst/>
            </c:spPr>
          </c:errBars>
          <c:xVal>
            <c:numRef>
              <c:f>'DW and sugars'!$O$32:$O$39</c:f>
              <c:numCache>
                <c:formatCode>General</c:formatCode>
                <c:ptCount val="8"/>
                <c:pt idx="0">
                  <c:v>0</c:v>
                </c:pt>
                <c:pt idx="1">
                  <c:v>0.8</c:v>
                </c:pt>
                <c:pt idx="2">
                  <c:v>1</c:v>
                </c:pt>
                <c:pt idx="3">
                  <c:v>2</c:v>
                </c:pt>
                <c:pt idx="4">
                  <c:v>2.9</c:v>
                </c:pt>
                <c:pt idx="5">
                  <c:v>4</c:v>
                </c:pt>
                <c:pt idx="6">
                  <c:v>6</c:v>
                </c:pt>
                <c:pt idx="7">
                  <c:v>6.9</c:v>
                </c:pt>
              </c:numCache>
            </c:numRef>
          </c:xVal>
          <c:yVal>
            <c:numRef>
              <c:f>'DW and sugars'!$P$32:$P$39</c:f>
              <c:numCache>
                <c:formatCode>General</c:formatCode>
                <c:ptCount val="8"/>
                <c:pt idx="0">
                  <c:v>0.05</c:v>
                </c:pt>
                <c:pt idx="1">
                  <c:v>0.17</c:v>
                </c:pt>
                <c:pt idx="2">
                  <c:v>0.22</c:v>
                </c:pt>
                <c:pt idx="3">
                  <c:v>0.61</c:v>
                </c:pt>
                <c:pt idx="4">
                  <c:v>0.87</c:v>
                </c:pt>
                <c:pt idx="5">
                  <c:v>0.98</c:v>
                </c:pt>
                <c:pt idx="6">
                  <c:v>1.1200000000000001</c:v>
                </c:pt>
                <c:pt idx="7">
                  <c:v>1.05</c:v>
                </c:pt>
              </c:numCache>
            </c:numRef>
          </c:yVal>
          <c:smooth val="0"/>
          <c:extLst>
            <c:ext xmlns:c16="http://schemas.microsoft.com/office/drawing/2014/chart" uri="{C3380CC4-5D6E-409C-BE32-E72D297353CC}">
              <c16:uniqueId val="{00000003-CABC-4F6A-963F-B3FC95F9161C}"/>
            </c:ext>
          </c:extLst>
        </c:ser>
        <c:dLbls>
          <c:showLegendKey val="0"/>
          <c:showVal val="0"/>
          <c:showCatName val="0"/>
          <c:showSerName val="0"/>
          <c:showPercent val="0"/>
          <c:showBubbleSize val="0"/>
        </c:dLbls>
        <c:axId val="1970108143"/>
        <c:axId val="1970085679"/>
        <c:extLst>
          <c:ext xmlns:c15="http://schemas.microsoft.com/office/drawing/2012/chart" uri="{02D57815-91ED-43cb-92C2-25804820EDAC}">
            <c15:filteredScatterSeries>
              <c15:ser>
                <c:idx val="1"/>
                <c:order val="0"/>
                <c:tx>
                  <c:strRef>
                    <c:extLst>
                      <c:ext uri="{02D57815-91ED-43cb-92C2-25804820EDAC}">
                        <c15:formulaRef>
                          <c15:sqref>'DW and sugars'!$C$4:$H$4</c15:sqref>
                        </c15:formulaRef>
                      </c:ext>
                    </c:extLst>
                    <c:strCache>
                      <c:ptCount val="1"/>
                      <c:pt idx="0">
                        <c:v>Galdieria</c:v>
                      </c:pt>
                    </c:strCache>
                  </c:strRef>
                </c:tx>
                <c:spPr>
                  <a:ln w="19050" cap="rnd">
                    <a:solidFill>
                      <a:schemeClr val="accent2"/>
                    </a:solidFill>
                    <a:round/>
                  </a:ln>
                  <a:effectLst/>
                </c:spPr>
                <c:marker>
                  <c:symbol val="diamond"/>
                  <c:size val="6"/>
                  <c:spPr>
                    <a:solidFill>
                      <a:srgbClr val="5B9BD5">
                        <a:lumMod val="75000"/>
                      </a:srgbClr>
                    </a:solidFill>
                    <a:ln w="9525">
                      <a:solidFill>
                        <a:srgbClr val="5B9BD5">
                          <a:lumMod val="75000"/>
                        </a:srgbClr>
                      </a:solidFill>
                    </a:ln>
                    <a:effectLst/>
                  </c:spPr>
                </c:marker>
                <c:errBars>
                  <c:errDir val="y"/>
                  <c:errBarType val="both"/>
                  <c:errValType val="cust"/>
                  <c:noEndCap val="0"/>
                  <c:plus>
                    <c:numRef>
                      <c:extLst>
                        <c:ext uri="{02D57815-91ED-43cb-92C2-25804820EDAC}">
                          <c15:formulaRef>
                            <c15:sqref>'DW and sugars'!$E$6:$E$13</c15:sqref>
                          </c15:formulaRef>
                        </c:ext>
                      </c:extLst>
                      <c:numCache>
                        <c:formatCode>General</c:formatCode>
                        <c:ptCount val="8"/>
                        <c:pt idx="0">
                          <c:v>0.01</c:v>
                        </c:pt>
                        <c:pt idx="1">
                          <c:v>0.13</c:v>
                        </c:pt>
                        <c:pt idx="2">
                          <c:v>0.04</c:v>
                        </c:pt>
                        <c:pt idx="3">
                          <c:v>0.12</c:v>
                        </c:pt>
                        <c:pt idx="4">
                          <c:v>0.34</c:v>
                        </c:pt>
                        <c:pt idx="5">
                          <c:v>0.38</c:v>
                        </c:pt>
                        <c:pt idx="6">
                          <c:v>0.02</c:v>
                        </c:pt>
                        <c:pt idx="7">
                          <c:v>0.25</c:v>
                        </c:pt>
                      </c:numCache>
                    </c:numRef>
                  </c:plus>
                  <c:minus>
                    <c:numRef>
                      <c:extLst>
                        <c:ext uri="{02D57815-91ED-43cb-92C2-25804820EDAC}">
                          <c15:formulaRef>
                            <c15:sqref>'DW and sugars'!$E$6:$E$13</c15:sqref>
                          </c15:formulaRef>
                        </c:ext>
                      </c:extLst>
                      <c:numCache>
                        <c:formatCode>General</c:formatCode>
                        <c:ptCount val="8"/>
                        <c:pt idx="0">
                          <c:v>0.01</c:v>
                        </c:pt>
                        <c:pt idx="1">
                          <c:v>0.13</c:v>
                        </c:pt>
                        <c:pt idx="2">
                          <c:v>0.04</c:v>
                        </c:pt>
                        <c:pt idx="3">
                          <c:v>0.12</c:v>
                        </c:pt>
                        <c:pt idx="4">
                          <c:v>0.34</c:v>
                        </c:pt>
                        <c:pt idx="5">
                          <c:v>0.38</c:v>
                        </c:pt>
                        <c:pt idx="6">
                          <c:v>0.02</c:v>
                        </c:pt>
                        <c:pt idx="7">
                          <c:v>0.25</c:v>
                        </c:pt>
                      </c:numCache>
                    </c:numRef>
                  </c:minus>
                  <c:spPr>
                    <a:noFill/>
                    <a:ln w="9525" cap="flat" cmpd="sng" algn="ctr">
                      <a:solidFill>
                        <a:srgbClr val="5B9BD5">
                          <a:lumMod val="75000"/>
                        </a:srgbClr>
                      </a:solidFill>
                      <a:round/>
                    </a:ln>
                    <a:effectLst/>
                  </c:spPr>
                </c:errBars>
                <c:xVal>
                  <c:numRef>
                    <c:extLst>
                      <c:ext uri="{02D57815-91ED-43cb-92C2-25804820EDAC}">
                        <c15:formulaRef>
                          <c15:sqref>'DW and sugars'!$C$32:$C$36</c15:sqref>
                        </c15:formulaRef>
                      </c:ext>
                    </c:extLst>
                    <c:numCache>
                      <c:formatCode>General</c:formatCode>
                      <c:ptCount val="5"/>
                    </c:numCache>
                  </c:numRef>
                </c:xVal>
                <c:yVal>
                  <c:numRef>
                    <c:extLst>
                      <c:ext uri="{02D57815-91ED-43cb-92C2-25804820EDAC}">
                        <c15:formulaRef>
                          <c15:sqref>'DW and sugars'!$D$32:$D$36</c15:sqref>
                        </c15:formulaRef>
                      </c:ext>
                    </c:extLst>
                    <c:numCache>
                      <c:formatCode>General</c:formatCode>
                      <c:ptCount val="5"/>
                    </c:numCache>
                  </c:numRef>
                </c:yVal>
                <c:smooth val="0"/>
                <c:extLst>
                  <c:ext xmlns:c16="http://schemas.microsoft.com/office/drawing/2014/chart" uri="{C3380CC4-5D6E-409C-BE32-E72D297353CC}">
                    <c16:uniqueId val="{00000004-CABC-4F6A-963F-B3FC95F9161C}"/>
                  </c:ext>
                </c:extLst>
              </c15:ser>
            </c15:filteredScatterSeries>
          </c:ext>
        </c:extLst>
      </c:scatterChart>
      <c:valAx>
        <c:axId val="1238975791"/>
        <c:scaling>
          <c:orientation val="minMax"/>
          <c:max val="8"/>
          <c:min val="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Time (days)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[Acetate] (</a:t>
                </a:r>
                <a:r>
                  <a:rPr lang="en-GB" dirty="0" err="1"/>
                  <a:t>mMC</a:t>
                </a:r>
                <a:r>
                  <a:rPr lang="en-GB" dirty="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970085679"/>
        <c:scaling>
          <c:orientation val="minMax"/>
          <c:max val="3"/>
          <c:min val="0"/>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a:t>
                </a:r>
                <a:r>
                  <a:rPr lang="en-GB" baseline="0"/>
                  <a:t> (g.L</a:t>
                </a:r>
                <a:r>
                  <a:rPr lang="en-GB" baseline="30000"/>
                  <a:t>-1</a:t>
                </a:r>
                <a:r>
                  <a:rPr lang="en-GB" baseline="0"/>
                  <a:t>)</a:t>
                </a:r>
                <a:endParaRPr lang="en-GB"/>
              </a:p>
            </c:rich>
          </c:tx>
          <c:layout>
            <c:manualLayout>
              <c:xMode val="edge"/>
              <c:yMode val="edge"/>
              <c:x val="0.87018275235489462"/>
              <c:y val="0.31946888991817202"/>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970108143"/>
        <c:crosses val="max"/>
        <c:crossBetween val="midCat"/>
        <c:majorUnit val="1"/>
      </c:valAx>
      <c:valAx>
        <c:axId val="1970108143"/>
        <c:scaling>
          <c:orientation val="minMax"/>
        </c:scaling>
        <c:delete val="1"/>
        <c:axPos val="b"/>
        <c:numFmt formatCode="General" sourceLinked="1"/>
        <c:majorTickMark val="out"/>
        <c:minorTickMark val="none"/>
        <c:tickLblPos val="nextTo"/>
        <c:crossAx val="1970085679"/>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526665201023776"/>
          <c:y val="3.7312061210590011E-2"/>
          <c:w val="0.61390433694587165"/>
          <c:h val="0.74683819643980731"/>
        </c:manualLayout>
      </c:layout>
      <c:scatterChart>
        <c:scatterStyle val="lineMarker"/>
        <c:varyColors val="0"/>
        <c:ser>
          <c:idx val="3"/>
          <c:order val="3"/>
          <c:tx>
            <c:strRef>
              <c:f>'DW and sugars'!$G$14</c:f>
              <c:strCache>
                <c:ptCount val="1"/>
                <c:pt idx="0">
                  <c:v>[Carbon] - Galdieria</c:v>
                </c:pt>
              </c:strCache>
            </c:strRef>
          </c:tx>
          <c:spPr>
            <a:ln w="12700" cap="rnd">
              <a:solidFill>
                <a:srgbClr val="5B9BD5">
                  <a:lumMod val="75000"/>
                </a:srgbClr>
              </a:solidFill>
              <a:prstDash val="sysDash"/>
              <a:round/>
            </a:ln>
            <a:effectLst/>
          </c:spPr>
          <c:marker>
            <c:symbol val="diamond"/>
            <c:size val="6"/>
            <c:spPr>
              <a:solidFill>
                <a:srgbClr val="5B9BD5">
                  <a:lumMod val="75000"/>
                </a:srgbClr>
              </a:solidFill>
              <a:ln w="9525">
                <a:solidFill>
                  <a:sysClr val="windowText" lastClr="000000"/>
                </a:solidFill>
              </a:ln>
              <a:effectLst/>
            </c:spPr>
          </c:marker>
          <c:errBars>
            <c:errDir val="y"/>
            <c:errBarType val="both"/>
            <c:errValType val="cust"/>
            <c:noEndCap val="0"/>
            <c:plus>
              <c:numRef>
                <c:f>'DW and sugars'!$H$19:$H$23</c:f>
                <c:numCache>
                  <c:formatCode>General</c:formatCode>
                  <c:ptCount val="5"/>
                  <c:pt idx="0">
                    <c:v>0</c:v>
                  </c:pt>
                  <c:pt idx="1">
                    <c:v>6.0228162950000002</c:v>
                  </c:pt>
                  <c:pt idx="2">
                    <c:v>13.8200255</c:v>
                  </c:pt>
                  <c:pt idx="3">
                    <c:v>2.3944386199999999</c:v>
                  </c:pt>
                  <c:pt idx="4">
                    <c:v>0.30853780200000003</c:v>
                  </c:pt>
                </c:numCache>
              </c:numRef>
            </c:plus>
            <c:minus>
              <c:numRef>
                <c:f>'DW and sugars'!$H$19:$H$23</c:f>
                <c:numCache>
                  <c:formatCode>General</c:formatCode>
                  <c:ptCount val="5"/>
                  <c:pt idx="0">
                    <c:v>0</c:v>
                  </c:pt>
                  <c:pt idx="1">
                    <c:v>6.0228162950000002</c:v>
                  </c:pt>
                  <c:pt idx="2">
                    <c:v>13.8200255</c:v>
                  </c:pt>
                  <c:pt idx="3">
                    <c:v>2.3944386199999999</c:v>
                  </c:pt>
                  <c:pt idx="4">
                    <c:v>0.30853780200000003</c:v>
                  </c:pt>
                </c:numCache>
              </c:numRef>
            </c:minus>
            <c:spPr>
              <a:noFill/>
              <a:ln w="9525" cap="flat" cmpd="sng" algn="ctr">
                <a:solidFill>
                  <a:srgbClr val="5B9BD5">
                    <a:lumMod val="75000"/>
                  </a:srgbClr>
                </a:solidFill>
                <a:round/>
              </a:ln>
              <a:effectLst/>
            </c:spPr>
          </c:errBars>
          <c:xVal>
            <c:numRef>
              <c:f>'DW and sugars'!$F$19:$F$23</c:f>
              <c:numCache>
                <c:formatCode>General</c:formatCode>
                <c:ptCount val="5"/>
                <c:pt idx="0">
                  <c:v>0</c:v>
                </c:pt>
                <c:pt idx="1">
                  <c:v>2.8</c:v>
                </c:pt>
                <c:pt idx="2">
                  <c:v>3.8</c:v>
                </c:pt>
                <c:pt idx="3">
                  <c:v>4.8</c:v>
                </c:pt>
                <c:pt idx="4">
                  <c:v>5.9</c:v>
                </c:pt>
              </c:numCache>
            </c:numRef>
          </c:xVal>
          <c:yVal>
            <c:numRef>
              <c:f>'DW and sugars'!$G$19:$G$23</c:f>
              <c:numCache>
                <c:formatCode>General</c:formatCode>
                <c:ptCount val="5"/>
                <c:pt idx="0">
                  <c:v>150</c:v>
                </c:pt>
                <c:pt idx="1">
                  <c:v>128.41078419999999</c:v>
                </c:pt>
                <c:pt idx="2">
                  <c:v>92.113669590000001</c:v>
                </c:pt>
                <c:pt idx="3">
                  <c:v>3.9007177799999999</c:v>
                </c:pt>
                <c:pt idx="4">
                  <c:v>2.0730821740000001</c:v>
                </c:pt>
              </c:numCache>
            </c:numRef>
          </c:yVal>
          <c:smooth val="0"/>
          <c:extLst>
            <c:ext xmlns:c16="http://schemas.microsoft.com/office/drawing/2014/chart" uri="{C3380CC4-5D6E-409C-BE32-E72D297353CC}">
              <c16:uniqueId val="{00000000-AF3B-4CE0-8BB6-75EFE85A6EC3}"/>
            </c:ext>
          </c:extLst>
        </c:ser>
        <c:ser>
          <c:idx val="4"/>
          <c:order val="4"/>
          <c:tx>
            <c:strRef>
              <c:f>'DW and sugars'!$S$14</c:f>
              <c:strCache>
                <c:ptCount val="1"/>
                <c:pt idx="0">
                  <c:v>[Carbon] - Chlorella</c:v>
                </c:pt>
              </c:strCache>
            </c:strRef>
          </c:tx>
          <c:spPr>
            <a:ln w="12700" cap="rnd">
              <a:solidFill>
                <a:srgbClr val="70AD47">
                  <a:lumMod val="50000"/>
                </a:srgbClr>
              </a:solidFill>
              <a:prstDash val="sysDash"/>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sugars'!$T$19:$T$25</c:f>
                <c:numCache>
                  <c:formatCode>General</c:formatCode>
                  <c:ptCount val="7"/>
                  <c:pt idx="0">
                    <c:v>0.43611107599999999</c:v>
                  </c:pt>
                  <c:pt idx="1">
                    <c:v>0.83488363200000004</c:v>
                  </c:pt>
                  <c:pt idx="2">
                    <c:v>0.98980807199999998</c:v>
                  </c:pt>
                  <c:pt idx="3">
                    <c:v>0.84704693799999997</c:v>
                  </c:pt>
                  <c:pt idx="4">
                    <c:v>1.62351717</c:v>
                  </c:pt>
                  <c:pt idx="5">
                    <c:v>5.183583574</c:v>
                  </c:pt>
                  <c:pt idx="6">
                    <c:v>2.1240172230000001</c:v>
                  </c:pt>
                </c:numCache>
              </c:numRef>
            </c:plus>
            <c:minus>
              <c:numRef>
                <c:f>'DW and sugars'!$T$19:$T$25</c:f>
                <c:numCache>
                  <c:formatCode>General</c:formatCode>
                  <c:ptCount val="7"/>
                  <c:pt idx="0">
                    <c:v>0.43611107599999999</c:v>
                  </c:pt>
                  <c:pt idx="1">
                    <c:v>0.83488363200000004</c:v>
                  </c:pt>
                  <c:pt idx="2">
                    <c:v>0.98980807199999998</c:v>
                  </c:pt>
                  <c:pt idx="3">
                    <c:v>0.84704693799999997</c:v>
                  </c:pt>
                  <c:pt idx="4">
                    <c:v>1.62351717</c:v>
                  </c:pt>
                  <c:pt idx="5">
                    <c:v>5.183583574</c:v>
                  </c:pt>
                  <c:pt idx="6">
                    <c:v>2.1240172230000001</c:v>
                  </c:pt>
                </c:numCache>
              </c:numRef>
            </c:minus>
            <c:spPr>
              <a:noFill/>
              <a:ln w="9525" cap="flat" cmpd="sng" algn="ctr">
                <a:solidFill>
                  <a:srgbClr val="70AD47">
                    <a:lumMod val="50000"/>
                  </a:srgbClr>
                </a:solidFill>
                <a:round/>
              </a:ln>
              <a:effectLst/>
            </c:spPr>
          </c:errBars>
          <c:xVal>
            <c:numRef>
              <c:f>'DW and sugars'!$R$19:$R$25</c:f>
              <c:numCache>
                <c:formatCode>General</c:formatCode>
                <c:ptCount val="7"/>
                <c:pt idx="0">
                  <c:v>0</c:v>
                </c:pt>
                <c:pt idx="1">
                  <c:v>1</c:v>
                </c:pt>
                <c:pt idx="2">
                  <c:v>2</c:v>
                </c:pt>
                <c:pt idx="3">
                  <c:v>2.9</c:v>
                </c:pt>
                <c:pt idx="4">
                  <c:v>4</c:v>
                </c:pt>
                <c:pt idx="5">
                  <c:v>6</c:v>
                </c:pt>
                <c:pt idx="6">
                  <c:v>6.9</c:v>
                </c:pt>
              </c:numCache>
            </c:numRef>
          </c:xVal>
          <c:yVal>
            <c:numRef>
              <c:f>'DW and sugars'!$S$19:$S$25</c:f>
              <c:numCache>
                <c:formatCode>General</c:formatCode>
                <c:ptCount val="7"/>
                <c:pt idx="0">
                  <c:v>142.25360069999999</c:v>
                </c:pt>
                <c:pt idx="1">
                  <c:v>135.52710959999999</c:v>
                </c:pt>
                <c:pt idx="2">
                  <c:v>135.28970000000001</c:v>
                </c:pt>
                <c:pt idx="3">
                  <c:v>136.79357089999999</c:v>
                </c:pt>
                <c:pt idx="4">
                  <c:v>135.4367</c:v>
                </c:pt>
                <c:pt idx="5">
                  <c:v>135.3621201</c:v>
                </c:pt>
                <c:pt idx="6">
                  <c:v>137.2709878</c:v>
                </c:pt>
              </c:numCache>
            </c:numRef>
          </c:yVal>
          <c:smooth val="0"/>
          <c:extLst>
            <c:ext xmlns:c16="http://schemas.microsoft.com/office/drawing/2014/chart" uri="{C3380CC4-5D6E-409C-BE32-E72D297353CC}">
              <c16:uniqueId val="{00000001-AF3B-4CE0-8BB6-75EFE85A6EC3}"/>
            </c:ext>
          </c:extLst>
        </c:ser>
        <c:ser>
          <c:idx val="5"/>
          <c:order val="5"/>
          <c:tx>
            <c:strRef>
              <c:f>'DW and sugars'!$M$14</c:f>
              <c:strCache>
                <c:ptCount val="1"/>
                <c:pt idx="0">
                  <c:v>[Carbon] - Euglena</c:v>
                </c:pt>
              </c:strCache>
            </c:strRef>
          </c:tx>
          <c:spPr>
            <a:ln w="19050" cap="rnd">
              <a:solidFill>
                <a:srgbClr val="ED7D31">
                  <a:lumMod val="75000"/>
                </a:srgbClr>
              </a:solidFill>
              <a:prstDash val="sysDash"/>
              <a:round/>
            </a:ln>
            <a:effectLst/>
          </c:spPr>
          <c:marker>
            <c:symbol val="triangle"/>
            <c:size val="5"/>
            <c:spPr>
              <a:solidFill>
                <a:srgbClr val="ED7D31">
                  <a:lumMod val="75000"/>
                </a:srgbClr>
              </a:solidFill>
              <a:ln w="9525">
                <a:solidFill>
                  <a:srgbClr val="ED7D31">
                    <a:lumMod val="75000"/>
                  </a:srgbClr>
                </a:solidFill>
              </a:ln>
              <a:effectLst/>
            </c:spPr>
          </c:marker>
          <c:xVal>
            <c:numRef>
              <c:f>'DW and sugars'!$I$19:$I$25</c:f>
              <c:numCache>
                <c:formatCode>General</c:formatCode>
                <c:ptCount val="7"/>
                <c:pt idx="0">
                  <c:v>0</c:v>
                </c:pt>
                <c:pt idx="1">
                  <c:v>1</c:v>
                </c:pt>
                <c:pt idx="2">
                  <c:v>2</c:v>
                </c:pt>
                <c:pt idx="3">
                  <c:v>2.9166666666642413</c:v>
                </c:pt>
                <c:pt idx="4">
                  <c:v>4.0416666666642413</c:v>
                </c:pt>
                <c:pt idx="5">
                  <c:v>4.8541666666642413</c:v>
                </c:pt>
                <c:pt idx="6">
                  <c:v>5.9583333333284827</c:v>
                </c:pt>
              </c:numCache>
            </c:numRef>
          </c:xVal>
          <c:yVal>
            <c:numRef>
              <c:f>'DW and sugars'!$M$19:$M$25</c:f>
              <c:numCache>
                <c:formatCode>General</c:formatCode>
                <c:ptCount val="7"/>
              </c:numCache>
            </c:numRef>
          </c:yVal>
          <c:smooth val="0"/>
          <c:extLst>
            <c:ext xmlns:c16="http://schemas.microsoft.com/office/drawing/2014/chart" uri="{C3380CC4-5D6E-409C-BE32-E72D297353CC}">
              <c16:uniqueId val="{00000002-AF3B-4CE0-8BB6-75EFE85A6EC3}"/>
            </c:ext>
          </c:extLst>
        </c:ser>
        <c:dLbls>
          <c:showLegendKey val="0"/>
          <c:showVal val="0"/>
          <c:showCatName val="0"/>
          <c:showSerName val="0"/>
          <c:showPercent val="0"/>
          <c:showBubbleSize val="0"/>
        </c:dLbls>
        <c:axId val="1238975791"/>
        <c:axId val="1248657503"/>
      </c:scatterChart>
      <c:scatterChart>
        <c:scatterStyle val="lineMarker"/>
        <c:varyColors val="0"/>
        <c:ser>
          <c:idx val="1"/>
          <c:order val="0"/>
          <c:tx>
            <c:strRef>
              <c:f>'DW and sugars'!$C$4:$H$4</c:f>
              <c:strCache>
                <c:ptCount val="1"/>
                <c:pt idx="0">
                  <c:v>Galdieria</c:v>
                </c:pt>
              </c:strCache>
            </c:strRef>
          </c:tx>
          <c:spPr>
            <a:ln w="12700" cap="rnd">
              <a:solidFill>
                <a:srgbClr val="5B9BD5">
                  <a:lumMod val="75000"/>
                </a:srgbClr>
              </a:solidFill>
              <a:round/>
            </a:ln>
            <a:effectLst/>
          </c:spPr>
          <c:marker>
            <c:symbol val="diamond"/>
            <c:size val="6"/>
            <c:spPr>
              <a:solidFill>
                <a:srgbClr val="5B9BD5">
                  <a:lumMod val="75000"/>
                </a:srgbClr>
              </a:solidFill>
              <a:ln w="9525">
                <a:solidFill>
                  <a:sysClr val="windowText" lastClr="000000"/>
                </a:solidFill>
              </a:ln>
              <a:effectLst/>
            </c:spPr>
          </c:marker>
          <c:errBars>
            <c:errDir val="y"/>
            <c:errBarType val="both"/>
            <c:errValType val="cust"/>
            <c:noEndCap val="0"/>
            <c:plus>
              <c:numRef>
                <c:f>'DW and sugars'!$E$19:$E$23</c:f>
                <c:numCache>
                  <c:formatCode>General</c:formatCode>
                  <c:ptCount val="5"/>
                  <c:pt idx="0">
                    <c:v>0</c:v>
                  </c:pt>
                  <c:pt idx="1">
                    <c:v>0.02</c:v>
                  </c:pt>
                  <c:pt idx="2">
                    <c:v>0.05</c:v>
                  </c:pt>
                  <c:pt idx="3">
                    <c:v>0.13</c:v>
                  </c:pt>
                  <c:pt idx="4">
                    <c:v>0.23</c:v>
                  </c:pt>
                </c:numCache>
              </c:numRef>
            </c:plus>
            <c:minus>
              <c:numRef>
                <c:f>'DW and sugars'!$E$19:$E$23</c:f>
                <c:numCache>
                  <c:formatCode>General</c:formatCode>
                  <c:ptCount val="5"/>
                  <c:pt idx="0">
                    <c:v>0</c:v>
                  </c:pt>
                  <c:pt idx="1">
                    <c:v>0.02</c:v>
                  </c:pt>
                  <c:pt idx="2">
                    <c:v>0.05</c:v>
                  </c:pt>
                  <c:pt idx="3">
                    <c:v>0.13</c:v>
                  </c:pt>
                  <c:pt idx="4">
                    <c:v>0.23</c:v>
                  </c:pt>
                </c:numCache>
              </c:numRef>
            </c:minus>
            <c:spPr>
              <a:noFill/>
              <a:ln w="9525" cap="flat" cmpd="sng" algn="ctr">
                <a:solidFill>
                  <a:srgbClr val="5B9BD5">
                    <a:lumMod val="75000"/>
                  </a:srgbClr>
                </a:solidFill>
                <a:round/>
              </a:ln>
              <a:effectLst/>
            </c:spPr>
          </c:errBars>
          <c:xVal>
            <c:numRef>
              <c:f>'DW and sugars'!$C$19:$C$23</c:f>
              <c:numCache>
                <c:formatCode>General</c:formatCode>
                <c:ptCount val="5"/>
                <c:pt idx="0">
                  <c:v>0</c:v>
                </c:pt>
                <c:pt idx="1">
                  <c:v>2.8</c:v>
                </c:pt>
                <c:pt idx="2">
                  <c:v>3.8</c:v>
                </c:pt>
                <c:pt idx="3">
                  <c:v>4.8</c:v>
                </c:pt>
                <c:pt idx="4">
                  <c:v>5.9</c:v>
                </c:pt>
              </c:numCache>
            </c:numRef>
          </c:xVal>
          <c:yVal>
            <c:numRef>
              <c:f>'DW and sugars'!$D$19:$D$23</c:f>
              <c:numCache>
                <c:formatCode>General</c:formatCode>
                <c:ptCount val="5"/>
                <c:pt idx="0">
                  <c:v>0.03</c:v>
                </c:pt>
                <c:pt idx="1">
                  <c:v>0.33</c:v>
                </c:pt>
                <c:pt idx="2">
                  <c:v>0.97</c:v>
                </c:pt>
                <c:pt idx="3">
                  <c:v>2.27</c:v>
                </c:pt>
                <c:pt idx="4">
                  <c:v>2.17</c:v>
                </c:pt>
              </c:numCache>
            </c:numRef>
          </c:yVal>
          <c:smooth val="0"/>
          <c:extLst>
            <c:ext xmlns:c16="http://schemas.microsoft.com/office/drawing/2014/chart" uri="{C3380CC4-5D6E-409C-BE32-E72D297353CC}">
              <c16:uniqueId val="{00000003-AF3B-4CE0-8BB6-75EFE85A6EC3}"/>
            </c:ext>
          </c:extLst>
        </c:ser>
        <c:ser>
          <c:idx val="0"/>
          <c:order val="1"/>
          <c:tx>
            <c:strRef>
              <c:f>'DW and sugars'!$I$4:$N$4</c:f>
              <c:strCache>
                <c:ptCount val="1"/>
                <c:pt idx="0">
                  <c:v>Euglena</c:v>
                </c:pt>
              </c:strCache>
            </c:strRef>
          </c:tx>
          <c:spPr>
            <a:ln w="12700" cap="rnd">
              <a:solidFill>
                <a:srgbClr val="ED7D31">
                  <a:lumMod val="75000"/>
                </a:srgbClr>
              </a:solidFill>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sugars'!$K$19:$K$25</c:f>
                <c:numCache>
                  <c:formatCode>General</c:formatCode>
                  <c:ptCount val="7"/>
                  <c:pt idx="0">
                    <c:v>2.4631495902581645E-2</c:v>
                  </c:pt>
                  <c:pt idx="1">
                    <c:v>2.7176804177668483E-2</c:v>
                  </c:pt>
                  <c:pt idx="2">
                    <c:v>3.946838780989205E-3</c:v>
                  </c:pt>
                  <c:pt idx="3">
                    <c:v>3.6214259508831597E-3</c:v>
                  </c:pt>
                  <c:pt idx="4">
                    <c:v>2.166733943032853E-2</c:v>
                  </c:pt>
                  <c:pt idx="5">
                    <c:v>1.3983085966933283E-2</c:v>
                  </c:pt>
                  <c:pt idx="6">
                    <c:v>2.5878374766453296E-2</c:v>
                  </c:pt>
                </c:numCache>
              </c:numRef>
            </c:plus>
            <c:minus>
              <c:numRef>
                <c:f>'DW and sugars'!$K$19:$K$25</c:f>
                <c:numCache>
                  <c:formatCode>General</c:formatCode>
                  <c:ptCount val="7"/>
                  <c:pt idx="0">
                    <c:v>2.4631495902581645E-2</c:v>
                  </c:pt>
                  <c:pt idx="1">
                    <c:v>2.7176804177668483E-2</c:v>
                  </c:pt>
                  <c:pt idx="2">
                    <c:v>3.946838780989205E-3</c:v>
                  </c:pt>
                  <c:pt idx="3">
                    <c:v>3.6214259508831597E-3</c:v>
                  </c:pt>
                  <c:pt idx="4">
                    <c:v>2.166733943032853E-2</c:v>
                  </c:pt>
                  <c:pt idx="5">
                    <c:v>1.3983085966933283E-2</c:v>
                  </c:pt>
                  <c:pt idx="6">
                    <c:v>2.5878374766453296E-2</c:v>
                  </c:pt>
                </c:numCache>
              </c:numRef>
            </c:minus>
            <c:spPr>
              <a:noFill/>
              <a:ln w="9525" cap="flat" cmpd="sng" algn="ctr">
                <a:solidFill>
                  <a:srgbClr val="ED7D31">
                    <a:lumMod val="75000"/>
                  </a:srgbClr>
                </a:solidFill>
                <a:round/>
              </a:ln>
              <a:effectLst/>
            </c:spPr>
          </c:errBars>
          <c:xVal>
            <c:numRef>
              <c:f>'DW and sugars'!$I$19:$I$25</c:f>
              <c:numCache>
                <c:formatCode>General</c:formatCode>
                <c:ptCount val="7"/>
                <c:pt idx="0">
                  <c:v>0</c:v>
                </c:pt>
                <c:pt idx="1">
                  <c:v>1</c:v>
                </c:pt>
                <c:pt idx="2">
                  <c:v>2</c:v>
                </c:pt>
                <c:pt idx="3">
                  <c:v>2.9166666666642413</c:v>
                </c:pt>
                <c:pt idx="4">
                  <c:v>4.0416666666642413</c:v>
                </c:pt>
                <c:pt idx="5">
                  <c:v>4.8541666666642413</c:v>
                </c:pt>
                <c:pt idx="6">
                  <c:v>5.9583333333284827</c:v>
                </c:pt>
              </c:numCache>
            </c:numRef>
          </c:xVal>
          <c:yVal>
            <c:numRef>
              <c:f>'DW and sugars'!$J$19:$J$25</c:f>
              <c:numCache>
                <c:formatCode>General</c:formatCode>
                <c:ptCount val="7"/>
                <c:pt idx="0">
                  <c:v>0.10217195347232332</c:v>
                </c:pt>
                <c:pt idx="1">
                  <c:v>0.10560297365046943</c:v>
                </c:pt>
                <c:pt idx="2">
                  <c:v>0.12687256487435533</c:v>
                </c:pt>
                <c:pt idx="3">
                  <c:v>0.13836625464775981</c:v>
                </c:pt>
                <c:pt idx="4">
                  <c:v>9.5628865855035355E-2</c:v>
                </c:pt>
                <c:pt idx="5">
                  <c:v>9.0295520412113667E-2</c:v>
                </c:pt>
                <c:pt idx="6">
                  <c:v>7.1750696872864408E-2</c:v>
                </c:pt>
              </c:numCache>
            </c:numRef>
          </c:yVal>
          <c:smooth val="0"/>
          <c:extLst>
            <c:ext xmlns:c16="http://schemas.microsoft.com/office/drawing/2014/chart" uri="{C3380CC4-5D6E-409C-BE32-E72D297353CC}">
              <c16:uniqueId val="{00000004-AF3B-4CE0-8BB6-75EFE85A6EC3}"/>
            </c:ext>
          </c:extLst>
        </c:ser>
        <c:ser>
          <c:idx val="2"/>
          <c:order val="2"/>
          <c:tx>
            <c:strRef>
              <c:f>'DW and sugars'!$O$4:$T$4</c:f>
              <c:strCache>
                <c:ptCount val="1"/>
                <c:pt idx="0">
                  <c:v>Chlorella</c:v>
                </c:pt>
              </c:strCache>
            </c:strRef>
          </c:tx>
          <c:spPr>
            <a:ln w="12700" cap="rnd">
              <a:solidFill>
                <a:srgbClr val="70AD47">
                  <a:lumMod val="50000"/>
                </a:srgbClr>
              </a:solidFill>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sugars'!$Q$19:$Q$26</c:f>
                <c:numCache>
                  <c:formatCode>General</c:formatCode>
                  <c:ptCount val="8"/>
                  <c:pt idx="0">
                    <c:v>0</c:v>
                  </c:pt>
                  <c:pt idx="1">
                    <c:v>0</c:v>
                  </c:pt>
                  <c:pt idx="2">
                    <c:v>0</c:v>
                  </c:pt>
                  <c:pt idx="3">
                    <c:v>0</c:v>
                  </c:pt>
                  <c:pt idx="4">
                    <c:v>0</c:v>
                  </c:pt>
                  <c:pt idx="5">
                    <c:v>0</c:v>
                  </c:pt>
                  <c:pt idx="6">
                    <c:v>0</c:v>
                  </c:pt>
                  <c:pt idx="7">
                    <c:v>0</c:v>
                  </c:pt>
                </c:numCache>
              </c:numRef>
            </c:plus>
            <c:minus>
              <c:numRef>
                <c:f>'DW and sugars'!$Q$19:$Q$26</c:f>
                <c:numCache>
                  <c:formatCode>General</c:formatCode>
                  <c:ptCount val="8"/>
                  <c:pt idx="0">
                    <c:v>0</c:v>
                  </c:pt>
                  <c:pt idx="1">
                    <c:v>0</c:v>
                  </c:pt>
                  <c:pt idx="2">
                    <c:v>0</c:v>
                  </c:pt>
                  <c:pt idx="3">
                    <c:v>0</c:v>
                  </c:pt>
                  <c:pt idx="4">
                    <c:v>0</c:v>
                  </c:pt>
                  <c:pt idx="5">
                    <c:v>0</c:v>
                  </c:pt>
                  <c:pt idx="6">
                    <c:v>0</c:v>
                  </c:pt>
                  <c:pt idx="7">
                    <c:v>0</c:v>
                  </c:pt>
                </c:numCache>
              </c:numRef>
            </c:minus>
            <c:spPr>
              <a:noFill/>
              <a:ln w="9525" cap="flat" cmpd="sng" algn="ctr">
                <a:solidFill>
                  <a:srgbClr val="70AD47">
                    <a:lumMod val="50000"/>
                  </a:srgbClr>
                </a:solidFill>
                <a:round/>
              </a:ln>
              <a:effectLst/>
            </c:spPr>
          </c:errBars>
          <c:xVal>
            <c:numRef>
              <c:f>'DW and sugars'!$O$19:$O$26</c:f>
              <c:numCache>
                <c:formatCode>General</c:formatCode>
                <c:ptCount val="8"/>
                <c:pt idx="0">
                  <c:v>0</c:v>
                </c:pt>
                <c:pt idx="1">
                  <c:v>0.8</c:v>
                </c:pt>
                <c:pt idx="2">
                  <c:v>1</c:v>
                </c:pt>
                <c:pt idx="3">
                  <c:v>2</c:v>
                </c:pt>
                <c:pt idx="4">
                  <c:v>2.9</c:v>
                </c:pt>
                <c:pt idx="5">
                  <c:v>4</c:v>
                </c:pt>
                <c:pt idx="6">
                  <c:v>6</c:v>
                </c:pt>
                <c:pt idx="7">
                  <c:v>6.9</c:v>
                </c:pt>
              </c:numCache>
            </c:numRef>
          </c:xVal>
          <c:yVal>
            <c:numRef>
              <c:f>'DW and sugars'!$P$19:$P$26</c:f>
              <c:numCache>
                <c:formatCode>General</c:formatCode>
                <c:ptCount val="8"/>
                <c:pt idx="0">
                  <c:v>0.05</c:v>
                </c:pt>
                <c:pt idx="1">
                  <c:v>0.06</c:v>
                </c:pt>
                <c:pt idx="2">
                  <c:v>0.05</c:v>
                </c:pt>
                <c:pt idx="3">
                  <c:v>0.06</c:v>
                </c:pt>
                <c:pt idx="4">
                  <c:v>0.05</c:v>
                </c:pt>
                <c:pt idx="5">
                  <c:v>0.06</c:v>
                </c:pt>
                <c:pt idx="6">
                  <c:v>0.05</c:v>
                </c:pt>
                <c:pt idx="7">
                  <c:v>0.04</c:v>
                </c:pt>
              </c:numCache>
            </c:numRef>
          </c:yVal>
          <c:smooth val="0"/>
          <c:extLst>
            <c:ext xmlns:c16="http://schemas.microsoft.com/office/drawing/2014/chart" uri="{C3380CC4-5D6E-409C-BE32-E72D297353CC}">
              <c16:uniqueId val="{00000005-AF3B-4CE0-8BB6-75EFE85A6EC3}"/>
            </c:ext>
          </c:extLst>
        </c:ser>
        <c:dLbls>
          <c:showLegendKey val="0"/>
          <c:showVal val="0"/>
          <c:showCatName val="0"/>
          <c:showSerName val="0"/>
          <c:showPercent val="0"/>
          <c:showBubbleSize val="0"/>
        </c:dLbls>
        <c:axId val="1970108143"/>
        <c:axId val="1970085679"/>
        <c:extLst>
          <c:ext xmlns:c15="http://schemas.microsoft.com/office/drawing/2012/chart" uri="{02D57815-91ED-43cb-92C2-25804820EDAC}">
            <c15:filteredScatterSeries>
              <c15:ser>
                <c:idx val="6"/>
                <c:order val="6"/>
                <c:tx>
                  <c:v>[Xylose]</c:v>
                </c:tx>
                <c:spPr>
                  <a:ln w="19050" cap="rnd">
                    <a:solidFill>
                      <a:srgbClr val="E7E6E6">
                        <a:lumMod val="50000"/>
                      </a:srgbClr>
                    </a:solidFill>
                    <a:prstDash val="sysDash"/>
                    <a:round/>
                  </a:ln>
                  <a:effectLst/>
                </c:spPr>
                <c:marker>
                  <c:symbol val="circle"/>
                  <c:size val="5"/>
                  <c:spPr>
                    <a:solidFill>
                      <a:srgbClr val="E7E6E6">
                        <a:lumMod val="50000"/>
                      </a:srgbClr>
                    </a:solidFill>
                    <a:ln w="9525">
                      <a:solidFill>
                        <a:srgbClr val="E7E6E6">
                          <a:lumMod val="50000"/>
                        </a:srgbClr>
                      </a:solidFill>
                    </a:ln>
                    <a:effectLst/>
                  </c:spPr>
                </c:marker>
                <c:xVal>
                  <c:numRef>
                    <c:extLst>
                      <c:ext uri="{02D57815-91ED-43cb-92C2-25804820EDAC}">
                        <c15:formulaRef>
                          <c15:sqref>'DW and sugars'!$M$20:$M$22</c15:sqref>
                        </c15:formulaRef>
                      </c:ext>
                    </c:extLst>
                    <c:numCache>
                      <c:formatCode>General</c:formatCode>
                      <c:ptCount val="3"/>
                    </c:numCache>
                  </c:numRef>
                </c:xVal>
                <c:yVal>
                  <c:numRef>
                    <c:extLst>
                      <c:ext uri="{02D57815-91ED-43cb-92C2-25804820EDAC}">
                        <c15:formulaRef>
                          <c15:sqref>'DW and sugars'!$M$20:$M$22</c15:sqref>
                        </c15:formulaRef>
                      </c:ext>
                    </c:extLst>
                    <c:numCache>
                      <c:formatCode>General</c:formatCode>
                      <c:ptCount val="3"/>
                    </c:numCache>
                  </c:numRef>
                </c:yVal>
                <c:smooth val="0"/>
                <c:extLst>
                  <c:ext xmlns:c16="http://schemas.microsoft.com/office/drawing/2014/chart" uri="{C3380CC4-5D6E-409C-BE32-E72D297353CC}">
                    <c16:uniqueId val="{00000006-AF3B-4CE0-8BB6-75EFE85A6EC3}"/>
                  </c:ext>
                </c:extLst>
              </c15:ser>
            </c15:filteredScatterSeries>
            <c15:filteredScatterSeries>
              <c15:ser>
                <c:idx val="7"/>
                <c:order val="7"/>
                <c:tx>
                  <c:v>[Glucose]</c:v>
                </c:tx>
                <c:spPr>
                  <a:ln w="19050" cap="rnd">
                    <a:solidFill>
                      <a:srgbClr val="E7E6E6">
                        <a:lumMod val="90000"/>
                      </a:srgbClr>
                    </a:solidFill>
                    <a:prstDash val="sysDot"/>
                    <a:round/>
                  </a:ln>
                  <a:effectLst/>
                </c:spPr>
                <c:marker>
                  <c:symbol val="circle"/>
                  <c:size val="5"/>
                  <c:spPr>
                    <a:solidFill>
                      <a:srgbClr val="E7E6E6">
                        <a:lumMod val="90000"/>
                      </a:srgbClr>
                    </a:solidFill>
                    <a:ln w="9525">
                      <a:solidFill>
                        <a:srgbClr val="E7E6E6">
                          <a:lumMod val="90000"/>
                        </a:srgbClr>
                      </a:solidFill>
                    </a:ln>
                    <a:effectLst/>
                  </c:spPr>
                </c:marker>
                <c:yVal>
                  <c:numLit>
                    <c:formatCode>General</c:formatCode>
                    <c:ptCount val="1"/>
                    <c:pt idx="0">
                      <c:v>0</c:v>
                    </c:pt>
                  </c:numLit>
                </c:yVal>
                <c:smooth val="0"/>
                <c:extLst xmlns:c15="http://schemas.microsoft.com/office/drawing/2012/chart">
                  <c:ext xmlns:c16="http://schemas.microsoft.com/office/drawing/2014/chart" uri="{C3380CC4-5D6E-409C-BE32-E72D297353CC}">
                    <c16:uniqueId val="{00000007-AF3B-4CE0-8BB6-75EFE85A6EC3}"/>
                  </c:ext>
                </c:extLst>
              </c15:ser>
            </c15:filteredScatterSeries>
            <c15:filteredScatterSeries>
              <c15:ser>
                <c:idx val="8"/>
                <c:order val="8"/>
                <c:tx>
                  <c:v>[Acetate]</c:v>
                </c:tx>
                <c:spPr>
                  <a:ln w="19050" cap="rnd">
                    <a:solidFill>
                      <a:srgbClr val="E7E6E6">
                        <a:lumMod val="10000"/>
                      </a:srgbClr>
                    </a:solidFill>
                    <a:prstDash val="dash"/>
                    <a:round/>
                  </a:ln>
                  <a:effectLst/>
                </c:spPr>
                <c:marker>
                  <c:symbol val="circle"/>
                  <c:size val="5"/>
                  <c:spPr>
                    <a:solidFill>
                      <a:srgbClr val="E7E6E6">
                        <a:lumMod val="10000"/>
                      </a:srgbClr>
                    </a:solidFill>
                    <a:ln w="9525">
                      <a:solidFill>
                        <a:srgbClr val="E7E6E6">
                          <a:lumMod val="10000"/>
                        </a:srgbClr>
                      </a:solidFill>
                    </a:ln>
                    <a:effectLst/>
                  </c:spPr>
                </c:marker>
                <c:yVal>
                  <c:numLit>
                    <c:formatCode>General</c:formatCode>
                    <c:ptCount val="1"/>
                    <c:pt idx="0">
                      <c:v>0</c:v>
                    </c:pt>
                  </c:numLit>
                </c:yVal>
                <c:smooth val="0"/>
                <c:extLst xmlns:c15="http://schemas.microsoft.com/office/drawing/2012/chart">
                  <c:ext xmlns:c16="http://schemas.microsoft.com/office/drawing/2014/chart" uri="{C3380CC4-5D6E-409C-BE32-E72D297353CC}">
                    <c16:uniqueId val="{00000008-AF3B-4CE0-8BB6-75EFE85A6EC3}"/>
                  </c:ext>
                </c:extLst>
              </c15:ser>
            </c15:filteredScatterSeries>
          </c:ext>
        </c:extLst>
      </c:scatterChart>
      <c:valAx>
        <c:axId val="1238975791"/>
        <c:scaling>
          <c:orientation val="minMax"/>
          <c:max val="8"/>
          <c:min val="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dirty="0"/>
                  <a:t>Time (Days)</a:t>
                </a:r>
              </a:p>
            </c:rich>
          </c:tx>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[Xylose] (</a:t>
                </a:r>
                <a:r>
                  <a:rPr lang="en-GB" dirty="0" err="1"/>
                  <a:t>mMC</a:t>
                </a:r>
                <a:r>
                  <a:rPr lang="en-GB" dirty="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970085679"/>
        <c:scaling>
          <c:orientation val="minMax"/>
          <c:min val="0"/>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a:t>
                </a:r>
                <a:r>
                  <a:rPr lang="en-GB" baseline="0"/>
                  <a:t> (g.L</a:t>
                </a:r>
                <a:r>
                  <a:rPr lang="en-GB" baseline="30000"/>
                  <a:t>-1</a:t>
                </a:r>
                <a:r>
                  <a:rPr lang="en-GB" baseline="0"/>
                  <a:t>)</a:t>
                </a:r>
                <a:endParaRPr lang="en-GB"/>
              </a:p>
            </c:rich>
          </c:tx>
          <c:layout>
            <c:manualLayout>
              <c:xMode val="edge"/>
              <c:yMode val="edge"/>
              <c:x val="0.92826736583260727"/>
              <c:y val="0.35731156523744106"/>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970108143"/>
        <c:crosses val="max"/>
        <c:crossBetween val="midCat"/>
        <c:majorUnit val="1"/>
      </c:valAx>
      <c:valAx>
        <c:axId val="1970108143"/>
        <c:scaling>
          <c:orientation val="minMax"/>
        </c:scaling>
        <c:delete val="1"/>
        <c:axPos val="b"/>
        <c:numFmt formatCode="General" sourceLinked="1"/>
        <c:majorTickMark val="out"/>
        <c:minorTickMark val="none"/>
        <c:tickLblPos val="nextTo"/>
        <c:crossAx val="1970085679"/>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28931960428024"/>
          <c:y val="7.4554503471876143E-2"/>
          <c:w val="0.41737431859479102"/>
          <c:h val="0.45974683544303796"/>
        </c:manualLayout>
      </c:layout>
      <c:scatterChart>
        <c:scatterStyle val="lineMarker"/>
        <c:varyColors val="0"/>
        <c:ser>
          <c:idx val="0"/>
          <c:order val="0"/>
          <c:tx>
            <c:v>[Glucose] - Euglena</c:v>
          </c:tx>
          <c:spPr>
            <a:ln w="12700" cap="rnd">
              <a:solidFill>
                <a:sysClr val="window" lastClr="FFFFFF">
                  <a:lumMod val="65000"/>
                </a:sysClr>
              </a:solidFill>
              <a:prstDash val="sysDot"/>
              <a:round/>
            </a:ln>
            <a:effectLst/>
          </c:spPr>
          <c:marker>
            <c:symbol val="circle"/>
            <c:size val="5"/>
            <c:spPr>
              <a:solidFill>
                <a:sysClr val="window" lastClr="FFFFFF">
                  <a:lumMod val="65000"/>
                </a:sysClr>
              </a:solidFill>
              <a:ln w="9525">
                <a:solidFill>
                  <a:sysClr val="windowText" lastClr="000000"/>
                </a:solidFill>
              </a:ln>
              <a:effectLst/>
            </c:spPr>
          </c:marker>
          <c:errBars>
            <c:errDir val="y"/>
            <c:errBarType val="both"/>
            <c:errValType val="cust"/>
            <c:noEndCap val="0"/>
            <c:plus>
              <c:numRef>
                <c:f>'DW and sugars'!$K$59:$K$64</c:f>
                <c:numCache>
                  <c:formatCode>General</c:formatCode>
                  <c:ptCount val="6"/>
                  <c:pt idx="0">
                    <c:v>1.064371478</c:v>
                  </c:pt>
                  <c:pt idx="1">
                    <c:v>1.054075624</c:v>
                  </c:pt>
                  <c:pt idx="2">
                    <c:v>0.351782343</c:v>
                  </c:pt>
                  <c:pt idx="3">
                    <c:v>1.848454638</c:v>
                  </c:pt>
                  <c:pt idx="4">
                    <c:v>1.1086537839999999</c:v>
                  </c:pt>
                  <c:pt idx="5">
                    <c:v>2.454300521</c:v>
                  </c:pt>
                </c:numCache>
              </c:numRef>
            </c:plus>
            <c:minus>
              <c:numRef>
                <c:f>'DW and sugars'!$K$59:$K$64</c:f>
                <c:numCache>
                  <c:formatCode>General</c:formatCode>
                  <c:ptCount val="6"/>
                  <c:pt idx="0">
                    <c:v>1.064371478</c:v>
                  </c:pt>
                  <c:pt idx="1">
                    <c:v>1.054075624</c:v>
                  </c:pt>
                  <c:pt idx="2">
                    <c:v>0.351782343</c:v>
                  </c:pt>
                  <c:pt idx="3">
                    <c:v>1.848454638</c:v>
                  </c:pt>
                  <c:pt idx="4">
                    <c:v>1.1086537839999999</c:v>
                  </c:pt>
                  <c:pt idx="5">
                    <c:v>2.454300521</c:v>
                  </c:pt>
                </c:numCache>
              </c:numRef>
            </c:minus>
            <c:spPr>
              <a:noFill/>
              <a:ln w="9525" cap="flat" cmpd="sng" algn="ctr">
                <a:solidFill>
                  <a:schemeClr val="tx1">
                    <a:lumMod val="65000"/>
                    <a:lumOff val="35000"/>
                  </a:schemeClr>
                </a:solidFill>
                <a:round/>
              </a:ln>
              <a:effectLst/>
            </c:spPr>
          </c:errBars>
          <c:xVal>
            <c:numRef>
              <c:f>'DW and sugars'!$I$59:$I$64</c:f>
              <c:numCache>
                <c:formatCode>General</c:formatCode>
                <c:ptCount val="6"/>
                <c:pt idx="0">
                  <c:v>0</c:v>
                </c:pt>
                <c:pt idx="1">
                  <c:v>1</c:v>
                </c:pt>
                <c:pt idx="2">
                  <c:v>2</c:v>
                </c:pt>
                <c:pt idx="3">
                  <c:v>2.9</c:v>
                </c:pt>
                <c:pt idx="4">
                  <c:v>4</c:v>
                </c:pt>
                <c:pt idx="5">
                  <c:v>6</c:v>
                </c:pt>
              </c:numCache>
            </c:numRef>
          </c:xVal>
          <c:yVal>
            <c:numRef>
              <c:f>'DW and sugars'!$J$59:$J$64</c:f>
              <c:numCache>
                <c:formatCode>General</c:formatCode>
                <c:ptCount val="6"/>
                <c:pt idx="0">
                  <c:v>48.658707759999999</c:v>
                </c:pt>
                <c:pt idx="1">
                  <c:v>48.832101379999997</c:v>
                </c:pt>
                <c:pt idx="2">
                  <c:v>45.978356949999998</c:v>
                </c:pt>
                <c:pt idx="3">
                  <c:v>47.760319250000002</c:v>
                </c:pt>
                <c:pt idx="4">
                  <c:v>49.498340079999998</c:v>
                </c:pt>
                <c:pt idx="5">
                  <c:v>49.735862789999999</c:v>
                </c:pt>
              </c:numCache>
            </c:numRef>
          </c:yVal>
          <c:smooth val="0"/>
          <c:extLst>
            <c:ext xmlns:c16="http://schemas.microsoft.com/office/drawing/2014/chart" uri="{C3380CC4-5D6E-409C-BE32-E72D297353CC}">
              <c16:uniqueId val="{00000000-8565-41D2-B984-93B7BF96069F}"/>
            </c:ext>
          </c:extLst>
        </c:ser>
        <c:ser>
          <c:idx val="1"/>
          <c:order val="1"/>
          <c:tx>
            <c:v>[Xylose] - Euglena</c:v>
          </c:tx>
          <c:spPr>
            <a:ln w="12700" cap="rnd">
              <a:solidFill>
                <a:srgbClr val="E7E6E6">
                  <a:lumMod val="50000"/>
                </a:srgbClr>
              </a:solidFill>
              <a:prstDash val="sysDash"/>
              <a:round/>
            </a:ln>
            <a:effectLst/>
          </c:spPr>
          <c:marker>
            <c:symbol val="circle"/>
            <c:size val="5"/>
            <c:spPr>
              <a:solidFill>
                <a:srgbClr val="E7E6E6">
                  <a:lumMod val="50000"/>
                </a:srgbClr>
              </a:solidFill>
              <a:ln w="9525">
                <a:solidFill>
                  <a:sysClr val="windowText" lastClr="000000"/>
                </a:solidFill>
              </a:ln>
              <a:effectLst/>
            </c:spPr>
          </c:marker>
          <c:errBars>
            <c:errDir val="y"/>
            <c:errBarType val="both"/>
            <c:errValType val="cust"/>
            <c:noEndCap val="0"/>
            <c:plus>
              <c:numRef>
                <c:f>'DW and sugars'!$M$59:$M$64</c:f>
                <c:numCache>
                  <c:formatCode>General</c:formatCode>
                  <c:ptCount val="6"/>
                  <c:pt idx="0">
                    <c:v>2.336448769</c:v>
                  </c:pt>
                  <c:pt idx="1">
                    <c:v>3.4688108689999999</c:v>
                  </c:pt>
                  <c:pt idx="2">
                    <c:v>3.3141085709999998</c:v>
                  </c:pt>
                  <c:pt idx="3">
                    <c:v>1.1708997560000001</c:v>
                  </c:pt>
                  <c:pt idx="4">
                    <c:v>2.6188171910000002</c:v>
                  </c:pt>
                  <c:pt idx="5">
                    <c:v>0.39802636000000002</c:v>
                  </c:pt>
                </c:numCache>
              </c:numRef>
            </c:plus>
            <c:minus>
              <c:numRef>
                <c:f>'DW and sugars'!$M$59:$M$64</c:f>
                <c:numCache>
                  <c:formatCode>General</c:formatCode>
                  <c:ptCount val="6"/>
                  <c:pt idx="0">
                    <c:v>2.336448769</c:v>
                  </c:pt>
                  <c:pt idx="1">
                    <c:v>3.4688108689999999</c:v>
                  </c:pt>
                  <c:pt idx="2">
                    <c:v>3.3141085709999998</c:v>
                  </c:pt>
                  <c:pt idx="3">
                    <c:v>1.1708997560000001</c:v>
                  </c:pt>
                  <c:pt idx="4">
                    <c:v>2.6188171910000002</c:v>
                  </c:pt>
                  <c:pt idx="5">
                    <c:v>0.39802636000000002</c:v>
                  </c:pt>
                </c:numCache>
              </c:numRef>
            </c:minus>
            <c:spPr>
              <a:noFill/>
              <a:ln w="9525" cap="flat" cmpd="sng" algn="ctr">
                <a:solidFill>
                  <a:schemeClr val="tx1">
                    <a:lumMod val="65000"/>
                    <a:lumOff val="35000"/>
                  </a:schemeClr>
                </a:solidFill>
                <a:round/>
              </a:ln>
              <a:effectLst/>
            </c:spPr>
          </c:errBars>
          <c:xVal>
            <c:numRef>
              <c:f>'DW and sugars'!$I$59:$I$64</c:f>
              <c:numCache>
                <c:formatCode>General</c:formatCode>
                <c:ptCount val="6"/>
                <c:pt idx="0">
                  <c:v>0</c:v>
                </c:pt>
                <c:pt idx="1">
                  <c:v>1</c:v>
                </c:pt>
                <c:pt idx="2">
                  <c:v>2</c:v>
                </c:pt>
                <c:pt idx="3">
                  <c:v>2.9</c:v>
                </c:pt>
                <c:pt idx="4">
                  <c:v>4</c:v>
                </c:pt>
                <c:pt idx="5">
                  <c:v>6</c:v>
                </c:pt>
              </c:numCache>
            </c:numRef>
          </c:xVal>
          <c:yVal>
            <c:numRef>
              <c:f>'DW and sugars'!$L$59:$L$64</c:f>
              <c:numCache>
                <c:formatCode>General</c:formatCode>
                <c:ptCount val="6"/>
                <c:pt idx="0">
                  <c:v>53.148837180000001</c:v>
                </c:pt>
                <c:pt idx="1">
                  <c:v>53.012591870000001</c:v>
                </c:pt>
                <c:pt idx="2">
                  <c:v>45.651328319999998</c:v>
                </c:pt>
                <c:pt idx="3">
                  <c:v>44.004750299999998</c:v>
                </c:pt>
                <c:pt idx="4">
                  <c:v>46.050896770000001</c:v>
                </c:pt>
                <c:pt idx="5">
                  <c:v>46.847000059999999</c:v>
                </c:pt>
              </c:numCache>
            </c:numRef>
          </c:yVal>
          <c:smooth val="0"/>
          <c:extLst>
            <c:ext xmlns:c16="http://schemas.microsoft.com/office/drawing/2014/chart" uri="{C3380CC4-5D6E-409C-BE32-E72D297353CC}">
              <c16:uniqueId val="{00000001-8565-41D2-B984-93B7BF96069F}"/>
            </c:ext>
          </c:extLst>
        </c:ser>
        <c:ser>
          <c:idx val="2"/>
          <c:order val="2"/>
          <c:tx>
            <c:v>[Acetate] - Euglena</c:v>
          </c:tx>
          <c:spPr>
            <a:ln w="12700" cap="rnd">
              <a:solidFill>
                <a:sysClr val="windowText" lastClr="000000"/>
              </a:solidFill>
              <a:prstDash val="dash"/>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Ref>
                <c:f>'DW and sugars'!$O$59:$O$64</c:f>
                <c:numCache>
                  <c:formatCode>General</c:formatCode>
                  <c:ptCount val="6"/>
                  <c:pt idx="0">
                    <c:v>5.5394776889999999</c:v>
                  </c:pt>
                  <c:pt idx="1">
                    <c:v>5.5064759539999999</c:v>
                  </c:pt>
                  <c:pt idx="2">
                    <c:v>8.7069838540000006</c:v>
                  </c:pt>
                  <c:pt idx="3">
                    <c:v>0</c:v>
                  </c:pt>
                  <c:pt idx="4">
                    <c:v>0</c:v>
                  </c:pt>
                  <c:pt idx="5">
                    <c:v>0</c:v>
                  </c:pt>
                </c:numCache>
              </c:numRef>
            </c:plus>
            <c:minus>
              <c:numRef>
                <c:f>'DW and sugars'!$O$59:$O$64</c:f>
                <c:numCache>
                  <c:formatCode>General</c:formatCode>
                  <c:ptCount val="6"/>
                  <c:pt idx="0">
                    <c:v>5.5394776889999999</c:v>
                  </c:pt>
                  <c:pt idx="1">
                    <c:v>5.5064759539999999</c:v>
                  </c:pt>
                  <c:pt idx="2">
                    <c:v>8.7069838540000006</c:v>
                  </c:pt>
                  <c:pt idx="3">
                    <c:v>0</c:v>
                  </c:pt>
                  <c:pt idx="4">
                    <c:v>0</c:v>
                  </c:pt>
                  <c:pt idx="5">
                    <c:v>0</c:v>
                  </c:pt>
                </c:numCache>
              </c:numRef>
            </c:minus>
            <c:spPr>
              <a:noFill/>
              <a:ln w="9525" cap="flat" cmpd="sng" algn="ctr">
                <a:solidFill>
                  <a:schemeClr val="tx1">
                    <a:lumMod val="65000"/>
                    <a:lumOff val="35000"/>
                  </a:schemeClr>
                </a:solidFill>
                <a:round/>
              </a:ln>
              <a:effectLst/>
            </c:spPr>
          </c:errBars>
          <c:xVal>
            <c:numRef>
              <c:f>'DW and sugars'!$I$59:$I$64</c:f>
              <c:numCache>
                <c:formatCode>General</c:formatCode>
                <c:ptCount val="6"/>
                <c:pt idx="0">
                  <c:v>0</c:v>
                </c:pt>
                <c:pt idx="1">
                  <c:v>1</c:v>
                </c:pt>
                <c:pt idx="2">
                  <c:v>2</c:v>
                </c:pt>
                <c:pt idx="3">
                  <c:v>2.9</c:v>
                </c:pt>
                <c:pt idx="4">
                  <c:v>4</c:v>
                </c:pt>
                <c:pt idx="5">
                  <c:v>6</c:v>
                </c:pt>
              </c:numCache>
            </c:numRef>
          </c:xVal>
          <c:yVal>
            <c:numRef>
              <c:f>'DW and sugars'!$N$59:$N$64</c:f>
              <c:numCache>
                <c:formatCode>General</c:formatCode>
                <c:ptCount val="6"/>
                <c:pt idx="0">
                  <c:v>50.275250339999999</c:v>
                </c:pt>
                <c:pt idx="1">
                  <c:v>49.917233969999998</c:v>
                </c:pt>
                <c:pt idx="2">
                  <c:v>10.699034989999999</c:v>
                </c:pt>
                <c:pt idx="3">
                  <c:v>0</c:v>
                </c:pt>
                <c:pt idx="4">
                  <c:v>0</c:v>
                </c:pt>
                <c:pt idx="5">
                  <c:v>0</c:v>
                </c:pt>
              </c:numCache>
            </c:numRef>
          </c:yVal>
          <c:smooth val="0"/>
          <c:extLst>
            <c:ext xmlns:c16="http://schemas.microsoft.com/office/drawing/2014/chart" uri="{C3380CC4-5D6E-409C-BE32-E72D297353CC}">
              <c16:uniqueId val="{00000002-8565-41D2-B984-93B7BF96069F}"/>
            </c:ext>
          </c:extLst>
        </c:ser>
        <c:dLbls>
          <c:showLegendKey val="0"/>
          <c:showVal val="0"/>
          <c:showCatName val="0"/>
          <c:showSerName val="0"/>
          <c:showPercent val="0"/>
          <c:showBubbleSize val="0"/>
        </c:dLbls>
        <c:axId val="1238975791"/>
        <c:axId val="1248657503"/>
        <c:extLst/>
      </c:scatterChart>
      <c:scatterChart>
        <c:scatterStyle val="lineMarker"/>
        <c:varyColors val="0"/>
        <c:ser>
          <c:idx val="3"/>
          <c:order val="3"/>
          <c:tx>
            <c:v>DW - Euglena</c:v>
          </c:tx>
          <c:spPr>
            <a:ln w="12700" cap="rnd">
              <a:solidFill>
                <a:srgbClr val="ED7D31">
                  <a:lumMod val="75000"/>
                </a:srgbClr>
              </a:solidFill>
              <a:round/>
            </a:ln>
            <a:effectLst/>
          </c:spPr>
          <c:marker>
            <c:symbol val="triangle"/>
            <c:size val="5"/>
            <c:spPr>
              <a:solidFill>
                <a:srgbClr val="ED7D31">
                  <a:lumMod val="75000"/>
                </a:srgbClr>
              </a:solidFill>
              <a:ln w="9525">
                <a:solidFill>
                  <a:sysClr val="windowText" lastClr="000000"/>
                </a:solidFill>
              </a:ln>
              <a:effectLst/>
            </c:spPr>
          </c:marker>
          <c:errBars>
            <c:errDir val="y"/>
            <c:errBarType val="both"/>
            <c:errValType val="cust"/>
            <c:noEndCap val="0"/>
            <c:plus>
              <c:numRef>
                <c:f>'DW and sugars'!$K$45:$K$51</c:f>
                <c:numCache>
                  <c:formatCode>General</c:formatCode>
                  <c:ptCount val="7"/>
                  <c:pt idx="0">
                    <c:v>0.01</c:v>
                  </c:pt>
                  <c:pt idx="1">
                    <c:v>0</c:v>
                  </c:pt>
                  <c:pt idx="2">
                    <c:v>0.02</c:v>
                  </c:pt>
                  <c:pt idx="3">
                    <c:v>0.01</c:v>
                  </c:pt>
                  <c:pt idx="4">
                    <c:v>0.11</c:v>
                  </c:pt>
                  <c:pt idx="5">
                    <c:v>0.02</c:v>
                  </c:pt>
                  <c:pt idx="6">
                    <c:v>0.04</c:v>
                  </c:pt>
                </c:numCache>
              </c:numRef>
            </c:plus>
            <c:minus>
              <c:numRef>
                <c:f>'DW and sugars'!$K$45:$K$51</c:f>
                <c:numCache>
                  <c:formatCode>General</c:formatCode>
                  <c:ptCount val="7"/>
                  <c:pt idx="0">
                    <c:v>0.01</c:v>
                  </c:pt>
                  <c:pt idx="1">
                    <c:v>0</c:v>
                  </c:pt>
                  <c:pt idx="2">
                    <c:v>0.02</c:v>
                  </c:pt>
                  <c:pt idx="3">
                    <c:v>0.01</c:v>
                  </c:pt>
                  <c:pt idx="4">
                    <c:v>0.11</c:v>
                  </c:pt>
                  <c:pt idx="5">
                    <c:v>0.02</c:v>
                  </c:pt>
                  <c:pt idx="6">
                    <c:v>0.04</c:v>
                  </c:pt>
                </c:numCache>
              </c:numRef>
            </c:minus>
            <c:spPr>
              <a:noFill/>
              <a:ln w="9525" cap="flat" cmpd="sng" algn="ctr">
                <a:solidFill>
                  <a:srgbClr val="ED7D31">
                    <a:lumMod val="75000"/>
                  </a:srgbClr>
                </a:solidFill>
                <a:round/>
              </a:ln>
              <a:effectLst/>
            </c:spPr>
          </c:errBars>
          <c:xVal>
            <c:numRef>
              <c:f>'DW and sugars'!$I$45:$I$51</c:f>
              <c:numCache>
                <c:formatCode>General</c:formatCode>
                <c:ptCount val="7"/>
                <c:pt idx="0">
                  <c:v>0</c:v>
                </c:pt>
                <c:pt idx="1">
                  <c:v>1</c:v>
                </c:pt>
                <c:pt idx="2">
                  <c:v>2</c:v>
                </c:pt>
                <c:pt idx="3">
                  <c:v>2.9</c:v>
                </c:pt>
                <c:pt idx="4">
                  <c:v>4</c:v>
                </c:pt>
                <c:pt idx="5">
                  <c:v>4.9000000000000004</c:v>
                </c:pt>
                <c:pt idx="6">
                  <c:v>6</c:v>
                </c:pt>
              </c:numCache>
            </c:numRef>
          </c:xVal>
          <c:yVal>
            <c:numRef>
              <c:f>'DW and sugars'!$J$45:$J$51</c:f>
              <c:numCache>
                <c:formatCode>General</c:formatCode>
                <c:ptCount val="7"/>
                <c:pt idx="0">
                  <c:v>0.04</c:v>
                </c:pt>
                <c:pt idx="1">
                  <c:v>0.08</c:v>
                </c:pt>
                <c:pt idx="2">
                  <c:v>0.42</c:v>
                </c:pt>
                <c:pt idx="3">
                  <c:v>0.7</c:v>
                </c:pt>
                <c:pt idx="4">
                  <c:v>0.66</c:v>
                </c:pt>
                <c:pt idx="5">
                  <c:v>0.63</c:v>
                </c:pt>
                <c:pt idx="6">
                  <c:v>0.65</c:v>
                </c:pt>
              </c:numCache>
            </c:numRef>
          </c:yVal>
          <c:smooth val="0"/>
          <c:extLst>
            <c:ext xmlns:c16="http://schemas.microsoft.com/office/drawing/2014/chart" uri="{C3380CC4-5D6E-409C-BE32-E72D297353CC}">
              <c16:uniqueId val="{00000003-8565-41D2-B984-93B7BF96069F}"/>
            </c:ext>
          </c:extLst>
        </c:ser>
        <c:dLbls>
          <c:showLegendKey val="0"/>
          <c:showVal val="0"/>
          <c:showCatName val="0"/>
          <c:showSerName val="0"/>
          <c:showPercent val="0"/>
          <c:showBubbleSize val="0"/>
        </c:dLbls>
        <c:axId val="1158002447"/>
        <c:axId val="1158022415"/>
      </c:scatterChart>
      <c:valAx>
        <c:axId val="1238975791"/>
        <c:scaling>
          <c:orientation val="minMax"/>
          <c:max val="8"/>
          <c:min val="0"/>
        </c:scaling>
        <c:delete val="0"/>
        <c:axPos val="b"/>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[Mix] (</a:t>
                </a:r>
                <a:r>
                  <a:rPr lang="en-GB" dirty="0" err="1"/>
                  <a:t>mMC</a:t>
                </a:r>
                <a:r>
                  <a:rPr lang="en-GB" dirty="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158022415"/>
        <c:scaling>
          <c:orientation val="minMax"/>
          <c:max val="3"/>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 (g.L</a:t>
                </a:r>
                <a:r>
                  <a:rPr lang="en-GB" baseline="30000"/>
                  <a:t>-1</a:t>
                </a:r>
                <a:r>
                  <a:rPr lang="en-GB" baseline="0"/>
                  <a:t>)</a:t>
                </a:r>
                <a:endParaRPr lang="en-GB"/>
              </a:p>
            </c:rich>
          </c:tx>
          <c:layout>
            <c:manualLayout>
              <c:xMode val="edge"/>
              <c:yMode val="edge"/>
              <c:x val="0.61207389460932771"/>
              <c:y val="0.16981188743812087"/>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158002447"/>
        <c:crosses val="max"/>
        <c:crossBetween val="midCat"/>
        <c:majorUnit val="1"/>
      </c:valAx>
      <c:valAx>
        <c:axId val="1158002447"/>
        <c:scaling>
          <c:orientation val="minMax"/>
        </c:scaling>
        <c:delete val="1"/>
        <c:axPos val="b"/>
        <c:numFmt formatCode="General" sourceLinked="1"/>
        <c:majorTickMark val="out"/>
        <c:minorTickMark val="none"/>
        <c:tickLblPos val="nextTo"/>
        <c:crossAx val="1158022415"/>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928937007874016"/>
          <c:y val="4.4174756636433103E-2"/>
          <c:w val="0.41737431859479102"/>
          <c:h val="0.45974683544303796"/>
        </c:manualLayout>
      </c:layout>
      <c:scatterChart>
        <c:scatterStyle val="lineMarker"/>
        <c:varyColors val="0"/>
        <c:ser>
          <c:idx val="0"/>
          <c:order val="0"/>
          <c:tx>
            <c:v>[Glucose] - Chlorella</c:v>
          </c:tx>
          <c:spPr>
            <a:ln w="12700" cap="rnd">
              <a:solidFill>
                <a:sysClr val="window" lastClr="FFFFFF">
                  <a:lumMod val="65000"/>
                </a:sysClr>
              </a:solidFill>
              <a:prstDash val="sysDot"/>
              <a:round/>
            </a:ln>
            <a:effectLst/>
          </c:spPr>
          <c:marker>
            <c:symbol val="circle"/>
            <c:size val="5"/>
            <c:spPr>
              <a:solidFill>
                <a:sysClr val="window" lastClr="FFFFFF">
                  <a:lumMod val="65000"/>
                </a:sysClr>
              </a:solidFill>
              <a:ln w="9525">
                <a:solidFill>
                  <a:sysClr val="windowText" lastClr="000000"/>
                </a:solidFill>
              </a:ln>
              <a:effectLst/>
            </c:spPr>
          </c:marker>
          <c:errBars>
            <c:errDir val="y"/>
            <c:errBarType val="both"/>
            <c:errValType val="cust"/>
            <c:noEndCap val="0"/>
            <c:plus>
              <c:numRef>
                <c:f>'DW and sugars'!$R$59:$R$65</c:f>
                <c:numCache>
                  <c:formatCode>General</c:formatCode>
                  <c:ptCount val="7"/>
                  <c:pt idx="0">
                    <c:v>2.0192653950000001</c:v>
                  </c:pt>
                  <c:pt idx="1">
                    <c:v>3.3896302810000001</c:v>
                  </c:pt>
                  <c:pt idx="2">
                    <c:v>0.408491512</c:v>
                  </c:pt>
                  <c:pt idx="3">
                    <c:v>0.25523247799999998</c:v>
                  </c:pt>
                  <c:pt idx="4">
                    <c:v>0.81169262200000003</c:v>
                  </c:pt>
                  <c:pt idx="5">
                    <c:v>0</c:v>
                  </c:pt>
                  <c:pt idx="6">
                    <c:v>0</c:v>
                  </c:pt>
                </c:numCache>
              </c:numRef>
            </c:plus>
            <c:minus>
              <c:numRef>
                <c:f>'DW and sugars'!$R$59:$R$65</c:f>
                <c:numCache>
                  <c:formatCode>General</c:formatCode>
                  <c:ptCount val="7"/>
                  <c:pt idx="0">
                    <c:v>2.0192653950000001</c:v>
                  </c:pt>
                  <c:pt idx="1">
                    <c:v>3.3896302810000001</c:v>
                  </c:pt>
                  <c:pt idx="2">
                    <c:v>0.408491512</c:v>
                  </c:pt>
                  <c:pt idx="3">
                    <c:v>0.25523247799999998</c:v>
                  </c:pt>
                  <c:pt idx="4">
                    <c:v>0.81169262200000003</c:v>
                  </c:pt>
                  <c:pt idx="5">
                    <c:v>0</c:v>
                  </c:pt>
                  <c:pt idx="6">
                    <c:v>0</c:v>
                  </c:pt>
                </c:numCache>
              </c:numRef>
            </c:minus>
            <c:spPr>
              <a:noFill/>
              <a:ln w="9525" cap="flat" cmpd="sng" algn="ctr">
                <a:solidFill>
                  <a:schemeClr val="tx1">
                    <a:lumMod val="65000"/>
                    <a:lumOff val="35000"/>
                  </a:schemeClr>
                </a:solidFill>
                <a:round/>
              </a:ln>
              <a:effectLst/>
            </c:spPr>
          </c:errBars>
          <c:xVal>
            <c:numRef>
              <c:f>'DW and sugars'!$P$59:$P$65</c:f>
              <c:numCache>
                <c:formatCode>General</c:formatCode>
                <c:ptCount val="7"/>
                <c:pt idx="0">
                  <c:v>0</c:v>
                </c:pt>
                <c:pt idx="1">
                  <c:v>1</c:v>
                </c:pt>
                <c:pt idx="2">
                  <c:v>2</c:v>
                </c:pt>
                <c:pt idx="3">
                  <c:v>2.9</c:v>
                </c:pt>
                <c:pt idx="4">
                  <c:v>4</c:v>
                </c:pt>
                <c:pt idx="5">
                  <c:v>6</c:v>
                </c:pt>
                <c:pt idx="6">
                  <c:v>6.9</c:v>
                </c:pt>
              </c:numCache>
            </c:numRef>
          </c:xVal>
          <c:yVal>
            <c:numRef>
              <c:f>'DW and sugars'!$Q$59:$Q$65</c:f>
              <c:numCache>
                <c:formatCode>General</c:formatCode>
                <c:ptCount val="7"/>
                <c:pt idx="0">
                  <c:v>48.148471299999997</c:v>
                </c:pt>
                <c:pt idx="1">
                  <c:v>32.109062399999999</c:v>
                </c:pt>
                <c:pt idx="2">
                  <c:v>17.92910887</c:v>
                </c:pt>
                <c:pt idx="3">
                  <c:v>1.6794332620000001</c:v>
                </c:pt>
                <c:pt idx="4">
                  <c:v>0.91701192499999995</c:v>
                </c:pt>
                <c:pt idx="5">
                  <c:v>0</c:v>
                </c:pt>
                <c:pt idx="6">
                  <c:v>0</c:v>
                </c:pt>
              </c:numCache>
            </c:numRef>
          </c:yVal>
          <c:smooth val="0"/>
          <c:extLst>
            <c:ext xmlns:c16="http://schemas.microsoft.com/office/drawing/2014/chart" uri="{C3380CC4-5D6E-409C-BE32-E72D297353CC}">
              <c16:uniqueId val="{00000000-47D4-405D-8D52-12C8CE28EA05}"/>
            </c:ext>
          </c:extLst>
        </c:ser>
        <c:ser>
          <c:idx val="1"/>
          <c:order val="1"/>
          <c:tx>
            <c:v>[Xylose] - Chlorella</c:v>
          </c:tx>
          <c:spPr>
            <a:ln w="12700" cap="rnd">
              <a:solidFill>
                <a:srgbClr val="E7E6E6">
                  <a:lumMod val="50000"/>
                </a:srgbClr>
              </a:solidFill>
              <a:prstDash val="sysDash"/>
              <a:round/>
            </a:ln>
            <a:effectLst/>
          </c:spPr>
          <c:marker>
            <c:symbol val="circle"/>
            <c:size val="5"/>
            <c:spPr>
              <a:solidFill>
                <a:srgbClr val="E7E6E6">
                  <a:lumMod val="50000"/>
                </a:srgbClr>
              </a:solidFill>
              <a:ln w="9525">
                <a:solidFill>
                  <a:sysClr val="windowText" lastClr="000000"/>
                </a:solidFill>
              </a:ln>
              <a:effectLst/>
            </c:spPr>
          </c:marker>
          <c:errBars>
            <c:errDir val="y"/>
            <c:errBarType val="both"/>
            <c:errValType val="cust"/>
            <c:noEndCap val="0"/>
            <c:plus>
              <c:numRef>
                <c:f>'DW and sugars'!$T$59:$T$65</c:f>
                <c:numCache>
                  <c:formatCode>General</c:formatCode>
                  <c:ptCount val="7"/>
                  <c:pt idx="0">
                    <c:v>1.6611340990000001</c:v>
                  </c:pt>
                  <c:pt idx="1">
                    <c:v>3.748791996</c:v>
                  </c:pt>
                  <c:pt idx="2">
                    <c:v>0.67783312699999998</c:v>
                  </c:pt>
                  <c:pt idx="3">
                    <c:v>2.015257852</c:v>
                  </c:pt>
                  <c:pt idx="4">
                    <c:v>2.76825097</c:v>
                  </c:pt>
                  <c:pt idx="5">
                    <c:v>0</c:v>
                  </c:pt>
                  <c:pt idx="6">
                    <c:v>0</c:v>
                  </c:pt>
                </c:numCache>
              </c:numRef>
            </c:plus>
            <c:minus>
              <c:numRef>
                <c:f>'DW and sugars'!$T$59:$T$65</c:f>
                <c:numCache>
                  <c:formatCode>General</c:formatCode>
                  <c:ptCount val="7"/>
                  <c:pt idx="0">
                    <c:v>1.6611340990000001</c:v>
                  </c:pt>
                  <c:pt idx="1">
                    <c:v>3.748791996</c:v>
                  </c:pt>
                  <c:pt idx="2">
                    <c:v>0.67783312699999998</c:v>
                  </c:pt>
                  <c:pt idx="3">
                    <c:v>2.015257852</c:v>
                  </c:pt>
                  <c:pt idx="4">
                    <c:v>2.76825097</c:v>
                  </c:pt>
                  <c:pt idx="5">
                    <c:v>0</c:v>
                  </c:pt>
                  <c:pt idx="6">
                    <c:v>0</c:v>
                  </c:pt>
                </c:numCache>
              </c:numRef>
            </c:minus>
            <c:spPr>
              <a:noFill/>
              <a:ln w="9525" cap="flat" cmpd="sng" algn="ctr">
                <a:solidFill>
                  <a:schemeClr val="tx1">
                    <a:lumMod val="65000"/>
                    <a:lumOff val="35000"/>
                  </a:schemeClr>
                </a:solidFill>
                <a:round/>
              </a:ln>
              <a:effectLst/>
            </c:spPr>
          </c:errBars>
          <c:xVal>
            <c:numRef>
              <c:f>'DW and sugars'!$P$59:$P$65</c:f>
              <c:numCache>
                <c:formatCode>General</c:formatCode>
                <c:ptCount val="7"/>
                <c:pt idx="0">
                  <c:v>0</c:v>
                </c:pt>
                <c:pt idx="1">
                  <c:v>1</c:v>
                </c:pt>
                <c:pt idx="2">
                  <c:v>2</c:v>
                </c:pt>
                <c:pt idx="3">
                  <c:v>2.9</c:v>
                </c:pt>
                <c:pt idx="4">
                  <c:v>4</c:v>
                </c:pt>
                <c:pt idx="5">
                  <c:v>6</c:v>
                </c:pt>
                <c:pt idx="6">
                  <c:v>6.9</c:v>
                </c:pt>
              </c:numCache>
            </c:numRef>
          </c:xVal>
          <c:yVal>
            <c:numRef>
              <c:f>'DW and sugars'!$S$59:$S$65</c:f>
              <c:numCache>
                <c:formatCode>General</c:formatCode>
                <c:ptCount val="7"/>
                <c:pt idx="0">
                  <c:v>49.932221179999999</c:v>
                </c:pt>
                <c:pt idx="1">
                  <c:v>48.390052330000003</c:v>
                </c:pt>
                <c:pt idx="2">
                  <c:v>47.89374205</c:v>
                </c:pt>
                <c:pt idx="3">
                  <c:v>39.90023961</c:v>
                </c:pt>
                <c:pt idx="4">
                  <c:v>34.797557869999999</c:v>
                </c:pt>
                <c:pt idx="5">
                  <c:v>30.288661650000002</c:v>
                </c:pt>
                <c:pt idx="6">
                  <c:v>30.300912719999999</c:v>
                </c:pt>
              </c:numCache>
            </c:numRef>
          </c:yVal>
          <c:smooth val="0"/>
          <c:extLst>
            <c:ext xmlns:c16="http://schemas.microsoft.com/office/drawing/2014/chart" uri="{C3380CC4-5D6E-409C-BE32-E72D297353CC}">
              <c16:uniqueId val="{00000001-47D4-405D-8D52-12C8CE28EA05}"/>
            </c:ext>
          </c:extLst>
        </c:ser>
        <c:ser>
          <c:idx val="2"/>
          <c:order val="2"/>
          <c:tx>
            <c:v>[Acetate] - Chlorella</c:v>
          </c:tx>
          <c:spPr>
            <a:ln w="12700" cap="rnd">
              <a:solidFill>
                <a:sysClr val="windowText" lastClr="000000"/>
              </a:solidFill>
              <a:prstDash val="dash"/>
              <a:round/>
            </a:ln>
            <a:effectLst/>
          </c:spPr>
          <c:marker>
            <c:symbol val="circle"/>
            <c:size val="5"/>
            <c:spPr>
              <a:solidFill>
                <a:sysClr val="windowText" lastClr="000000"/>
              </a:solidFill>
              <a:ln w="9525">
                <a:solidFill>
                  <a:sysClr val="windowText" lastClr="000000"/>
                </a:solidFill>
              </a:ln>
              <a:effectLst/>
            </c:spPr>
          </c:marker>
          <c:errBars>
            <c:errDir val="y"/>
            <c:errBarType val="both"/>
            <c:errValType val="cust"/>
            <c:noEndCap val="0"/>
            <c:plus>
              <c:numRef>
                <c:f>'DW and sugars'!$V$59:$V$65</c:f>
                <c:numCache>
                  <c:formatCode>General</c:formatCode>
                  <c:ptCount val="7"/>
                  <c:pt idx="0">
                    <c:v>4.5916590490000004</c:v>
                  </c:pt>
                  <c:pt idx="1">
                    <c:v>4.8823028529999997</c:v>
                  </c:pt>
                  <c:pt idx="2">
                    <c:v>1.2085418569999999</c:v>
                  </c:pt>
                  <c:pt idx="3">
                    <c:v>0.13905789099999999</c:v>
                  </c:pt>
                  <c:pt idx="4">
                    <c:v>0</c:v>
                  </c:pt>
                  <c:pt idx="5">
                    <c:v>0</c:v>
                  </c:pt>
                  <c:pt idx="6">
                    <c:v>0</c:v>
                  </c:pt>
                </c:numCache>
              </c:numRef>
            </c:plus>
            <c:minus>
              <c:numRef>
                <c:f>'DW and sugars'!$V$59:$V$65</c:f>
                <c:numCache>
                  <c:formatCode>General</c:formatCode>
                  <c:ptCount val="7"/>
                  <c:pt idx="0">
                    <c:v>4.5916590490000004</c:v>
                  </c:pt>
                  <c:pt idx="1">
                    <c:v>4.8823028529999997</c:v>
                  </c:pt>
                  <c:pt idx="2">
                    <c:v>1.2085418569999999</c:v>
                  </c:pt>
                  <c:pt idx="3">
                    <c:v>0.13905789099999999</c:v>
                  </c:pt>
                  <c:pt idx="4">
                    <c:v>0</c:v>
                  </c:pt>
                  <c:pt idx="5">
                    <c:v>0</c:v>
                  </c:pt>
                  <c:pt idx="6">
                    <c:v>0</c:v>
                  </c:pt>
                </c:numCache>
              </c:numRef>
            </c:minus>
            <c:spPr>
              <a:noFill/>
              <a:ln w="9525" cap="flat" cmpd="sng" algn="ctr">
                <a:solidFill>
                  <a:schemeClr val="tx1">
                    <a:lumMod val="65000"/>
                    <a:lumOff val="35000"/>
                  </a:schemeClr>
                </a:solidFill>
                <a:round/>
              </a:ln>
              <a:effectLst/>
            </c:spPr>
          </c:errBars>
          <c:xVal>
            <c:numRef>
              <c:f>'DW and sugars'!$P$59:$P$65</c:f>
              <c:numCache>
                <c:formatCode>General</c:formatCode>
                <c:ptCount val="7"/>
                <c:pt idx="0">
                  <c:v>0</c:v>
                </c:pt>
                <c:pt idx="1">
                  <c:v>1</c:v>
                </c:pt>
                <c:pt idx="2">
                  <c:v>2</c:v>
                </c:pt>
                <c:pt idx="3">
                  <c:v>2.9</c:v>
                </c:pt>
                <c:pt idx="4">
                  <c:v>4</c:v>
                </c:pt>
                <c:pt idx="5">
                  <c:v>6</c:v>
                </c:pt>
                <c:pt idx="6">
                  <c:v>6.9</c:v>
                </c:pt>
              </c:numCache>
            </c:numRef>
          </c:xVal>
          <c:yVal>
            <c:numRef>
              <c:f>'DW and sugars'!$U$59:$U$65</c:f>
              <c:numCache>
                <c:formatCode>General</c:formatCode>
                <c:ptCount val="7"/>
                <c:pt idx="0">
                  <c:v>51.430123369999997</c:v>
                </c:pt>
                <c:pt idx="1">
                  <c:v>43.220128870000003</c:v>
                </c:pt>
                <c:pt idx="2">
                  <c:v>26.074812399999999</c:v>
                </c:pt>
                <c:pt idx="3">
                  <c:v>8.0285111000000006E-2</c:v>
                </c:pt>
                <c:pt idx="4">
                  <c:v>0</c:v>
                </c:pt>
                <c:pt idx="5">
                  <c:v>0</c:v>
                </c:pt>
                <c:pt idx="6">
                  <c:v>0</c:v>
                </c:pt>
              </c:numCache>
            </c:numRef>
          </c:yVal>
          <c:smooth val="0"/>
          <c:extLst>
            <c:ext xmlns:c16="http://schemas.microsoft.com/office/drawing/2014/chart" uri="{C3380CC4-5D6E-409C-BE32-E72D297353CC}">
              <c16:uniqueId val="{00000002-47D4-405D-8D52-12C8CE28EA05}"/>
            </c:ext>
          </c:extLst>
        </c:ser>
        <c:dLbls>
          <c:showLegendKey val="0"/>
          <c:showVal val="0"/>
          <c:showCatName val="0"/>
          <c:showSerName val="0"/>
          <c:showPercent val="0"/>
          <c:showBubbleSize val="0"/>
        </c:dLbls>
        <c:axId val="1238975791"/>
        <c:axId val="1248657503"/>
        <c:extLst/>
      </c:scatterChart>
      <c:scatterChart>
        <c:scatterStyle val="lineMarker"/>
        <c:varyColors val="0"/>
        <c:ser>
          <c:idx val="3"/>
          <c:order val="3"/>
          <c:tx>
            <c:v>DW - Chlorella</c:v>
          </c:tx>
          <c:spPr>
            <a:ln w="12700" cap="rnd">
              <a:solidFill>
                <a:srgbClr val="70AD47">
                  <a:lumMod val="50000"/>
                </a:srgbClr>
              </a:solidFill>
              <a:round/>
            </a:ln>
            <a:effectLst/>
          </c:spPr>
          <c:marker>
            <c:symbol val="square"/>
            <c:size val="5"/>
            <c:spPr>
              <a:solidFill>
                <a:srgbClr val="70AD47">
                  <a:lumMod val="50000"/>
                </a:srgbClr>
              </a:solidFill>
              <a:ln w="9525">
                <a:solidFill>
                  <a:sysClr val="windowText" lastClr="000000"/>
                </a:solidFill>
              </a:ln>
              <a:effectLst/>
            </c:spPr>
          </c:marker>
          <c:errBars>
            <c:errDir val="y"/>
            <c:errBarType val="both"/>
            <c:errValType val="cust"/>
            <c:noEndCap val="0"/>
            <c:plus>
              <c:numRef>
                <c:f>'DW and sugars'!$Q$45:$Q$52</c:f>
                <c:numCache>
                  <c:formatCode>General</c:formatCode>
                  <c:ptCount val="8"/>
                  <c:pt idx="0">
                    <c:v>0</c:v>
                  </c:pt>
                  <c:pt idx="1">
                    <c:v>0.03</c:v>
                  </c:pt>
                  <c:pt idx="2">
                    <c:v>0.05</c:v>
                  </c:pt>
                  <c:pt idx="3">
                    <c:v>0.06</c:v>
                  </c:pt>
                  <c:pt idx="4">
                    <c:v>7.0000000000000007E-2</c:v>
                  </c:pt>
                  <c:pt idx="5">
                    <c:v>0.14000000000000001</c:v>
                  </c:pt>
                  <c:pt idx="6">
                    <c:v>0.14000000000000001</c:v>
                  </c:pt>
                  <c:pt idx="7">
                    <c:v>0.06</c:v>
                  </c:pt>
                </c:numCache>
              </c:numRef>
            </c:plus>
            <c:minus>
              <c:numRef>
                <c:f>'DW and sugars'!$Q$45:$Q$52</c:f>
                <c:numCache>
                  <c:formatCode>General</c:formatCode>
                  <c:ptCount val="8"/>
                  <c:pt idx="0">
                    <c:v>0</c:v>
                  </c:pt>
                  <c:pt idx="1">
                    <c:v>0.03</c:v>
                  </c:pt>
                  <c:pt idx="2">
                    <c:v>0.05</c:v>
                  </c:pt>
                  <c:pt idx="3">
                    <c:v>0.06</c:v>
                  </c:pt>
                  <c:pt idx="4">
                    <c:v>7.0000000000000007E-2</c:v>
                  </c:pt>
                  <c:pt idx="5">
                    <c:v>0.14000000000000001</c:v>
                  </c:pt>
                  <c:pt idx="6">
                    <c:v>0.14000000000000001</c:v>
                  </c:pt>
                  <c:pt idx="7">
                    <c:v>0.06</c:v>
                  </c:pt>
                </c:numCache>
              </c:numRef>
            </c:minus>
            <c:spPr>
              <a:noFill/>
              <a:ln w="9525" cap="flat" cmpd="sng" algn="ctr">
                <a:solidFill>
                  <a:srgbClr val="70AD47">
                    <a:lumMod val="50000"/>
                  </a:srgbClr>
                </a:solidFill>
                <a:round/>
              </a:ln>
              <a:effectLst/>
            </c:spPr>
          </c:errBars>
          <c:xVal>
            <c:numRef>
              <c:f>'DW and sugars'!$O$45:$O$52</c:f>
              <c:numCache>
                <c:formatCode>General</c:formatCode>
                <c:ptCount val="8"/>
                <c:pt idx="0">
                  <c:v>0</c:v>
                </c:pt>
                <c:pt idx="1">
                  <c:v>0.8</c:v>
                </c:pt>
                <c:pt idx="2">
                  <c:v>1</c:v>
                </c:pt>
                <c:pt idx="3">
                  <c:v>2</c:v>
                </c:pt>
                <c:pt idx="4">
                  <c:v>2.9</c:v>
                </c:pt>
                <c:pt idx="5">
                  <c:v>4</c:v>
                </c:pt>
                <c:pt idx="6">
                  <c:v>6</c:v>
                </c:pt>
                <c:pt idx="7">
                  <c:v>6.9</c:v>
                </c:pt>
              </c:numCache>
            </c:numRef>
          </c:xVal>
          <c:yVal>
            <c:numRef>
              <c:f>'DW and sugars'!$P$45:$P$52</c:f>
              <c:numCache>
                <c:formatCode>General</c:formatCode>
                <c:ptCount val="8"/>
                <c:pt idx="0">
                  <c:v>0.06</c:v>
                </c:pt>
                <c:pt idx="1">
                  <c:v>0.32</c:v>
                </c:pt>
                <c:pt idx="2">
                  <c:v>0.42</c:v>
                </c:pt>
                <c:pt idx="3">
                  <c:v>0.8</c:v>
                </c:pt>
                <c:pt idx="4">
                  <c:v>0.94</c:v>
                </c:pt>
                <c:pt idx="5">
                  <c:v>0.82</c:v>
                </c:pt>
                <c:pt idx="6">
                  <c:v>1.17</c:v>
                </c:pt>
                <c:pt idx="7">
                  <c:v>1.04</c:v>
                </c:pt>
              </c:numCache>
            </c:numRef>
          </c:yVal>
          <c:smooth val="0"/>
          <c:extLst>
            <c:ext xmlns:c16="http://schemas.microsoft.com/office/drawing/2014/chart" uri="{C3380CC4-5D6E-409C-BE32-E72D297353CC}">
              <c16:uniqueId val="{00000003-47D4-405D-8D52-12C8CE28EA05}"/>
            </c:ext>
          </c:extLst>
        </c:ser>
        <c:dLbls>
          <c:showLegendKey val="0"/>
          <c:showVal val="0"/>
          <c:showCatName val="0"/>
          <c:showSerName val="0"/>
          <c:showPercent val="0"/>
          <c:showBubbleSize val="0"/>
        </c:dLbls>
        <c:axId val="1158002447"/>
        <c:axId val="1158022415"/>
      </c:scatterChart>
      <c:valAx>
        <c:axId val="1238975791"/>
        <c:scaling>
          <c:orientation val="minMax"/>
          <c:max val="8"/>
          <c:min val="0"/>
        </c:scaling>
        <c:delete val="0"/>
        <c:axPos val="b"/>
        <c:title>
          <c:tx>
            <c:rich>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Time (days)</a:t>
                </a:r>
              </a:p>
            </c:rich>
          </c:tx>
          <c:layout>
            <c:manualLayout>
              <c:xMode val="edge"/>
              <c:yMode val="edge"/>
              <c:x val="0.27777771047849786"/>
              <c:y val="0.5745376258347453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48657503"/>
        <c:crosses val="autoZero"/>
        <c:crossBetween val="midCat"/>
        <c:majorUnit val="2"/>
      </c:valAx>
      <c:valAx>
        <c:axId val="1248657503"/>
        <c:scaling>
          <c:orientation val="minMax"/>
          <c:min val="0"/>
        </c:scaling>
        <c:delete val="0"/>
        <c:axPos val="l"/>
        <c:title>
          <c:tx>
            <c:rich>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dirty="0"/>
                  <a:t>[Mix] (</a:t>
                </a:r>
                <a:r>
                  <a:rPr lang="en-GB" dirty="0" err="1"/>
                  <a:t>mMC</a:t>
                </a:r>
                <a:r>
                  <a:rPr lang="en-GB" dirty="0"/>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238975791"/>
        <c:crosses val="autoZero"/>
        <c:crossBetween val="midCat"/>
        <c:majorUnit val="50"/>
      </c:valAx>
      <c:valAx>
        <c:axId val="1158022415"/>
        <c:scaling>
          <c:orientation val="minMax"/>
          <c:max val="3"/>
        </c:scaling>
        <c:delete val="0"/>
        <c:axPos val="r"/>
        <c:title>
          <c:tx>
            <c:rich>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a:t>DW (g.L</a:t>
                </a:r>
                <a:r>
                  <a:rPr lang="en-GB" baseline="30000"/>
                  <a:t>-1</a:t>
                </a:r>
                <a:r>
                  <a:rPr lang="en-GB" baseline="0"/>
                  <a:t>)</a:t>
                </a:r>
                <a:endParaRPr lang="en-GB"/>
              </a:p>
            </c:rich>
          </c:tx>
          <c:layout>
            <c:manualLayout>
              <c:xMode val="edge"/>
              <c:yMode val="edge"/>
              <c:x val="0.61207389460932771"/>
              <c:y val="0.14280766802883818"/>
            </c:manualLayout>
          </c:layout>
          <c:overlay val="0"/>
          <c:spPr>
            <a:noFill/>
            <a:ln>
              <a:noFill/>
            </a:ln>
            <a:effectLst/>
          </c:spPr>
          <c:txPr>
            <a:bodyPr rot="5400000" spcFirstLastPara="1" vertOverflow="ellipsis"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fr-FR"/>
          </a:p>
        </c:txPr>
        <c:crossAx val="1158002447"/>
        <c:crosses val="max"/>
        <c:crossBetween val="midCat"/>
        <c:majorUnit val="1"/>
      </c:valAx>
      <c:valAx>
        <c:axId val="1158002447"/>
        <c:scaling>
          <c:orientation val="minMax"/>
        </c:scaling>
        <c:delete val="1"/>
        <c:axPos val="b"/>
        <c:numFmt formatCode="General" sourceLinked="1"/>
        <c:majorTickMark val="out"/>
        <c:minorTickMark val="none"/>
        <c:tickLblPos val="nextTo"/>
        <c:crossAx val="1158022415"/>
        <c:crosses val="autoZero"/>
        <c:crossBetween val="midCat"/>
      </c:valAx>
      <c:spPr>
        <a:noFill/>
        <a:ln>
          <a:noFill/>
        </a:ln>
        <a:effectLst/>
      </c:spPr>
    </c:plotArea>
    <c:plotVisOnly val="1"/>
    <c:dispBlanksAs val="gap"/>
    <c:showDLblsOverMax val="0"/>
    <c:extLst/>
  </c:chart>
  <c:spPr>
    <a:noFill/>
    <a:ln>
      <a:noFill/>
    </a:ln>
    <a:effectLst/>
  </c:spPr>
  <c:txPr>
    <a:bodyPr/>
    <a:lstStyle/>
    <a:p>
      <a:pPr>
        <a:defRPr sz="1200">
          <a:solidFill>
            <a:sysClr val="windowText" lastClr="000000"/>
          </a:solidFill>
          <a:latin typeface="Times New Roman" panose="02020603050405020304" pitchFamily="18" charset="0"/>
          <a:cs typeface="Times New Roman" panose="02020603050405020304" pitchFamily="18" charset="0"/>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404CAE-80E1-4F10-8D56-90075411F664}" type="datetimeFigureOut">
              <a:t>12/09/2023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29553-B51C-43C6-85B1-0F7C63BB9297}" type="slidenum">
              <a:t>‹N°›</a:t>
            </a:fld>
            <a:endParaRPr lang="fr-FR"/>
          </a:p>
        </p:txBody>
      </p:sp>
    </p:spTree>
    <p:extLst>
      <p:ext uri="{BB962C8B-B14F-4D97-AF65-F5344CB8AC3E}">
        <p14:creationId xmlns:p14="http://schemas.microsoft.com/office/powerpoint/2010/main" val="129812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endParaRPr lang="en-US" dirty="0"/>
          </a:p>
        </p:txBody>
      </p:sp>
      <p:sp>
        <p:nvSpPr>
          <p:cNvPr id="4" name="Slide Number Placeholder 3"/>
          <p:cNvSpPr>
            <a:spLocks noGrp="1"/>
          </p:cNvSpPr>
          <p:nvPr>
            <p:ph type="sldNum" sz="quarter" idx="5"/>
          </p:nvPr>
        </p:nvSpPr>
        <p:spPr/>
        <p:txBody>
          <a:bodyPr/>
          <a:lstStyle/>
          <a:p>
            <a:fld id="{3E64C227-0363-448F-B2B9-6E1589E57B8D}" type="slidenum">
              <a:rPr lang="en-GB" smtClean="0"/>
              <a:t>1</a:t>
            </a:fld>
            <a:endParaRPr lang="en-GB"/>
          </a:p>
        </p:txBody>
      </p:sp>
    </p:spTree>
    <p:extLst>
      <p:ext uri="{BB962C8B-B14F-4D97-AF65-F5344CB8AC3E}">
        <p14:creationId xmlns:p14="http://schemas.microsoft.com/office/powerpoint/2010/main" val="40694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2CC1C8B-96DB-4594-91DF-B5324D6EA9E7}" type="slidenum">
              <a:rPr lang="en-US" smtClean="0"/>
              <a:t>26</a:t>
            </a:fld>
            <a:endParaRPr lang="en-US"/>
          </a:p>
        </p:txBody>
      </p:sp>
    </p:spTree>
    <p:extLst>
      <p:ext uri="{BB962C8B-B14F-4D97-AF65-F5344CB8AC3E}">
        <p14:creationId xmlns:p14="http://schemas.microsoft.com/office/powerpoint/2010/main" val="202227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Je sais qu’il y a beaucoup de texte mais je vais l’expliquer à l’oral ça ira vite, et malheureusement Mathias ne m’a toujours pas envoyé ses résultats. </a:t>
            </a:r>
            <a:endParaRPr lang="en-US" dirty="0"/>
          </a:p>
        </p:txBody>
      </p:sp>
      <p:sp>
        <p:nvSpPr>
          <p:cNvPr id="4" name="Espace réservé du numéro de diapositive 3"/>
          <p:cNvSpPr>
            <a:spLocks noGrp="1"/>
          </p:cNvSpPr>
          <p:nvPr>
            <p:ph type="sldNum" sz="quarter" idx="5"/>
          </p:nvPr>
        </p:nvSpPr>
        <p:spPr/>
        <p:txBody>
          <a:bodyPr/>
          <a:lstStyle/>
          <a:p>
            <a:fld id="{62CC1C8B-96DB-4594-91DF-B5324D6EA9E7}" type="slidenum">
              <a:rPr lang="en-US" smtClean="0"/>
              <a:t>30</a:t>
            </a:fld>
            <a:endParaRPr lang="en-US"/>
          </a:p>
        </p:txBody>
      </p:sp>
    </p:spTree>
    <p:extLst>
      <p:ext uri="{BB962C8B-B14F-4D97-AF65-F5344CB8AC3E}">
        <p14:creationId xmlns:p14="http://schemas.microsoft.com/office/powerpoint/2010/main" val="306659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3E64C227-0363-448F-B2B9-6E1589E57B8D}" type="slidenum">
              <a:rPr lang="en-GB" smtClean="0"/>
              <a:t>2</a:t>
            </a:fld>
            <a:endParaRPr lang="en-GB"/>
          </a:p>
        </p:txBody>
      </p:sp>
    </p:spTree>
    <p:extLst>
      <p:ext uri="{BB962C8B-B14F-4D97-AF65-F5344CB8AC3E}">
        <p14:creationId xmlns:p14="http://schemas.microsoft.com/office/powerpoint/2010/main" val="1480330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Basé sur la littérature, on sait que les 3 sucres principalement retrouvés dans la composition de l’hémicellulose sont le glucose, le xylose et l’acétate, avec en moindre mesure le rhamnose, l’arabinose, le mannose et le </a:t>
            </a:r>
            <a:r>
              <a:rPr lang="fr-BE" dirty="0" err="1"/>
              <a:t>galacose</a:t>
            </a:r>
            <a:r>
              <a:rPr lang="fr-BE" dirty="0"/>
              <a:t>. </a:t>
            </a:r>
            <a:endParaRPr lang="en-US" dirty="0"/>
          </a:p>
        </p:txBody>
      </p:sp>
      <p:sp>
        <p:nvSpPr>
          <p:cNvPr id="4" name="Espace réservé du numéro de diapositive 3"/>
          <p:cNvSpPr>
            <a:spLocks noGrp="1"/>
          </p:cNvSpPr>
          <p:nvPr>
            <p:ph type="sldNum" sz="quarter" idx="5"/>
          </p:nvPr>
        </p:nvSpPr>
        <p:spPr/>
        <p:txBody>
          <a:bodyPr/>
          <a:lstStyle/>
          <a:p>
            <a:fld id="{62CC1C8B-96DB-4594-91DF-B5324D6EA9E7}" type="slidenum">
              <a:rPr lang="en-US" smtClean="0"/>
              <a:t>4</a:t>
            </a:fld>
            <a:endParaRPr lang="en-US"/>
          </a:p>
        </p:txBody>
      </p:sp>
    </p:spTree>
    <p:extLst>
      <p:ext uri="{BB962C8B-B14F-4D97-AF65-F5344CB8AC3E}">
        <p14:creationId xmlns:p14="http://schemas.microsoft.com/office/powerpoint/2010/main" val="107855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Pour chaque algue expliquer à l’oral que la source de </a:t>
            </a:r>
            <a:r>
              <a:rPr lang="fr-BE" dirty="0" err="1"/>
              <a:t>carbon</a:t>
            </a:r>
            <a:r>
              <a:rPr lang="fr-BE" dirty="0"/>
              <a:t> est en théorie le nutriment limitant, mais que le dosage ne fonctionne par sur milieu TMP </a:t>
            </a:r>
            <a:endParaRPr lang="en-US" dirty="0"/>
          </a:p>
        </p:txBody>
      </p:sp>
      <p:sp>
        <p:nvSpPr>
          <p:cNvPr id="4" name="Espace réservé du numéro de diapositive 3"/>
          <p:cNvSpPr>
            <a:spLocks noGrp="1"/>
          </p:cNvSpPr>
          <p:nvPr>
            <p:ph type="sldNum" sz="quarter" idx="5"/>
          </p:nvPr>
        </p:nvSpPr>
        <p:spPr/>
        <p:txBody>
          <a:bodyPr/>
          <a:lstStyle/>
          <a:p>
            <a:fld id="{62CC1C8B-96DB-4594-91DF-B5324D6EA9E7}" type="slidenum">
              <a:rPr lang="en-US" smtClean="0"/>
              <a:t>20</a:t>
            </a:fld>
            <a:endParaRPr lang="en-US"/>
          </a:p>
        </p:txBody>
      </p:sp>
    </p:spTree>
    <p:extLst>
      <p:ext uri="{BB962C8B-B14F-4D97-AF65-F5344CB8AC3E}">
        <p14:creationId xmlns:p14="http://schemas.microsoft.com/office/powerpoint/2010/main" val="109844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Expliquer pourquoi un bas pH inhibe a une influence sur l’acétate et sur la croissance. </a:t>
            </a:r>
            <a:endParaRPr lang="en-US" dirty="0"/>
          </a:p>
        </p:txBody>
      </p:sp>
      <p:sp>
        <p:nvSpPr>
          <p:cNvPr id="4" name="Espace réservé du numéro de diapositive 3"/>
          <p:cNvSpPr>
            <a:spLocks noGrp="1"/>
          </p:cNvSpPr>
          <p:nvPr>
            <p:ph type="sldNum" sz="quarter" idx="5"/>
          </p:nvPr>
        </p:nvSpPr>
        <p:spPr/>
        <p:txBody>
          <a:bodyPr/>
          <a:lstStyle/>
          <a:p>
            <a:fld id="{62CC1C8B-96DB-4594-91DF-B5324D6EA9E7}" type="slidenum">
              <a:rPr lang="en-US" smtClean="0"/>
              <a:t>21</a:t>
            </a:fld>
            <a:endParaRPr lang="en-US"/>
          </a:p>
        </p:txBody>
      </p:sp>
    </p:spTree>
    <p:extLst>
      <p:ext uri="{BB962C8B-B14F-4D97-AF65-F5344CB8AC3E}">
        <p14:creationId xmlns:p14="http://schemas.microsoft.com/office/powerpoint/2010/main" val="38806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Malheureusement je n’ai pas les courbes de diminution du pH pour C. proto.. Mais je sais que la croissance s’arrête quand le pH atteint 3.5. </a:t>
            </a:r>
            <a:endParaRPr lang="en-US" dirty="0"/>
          </a:p>
        </p:txBody>
      </p:sp>
      <p:sp>
        <p:nvSpPr>
          <p:cNvPr id="4" name="Espace réservé du numéro de diapositive 3"/>
          <p:cNvSpPr>
            <a:spLocks noGrp="1"/>
          </p:cNvSpPr>
          <p:nvPr>
            <p:ph type="sldNum" sz="quarter" idx="5"/>
          </p:nvPr>
        </p:nvSpPr>
        <p:spPr/>
        <p:txBody>
          <a:bodyPr/>
          <a:lstStyle/>
          <a:p>
            <a:fld id="{62CC1C8B-96DB-4594-91DF-B5324D6EA9E7}" type="slidenum">
              <a:rPr lang="en-US" smtClean="0"/>
              <a:t>22</a:t>
            </a:fld>
            <a:endParaRPr lang="en-US"/>
          </a:p>
        </p:txBody>
      </p:sp>
    </p:spTree>
    <p:extLst>
      <p:ext uri="{BB962C8B-B14F-4D97-AF65-F5344CB8AC3E}">
        <p14:creationId xmlns:p14="http://schemas.microsoft.com/office/powerpoint/2010/main" val="1157937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Décrire les graphiques, expliquer que C. proto est vraiment intéressante car elle produit bcp d’acides gras. Mais que finalement leur distribution en SFA, MUFA et PUFA est assez homogène. G. </a:t>
            </a:r>
            <a:r>
              <a:rPr lang="fr-BE" dirty="0" err="1"/>
              <a:t>sulphuraria</a:t>
            </a:r>
            <a:r>
              <a:rPr lang="fr-BE" dirty="0"/>
              <a:t> en revanche montre en phase expo une </a:t>
            </a:r>
            <a:r>
              <a:rPr lang="fr-BE" dirty="0" err="1"/>
              <a:t>distrubution</a:t>
            </a:r>
            <a:r>
              <a:rPr lang="fr-BE" dirty="0"/>
              <a:t> en SFA importante, intéressant pour les biocarburants. De plus, son haut taux de conversion des sucres en biomasse lui apporte de bonnes productivités et donc de bon rendements de production d’acides gras saturés. </a:t>
            </a:r>
            <a:endParaRPr lang="en-US" dirty="0"/>
          </a:p>
        </p:txBody>
      </p:sp>
      <p:sp>
        <p:nvSpPr>
          <p:cNvPr id="4" name="Espace réservé du numéro de diapositive 3"/>
          <p:cNvSpPr>
            <a:spLocks noGrp="1"/>
          </p:cNvSpPr>
          <p:nvPr>
            <p:ph type="sldNum" sz="quarter" idx="5"/>
          </p:nvPr>
        </p:nvSpPr>
        <p:spPr/>
        <p:txBody>
          <a:bodyPr/>
          <a:lstStyle/>
          <a:p>
            <a:fld id="{62CC1C8B-96DB-4594-91DF-B5324D6EA9E7}" type="slidenum">
              <a:rPr lang="en-US" smtClean="0"/>
              <a:t>23</a:t>
            </a:fld>
            <a:endParaRPr lang="en-US"/>
          </a:p>
        </p:txBody>
      </p:sp>
    </p:spTree>
    <p:extLst>
      <p:ext uri="{BB962C8B-B14F-4D97-AF65-F5344CB8AC3E}">
        <p14:creationId xmlns:p14="http://schemas.microsoft.com/office/powerpoint/2010/main" val="43308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Pas de données pour l’amidon avec E. gracilis (</a:t>
            </a:r>
            <a:r>
              <a:rPr lang="fr-BE" dirty="0" err="1"/>
              <a:t>paramylon</a:t>
            </a:r>
            <a:r>
              <a:rPr lang="fr-BE" dirty="0"/>
              <a:t>)</a:t>
            </a:r>
            <a:endParaRPr lang="en-US" dirty="0"/>
          </a:p>
        </p:txBody>
      </p:sp>
      <p:sp>
        <p:nvSpPr>
          <p:cNvPr id="4" name="Espace réservé du numéro de diapositive 3"/>
          <p:cNvSpPr>
            <a:spLocks noGrp="1"/>
          </p:cNvSpPr>
          <p:nvPr>
            <p:ph type="sldNum" sz="quarter" idx="5"/>
          </p:nvPr>
        </p:nvSpPr>
        <p:spPr/>
        <p:txBody>
          <a:bodyPr/>
          <a:lstStyle/>
          <a:p>
            <a:fld id="{62CC1C8B-96DB-4594-91DF-B5324D6EA9E7}" type="slidenum">
              <a:rPr lang="en-US" smtClean="0"/>
              <a:t>24</a:t>
            </a:fld>
            <a:endParaRPr lang="en-US"/>
          </a:p>
        </p:txBody>
      </p:sp>
    </p:spTree>
    <p:extLst>
      <p:ext uri="{BB962C8B-B14F-4D97-AF65-F5344CB8AC3E}">
        <p14:creationId xmlns:p14="http://schemas.microsoft.com/office/powerpoint/2010/main" val="3071016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Pas de pigments pour </a:t>
            </a:r>
            <a:r>
              <a:rPr lang="fr-BE" dirty="0" err="1"/>
              <a:t>Gs</a:t>
            </a:r>
            <a:r>
              <a:rPr lang="fr-BE" dirty="0"/>
              <a:t> en présence de glucose, mais au vue de la tête de la culture on dirait qu’il y a encore moins de pigments qu’en présence de glucose.. Aucun pigment connu détecté chez E. gracilis ni en phase expo ni en phase stationnaire. Les pics on des formes de caroténoïdes secondaires. Ce caroténoïde secondaire correspondant au pic 1 est présent en plus grand quantité dans le milieu avec acétate, et visuellement on remarque une coloration orangée en fin de phase stationnaire. On remarque que le contenu en pigments est encore plus faire chez C. proto que chez </a:t>
            </a:r>
            <a:r>
              <a:rPr lang="fr-BE" dirty="0" err="1"/>
              <a:t>Galdieria</a:t>
            </a:r>
            <a:r>
              <a:rPr lang="fr-BE" dirty="0"/>
              <a:t>. L’hétérotrophie semble bcp affecter son contenu pigmentaire. Remarque : des cultures en phase stationnaire de C. proto avaient été replacées à la lumière et jamais elle n’ont retrouvé leur coloration. Expliquer les photos, que globalement toutes perdent généreusement leurs pigments, et que la coloration verte disparaît presque intégralement quelle que soit la condition étudiée. </a:t>
            </a:r>
            <a:endParaRPr lang="en-US" dirty="0"/>
          </a:p>
        </p:txBody>
      </p:sp>
      <p:sp>
        <p:nvSpPr>
          <p:cNvPr id="4" name="Espace réservé du numéro de diapositive 3"/>
          <p:cNvSpPr>
            <a:spLocks noGrp="1"/>
          </p:cNvSpPr>
          <p:nvPr>
            <p:ph type="sldNum" sz="quarter" idx="5"/>
          </p:nvPr>
        </p:nvSpPr>
        <p:spPr/>
        <p:txBody>
          <a:bodyPr/>
          <a:lstStyle/>
          <a:p>
            <a:fld id="{62CC1C8B-96DB-4594-91DF-B5324D6EA9E7}" type="slidenum">
              <a:rPr lang="en-US" smtClean="0"/>
              <a:t>25</a:t>
            </a:fld>
            <a:endParaRPr lang="en-US"/>
          </a:p>
        </p:txBody>
      </p:sp>
    </p:spTree>
    <p:extLst>
      <p:ext uri="{BB962C8B-B14F-4D97-AF65-F5344CB8AC3E}">
        <p14:creationId xmlns:p14="http://schemas.microsoft.com/office/powerpoint/2010/main" val="2939841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4FEC7D-F491-772D-3464-11F086FE4B8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34E6DA31-9365-2246-53BD-AC7A57DE05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26383950-A6E4-8370-B2BD-05C24389F0A0}"/>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5" name="Espace réservé du pied de page 4">
            <a:extLst>
              <a:ext uri="{FF2B5EF4-FFF2-40B4-BE49-F238E27FC236}">
                <a16:creationId xmlns:a16="http://schemas.microsoft.com/office/drawing/2014/main" id="{211EF064-6881-EBEE-FA12-DB588420C0C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73C1E67B-2CD5-A0B9-0AF4-5650983B5111}"/>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4060378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BD9C7-D411-6136-D747-7EF7B3701782}"/>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5C1BD0E0-FF01-DC53-1D20-D83FD02F74C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527039CF-711B-F484-3D56-AAF6C3610CF9}"/>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5" name="Espace réservé du pied de page 4">
            <a:extLst>
              <a:ext uri="{FF2B5EF4-FFF2-40B4-BE49-F238E27FC236}">
                <a16:creationId xmlns:a16="http://schemas.microsoft.com/office/drawing/2014/main" id="{3EF8F184-FBE9-6349-268F-E3843DE74824}"/>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D659E711-2579-3D83-7993-16836CD8C7E8}"/>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21730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6645DB4-9A0E-7CDA-2E02-74565F27BACD}"/>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2A1E10DD-B531-C2FE-9D77-6F511C5585A2}"/>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0986A267-69E1-3018-CC9D-74F27033AAE8}"/>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5" name="Espace réservé du pied de page 4">
            <a:extLst>
              <a:ext uri="{FF2B5EF4-FFF2-40B4-BE49-F238E27FC236}">
                <a16:creationId xmlns:a16="http://schemas.microsoft.com/office/drawing/2014/main" id="{0570B9A2-4730-B558-1183-2A8A09BC1463}"/>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F56EECB3-CA22-9B02-A8AD-D0A6F01AC90D}"/>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3341972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5F07D-5F4B-4E6F-8CBB-63496E0C5C2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C2AFEE78-368C-4A11-9857-1FD794B29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63FFA783-C3F1-40B6-966C-955A6172286B}"/>
              </a:ext>
            </a:extLst>
          </p:cNvPr>
          <p:cNvSpPr>
            <a:spLocks noGrp="1"/>
          </p:cNvSpPr>
          <p:nvPr>
            <p:ph type="dt" sz="half" idx="10"/>
          </p:nvPr>
        </p:nvSpPr>
        <p:spPr/>
        <p:txBody>
          <a:bodyPr/>
          <a:lstStyle/>
          <a:p>
            <a:fld id="{A75B1CD5-6ACC-4CA0-92C5-A2EB2B7B791E}" type="datetime1">
              <a:rPr lang="en-US" smtClean="0"/>
              <a:t>9/12/2023</a:t>
            </a:fld>
            <a:endParaRPr lang="en-US"/>
          </a:p>
        </p:txBody>
      </p:sp>
      <p:sp>
        <p:nvSpPr>
          <p:cNvPr id="5" name="Espace réservé du pied de page 4">
            <a:extLst>
              <a:ext uri="{FF2B5EF4-FFF2-40B4-BE49-F238E27FC236}">
                <a16:creationId xmlns:a16="http://schemas.microsoft.com/office/drawing/2014/main" id="{46240327-99A9-41FE-93EB-07646C6370EC}"/>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C835ED5D-9CCB-49E8-A896-5689991DA298}"/>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3392311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F1A61C-3A6A-4232-8E70-951AF33FA2B2}"/>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06216F3D-B406-46D0-AFF9-1AFE0820E4B5}"/>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EC1312F-5B2B-4F3A-BAEE-CD969E9500C5}"/>
              </a:ext>
            </a:extLst>
          </p:cNvPr>
          <p:cNvSpPr>
            <a:spLocks noGrp="1"/>
          </p:cNvSpPr>
          <p:nvPr>
            <p:ph type="dt" sz="half" idx="10"/>
          </p:nvPr>
        </p:nvSpPr>
        <p:spPr/>
        <p:txBody>
          <a:bodyPr/>
          <a:lstStyle/>
          <a:p>
            <a:fld id="{822C8575-CE85-4D75-B8D9-5DA53F73E704}" type="datetime1">
              <a:rPr lang="en-US" smtClean="0"/>
              <a:t>9/12/2023</a:t>
            </a:fld>
            <a:endParaRPr lang="en-US"/>
          </a:p>
        </p:txBody>
      </p:sp>
      <p:sp>
        <p:nvSpPr>
          <p:cNvPr id="5" name="Espace réservé du pied de page 4">
            <a:extLst>
              <a:ext uri="{FF2B5EF4-FFF2-40B4-BE49-F238E27FC236}">
                <a16:creationId xmlns:a16="http://schemas.microsoft.com/office/drawing/2014/main" id="{6E0EAAA3-7574-4F9B-80D4-984BD699443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7090E1CB-D1E2-42E8-9F66-2D95C5D35444}"/>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2232591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B47404-94C8-47C6-BE26-962B10D91FE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868C6C1B-07B5-43A7-A470-601CCA5087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3411398-2596-4D18-A2AF-9D9EE0CEC492}"/>
              </a:ext>
            </a:extLst>
          </p:cNvPr>
          <p:cNvSpPr>
            <a:spLocks noGrp="1"/>
          </p:cNvSpPr>
          <p:nvPr>
            <p:ph type="dt" sz="half" idx="10"/>
          </p:nvPr>
        </p:nvSpPr>
        <p:spPr/>
        <p:txBody>
          <a:bodyPr/>
          <a:lstStyle/>
          <a:p>
            <a:fld id="{C130E6AB-58BD-4B3E-BA9B-061B031DEFF5}" type="datetime1">
              <a:rPr lang="en-US" smtClean="0"/>
              <a:t>9/12/2023</a:t>
            </a:fld>
            <a:endParaRPr lang="en-US"/>
          </a:p>
        </p:txBody>
      </p:sp>
      <p:sp>
        <p:nvSpPr>
          <p:cNvPr id="5" name="Espace réservé du pied de page 4">
            <a:extLst>
              <a:ext uri="{FF2B5EF4-FFF2-40B4-BE49-F238E27FC236}">
                <a16:creationId xmlns:a16="http://schemas.microsoft.com/office/drawing/2014/main" id="{1E3CC042-7EDA-49BB-8B71-83208B13D91B}"/>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6591085-311E-48B6-89EB-2BBC57CD10B8}"/>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3837961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6A628-4EAE-4DEE-991A-5D6572826C5F}"/>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A26E3FAB-F73F-4D38-963E-18B460ADC344}"/>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5821737E-11E0-4C34-86A1-C3C36A06A7B6}"/>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5F4DCF30-B172-4A21-BA40-9EE5ADC556C6}"/>
              </a:ext>
            </a:extLst>
          </p:cNvPr>
          <p:cNvSpPr>
            <a:spLocks noGrp="1"/>
          </p:cNvSpPr>
          <p:nvPr>
            <p:ph type="dt" sz="half" idx="10"/>
          </p:nvPr>
        </p:nvSpPr>
        <p:spPr/>
        <p:txBody>
          <a:bodyPr/>
          <a:lstStyle/>
          <a:p>
            <a:fld id="{89167824-1359-4F72-9A1A-BBCADB39DEB9}" type="datetime1">
              <a:rPr lang="en-US" smtClean="0"/>
              <a:t>9/12/2023</a:t>
            </a:fld>
            <a:endParaRPr lang="en-US"/>
          </a:p>
        </p:txBody>
      </p:sp>
      <p:sp>
        <p:nvSpPr>
          <p:cNvPr id="6" name="Espace réservé du pied de page 5">
            <a:extLst>
              <a:ext uri="{FF2B5EF4-FFF2-40B4-BE49-F238E27FC236}">
                <a16:creationId xmlns:a16="http://schemas.microsoft.com/office/drawing/2014/main" id="{BEC7A437-A772-45E2-9419-AC8CDF669D15}"/>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16B31629-0027-469D-85D4-24AAC7A20FEE}"/>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267038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17DD88-13B4-4450-94FB-B052B55A4930}"/>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B0F658E0-7241-4FFA-B2EF-C03871169A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D3CFD52E-8EA5-4705-9509-5DBCE99C3D2F}"/>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C95D3114-FA22-4DB1-8F83-4420A0342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6ED91BFD-8E90-45DD-B8DE-E114D799D979}"/>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D89CA391-CA63-4764-AD46-F63F8EF3980A}"/>
              </a:ext>
            </a:extLst>
          </p:cNvPr>
          <p:cNvSpPr>
            <a:spLocks noGrp="1"/>
          </p:cNvSpPr>
          <p:nvPr>
            <p:ph type="dt" sz="half" idx="10"/>
          </p:nvPr>
        </p:nvSpPr>
        <p:spPr/>
        <p:txBody>
          <a:bodyPr/>
          <a:lstStyle/>
          <a:p>
            <a:fld id="{8F799496-7DF9-424E-801E-2BE2E1173E36}" type="datetime1">
              <a:rPr lang="en-US" smtClean="0"/>
              <a:t>9/12/2023</a:t>
            </a:fld>
            <a:endParaRPr lang="en-US"/>
          </a:p>
        </p:txBody>
      </p:sp>
      <p:sp>
        <p:nvSpPr>
          <p:cNvPr id="8" name="Espace réservé du pied de page 7">
            <a:extLst>
              <a:ext uri="{FF2B5EF4-FFF2-40B4-BE49-F238E27FC236}">
                <a16:creationId xmlns:a16="http://schemas.microsoft.com/office/drawing/2014/main" id="{9E229859-1074-4F35-A978-95429EA1BDBA}"/>
              </a:ext>
            </a:extLst>
          </p:cNvPr>
          <p:cNvSpPr>
            <a:spLocks noGrp="1"/>
          </p:cNvSpPr>
          <p:nvPr>
            <p:ph type="ftr" sz="quarter" idx="11"/>
          </p:nvPr>
        </p:nvSpPr>
        <p:spPr/>
        <p:txBody>
          <a:bodyPr/>
          <a:lstStyle/>
          <a:p>
            <a:endParaRPr lang="en-US"/>
          </a:p>
        </p:txBody>
      </p:sp>
      <p:sp>
        <p:nvSpPr>
          <p:cNvPr id="9" name="Espace réservé du numéro de diapositive 8">
            <a:extLst>
              <a:ext uri="{FF2B5EF4-FFF2-40B4-BE49-F238E27FC236}">
                <a16:creationId xmlns:a16="http://schemas.microsoft.com/office/drawing/2014/main" id="{7548F597-FC1B-428B-97CD-2A9117FCB412}"/>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2832839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F496C-BC63-420B-B3BE-728804D4FC60}"/>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002E3705-1B60-46FB-9519-35AB47869238}"/>
              </a:ext>
            </a:extLst>
          </p:cNvPr>
          <p:cNvSpPr>
            <a:spLocks noGrp="1"/>
          </p:cNvSpPr>
          <p:nvPr>
            <p:ph type="dt" sz="half" idx="10"/>
          </p:nvPr>
        </p:nvSpPr>
        <p:spPr/>
        <p:txBody>
          <a:bodyPr/>
          <a:lstStyle/>
          <a:p>
            <a:fld id="{C0275DBF-54D1-4D83-B292-60AB26C6F0FE}" type="datetime1">
              <a:rPr lang="en-US" smtClean="0"/>
              <a:t>9/12/2023</a:t>
            </a:fld>
            <a:endParaRPr lang="en-US"/>
          </a:p>
        </p:txBody>
      </p:sp>
      <p:sp>
        <p:nvSpPr>
          <p:cNvPr id="4" name="Espace réservé du pied de page 3">
            <a:extLst>
              <a:ext uri="{FF2B5EF4-FFF2-40B4-BE49-F238E27FC236}">
                <a16:creationId xmlns:a16="http://schemas.microsoft.com/office/drawing/2014/main" id="{C9201886-3CE0-44E8-B5B1-B129CA5D2CE1}"/>
              </a:ext>
            </a:extLst>
          </p:cNvPr>
          <p:cNvSpPr>
            <a:spLocks noGrp="1"/>
          </p:cNvSpPr>
          <p:nvPr>
            <p:ph type="ftr" sz="quarter" idx="11"/>
          </p:nvPr>
        </p:nvSpPr>
        <p:spPr/>
        <p:txBody>
          <a:bodyPr/>
          <a:lstStyle/>
          <a:p>
            <a:endParaRPr lang="en-US"/>
          </a:p>
        </p:txBody>
      </p:sp>
      <p:sp>
        <p:nvSpPr>
          <p:cNvPr id="5" name="Espace réservé du numéro de diapositive 4">
            <a:extLst>
              <a:ext uri="{FF2B5EF4-FFF2-40B4-BE49-F238E27FC236}">
                <a16:creationId xmlns:a16="http://schemas.microsoft.com/office/drawing/2014/main" id="{452778A5-80AA-427D-9566-933415944CDD}"/>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2134986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085E79C-7668-4A57-BDC7-D56162432AAC}"/>
              </a:ext>
            </a:extLst>
          </p:cNvPr>
          <p:cNvSpPr>
            <a:spLocks noGrp="1"/>
          </p:cNvSpPr>
          <p:nvPr>
            <p:ph type="dt" sz="half" idx="10"/>
          </p:nvPr>
        </p:nvSpPr>
        <p:spPr/>
        <p:txBody>
          <a:bodyPr/>
          <a:lstStyle/>
          <a:p>
            <a:fld id="{E2236F46-648E-498D-AC3F-EC1B5597EB66}" type="datetime1">
              <a:rPr lang="en-US" smtClean="0"/>
              <a:t>9/12/2023</a:t>
            </a:fld>
            <a:endParaRPr lang="en-US"/>
          </a:p>
        </p:txBody>
      </p:sp>
      <p:sp>
        <p:nvSpPr>
          <p:cNvPr id="3" name="Espace réservé du pied de page 2">
            <a:extLst>
              <a:ext uri="{FF2B5EF4-FFF2-40B4-BE49-F238E27FC236}">
                <a16:creationId xmlns:a16="http://schemas.microsoft.com/office/drawing/2014/main" id="{9DA814C2-AE5C-4011-B317-99A57527B3C2}"/>
              </a:ext>
            </a:extLst>
          </p:cNvPr>
          <p:cNvSpPr>
            <a:spLocks noGrp="1"/>
          </p:cNvSpPr>
          <p:nvPr>
            <p:ph type="ftr" sz="quarter" idx="11"/>
          </p:nvPr>
        </p:nvSpPr>
        <p:spPr/>
        <p:txBody>
          <a:bodyPr/>
          <a:lstStyle/>
          <a:p>
            <a:endParaRPr lang="en-US"/>
          </a:p>
        </p:txBody>
      </p:sp>
      <p:sp>
        <p:nvSpPr>
          <p:cNvPr id="4" name="Espace réservé du numéro de diapositive 3">
            <a:extLst>
              <a:ext uri="{FF2B5EF4-FFF2-40B4-BE49-F238E27FC236}">
                <a16:creationId xmlns:a16="http://schemas.microsoft.com/office/drawing/2014/main" id="{5CD4B2CE-2602-4994-942C-85D86CB787DE}"/>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399663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8DD468-F3C6-4887-AA5B-4A95BD1EE20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BB3F3191-C001-41C0-AA91-7724880EB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A8FA49D9-AC05-4E5B-8ADF-3576B1FAF8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9845175-BE66-42B9-BE5B-10BCBB3B610E}"/>
              </a:ext>
            </a:extLst>
          </p:cNvPr>
          <p:cNvSpPr>
            <a:spLocks noGrp="1"/>
          </p:cNvSpPr>
          <p:nvPr>
            <p:ph type="dt" sz="half" idx="10"/>
          </p:nvPr>
        </p:nvSpPr>
        <p:spPr/>
        <p:txBody>
          <a:bodyPr/>
          <a:lstStyle/>
          <a:p>
            <a:fld id="{0F34F733-BC9E-4918-B270-02FF88591D12}" type="datetime1">
              <a:rPr lang="en-US" smtClean="0"/>
              <a:t>9/12/2023</a:t>
            </a:fld>
            <a:endParaRPr lang="en-US"/>
          </a:p>
        </p:txBody>
      </p:sp>
      <p:sp>
        <p:nvSpPr>
          <p:cNvPr id="6" name="Espace réservé du pied de page 5">
            <a:extLst>
              <a:ext uri="{FF2B5EF4-FFF2-40B4-BE49-F238E27FC236}">
                <a16:creationId xmlns:a16="http://schemas.microsoft.com/office/drawing/2014/main" id="{3271D2FA-4677-4769-8DD5-D03BCFB8401E}"/>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745CBAEB-EB99-489F-B639-4D0C799470D7}"/>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1111660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2F1166-9C37-868D-1C52-6E7623E5C64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20127345-12C6-4A29-5ACF-3AFFA1CD1A1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20A54CB8-7ED5-CB97-DE9E-2DB9BED45990}"/>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5" name="Espace réservé du pied de page 4">
            <a:extLst>
              <a:ext uri="{FF2B5EF4-FFF2-40B4-BE49-F238E27FC236}">
                <a16:creationId xmlns:a16="http://schemas.microsoft.com/office/drawing/2014/main" id="{6B90CCE0-0B55-8B5D-5911-3C0978282727}"/>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2FFC0B32-2E99-A485-5E65-0E9F76FFA7DC}"/>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32599245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856A97-72F0-48E9-B4DE-8470B61FFE4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7806C222-3A15-40AA-892E-A60712E0CC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8CE62EAE-F3CF-4A6E-A8BB-428644779D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65D1279-3E64-47E8-B426-E4ED21B35974}"/>
              </a:ext>
            </a:extLst>
          </p:cNvPr>
          <p:cNvSpPr>
            <a:spLocks noGrp="1"/>
          </p:cNvSpPr>
          <p:nvPr>
            <p:ph type="dt" sz="half" idx="10"/>
          </p:nvPr>
        </p:nvSpPr>
        <p:spPr/>
        <p:txBody>
          <a:bodyPr/>
          <a:lstStyle/>
          <a:p>
            <a:fld id="{9202D005-E433-4AFA-B688-5AE08E8B91F5}" type="datetime1">
              <a:rPr lang="en-US" smtClean="0"/>
              <a:t>9/12/2023</a:t>
            </a:fld>
            <a:endParaRPr lang="en-US"/>
          </a:p>
        </p:txBody>
      </p:sp>
      <p:sp>
        <p:nvSpPr>
          <p:cNvPr id="6" name="Espace réservé du pied de page 5">
            <a:extLst>
              <a:ext uri="{FF2B5EF4-FFF2-40B4-BE49-F238E27FC236}">
                <a16:creationId xmlns:a16="http://schemas.microsoft.com/office/drawing/2014/main" id="{0DD93ACD-E788-438E-8EAA-57535D2D1A4E}"/>
              </a:ext>
            </a:extLst>
          </p:cNvPr>
          <p:cNvSpPr>
            <a:spLocks noGrp="1"/>
          </p:cNvSpPr>
          <p:nvPr>
            <p:ph type="ftr" sz="quarter" idx="11"/>
          </p:nvPr>
        </p:nvSpPr>
        <p:spPr/>
        <p:txBody>
          <a:bodyPr/>
          <a:lstStyle/>
          <a:p>
            <a:endParaRPr lang="en-US"/>
          </a:p>
        </p:txBody>
      </p:sp>
      <p:sp>
        <p:nvSpPr>
          <p:cNvPr id="7" name="Espace réservé du numéro de diapositive 6">
            <a:extLst>
              <a:ext uri="{FF2B5EF4-FFF2-40B4-BE49-F238E27FC236}">
                <a16:creationId xmlns:a16="http://schemas.microsoft.com/office/drawing/2014/main" id="{DC9566B3-25CF-452A-A6FB-4B36946F37DE}"/>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253966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C0A62D-BE0E-4A02-A0AF-7CA3925A9023}"/>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A1D5F9AF-2941-4040-9B93-5156E2F94C40}"/>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C2587743-FC2B-44D1-A5B8-1208510B100E}"/>
              </a:ext>
            </a:extLst>
          </p:cNvPr>
          <p:cNvSpPr>
            <a:spLocks noGrp="1"/>
          </p:cNvSpPr>
          <p:nvPr>
            <p:ph type="dt" sz="half" idx="10"/>
          </p:nvPr>
        </p:nvSpPr>
        <p:spPr/>
        <p:txBody>
          <a:bodyPr/>
          <a:lstStyle/>
          <a:p>
            <a:fld id="{16585523-04B0-46AB-9CD5-66CDEEB97E53}" type="datetime1">
              <a:rPr lang="en-US" smtClean="0"/>
              <a:t>9/12/2023</a:t>
            </a:fld>
            <a:endParaRPr lang="en-US"/>
          </a:p>
        </p:txBody>
      </p:sp>
      <p:sp>
        <p:nvSpPr>
          <p:cNvPr id="5" name="Espace réservé du pied de page 4">
            <a:extLst>
              <a:ext uri="{FF2B5EF4-FFF2-40B4-BE49-F238E27FC236}">
                <a16:creationId xmlns:a16="http://schemas.microsoft.com/office/drawing/2014/main" id="{8F9E4B20-4B44-46D0-914F-12219EE1593E}"/>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BE993379-41BA-4973-9B9A-F5947408BA71}"/>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2885069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5767323-8239-4F04-87C4-FB46A07D7E80}"/>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3F905AAD-748D-4020-B29B-2965CED7535A}"/>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A7A66E79-3282-43F7-B496-042B8CAA750F}"/>
              </a:ext>
            </a:extLst>
          </p:cNvPr>
          <p:cNvSpPr>
            <a:spLocks noGrp="1"/>
          </p:cNvSpPr>
          <p:nvPr>
            <p:ph type="dt" sz="half" idx="10"/>
          </p:nvPr>
        </p:nvSpPr>
        <p:spPr/>
        <p:txBody>
          <a:bodyPr/>
          <a:lstStyle/>
          <a:p>
            <a:fld id="{D2062399-27DE-4AF9-B8CB-38953FBFAD5C}" type="datetime1">
              <a:rPr lang="en-US" smtClean="0"/>
              <a:t>9/12/2023</a:t>
            </a:fld>
            <a:endParaRPr lang="en-US"/>
          </a:p>
        </p:txBody>
      </p:sp>
      <p:sp>
        <p:nvSpPr>
          <p:cNvPr id="5" name="Espace réservé du pied de page 4">
            <a:extLst>
              <a:ext uri="{FF2B5EF4-FFF2-40B4-BE49-F238E27FC236}">
                <a16:creationId xmlns:a16="http://schemas.microsoft.com/office/drawing/2014/main" id="{614CA843-9C6B-4783-B772-87B35E632BB9}"/>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F14642B6-350F-4605-B67C-3CFA347ED466}"/>
              </a:ext>
            </a:extLst>
          </p:cNvPr>
          <p:cNvSpPr>
            <a:spLocks noGrp="1"/>
          </p:cNvSpPr>
          <p:nvPr>
            <p:ph type="sldNum" sz="quarter" idx="12"/>
          </p:nvPr>
        </p:nvSpPr>
        <p:spPr/>
        <p:txBody>
          <a:bodyPr/>
          <a:lstStyle/>
          <a:p>
            <a:fld id="{10BAA816-0787-49D2-AEF7-2E023B64A320}" type="slidenum">
              <a:rPr lang="en-US" smtClean="0"/>
              <a:t>‹N°›</a:t>
            </a:fld>
            <a:endParaRPr lang="en-US"/>
          </a:p>
        </p:txBody>
      </p:sp>
    </p:spTree>
    <p:extLst>
      <p:ext uri="{BB962C8B-B14F-4D97-AF65-F5344CB8AC3E}">
        <p14:creationId xmlns:p14="http://schemas.microsoft.com/office/powerpoint/2010/main" val="2956790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3D2384-5CEC-8248-420E-FAAE4C722E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5265D355-8414-7146-2635-A5C768CC7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9CA1F7-BBF2-EC04-DDA4-5F325258AFAF}"/>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5" name="Espace réservé du pied de page 4">
            <a:extLst>
              <a:ext uri="{FF2B5EF4-FFF2-40B4-BE49-F238E27FC236}">
                <a16:creationId xmlns:a16="http://schemas.microsoft.com/office/drawing/2014/main" id="{2860FDC2-F073-181A-E33C-1D10BABE5536}"/>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a16="http://schemas.microsoft.com/office/drawing/2014/main" id="{6CA1A4CE-8DE9-92F8-B8AD-0729A6A0B2FE}"/>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72904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5B9320-ED82-1034-BB23-DE9C9BF27EA0}"/>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647162C5-FD14-DDD0-0F06-79A4422412C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A17F667F-6610-AFB9-DC33-A69988B7F03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4DCA3CC2-B8F9-024E-4C97-03D72E667F17}"/>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6" name="Espace réservé du pied de page 5">
            <a:extLst>
              <a:ext uri="{FF2B5EF4-FFF2-40B4-BE49-F238E27FC236}">
                <a16:creationId xmlns:a16="http://schemas.microsoft.com/office/drawing/2014/main" id="{A8682419-0FEE-29B2-025E-433E779BDD9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69AC39D-CDFD-17B4-64E1-F4B4D2D9F871}"/>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1762554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30EEBE-AFE9-6412-C995-2709AD5742FF}"/>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9B6889EC-E106-0ADC-777D-C7D7A18285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889AEF2-56C8-4F1F-C1CA-CA978E6FA64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C817C5BD-166E-8449-6B1A-84F1500CDB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0E22AEC-778A-965A-D581-377A026B66C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28758665-E9FE-E41C-1852-EB77D5DA8112}"/>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8" name="Espace réservé du pied de page 7">
            <a:extLst>
              <a:ext uri="{FF2B5EF4-FFF2-40B4-BE49-F238E27FC236}">
                <a16:creationId xmlns:a16="http://schemas.microsoft.com/office/drawing/2014/main" id="{54BC2984-8BD0-97A7-53AD-5375F275503D}"/>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a16="http://schemas.microsoft.com/office/drawing/2014/main" id="{F81149BA-7265-048A-8397-355FFB5E1020}"/>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99214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9B9594-B469-76B8-0913-11CE70F0BCF6}"/>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4314ACEA-1E4D-9125-F6D4-DE07ED244B8E}"/>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4" name="Espace réservé du pied de page 3">
            <a:extLst>
              <a:ext uri="{FF2B5EF4-FFF2-40B4-BE49-F238E27FC236}">
                <a16:creationId xmlns:a16="http://schemas.microsoft.com/office/drawing/2014/main" id="{685B3C74-1DCF-F37B-A68A-7AE314235E9C}"/>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a16="http://schemas.microsoft.com/office/drawing/2014/main" id="{ECDCAA5C-0918-C4A3-C6B5-48817B4422D5}"/>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133941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F370239-20BB-451B-8451-8086CAD49034}"/>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3" name="Espace réservé du pied de page 2">
            <a:extLst>
              <a:ext uri="{FF2B5EF4-FFF2-40B4-BE49-F238E27FC236}">
                <a16:creationId xmlns:a16="http://schemas.microsoft.com/office/drawing/2014/main" id="{F9071C93-63C1-A994-51B8-72BC72EFA53E}"/>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a16="http://schemas.microsoft.com/office/drawing/2014/main" id="{6AEC0BB9-BAE6-B165-71C3-5A629527ECB6}"/>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3698557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C677B2-85EA-3E19-7119-707C740900C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711B1912-F420-19D2-1758-323D1A6A44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4ADEC7E9-A48D-E3C6-0ECB-0799D1E5B6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21BE6D6-68AE-F84F-0873-F491F454BBE5}"/>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6" name="Espace réservé du pied de page 5">
            <a:extLst>
              <a:ext uri="{FF2B5EF4-FFF2-40B4-BE49-F238E27FC236}">
                <a16:creationId xmlns:a16="http://schemas.microsoft.com/office/drawing/2014/main" id="{19F15F4F-DAD3-C724-2E3D-349DEDE7AC1F}"/>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4EDF2854-C111-1E18-3619-BD3DD8EBAFF3}"/>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82071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30ABBF-5A33-65D8-B7EC-5DCE32A8F89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8F305418-EADE-C142-F265-0249EBBB1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a16="http://schemas.microsoft.com/office/drawing/2014/main" id="{7D022DCC-1046-7228-3071-A3A3A37CC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B86994D-BD07-48DB-1BE8-4595FC123584}"/>
              </a:ext>
            </a:extLst>
          </p:cNvPr>
          <p:cNvSpPr>
            <a:spLocks noGrp="1"/>
          </p:cNvSpPr>
          <p:nvPr>
            <p:ph type="dt" sz="half" idx="10"/>
          </p:nvPr>
        </p:nvSpPr>
        <p:spPr/>
        <p:txBody>
          <a:bodyPr/>
          <a:lstStyle/>
          <a:p>
            <a:fld id="{0C5FC375-A258-499A-B5AA-063D23E7CA23}" type="datetimeFigureOut">
              <a:rPr lang="fr-BE" smtClean="0"/>
              <a:t>12-09-23</a:t>
            </a:fld>
            <a:endParaRPr lang="fr-BE"/>
          </a:p>
        </p:txBody>
      </p:sp>
      <p:sp>
        <p:nvSpPr>
          <p:cNvPr id="6" name="Espace réservé du pied de page 5">
            <a:extLst>
              <a:ext uri="{FF2B5EF4-FFF2-40B4-BE49-F238E27FC236}">
                <a16:creationId xmlns:a16="http://schemas.microsoft.com/office/drawing/2014/main" id="{EAEBD53F-A657-BBAC-FC27-7C4EC17AA83C}"/>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a16="http://schemas.microsoft.com/office/drawing/2014/main" id="{B1567B20-A404-CAFD-75DB-5BC63F9F3BDF}"/>
              </a:ext>
            </a:extLst>
          </p:cNvPr>
          <p:cNvSpPr>
            <a:spLocks noGrp="1"/>
          </p:cNvSpPr>
          <p:nvPr>
            <p:ph type="sldNum" sz="quarter" idx="12"/>
          </p:nvPr>
        </p:nvSpPr>
        <p:spPr/>
        <p:txBody>
          <a:bodyPr/>
          <a:lstStyle/>
          <a:p>
            <a:fld id="{9B7E6262-D816-41D7-8246-7B3C8A5F293F}" type="slidenum">
              <a:rPr lang="fr-BE" smtClean="0"/>
              <a:t>‹N°›</a:t>
            </a:fld>
            <a:endParaRPr lang="fr-BE"/>
          </a:p>
        </p:txBody>
      </p:sp>
    </p:spTree>
    <p:extLst>
      <p:ext uri="{BB962C8B-B14F-4D97-AF65-F5344CB8AC3E}">
        <p14:creationId xmlns:p14="http://schemas.microsoft.com/office/powerpoint/2010/main" val="326446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chemeClr val="bg1"/>
            </a:gs>
            <a:gs pos="97000">
              <a:srgbClr val="89AF70"/>
            </a:gs>
            <a:gs pos="92000">
              <a:schemeClr val="accent6">
                <a:lumMod val="45000"/>
                <a:lumOff val="55000"/>
              </a:schemeClr>
            </a:gs>
            <a:gs pos="100000">
              <a:schemeClr val="accent6">
                <a:lumMod val="75000"/>
              </a:schemeClr>
            </a:gs>
          </a:gsLst>
          <a:lin ang="135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E7DF930-6EC4-4C72-4571-3A89968C74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8C08024A-0989-C714-0466-F27A10E47E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C111B7D8-60DF-19B9-46AE-E1FB1A3BC4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5FC375-A258-499A-B5AA-063D23E7CA23}" type="datetimeFigureOut">
              <a:rPr lang="fr-BE" smtClean="0"/>
              <a:t>12-09-23</a:t>
            </a:fld>
            <a:endParaRPr lang="fr-BE"/>
          </a:p>
        </p:txBody>
      </p:sp>
      <p:sp>
        <p:nvSpPr>
          <p:cNvPr id="5" name="Espace réservé du pied de page 4">
            <a:extLst>
              <a:ext uri="{FF2B5EF4-FFF2-40B4-BE49-F238E27FC236}">
                <a16:creationId xmlns:a16="http://schemas.microsoft.com/office/drawing/2014/main" id="{8ADAAF0F-2A20-1F71-F7C4-0BED6D934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a16="http://schemas.microsoft.com/office/drawing/2014/main" id="{43803E56-A6D0-CB45-3677-EEEB613BB4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6262-D816-41D7-8246-7B3C8A5F293F}" type="slidenum">
              <a:rPr lang="fr-BE" smtClean="0"/>
              <a:t>‹N°›</a:t>
            </a:fld>
            <a:endParaRPr lang="fr-BE"/>
          </a:p>
        </p:txBody>
      </p:sp>
    </p:spTree>
    <p:extLst>
      <p:ext uri="{BB962C8B-B14F-4D97-AF65-F5344CB8AC3E}">
        <p14:creationId xmlns:p14="http://schemas.microsoft.com/office/powerpoint/2010/main" val="2562604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7000">
              <a:schemeClr val="bg1"/>
            </a:gs>
            <a:gs pos="97000">
              <a:srgbClr val="89AF70"/>
            </a:gs>
            <a:gs pos="92000">
              <a:schemeClr val="accent6">
                <a:lumMod val="45000"/>
                <a:lumOff val="55000"/>
              </a:schemeClr>
            </a:gs>
            <a:gs pos="100000">
              <a:schemeClr val="accent6">
                <a:lumMod val="75000"/>
              </a:schemeClr>
            </a:gs>
          </a:gsLst>
          <a:lin ang="13500000" scaled="1"/>
          <a:tileRect/>
        </a:gra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31466ED-DABE-4049-8A78-41DABA0016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2C916CAF-AD87-4B74-B9D6-9742243D2C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F6A34855-DBAB-4F20-98EE-4E83B13DDE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F4C23-6AA5-428C-A5F1-5075BE2AB424}" type="datetime1">
              <a:rPr lang="en-US" smtClean="0"/>
              <a:t>9/12/2023</a:t>
            </a:fld>
            <a:endParaRPr lang="en-US"/>
          </a:p>
        </p:txBody>
      </p:sp>
      <p:sp>
        <p:nvSpPr>
          <p:cNvPr id="5" name="Espace réservé du pied de page 4">
            <a:extLst>
              <a:ext uri="{FF2B5EF4-FFF2-40B4-BE49-F238E27FC236}">
                <a16:creationId xmlns:a16="http://schemas.microsoft.com/office/drawing/2014/main" id="{0CF2D840-21FC-4FDC-B26C-5A537F500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2BA3A829-8E4B-4305-9180-A81B2C906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AA816-0787-49D2-AEF7-2E023B64A320}" type="slidenum">
              <a:rPr lang="en-US" smtClean="0"/>
              <a:t>‹N°›</a:t>
            </a:fld>
            <a:endParaRPr lang="en-US"/>
          </a:p>
        </p:txBody>
      </p:sp>
    </p:spTree>
    <p:extLst>
      <p:ext uri="{BB962C8B-B14F-4D97-AF65-F5344CB8AC3E}">
        <p14:creationId xmlns:p14="http://schemas.microsoft.com/office/powerpoint/2010/main" val="366528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5" Type="http://schemas.openxmlformats.org/officeDocument/2006/relationships/chart" Target="../charts/chart1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2.xml"/><Relationship Id="rId5" Type="http://schemas.openxmlformats.org/officeDocument/2006/relationships/chart" Target="../charts/chart29.xml"/><Relationship Id="rId4" Type="http://schemas.openxmlformats.org/officeDocument/2006/relationships/chart" Target="../charts/chart28.xml"/></Relationships>
</file>

<file path=ppt/slides/_rels/slide1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chart" Target="../charts/chart34.xml"/><Relationship Id="rId4" Type="http://schemas.openxmlformats.org/officeDocument/2006/relationships/chart" Target="../charts/char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36.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39.xml"/><Relationship Id="rId5" Type="http://schemas.openxmlformats.org/officeDocument/2006/relationships/image" Target="../media/image5.png"/><Relationship Id="rId4" Type="http://schemas.openxmlformats.org/officeDocument/2006/relationships/chart" Target="../charts/chart38.xml"/></Relationships>
</file>

<file path=ppt/slides/_rels/slide2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chart" Target="../charts/chart40.xml"/><Relationship Id="rId7" Type="http://schemas.openxmlformats.org/officeDocument/2006/relationships/chart" Target="../charts/chart4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24.xml.rels><?xml version="1.0" encoding="UTF-8" standalone="yes"?>
<Relationships xmlns="http://schemas.openxmlformats.org/package/2006/relationships"><Relationship Id="rId3" Type="http://schemas.openxmlformats.org/officeDocument/2006/relationships/chart" Target="../charts/chart46.xml"/><Relationship Id="rId7" Type="http://schemas.openxmlformats.org/officeDocument/2006/relationships/chart" Target="../charts/chart5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9.xml"/><Relationship Id="rId5" Type="http://schemas.openxmlformats.org/officeDocument/2006/relationships/chart" Target="../charts/chart48.xml"/><Relationship Id="rId4" Type="http://schemas.openxmlformats.org/officeDocument/2006/relationships/chart" Target="../charts/chart47.xml"/></Relationships>
</file>

<file path=ppt/slides/_rels/slide25.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1.png"/><Relationship Id="rId3" Type="http://schemas.openxmlformats.org/officeDocument/2006/relationships/chart" Target="../charts/chart51.xml"/><Relationship Id="rId7" Type="http://schemas.openxmlformats.org/officeDocument/2006/relationships/image" Target="../media/image36.emf"/><Relationship Id="rId12"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chart" Target="../charts/chart53.xml"/><Relationship Id="rId10" Type="http://schemas.openxmlformats.org/officeDocument/2006/relationships/chart" Target="../charts/chart54.xml"/><Relationship Id="rId4" Type="http://schemas.openxmlformats.org/officeDocument/2006/relationships/chart" Target="../charts/chart52.xml"/><Relationship Id="rId9" Type="http://schemas.openxmlformats.org/officeDocument/2006/relationships/image" Target="../media/image38.emf"/><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6.png"/><Relationship Id="rId7" Type="http://schemas.openxmlformats.org/officeDocument/2006/relationships/image" Target="../media/image9.png"/><Relationship Id="rId12" Type="http://schemas.openxmlformats.org/officeDocument/2006/relationships/image" Target="../media/image18.png"/><Relationship Id="rId2" Type="http://schemas.openxmlformats.org/officeDocument/2006/relationships/image" Target="../media/image12.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7.png"/><Relationship Id="rId5" Type="http://schemas.openxmlformats.org/officeDocument/2006/relationships/image" Target="../media/image8.jpe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5.png"/><Relationship Id="rId14" Type="http://schemas.openxmlformats.org/officeDocument/2006/relationships/image" Target="../media/image20.jpe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5.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10" Type="http://schemas.openxmlformats.org/officeDocument/2006/relationships/image" Target="../media/image32.pn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240CAE-6A4B-4A63-BC92-454B94080D06}"/>
              </a:ext>
            </a:extLst>
          </p:cNvPr>
          <p:cNvSpPr>
            <a:spLocks noGrp="1"/>
          </p:cNvSpPr>
          <p:nvPr>
            <p:ph type="sldNum" sz="quarter" idx="12"/>
          </p:nvPr>
        </p:nvSpPr>
        <p:spPr/>
        <p:txBody>
          <a:bodyPr/>
          <a:lstStyle/>
          <a:p>
            <a:fld id="{20AA459B-316A-4CBB-B4D6-71A9D93DDE8B}" type="slidenum">
              <a:rPr lang="en-GB" smtClean="0">
                <a:cs typeface="Times New Roman" panose="02020603050405020304" pitchFamily="18" charset="0"/>
              </a:rPr>
              <a:t>1</a:t>
            </a:fld>
            <a:endParaRPr lang="en-GB" dirty="0">
              <a:cs typeface="Times New Roman" panose="02020603050405020304" pitchFamily="18" charset="0"/>
            </a:endParaRPr>
          </a:p>
        </p:txBody>
      </p:sp>
      <p:sp>
        <p:nvSpPr>
          <p:cNvPr id="5" name="Rectangle 4">
            <a:extLst>
              <a:ext uri="{FF2B5EF4-FFF2-40B4-BE49-F238E27FC236}">
                <a16:creationId xmlns:a16="http://schemas.microsoft.com/office/drawing/2014/main" id="{A8189509-EBE9-4965-9FB7-4C6ED8C26272}"/>
              </a:ext>
            </a:extLst>
          </p:cNvPr>
          <p:cNvSpPr/>
          <p:nvPr/>
        </p:nvSpPr>
        <p:spPr>
          <a:xfrm>
            <a:off x="2667000" y="1653510"/>
            <a:ext cx="6858000" cy="1200329"/>
          </a:xfrm>
          <a:prstGeom prst="rect">
            <a:avLst/>
          </a:prstGeom>
          <a:noFill/>
          <a:ln w="57150">
            <a:noFill/>
          </a:ln>
        </p:spPr>
        <p:txBody>
          <a:bodyPr wrap="square">
            <a:spAutoFit/>
          </a:bodyPr>
          <a:lstStyle/>
          <a:p>
            <a:pPr algn="ctr"/>
            <a:r>
              <a:rPr lang="en-GB" sz="2400" b="1" dirty="0">
                <a:cs typeface="Times New Roman" panose="02020603050405020304" pitchFamily="18" charset="0"/>
              </a:rPr>
              <a:t>Optimization of the growth of microalgae in the presence of organic carbon sources by genetic and physiological approaches</a:t>
            </a:r>
            <a:endParaRPr lang="en-US" sz="2400" b="1" dirty="0">
              <a:cs typeface="Times New Roman" panose="02020603050405020304" pitchFamily="18" charset="0"/>
            </a:endParaRPr>
          </a:p>
        </p:txBody>
      </p:sp>
      <p:sp>
        <p:nvSpPr>
          <p:cNvPr id="7" name="TextBox 6">
            <a:extLst>
              <a:ext uri="{FF2B5EF4-FFF2-40B4-BE49-F238E27FC236}">
                <a16:creationId xmlns:a16="http://schemas.microsoft.com/office/drawing/2014/main" id="{6445C08B-5051-47DB-9C84-2787CC8CD353}"/>
              </a:ext>
            </a:extLst>
          </p:cNvPr>
          <p:cNvSpPr txBox="1"/>
          <p:nvPr/>
        </p:nvSpPr>
        <p:spPr>
          <a:xfrm>
            <a:off x="4143375" y="6140703"/>
            <a:ext cx="3905250" cy="584775"/>
          </a:xfrm>
          <a:prstGeom prst="rect">
            <a:avLst/>
          </a:prstGeom>
          <a:noFill/>
        </p:spPr>
        <p:txBody>
          <a:bodyPr wrap="square" rtlCol="0">
            <a:spAutoFit/>
          </a:bodyPr>
          <a:lstStyle/>
          <a:p>
            <a:pPr algn="ctr"/>
            <a:r>
              <a:rPr lang="en-US" sz="1600" dirty="0">
                <a:cs typeface="Times New Roman" panose="02020603050405020304" pitchFamily="18" charset="0"/>
              </a:rPr>
              <a:t>Pablo Perez Saura – May 2023 </a:t>
            </a:r>
          </a:p>
          <a:p>
            <a:pPr algn="ctr"/>
            <a:r>
              <a:rPr lang="en-US" sz="1600" dirty="0">
                <a:cs typeface="Times New Roman" panose="02020603050405020304" pitchFamily="18" charset="0"/>
              </a:rPr>
              <a:t>3</a:t>
            </a:r>
            <a:r>
              <a:rPr lang="en-US" sz="1600" baseline="30000" dirty="0">
                <a:cs typeface="Times New Roman" panose="02020603050405020304" pitchFamily="18" charset="0"/>
              </a:rPr>
              <a:t>rd</a:t>
            </a:r>
            <a:r>
              <a:rPr lang="en-US" sz="1600" dirty="0">
                <a:cs typeface="Times New Roman" panose="02020603050405020304" pitchFamily="18" charset="0"/>
              </a:rPr>
              <a:t> Thesis committee </a:t>
            </a:r>
          </a:p>
        </p:txBody>
      </p:sp>
      <p:sp>
        <p:nvSpPr>
          <p:cNvPr id="8" name="Rectangle 7">
            <a:extLst>
              <a:ext uri="{FF2B5EF4-FFF2-40B4-BE49-F238E27FC236}">
                <a16:creationId xmlns:a16="http://schemas.microsoft.com/office/drawing/2014/main" id="{8A81DDE2-CC10-4AB8-B2F6-79AD5C512E50}"/>
              </a:ext>
            </a:extLst>
          </p:cNvPr>
          <p:cNvSpPr/>
          <p:nvPr/>
        </p:nvSpPr>
        <p:spPr>
          <a:xfrm>
            <a:off x="3048000" y="3474217"/>
            <a:ext cx="6096000" cy="646331"/>
          </a:xfrm>
          <a:prstGeom prst="rect">
            <a:avLst/>
          </a:prstGeom>
        </p:spPr>
        <p:txBody>
          <a:bodyPr>
            <a:spAutoFit/>
          </a:bodyPr>
          <a:lstStyle/>
          <a:p>
            <a:pPr algn="ctr"/>
            <a:r>
              <a:rPr lang="fr-FR" dirty="0">
                <a:cs typeface="Times New Roman" panose="02020603050405020304" pitchFamily="18" charset="0"/>
              </a:rPr>
              <a:t>Département des Sciences de la Vie</a:t>
            </a:r>
          </a:p>
          <a:p>
            <a:pPr algn="ctr"/>
            <a:r>
              <a:rPr lang="fr-FR" dirty="0" err="1">
                <a:cs typeface="Times New Roman" panose="02020603050405020304" pitchFamily="18" charset="0"/>
              </a:rPr>
              <a:t>Laboratory</a:t>
            </a:r>
            <a:r>
              <a:rPr lang="fr-FR" dirty="0">
                <a:cs typeface="Times New Roman" panose="02020603050405020304" pitchFamily="18" charset="0"/>
              </a:rPr>
              <a:t> of </a:t>
            </a:r>
            <a:r>
              <a:rPr lang="fr-FR" dirty="0" err="1">
                <a:cs typeface="Times New Roman" panose="02020603050405020304" pitchFamily="18" charset="0"/>
              </a:rPr>
              <a:t>genetics</a:t>
            </a:r>
            <a:r>
              <a:rPr lang="fr-FR" dirty="0">
                <a:cs typeface="Times New Roman" panose="02020603050405020304" pitchFamily="18" charset="0"/>
              </a:rPr>
              <a:t> and </a:t>
            </a:r>
            <a:r>
              <a:rPr lang="fr-FR" dirty="0" err="1">
                <a:cs typeface="Times New Roman" panose="02020603050405020304" pitchFamily="18" charset="0"/>
              </a:rPr>
              <a:t>physiology</a:t>
            </a:r>
            <a:r>
              <a:rPr lang="fr-FR" dirty="0">
                <a:cs typeface="Times New Roman" panose="02020603050405020304" pitchFamily="18" charset="0"/>
              </a:rPr>
              <a:t> of </a:t>
            </a:r>
            <a:r>
              <a:rPr lang="fr-FR" dirty="0" err="1">
                <a:cs typeface="Times New Roman" panose="02020603050405020304" pitchFamily="18" charset="0"/>
              </a:rPr>
              <a:t>microalgae</a:t>
            </a:r>
            <a:endParaRPr lang="fr-FR" dirty="0">
              <a:cs typeface="Times New Roman" panose="02020603050405020304" pitchFamily="18" charset="0"/>
            </a:endParaRPr>
          </a:p>
        </p:txBody>
      </p:sp>
      <p:pic>
        <p:nvPicPr>
          <p:cNvPr id="9" name="Picture 6" descr="Euglena | Definition, Classification, &amp; Facts | Britannica">
            <a:extLst>
              <a:ext uri="{FF2B5EF4-FFF2-40B4-BE49-F238E27FC236}">
                <a16:creationId xmlns:a16="http://schemas.microsoft.com/office/drawing/2014/main" id="{0C8E8D01-B44C-4DA9-981D-F30D76B3B6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37" y="2707515"/>
            <a:ext cx="1290270" cy="129027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C19BCC4A-CFB7-4B55-A697-3B607A9E3933}"/>
              </a:ext>
            </a:extLst>
          </p:cNvPr>
          <p:cNvPicPr>
            <a:picLocks noChangeAspect="1"/>
          </p:cNvPicPr>
          <p:nvPr/>
        </p:nvPicPr>
        <p:blipFill>
          <a:blip r:embed="rId4"/>
          <a:stretch>
            <a:fillRect/>
          </a:stretch>
        </p:blipFill>
        <p:spPr>
          <a:xfrm>
            <a:off x="608355" y="4374006"/>
            <a:ext cx="3183194" cy="2133600"/>
          </a:xfrm>
          <a:prstGeom prst="rect">
            <a:avLst/>
          </a:prstGeom>
          <a:ln w="19050">
            <a:solidFill>
              <a:schemeClr val="tx1"/>
            </a:solidFill>
          </a:ln>
        </p:spPr>
      </p:pic>
      <p:sp>
        <p:nvSpPr>
          <p:cNvPr id="12" name="TextBox 11">
            <a:extLst>
              <a:ext uri="{FF2B5EF4-FFF2-40B4-BE49-F238E27FC236}">
                <a16:creationId xmlns:a16="http://schemas.microsoft.com/office/drawing/2014/main" id="{6A6BD830-9A61-4E59-BD96-AB5BF66822F8}"/>
              </a:ext>
            </a:extLst>
          </p:cNvPr>
          <p:cNvSpPr txBox="1"/>
          <p:nvPr/>
        </p:nvSpPr>
        <p:spPr>
          <a:xfrm>
            <a:off x="676275" y="3958653"/>
            <a:ext cx="1314450" cy="261610"/>
          </a:xfrm>
          <a:prstGeom prst="rect">
            <a:avLst/>
          </a:prstGeom>
          <a:noFill/>
        </p:spPr>
        <p:txBody>
          <a:bodyPr wrap="square" rtlCol="0">
            <a:spAutoFit/>
          </a:bodyPr>
          <a:lstStyle/>
          <a:p>
            <a:r>
              <a:rPr lang="en-US" sz="1050" i="1" dirty="0">
                <a:cs typeface="Times New Roman" panose="02020603050405020304" pitchFamily="18" charset="0"/>
              </a:rPr>
              <a:t>Euglena </a:t>
            </a:r>
            <a:r>
              <a:rPr lang="en-US" sz="1050" i="1" dirty="0" err="1">
                <a:cs typeface="Times New Roman" panose="02020603050405020304" pitchFamily="18" charset="0"/>
              </a:rPr>
              <a:t>gracilis</a:t>
            </a:r>
            <a:endParaRPr lang="en-US" sz="1050" i="1" dirty="0">
              <a:cs typeface="Times New Roman" panose="02020603050405020304" pitchFamily="18" charset="0"/>
            </a:endParaRPr>
          </a:p>
        </p:txBody>
      </p:sp>
      <p:sp>
        <p:nvSpPr>
          <p:cNvPr id="13" name="TextBox 12">
            <a:extLst>
              <a:ext uri="{FF2B5EF4-FFF2-40B4-BE49-F238E27FC236}">
                <a16:creationId xmlns:a16="http://schemas.microsoft.com/office/drawing/2014/main" id="{33803460-D180-4A0A-81FC-51AFA45709F7}"/>
              </a:ext>
            </a:extLst>
          </p:cNvPr>
          <p:cNvSpPr txBox="1"/>
          <p:nvPr/>
        </p:nvSpPr>
        <p:spPr>
          <a:xfrm>
            <a:off x="9068687" y="5498785"/>
            <a:ext cx="1637723" cy="253916"/>
          </a:xfrm>
          <a:prstGeom prst="rect">
            <a:avLst/>
          </a:prstGeom>
          <a:noFill/>
        </p:spPr>
        <p:txBody>
          <a:bodyPr wrap="square" rtlCol="0">
            <a:spAutoFit/>
          </a:bodyPr>
          <a:lstStyle/>
          <a:p>
            <a:r>
              <a:rPr lang="en-US" sz="1050" i="1" dirty="0">
                <a:cs typeface="Times New Roman" panose="02020603050405020304" pitchFamily="18" charset="0"/>
              </a:rPr>
              <a:t>Chlorella </a:t>
            </a:r>
            <a:r>
              <a:rPr lang="en-US" sz="1050" i="1" dirty="0" err="1">
                <a:cs typeface="Times New Roman" panose="02020603050405020304" pitchFamily="18" charset="0"/>
              </a:rPr>
              <a:t>protothecoides</a:t>
            </a:r>
            <a:endParaRPr lang="en-US" sz="1050" i="1" dirty="0">
              <a:cs typeface="Times New Roman" panose="02020603050405020304" pitchFamily="18" charset="0"/>
            </a:endParaRPr>
          </a:p>
        </p:txBody>
      </p:sp>
      <p:sp>
        <p:nvSpPr>
          <p:cNvPr id="14" name="TextBox 13">
            <a:extLst>
              <a:ext uri="{FF2B5EF4-FFF2-40B4-BE49-F238E27FC236}">
                <a16:creationId xmlns:a16="http://schemas.microsoft.com/office/drawing/2014/main" id="{0E022941-B94D-4E8D-B252-385AE955BE55}"/>
              </a:ext>
            </a:extLst>
          </p:cNvPr>
          <p:cNvSpPr txBox="1"/>
          <p:nvPr/>
        </p:nvSpPr>
        <p:spPr>
          <a:xfrm>
            <a:off x="523874" y="6501098"/>
            <a:ext cx="1762125" cy="253916"/>
          </a:xfrm>
          <a:prstGeom prst="rect">
            <a:avLst/>
          </a:prstGeom>
          <a:noFill/>
        </p:spPr>
        <p:txBody>
          <a:bodyPr wrap="square" rtlCol="0">
            <a:spAutoFit/>
          </a:bodyPr>
          <a:lstStyle/>
          <a:p>
            <a:r>
              <a:rPr lang="en-US" sz="1050" i="1" dirty="0" err="1">
                <a:cs typeface="Times New Roman" panose="02020603050405020304" pitchFamily="18" charset="0"/>
              </a:rPr>
              <a:t>Galdieria</a:t>
            </a:r>
            <a:r>
              <a:rPr lang="en-US" sz="1050" i="1" dirty="0">
                <a:cs typeface="Times New Roman" panose="02020603050405020304" pitchFamily="18" charset="0"/>
              </a:rPr>
              <a:t> </a:t>
            </a:r>
            <a:r>
              <a:rPr lang="en-US" sz="1050" i="1" dirty="0" err="1">
                <a:cs typeface="Times New Roman" panose="02020603050405020304" pitchFamily="18" charset="0"/>
              </a:rPr>
              <a:t>sulphuraria</a:t>
            </a:r>
            <a:endParaRPr lang="en-US" sz="1050" i="1" dirty="0">
              <a:cs typeface="Times New Roman" panose="02020603050405020304" pitchFamily="18" charset="0"/>
            </a:endParaRPr>
          </a:p>
        </p:txBody>
      </p:sp>
      <p:pic>
        <p:nvPicPr>
          <p:cNvPr id="15" name="Image 4">
            <a:extLst>
              <a:ext uri="{FF2B5EF4-FFF2-40B4-BE49-F238E27FC236}">
                <a16:creationId xmlns:a16="http://schemas.microsoft.com/office/drawing/2014/main" id="{922D693D-F46C-4B4D-A798-CA9AE51411F6}"/>
              </a:ext>
            </a:extLst>
          </p:cNvPr>
          <p:cNvPicPr>
            <a:picLocks noChangeAspect="1"/>
          </p:cNvPicPr>
          <p:nvPr/>
        </p:nvPicPr>
        <p:blipFill>
          <a:blip r:embed="rId5"/>
          <a:stretch>
            <a:fillRect/>
          </a:stretch>
        </p:blipFill>
        <p:spPr>
          <a:xfrm>
            <a:off x="37737" y="0"/>
            <a:ext cx="2903221" cy="1270159"/>
          </a:xfrm>
          <a:prstGeom prst="rect">
            <a:avLst/>
          </a:prstGeom>
        </p:spPr>
      </p:pic>
      <p:pic>
        <p:nvPicPr>
          <p:cNvPr id="16" name="Image 6">
            <a:extLst>
              <a:ext uri="{FF2B5EF4-FFF2-40B4-BE49-F238E27FC236}">
                <a16:creationId xmlns:a16="http://schemas.microsoft.com/office/drawing/2014/main" id="{1A44E3B6-D458-4791-9D43-E959520E67F7}"/>
              </a:ext>
            </a:extLst>
          </p:cNvPr>
          <p:cNvPicPr>
            <a:picLocks noChangeAspect="1"/>
          </p:cNvPicPr>
          <p:nvPr/>
        </p:nvPicPr>
        <p:blipFill>
          <a:blip r:embed="rId6"/>
          <a:stretch>
            <a:fillRect/>
          </a:stretch>
        </p:blipFill>
        <p:spPr>
          <a:xfrm>
            <a:off x="9048750" y="-46215"/>
            <a:ext cx="3034029" cy="1362588"/>
          </a:xfrm>
          <a:prstGeom prst="rect">
            <a:avLst/>
          </a:prstGeom>
        </p:spPr>
      </p:pic>
      <p:sp>
        <p:nvSpPr>
          <p:cNvPr id="17" name="Rectangle 16">
            <a:extLst>
              <a:ext uri="{FF2B5EF4-FFF2-40B4-BE49-F238E27FC236}">
                <a16:creationId xmlns:a16="http://schemas.microsoft.com/office/drawing/2014/main" id="{C1934F07-862D-4B55-A36E-377C9E5476E8}"/>
              </a:ext>
            </a:extLst>
          </p:cNvPr>
          <p:cNvSpPr/>
          <p:nvPr/>
        </p:nvSpPr>
        <p:spPr>
          <a:xfrm>
            <a:off x="3048000" y="4194875"/>
            <a:ext cx="6096000" cy="584775"/>
          </a:xfrm>
          <a:prstGeom prst="rect">
            <a:avLst/>
          </a:prstGeom>
        </p:spPr>
        <p:txBody>
          <a:bodyPr>
            <a:spAutoFit/>
          </a:bodyPr>
          <a:lstStyle/>
          <a:p>
            <a:pPr algn="ctr"/>
            <a:r>
              <a:rPr lang="fr-FR" sz="1600" b="1" dirty="0" err="1">
                <a:cs typeface="Times New Roman" panose="02020603050405020304" pitchFamily="18" charset="0"/>
              </a:rPr>
              <a:t>Promoter</a:t>
            </a:r>
            <a:r>
              <a:rPr lang="fr-FR" sz="1600" b="1" dirty="0">
                <a:cs typeface="Times New Roman" panose="02020603050405020304" pitchFamily="18" charset="0"/>
              </a:rPr>
              <a:t> : </a:t>
            </a:r>
            <a:r>
              <a:rPr lang="fr-FR" sz="1600" dirty="0">
                <a:cs typeface="Times New Roman" panose="02020603050405020304" pitchFamily="18" charset="0"/>
              </a:rPr>
              <a:t>Claire REMACLE</a:t>
            </a:r>
          </a:p>
          <a:p>
            <a:pPr algn="ctr"/>
            <a:r>
              <a:rPr lang="fr-FR" sz="1600" b="1" dirty="0">
                <a:cs typeface="Times New Roman" panose="02020603050405020304" pitchFamily="18" charset="0"/>
              </a:rPr>
              <a:t>Co-</a:t>
            </a:r>
            <a:r>
              <a:rPr lang="fr-FR" sz="1600" b="1" dirty="0" err="1">
                <a:cs typeface="Times New Roman" panose="02020603050405020304" pitchFamily="18" charset="0"/>
              </a:rPr>
              <a:t>promoter</a:t>
            </a:r>
            <a:r>
              <a:rPr lang="fr-FR" sz="1600" b="1" dirty="0">
                <a:cs typeface="Times New Roman" panose="02020603050405020304" pitchFamily="18" charset="0"/>
              </a:rPr>
              <a:t> : </a:t>
            </a:r>
            <a:r>
              <a:rPr lang="fr-FR" sz="1600" dirty="0">
                <a:cs typeface="Times New Roman" panose="02020603050405020304" pitchFamily="18" charset="0"/>
              </a:rPr>
              <a:t>Pierre CARDOL</a:t>
            </a:r>
            <a:endParaRPr lang="fr-FR" sz="1600" b="1" dirty="0">
              <a:cs typeface="Times New Roman" panose="02020603050405020304" pitchFamily="18" charset="0"/>
            </a:endParaRPr>
          </a:p>
        </p:txBody>
      </p:sp>
      <p:sp>
        <p:nvSpPr>
          <p:cNvPr id="18" name="Rectangle 17">
            <a:extLst>
              <a:ext uri="{FF2B5EF4-FFF2-40B4-BE49-F238E27FC236}">
                <a16:creationId xmlns:a16="http://schemas.microsoft.com/office/drawing/2014/main" id="{1D178CA5-D40E-40E7-9082-6414381FA398}"/>
              </a:ext>
            </a:extLst>
          </p:cNvPr>
          <p:cNvSpPr/>
          <p:nvPr/>
        </p:nvSpPr>
        <p:spPr>
          <a:xfrm>
            <a:off x="2667000" y="2785098"/>
            <a:ext cx="6858000" cy="400110"/>
          </a:xfrm>
          <a:prstGeom prst="rect">
            <a:avLst/>
          </a:prstGeom>
          <a:noFill/>
          <a:ln w="57150">
            <a:noFill/>
          </a:ln>
        </p:spPr>
        <p:txBody>
          <a:bodyPr wrap="square">
            <a:spAutoFit/>
          </a:bodyPr>
          <a:lstStyle/>
          <a:p>
            <a:pPr algn="ctr"/>
            <a:r>
              <a:rPr lang="en-GB" sz="2000" i="1" dirty="0">
                <a:cs typeface="Times New Roman" panose="02020603050405020304" pitchFamily="18" charset="0"/>
              </a:rPr>
              <a:t>ADV_BIO Project</a:t>
            </a:r>
            <a:endParaRPr lang="en-US" sz="2000" i="1" dirty="0">
              <a:cs typeface="Times New Roman" panose="02020603050405020304" pitchFamily="18" charset="0"/>
            </a:endParaRPr>
          </a:p>
        </p:txBody>
      </p:sp>
      <p:pic>
        <p:nvPicPr>
          <p:cNvPr id="2" name="Picture 1">
            <a:extLst>
              <a:ext uri="{FF2B5EF4-FFF2-40B4-BE49-F238E27FC236}">
                <a16:creationId xmlns:a16="http://schemas.microsoft.com/office/drawing/2014/main" id="{9D734F78-A65D-46DD-B5BE-6C26067A47C5}"/>
              </a:ext>
            </a:extLst>
          </p:cNvPr>
          <p:cNvPicPr>
            <a:picLocks noChangeAspect="1"/>
          </p:cNvPicPr>
          <p:nvPr/>
        </p:nvPicPr>
        <p:blipFill>
          <a:blip r:embed="rId7"/>
          <a:stretch>
            <a:fillRect/>
          </a:stretch>
        </p:blipFill>
        <p:spPr>
          <a:xfrm>
            <a:off x="9144000" y="3711404"/>
            <a:ext cx="2310142" cy="1787381"/>
          </a:xfrm>
          <a:prstGeom prst="rect">
            <a:avLst/>
          </a:prstGeom>
          <a:ln w="28575">
            <a:solidFill>
              <a:schemeClr val="tx1"/>
            </a:solidFill>
          </a:ln>
        </p:spPr>
      </p:pic>
    </p:spTree>
    <p:extLst>
      <p:ext uri="{BB962C8B-B14F-4D97-AF65-F5344CB8AC3E}">
        <p14:creationId xmlns:p14="http://schemas.microsoft.com/office/powerpoint/2010/main" val="665625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69A81F-C615-482B-A390-333E51CC5123}"/>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Growth parameters and nutrient consumption</a:t>
            </a:r>
          </a:p>
        </p:txBody>
      </p:sp>
      <p:graphicFrame>
        <p:nvGraphicFramePr>
          <p:cNvPr id="5" name="Chart 11">
            <a:extLst>
              <a:ext uri="{FF2B5EF4-FFF2-40B4-BE49-F238E27FC236}">
                <a16:creationId xmlns:a16="http://schemas.microsoft.com/office/drawing/2014/main" id="{C22959AD-BC2E-4166-8671-24CCA944419B}"/>
              </a:ext>
            </a:extLst>
          </p:cNvPr>
          <p:cNvGraphicFramePr>
            <a:graphicFrameLocks/>
          </p:cNvGraphicFramePr>
          <p:nvPr>
            <p:extLst>
              <p:ext uri="{D42A27DB-BD31-4B8C-83A1-F6EECF244321}">
                <p14:modId xmlns:p14="http://schemas.microsoft.com/office/powerpoint/2010/main" val="1208659481"/>
              </p:ext>
            </p:extLst>
          </p:nvPr>
        </p:nvGraphicFramePr>
        <p:xfrm>
          <a:off x="3368778" y="1380763"/>
          <a:ext cx="4953000" cy="37623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12">
            <a:extLst>
              <a:ext uri="{FF2B5EF4-FFF2-40B4-BE49-F238E27FC236}">
                <a16:creationId xmlns:a16="http://schemas.microsoft.com/office/drawing/2014/main" id="{D23F9E4A-6E5E-43D6-A11E-0BAE454DC455}"/>
              </a:ext>
            </a:extLst>
          </p:cNvPr>
          <p:cNvGraphicFramePr>
            <a:graphicFrameLocks/>
          </p:cNvGraphicFramePr>
          <p:nvPr>
            <p:extLst>
              <p:ext uri="{D42A27DB-BD31-4B8C-83A1-F6EECF244321}">
                <p14:modId xmlns:p14="http://schemas.microsoft.com/office/powerpoint/2010/main" val="2420079314"/>
              </p:ext>
            </p:extLst>
          </p:nvPr>
        </p:nvGraphicFramePr>
        <p:xfrm>
          <a:off x="8432391" y="1479925"/>
          <a:ext cx="4953000" cy="3762375"/>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50D14044-AE41-4CC9-93DD-D295124B82CD}"/>
              </a:ext>
            </a:extLst>
          </p:cNvPr>
          <p:cNvSpPr txBox="1"/>
          <p:nvPr/>
        </p:nvSpPr>
        <p:spPr>
          <a:xfrm>
            <a:off x="9271213" y="1179060"/>
            <a:ext cx="2058903" cy="369332"/>
          </a:xfrm>
          <a:prstGeom prst="rect">
            <a:avLst/>
          </a:prstGeom>
          <a:noFill/>
        </p:spPr>
        <p:txBody>
          <a:bodyPr wrap="square" rtlCol="0">
            <a:spAutoFit/>
          </a:bodyPr>
          <a:lstStyle/>
          <a:p>
            <a:pPr algn="ctr"/>
            <a:r>
              <a:rPr lang="fr-BE" i="1" dirty="0"/>
              <a:t>A. </a:t>
            </a:r>
            <a:r>
              <a:rPr lang="fr-BE" i="1" dirty="0" err="1"/>
              <a:t>protothecoides</a:t>
            </a:r>
            <a:endParaRPr lang="en-US" i="1" dirty="0"/>
          </a:p>
        </p:txBody>
      </p:sp>
      <p:sp>
        <p:nvSpPr>
          <p:cNvPr id="8" name="ZoneTexte 7">
            <a:extLst>
              <a:ext uri="{FF2B5EF4-FFF2-40B4-BE49-F238E27FC236}">
                <a16:creationId xmlns:a16="http://schemas.microsoft.com/office/drawing/2014/main" id="{02908E05-E572-4D20-9E72-B33794992EB0}"/>
              </a:ext>
            </a:extLst>
          </p:cNvPr>
          <p:cNvSpPr txBox="1"/>
          <p:nvPr/>
        </p:nvSpPr>
        <p:spPr>
          <a:xfrm>
            <a:off x="4492446" y="1196097"/>
            <a:ext cx="1154433" cy="369332"/>
          </a:xfrm>
          <a:prstGeom prst="rect">
            <a:avLst/>
          </a:prstGeom>
          <a:noFill/>
        </p:spPr>
        <p:txBody>
          <a:bodyPr wrap="square" rtlCol="0">
            <a:spAutoFit/>
          </a:bodyPr>
          <a:lstStyle/>
          <a:p>
            <a:pPr algn="ctr"/>
            <a:r>
              <a:rPr lang="fr-BE" i="1" dirty="0"/>
              <a:t>E. gracilis</a:t>
            </a:r>
            <a:endParaRPr lang="en-US" i="1" dirty="0"/>
          </a:p>
        </p:txBody>
      </p:sp>
      <p:cxnSp>
        <p:nvCxnSpPr>
          <p:cNvPr id="9" name="Straight Connector 30">
            <a:extLst>
              <a:ext uri="{FF2B5EF4-FFF2-40B4-BE49-F238E27FC236}">
                <a16:creationId xmlns:a16="http://schemas.microsoft.com/office/drawing/2014/main" id="{31BA2A7D-677E-478D-8B6E-3DFEE68A53D1}"/>
              </a:ext>
            </a:extLst>
          </p:cNvPr>
          <p:cNvCxnSpPr/>
          <p:nvPr/>
        </p:nvCxnSpPr>
        <p:spPr>
          <a:xfrm>
            <a:off x="6935833" y="2036312"/>
            <a:ext cx="366944" cy="0"/>
          </a:xfrm>
          <a:prstGeom prst="line">
            <a:avLst/>
          </a:prstGeom>
          <a:ln w="12700">
            <a:solidFill>
              <a:srgbClr val="C65A11"/>
            </a:solidFill>
            <a:prstDash val="solid"/>
          </a:ln>
        </p:spPr>
        <p:style>
          <a:lnRef idx="1">
            <a:schemeClr val="accent1"/>
          </a:lnRef>
          <a:fillRef idx="0">
            <a:schemeClr val="accent1"/>
          </a:fillRef>
          <a:effectRef idx="0">
            <a:schemeClr val="accent1"/>
          </a:effectRef>
          <a:fontRef idx="minor">
            <a:schemeClr val="tx1"/>
          </a:fontRef>
        </p:style>
      </p:cxnSp>
      <p:cxnSp>
        <p:nvCxnSpPr>
          <p:cNvPr id="12" name="Straight Connector 18">
            <a:extLst>
              <a:ext uri="{FF2B5EF4-FFF2-40B4-BE49-F238E27FC236}">
                <a16:creationId xmlns:a16="http://schemas.microsoft.com/office/drawing/2014/main" id="{EB3E5551-5B65-4F05-B950-04D47F0A2799}"/>
              </a:ext>
            </a:extLst>
          </p:cNvPr>
          <p:cNvCxnSpPr/>
          <p:nvPr/>
        </p:nvCxnSpPr>
        <p:spPr>
          <a:xfrm>
            <a:off x="6932907" y="2285191"/>
            <a:ext cx="366944" cy="0"/>
          </a:xfrm>
          <a:prstGeom prst="line">
            <a:avLst/>
          </a:prstGeom>
          <a:ln w="127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20">
            <a:extLst>
              <a:ext uri="{FF2B5EF4-FFF2-40B4-BE49-F238E27FC236}">
                <a16:creationId xmlns:a16="http://schemas.microsoft.com/office/drawing/2014/main" id="{437A7E65-6FF8-408B-87BD-A2110EC2C34F}"/>
              </a:ext>
            </a:extLst>
          </p:cNvPr>
          <p:cNvCxnSpPr/>
          <p:nvPr/>
        </p:nvCxnSpPr>
        <p:spPr>
          <a:xfrm>
            <a:off x="6934603" y="2506219"/>
            <a:ext cx="366944" cy="0"/>
          </a:xfrm>
          <a:prstGeom prst="line">
            <a:avLst/>
          </a:prstGeom>
          <a:ln w="12700">
            <a:solidFill>
              <a:srgbClr val="A6A6A6"/>
            </a:solidFill>
            <a:prstDash val="sysDot"/>
          </a:ln>
        </p:spPr>
        <p:style>
          <a:lnRef idx="1">
            <a:schemeClr val="accent1"/>
          </a:lnRef>
          <a:fillRef idx="0">
            <a:schemeClr val="accent1"/>
          </a:fillRef>
          <a:effectRef idx="0">
            <a:schemeClr val="accent1"/>
          </a:effectRef>
          <a:fontRef idx="minor">
            <a:schemeClr val="tx1"/>
          </a:fontRef>
        </p:style>
      </p:cxnSp>
      <p:sp>
        <p:nvSpPr>
          <p:cNvPr id="14" name="Oval 21">
            <a:extLst>
              <a:ext uri="{FF2B5EF4-FFF2-40B4-BE49-F238E27FC236}">
                <a16:creationId xmlns:a16="http://schemas.microsoft.com/office/drawing/2014/main" id="{D32DECD1-FED2-4E2A-98BD-E953A3A0CDCF}"/>
              </a:ext>
            </a:extLst>
          </p:cNvPr>
          <p:cNvSpPr/>
          <p:nvPr/>
        </p:nvSpPr>
        <p:spPr>
          <a:xfrm>
            <a:off x="7084734" y="2470998"/>
            <a:ext cx="71812" cy="70441"/>
          </a:xfrm>
          <a:prstGeom prst="ellipse">
            <a:avLst/>
          </a:prstGeom>
          <a:solidFill>
            <a:srgbClr val="A6A6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22">
            <a:extLst>
              <a:ext uri="{FF2B5EF4-FFF2-40B4-BE49-F238E27FC236}">
                <a16:creationId xmlns:a16="http://schemas.microsoft.com/office/drawing/2014/main" id="{09633B77-3699-40F6-B714-9BEFA2B95259}"/>
              </a:ext>
            </a:extLst>
          </p:cNvPr>
          <p:cNvCxnSpPr/>
          <p:nvPr/>
        </p:nvCxnSpPr>
        <p:spPr>
          <a:xfrm>
            <a:off x="6938180" y="2998844"/>
            <a:ext cx="36694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Oval 23">
            <a:extLst>
              <a:ext uri="{FF2B5EF4-FFF2-40B4-BE49-F238E27FC236}">
                <a16:creationId xmlns:a16="http://schemas.microsoft.com/office/drawing/2014/main" id="{E1CBE5D4-0E10-4477-8565-CEAC60C2F05F}"/>
              </a:ext>
            </a:extLst>
          </p:cNvPr>
          <p:cNvSpPr/>
          <p:nvPr/>
        </p:nvSpPr>
        <p:spPr>
          <a:xfrm>
            <a:off x="7088311" y="2963623"/>
            <a:ext cx="71812" cy="704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24">
            <a:extLst>
              <a:ext uri="{FF2B5EF4-FFF2-40B4-BE49-F238E27FC236}">
                <a16:creationId xmlns:a16="http://schemas.microsoft.com/office/drawing/2014/main" id="{2279BD2F-5983-4EF7-AA1A-092FF35DEAAC}"/>
              </a:ext>
            </a:extLst>
          </p:cNvPr>
          <p:cNvCxnSpPr/>
          <p:nvPr/>
        </p:nvCxnSpPr>
        <p:spPr>
          <a:xfrm>
            <a:off x="6934603" y="2740407"/>
            <a:ext cx="366944" cy="0"/>
          </a:xfrm>
          <a:prstGeom prst="line">
            <a:avLst/>
          </a:prstGeom>
          <a:ln w="12700">
            <a:solidFill>
              <a:srgbClr val="767171"/>
            </a:solidFill>
            <a:prstDash val="sysDash"/>
          </a:ln>
        </p:spPr>
        <p:style>
          <a:lnRef idx="1">
            <a:schemeClr val="accent1"/>
          </a:lnRef>
          <a:fillRef idx="0">
            <a:schemeClr val="accent1"/>
          </a:fillRef>
          <a:effectRef idx="0">
            <a:schemeClr val="accent1"/>
          </a:effectRef>
          <a:fontRef idx="minor">
            <a:schemeClr val="tx1"/>
          </a:fontRef>
        </p:style>
      </p:cxnSp>
      <p:sp>
        <p:nvSpPr>
          <p:cNvPr id="18" name="Oval 25">
            <a:extLst>
              <a:ext uri="{FF2B5EF4-FFF2-40B4-BE49-F238E27FC236}">
                <a16:creationId xmlns:a16="http://schemas.microsoft.com/office/drawing/2014/main" id="{22073D12-9932-43C3-A5E3-6B2632375430}"/>
              </a:ext>
            </a:extLst>
          </p:cNvPr>
          <p:cNvSpPr/>
          <p:nvPr/>
        </p:nvSpPr>
        <p:spPr>
          <a:xfrm>
            <a:off x="7084734" y="2705186"/>
            <a:ext cx="71812" cy="70441"/>
          </a:xfrm>
          <a:prstGeom prst="ellipse">
            <a:avLst/>
          </a:prstGeom>
          <a:solidFill>
            <a:srgbClr val="76717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9">
            <a:extLst>
              <a:ext uri="{FF2B5EF4-FFF2-40B4-BE49-F238E27FC236}">
                <a16:creationId xmlns:a16="http://schemas.microsoft.com/office/drawing/2014/main" id="{8A671E81-7722-4919-B424-F99C2B82978B}"/>
              </a:ext>
            </a:extLst>
          </p:cNvPr>
          <p:cNvSpPr/>
          <p:nvPr/>
        </p:nvSpPr>
        <p:spPr>
          <a:xfrm>
            <a:off x="7084734" y="1996259"/>
            <a:ext cx="71812" cy="70441"/>
          </a:xfrm>
          <a:prstGeom prst="triangle">
            <a:avLst/>
          </a:prstGeom>
          <a:solidFill>
            <a:srgbClr val="C6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35">
            <a:extLst>
              <a:ext uri="{FF2B5EF4-FFF2-40B4-BE49-F238E27FC236}">
                <a16:creationId xmlns:a16="http://schemas.microsoft.com/office/drawing/2014/main" id="{D5D78AED-CEA5-49BB-B665-DA971FED4FAC}"/>
              </a:ext>
            </a:extLst>
          </p:cNvPr>
          <p:cNvSpPr txBox="1"/>
          <p:nvPr/>
        </p:nvSpPr>
        <p:spPr>
          <a:xfrm>
            <a:off x="7297634" y="1892979"/>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DW</a:t>
            </a:r>
            <a:r>
              <a:rPr lang="en-US" sz="1200" i="1" dirty="0">
                <a:latin typeface="Times New Roman" panose="02020603050405020304" pitchFamily="18" charset="0"/>
                <a:cs typeface="Times New Roman" panose="02020603050405020304" pitchFamily="18" charset="0"/>
              </a:rPr>
              <a:t> - Euglena</a:t>
            </a:r>
          </a:p>
        </p:txBody>
      </p:sp>
      <p:sp>
        <p:nvSpPr>
          <p:cNvPr id="30" name="TextBox 38">
            <a:extLst>
              <a:ext uri="{FF2B5EF4-FFF2-40B4-BE49-F238E27FC236}">
                <a16:creationId xmlns:a16="http://schemas.microsoft.com/office/drawing/2014/main" id="{7D08C189-E4A1-4789-820D-15113C6DBAD4}"/>
              </a:ext>
            </a:extLst>
          </p:cNvPr>
          <p:cNvSpPr txBox="1"/>
          <p:nvPr/>
        </p:nvSpPr>
        <p:spPr>
          <a:xfrm>
            <a:off x="7299851" y="2128449"/>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DW </a:t>
            </a:r>
            <a:r>
              <a:rPr lang="en-US" sz="1200" i="1" dirty="0">
                <a:latin typeface="Times New Roman" panose="02020603050405020304" pitchFamily="18" charset="0"/>
                <a:cs typeface="Times New Roman" panose="02020603050405020304" pitchFamily="18" charset="0"/>
              </a:rPr>
              <a:t>- Chlorella</a:t>
            </a:r>
          </a:p>
        </p:txBody>
      </p:sp>
      <p:sp>
        <p:nvSpPr>
          <p:cNvPr id="31" name="TextBox 39">
            <a:extLst>
              <a:ext uri="{FF2B5EF4-FFF2-40B4-BE49-F238E27FC236}">
                <a16:creationId xmlns:a16="http://schemas.microsoft.com/office/drawing/2014/main" id="{BB19BE9E-00C6-4C17-A838-9F614F4FE379}"/>
              </a:ext>
            </a:extLst>
          </p:cNvPr>
          <p:cNvSpPr txBox="1"/>
          <p:nvPr/>
        </p:nvSpPr>
        <p:spPr>
          <a:xfrm>
            <a:off x="7301547" y="2362224"/>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[Glucose]</a:t>
            </a:r>
            <a:endParaRPr lang="en-US" sz="1200" i="1" dirty="0">
              <a:latin typeface="Times New Roman" panose="02020603050405020304" pitchFamily="18" charset="0"/>
              <a:cs typeface="Times New Roman" panose="02020603050405020304" pitchFamily="18" charset="0"/>
            </a:endParaRPr>
          </a:p>
        </p:txBody>
      </p:sp>
      <p:sp>
        <p:nvSpPr>
          <p:cNvPr id="32" name="TextBox 40">
            <a:extLst>
              <a:ext uri="{FF2B5EF4-FFF2-40B4-BE49-F238E27FC236}">
                <a16:creationId xmlns:a16="http://schemas.microsoft.com/office/drawing/2014/main" id="{56EAAD1F-25F1-421C-BC7F-E9AC8E5942DA}"/>
              </a:ext>
            </a:extLst>
          </p:cNvPr>
          <p:cNvSpPr txBox="1"/>
          <p:nvPr/>
        </p:nvSpPr>
        <p:spPr>
          <a:xfrm>
            <a:off x="7297286" y="2841950"/>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[Acetate]</a:t>
            </a:r>
            <a:endParaRPr lang="en-US" sz="1200" i="1" dirty="0">
              <a:latin typeface="Times New Roman" panose="02020603050405020304" pitchFamily="18" charset="0"/>
              <a:cs typeface="Times New Roman" panose="02020603050405020304" pitchFamily="18" charset="0"/>
            </a:endParaRPr>
          </a:p>
        </p:txBody>
      </p:sp>
      <p:sp>
        <p:nvSpPr>
          <p:cNvPr id="33" name="TextBox 41">
            <a:extLst>
              <a:ext uri="{FF2B5EF4-FFF2-40B4-BE49-F238E27FC236}">
                <a16:creationId xmlns:a16="http://schemas.microsoft.com/office/drawing/2014/main" id="{596A1D73-7A0D-49A7-9AD0-B0536A7B1542}"/>
              </a:ext>
            </a:extLst>
          </p:cNvPr>
          <p:cNvSpPr txBox="1"/>
          <p:nvPr/>
        </p:nvSpPr>
        <p:spPr>
          <a:xfrm>
            <a:off x="7301547" y="2591892"/>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[Xylose]</a:t>
            </a:r>
            <a:endParaRPr lang="en-US" sz="1200" i="1" dirty="0">
              <a:latin typeface="Times New Roman" panose="02020603050405020304" pitchFamily="18" charset="0"/>
              <a:cs typeface="Times New Roman" panose="02020603050405020304" pitchFamily="18" charset="0"/>
            </a:endParaRPr>
          </a:p>
        </p:txBody>
      </p:sp>
      <p:sp>
        <p:nvSpPr>
          <p:cNvPr id="35" name="Rectangle 34">
            <a:extLst>
              <a:ext uri="{FF2B5EF4-FFF2-40B4-BE49-F238E27FC236}">
                <a16:creationId xmlns:a16="http://schemas.microsoft.com/office/drawing/2014/main" id="{0CB6D7C6-976B-4F15-A888-E2D11487155A}"/>
              </a:ext>
            </a:extLst>
          </p:cNvPr>
          <p:cNvSpPr/>
          <p:nvPr/>
        </p:nvSpPr>
        <p:spPr>
          <a:xfrm>
            <a:off x="7084734" y="2249866"/>
            <a:ext cx="71812" cy="70442"/>
          </a:xfrm>
          <a:prstGeom prst="rect">
            <a:avLst/>
          </a:prstGeom>
          <a:solidFill>
            <a:srgbClr val="38572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6" name="ZoneTexte 35">
            <a:extLst>
              <a:ext uri="{FF2B5EF4-FFF2-40B4-BE49-F238E27FC236}">
                <a16:creationId xmlns:a16="http://schemas.microsoft.com/office/drawing/2014/main" id="{A6A8C6BA-A084-402F-8EC8-5B07E7A74E14}"/>
              </a:ext>
            </a:extLst>
          </p:cNvPr>
          <p:cNvSpPr txBox="1"/>
          <p:nvPr/>
        </p:nvSpPr>
        <p:spPr>
          <a:xfrm>
            <a:off x="3368778" y="4200833"/>
            <a:ext cx="3057832" cy="923330"/>
          </a:xfrm>
          <a:prstGeom prst="rect">
            <a:avLst/>
          </a:prstGeom>
          <a:noFill/>
        </p:spPr>
        <p:txBody>
          <a:bodyPr wrap="square" rtlCol="0">
            <a:spAutoFit/>
          </a:bodyPr>
          <a:lstStyle/>
          <a:p>
            <a:r>
              <a:rPr lang="fr-BE" dirty="0"/>
              <a:t>As </a:t>
            </a:r>
            <a:r>
              <a:rPr lang="fr-BE" dirty="0" err="1"/>
              <a:t>shown</a:t>
            </a:r>
            <a:r>
              <a:rPr lang="fr-BE" dirty="0"/>
              <a:t> </a:t>
            </a:r>
            <a:r>
              <a:rPr lang="fr-BE" dirty="0" err="1"/>
              <a:t>before</a:t>
            </a:r>
            <a:r>
              <a:rPr lang="fr-BE" dirty="0"/>
              <a:t>, </a:t>
            </a:r>
            <a:r>
              <a:rPr lang="fr-BE" i="1" dirty="0"/>
              <a:t>E. gracilis </a:t>
            </a:r>
            <a:r>
              <a:rPr lang="fr-BE" dirty="0" err="1"/>
              <a:t>was</a:t>
            </a:r>
            <a:r>
              <a:rPr lang="fr-BE" dirty="0"/>
              <a:t> not able to </a:t>
            </a:r>
            <a:r>
              <a:rPr lang="fr-BE" dirty="0" err="1"/>
              <a:t>assimilate</a:t>
            </a:r>
            <a:r>
              <a:rPr lang="fr-BE" dirty="0"/>
              <a:t> glucose or xylose </a:t>
            </a:r>
            <a:endParaRPr lang="en-US" dirty="0"/>
          </a:p>
        </p:txBody>
      </p:sp>
      <p:sp>
        <p:nvSpPr>
          <p:cNvPr id="37" name="ZoneTexte 36">
            <a:extLst>
              <a:ext uri="{FF2B5EF4-FFF2-40B4-BE49-F238E27FC236}">
                <a16:creationId xmlns:a16="http://schemas.microsoft.com/office/drawing/2014/main" id="{6C1881BE-91EA-4523-8E94-21A72F0D7547}"/>
              </a:ext>
            </a:extLst>
          </p:cNvPr>
          <p:cNvSpPr txBox="1"/>
          <p:nvPr/>
        </p:nvSpPr>
        <p:spPr>
          <a:xfrm>
            <a:off x="8852477" y="4200833"/>
            <a:ext cx="3057832" cy="1477328"/>
          </a:xfrm>
          <a:prstGeom prst="rect">
            <a:avLst/>
          </a:prstGeom>
          <a:noFill/>
        </p:spPr>
        <p:txBody>
          <a:bodyPr wrap="square" rtlCol="0">
            <a:spAutoFit/>
          </a:bodyPr>
          <a:lstStyle/>
          <a:p>
            <a:r>
              <a:rPr lang="fr-BE" i="1" dirty="0"/>
              <a:t>A. </a:t>
            </a:r>
            <a:r>
              <a:rPr lang="fr-BE" i="1" dirty="0" err="1"/>
              <a:t>protothecoides</a:t>
            </a:r>
            <a:r>
              <a:rPr lang="fr-BE" i="1" dirty="0"/>
              <a:t> </a:t>
            </a:r>
            <a:r>
              <a:rPr lang="fr-BE" dirty="0" err="1"/>
              <a:t>could</a:t>
            </a:r>
            <a:r>
              <a:rPr lang="fr-BE" dirty="0"/>
              <a:t> </a:t>
            </a:r>
            <a:r>
              <a:rPr lang="fr-BE" dirty="0" err="1"/>
              <a:t>assimilate</a:t>
            </a:r>
            <a:r>
              <a:rPr lang="fr-BE" dirty="0"/>
              <a:t> glucose and </a:t>
            </a:r>
            <a:r>
              <a:rPr lang="fr-BE" dirty="0" err="1"/>
              <a:t>acetate</a:t>
            </a:r>
            <a:r>
              <a:rPr lang="fr-BE" dirty="0"/>
              <a:t> at the </a:t>
            </a:r>
            <a:r>
              <a:rPr lang="fr-BE" dirty="0" err="1"/>
              <a:t>same</a:t>
            </a:r>
            <a:r>
              <a:rPr lang="fr-BE" dirty="0"/>
              <a:t> time, but </a:t>
            </a:r>
            <a:r>
              <a:rPr lang="fr-BE" dirty="0" err="1"/>
              <a:t>also</a:t>
            </a:r>
            <a:r>
              <a:rPr lang="fr-BE" dirty="0"/>
              <a:t> xylose </a:t>
            </a:r>
            <a:r>
              <a:rPr lang="fr-BE" dirty="0" err="1"/>
              <a:t>with</a:t>
            </a:r>
            <a:r>
              <a:rPr lang="fr-BE" dirty="0"/>
              <a:t> a </a:t>
            </a:r>
            <a:r>
              <a:rPr lang="fr-BE" dirty="0" err="1"/>
              <a:t>delayed</a:t>
            </a:r>
            <a:r>
              <a:rPr lang="fr-BE" dirty="0"/>
              <a:t> </a:t>
            </a:r>
            <a:r>
              <a:rPr lang="fr-BE" dirty="0" err="1"/>
              <a:t>response</a:t>
            </a:r>
            <a:r>
              <a:rPr lang="fr-BE" i="1" dirty="0"/>
              <a:t> </a:t>
            </a:r>
            <a:endParaRPr lang="en-US" i="1" dirty="0"/>
          </a:p>
        </p:txBody>
      </p:sp>
      <p:graphicFrame>
        <p:nvGraphicFramePr>
          <p:cNvPr id="2" name="Chart 10">
            <a:extLst>
              <a:ext uri="{FF2B5EF4-FFF2-40B4-BE49-F238E27FC236}">
                <a16:creationId xmlns:a16="http://schemas.microsoft.com/office/drawing/2014/main" id="{55313E08-1BBA-A529-BC9D-6D70AF6C9F00}"/>
              </a:ext>
            </a:extLst>
          </p:cNvPr>
          <p:cNvGraphicFramePr>
            <a:graphicFrameLocks/>
          </p:cNvGraphicFramePr>
          <p:nvPr>
            <p:extLst>
              <p:ext uri="{D42A27DB-BD31-4B8C-83A1-F6EECF244321}">
                <p14:modId xmlns:p14="http://schemas.microsoft.com/office/powerpoint/2010/main" val="1292930667"/>
              </p:ext>
            </p:extLst>
          </p:nvPr>
        </p:nvGraphicFramePr>
        <p:xfrm>
          <a:off x="13523" y="992781"/>
          <a:ext cx="4953000" cy="3762375"/>
        </p:xfrm>
        <a:graphic>
          <a:graphicData uri="http://schemas.openxmlformats.org/drawingml/2006/chart">
            <c:chart xmlns:c="http://schemas.openxmlformats.org/drawingml/2006/chart" xmlns:r="http://schemas.openxmlformats.org/officeDocument/2006/relationships" r:id="rId4"/>
          </a:graphicData>
        </a:graphic>
      </p:graphicFrame>
      <p:sp>
        <p:nvSpPr>
          <p:cNvPr id="3" name="ZoneTexte 2">
            <a:extLst>
              <a:ext uri="{FF2B5EF4-FFF2-40B4-BE49-F238E27FC236}">
                <a16:creationId xmlns:a16="http://schemas.microsoft.com/office/drawing/2014/main" id="{4A3492EB-AF8B-E18A-1813-7E1EF5E333C7}"/>
              </a:ext>
            </a:extLst>
          </p:cNvPr>
          <p:cNvSpPr txBox="1"/>
          <p:nvPr/>
        </p:nvSpPr>
        <p:spPr>
          <a:xfrm>
            <a:off x="1391601" y="808115"/>
            <a:ext cx="1154433" cy="369332"/>
          </a:xfrm>
          <a:prstGeom prst="rect">
            <a:avLst/>
          </a:prstGeom>
          <a:noFill/>
        </p:spPr>
        <p:txBody>
          <a:bodyPr wrap="square" rtlCol="0">
            <a:spAutoFit/>
          </a:bodyPr>
          <a:lstStyle/>
          <a:p>
            <a:pPr algn="ctr"/>
            <a:r>
              <a:rPr lang="fr-BE" b="1" dirty="0"/>
              <a:t>Mix</a:t>
            </a:r>
            <a:endParaRPr lang="en-US" b="1" dirty="0"/>
          </a:p>
        </p:txBody>
      </p:sp>
    </p:spTree>
    <p:extLst>
      <p:ext uri="{BB962C8B-B14F-4D97-AF65-F5344CB8AC3E}">
        <p14:creationId xmlns:p14="http://schemas.microsoft.com/office/powerpoint/2010/main" val="3901424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B8DF2-38C9-55DD-87A5-FC92E64311FF}"/>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Fatty acid content</a:t>
            </a:r>
          </a:p>
        </p:txBody>
      </p:sp>
      <p:graphicFrame>
        <p:nvGraphicFramePr>
          <p:cNvPr id="7" name="Chart 2">
            <a:extLst>
              <a:ext uri="{FF2B5EF4-FFF2-40B4-BE49-F238E27FC236}">
                <a16:creationId xmlns:a16="http://schemas.microsoft.com/office/drawing/2014/main" id="{3996FE6E-5031-4BE5-BA91-EDDE1C4F4636}"/>
              </a:ext>
            </a:extLst>
          </p:cNvPr>
          <p:cNvGraphicFramePr>
            <a:graphicFrameLocks/>
          </p:cNvGraphicFramePr>
          <p:nvPr>
            <p:extLst>
              <p:ext uri="{D42A27DB-BD31-4B8C-83A1-F6EECF244321}">
                <p14:modId xmlns:p14="http://schemas.microsoft.com/office/powerpoint/2010/main" val="807802956"/>
              </p:ext>
            </p:extLst>
          </p:nvPr>
        </p:nvGraphicFramePr>
        <p:xfrm>
          <a:off x="5896402" y="958849"/>
          <a:ext cx="5029729" cy="3030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1">
            <a:extLst>
              <a:ext uri="{FF2B5EF4-FFF2-40B4-BE49-F238E27FC236}">
                <a16:creationId xmlns:a16="http://schemas.microsoft.com/office/drawing/2014/main" id="{F9FC11A5-B063-4149-821C-1B9561F33090}"/>
              </a:ext>
            </a:extLst>
          </p:cNvPr>
          <p:cNvGraphicFramePr>
            <a:graphicFrameLocks/>
          </p:cNvGraphicFramePr>
          <p:nvPr>
            <p:extLst>
              <p:ext uri="{D42A27DB-BD31-4B8C-83A1-F6EECF244321}">
                <p14:modId xmlns:p14="http://schemas.microsoft.com/office/powerpoint/2010/main" val="1504996104"/>
              </p:ext>
            </p:extLst>
          </p:nvPr>
        </p:nvGraphicFramePr>
        <p:xfrm>
          <a:off x="858736" y="1106487"/>
          <a:ext cx="4900082" cy="29564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68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67BCCB-EC59-658B-2BF0-77B7AFFA1477}"/>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Fatty acid distribution</a:t>
            </a:r>
          </a:p>
        </p:txBody>
      </p:sp>
      <p:graphicFrame>
        <p:nvGraphicFramePr>
          <p:cNvPr id="5" name="Chart 7">
            <a:extLst>
              <a:ext uri="{FF2B5EF4-FFF2-40B4-BE49-F238E27FC236}">
                <a16:creationId xmlns:a16="http://schemas.microsoft.com/office/drawing/2014/main" id="{484AFE6C-CC26-F53F-BB0F-96398D87A9B5}"/>
              </a:ext>
            </a:extLst>
          </p:cNvPr>
          <p:cNvGraphicFramePr>
            <a:graphicFrameLocks/>
          </p:cNvGraphicFramePr>
          <p:nvPr>
            <p:extLst>
              <p:ext uri="{D42A27DB-BD31-4B8C-83A1-F6EECF244321}">
                <p14:modId xmlns:p14="http://schemas.microsoft.com/office/powerpoint/2010/main" val="2891743760"/>
              </p:ext>
            </p:extLst>
          </p:nvPr>
        </p:nvGraphicFramePr>
        <p:xfrm>
          <a:off x="3133936" y="786658"/>
          <a:ext cx="315468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8">
            <a:extLst>
              <a:ext uri="{FF2B5EF4-FFF2-40B4-BE49-F238E27FC236}">
                <a16:creationId xmlns:a16="http://schemas.microsoft.com/office/drawing/2014/main" id="{9CF78A59-E3CF-08D1-1407-76781BF6469F}"/>
              </a:ext>
            </a:extLst>
          </p:cNvPr>
          <p:cNvGraphicFramePr>
            <a:graphicFrameLocks/>
          </p:cNvGraphicFramePr>
          <p:nvPr>
            <p:extLst>
              <p:ext uri="{D42A27DB-BD31-4B8C-83A1-F6EECF244321}">
                <p14:modId xmlns:p14="http://schemas.microsoft.com/office/powerpoint/2010/main" val="325953247"/>
              </p:ext>
            </p:extLst>
          </p:nvPr>
        </p:nvGraphicFramePr>
        <p:xfrm>
          <a:off x="3042496" y="3110200"/>
          <a:ext cx="332841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9">
            <a:extLst>
              <a:ext uri="{FF2B5EF4-FFF2-40B4-BE49-F238E27FC236}">
                <a16:creationId xmlns:a16="http://schemas.microsoft.com/office/drawing/2014/main" id="{B608A11D-67EA-E84F-4B04-14499734FBF1}"/>
              </a:ext>
            </a:extLst>
          </p:cNvPr>
          <p:cNvGraphicFramePr>
            <a:graphicFrameLocks/>
          </p:cNvGraphicFramePr>
          <p:nvPr>
            <p:extLst>
              <p:ext uri="{D42A27DB-BD31-4B8C-83A1-F6EECF244321}">
                <p14:modId xmlns:p14="http://schemas.microsoft.com/office/powerpoint/2010/main" val="352295159"/>
              </p:ext>
            </p:extLst>
          </p:nvPr>
        </p:nvGraphicFramePr>
        <p:xfrm>
          <a:off x="6096000" y="857919"/>
          <a:ext cx="2560961"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10">
            <a:extLst>
              <a:ext uri="{FF2B5EF4-FFF2-40B4-BE49-F238E27FC236}">
                <a16:creationId xmlns:a16="http://schemas.microsoft.com/office/drawing/2014/main" id="{DE015977-AE95-A3A1-6A7E-4B5326B86734}"/>
              </a:ext>
            </a:extLst>
          </p:cNvPr>
          <p:cNvGraphicFramePr>
            <a:graphicFrameLocks/>
          </p:cNvGraphicFramePr>
          <p:nvPr>
            <p:extLst>
              <p:ext uri="{D42A27DB-BD31-4B8C-83A1-F6EECF244321}">
                <p14:modId xmlns:p14="http://schemas.microsoft.com/office/powerpoint/2010/main" val="1835318445"/>
              </p:ext>
            </p:extLst>
          </p:nvPr>
        </p:nvGraphicFramePr>
        <p:xfrm>
          <a:off x="6096000" y="3292660"/>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640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4DC660-9452-E63F-6134-647951128363}"/>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Total protein and storage carbohydrate content</a:t>
            </a:r>
          </a:p>
        </p:txBody>
      </p:sp>
      <p:graphicFrame>
        <p:nvGraphicFramePr>
          <p:cNvPr id="7" name="Chart 1">
            <a:extLst>
              <a:ext uri="{FF2B5EF4-FFF2-40B4-BE49-F238E27FC236}">
                <a16:creationId xmlns:a16="http://schemas.microsoft.com/office/drawing/2014/main" id="{4A0BD27C-FD84-486B-A27F-743590F7D417}"/>
              </a:ext>
            </a:extLst>
          </p:cNvPr>
          <p:cNvGraphicFramePr>
            <a:graphicFrameLocks/>
          </p:cNvGraphicFramePr>
          <p:nvPr>
            <p:extLst>
              <p:ext uri="{D42A27DB-BD31-4B8C-83A1-F6EECF244321}">
                <p14:modId xmlns:p14="http://schemas.microsoft.com/office/powerpoint/2010/main" val="1677158310"/>
              </p:ext>
            </p:extLst>
          </p:nvPr>
        </p:nvGraphicFramePr>
        <p:xfrm>
          <a:off x="858736" y="1039506"/>
          <a:ext cx="4384008" cy="37418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1">
            <a:extLst>
              <a:ext uri="{FF2B5EF4-FFF2-40B4-BE49-F238E27FC236}">
                <a16:creationId xmlns:a16="http://schemas.microsoft.com/office/drawing/2014/main" id="{2129E541-D42D-438F-A945-FA431355B496}"/>
              </a:ext>
            </a:extLst>
          </p:cNvPr>
          <p:cNvGraphicFramePr>
            <a:graphicFrameLocks/>
          </p:cNvGraphicFramePr>
          <p:nvPr>
            <p:extLst>
              <p:ext uri="{D42A27DB-BD31-4B8C-83A1-F6EECF244321}">
                <p14:modId xmlns:p14="http://schemas.microsoft.com/office/powerpoint/2010/main" val="2841824803"/>
              </p:ext>
            </p:extLst>
          </p:nvPr>
        </p:nvGraphicFramePr>
        <p:xfrm>
          <a:off x="5753099" y="692603"/>
          <a:ext cx="5461907" cy="39555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4207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a:extLst>
              <a:ext uri="{FF2B5EF4-FFF2-40B4-BE49-F238E27FC236}">
                <a16:creationId xmlns:a16="http://schemas.microsoft.com/office/drawing/2014/main" id="{87858306-6254-5826-2020-464C8F13422E}"/>
              </a:ext>
            </a:extLst>
          </p:cNvPr>
          <p:cNvGraphicFramePr>
            <a:graphicFrameLocks noChangeAspect="1"/>
          </p:cNvGraphicFramePr>
          <p:nvPr>
            <p:extLst>
              <p:ext uri="{D42A27DB-BD31-4B8C-83A1-F6EECF244321}">
                <p14:modId xmlns:p14="http://schemas.microsoft.com/office/powerpoint/2010/main" val="999745791"/>
              </p:ext>
            </p:extLst>
          </p:nvPr>
        </p:nvGraphicFramePr>
        <p:xfrm>
          <a:off x="747713" y="974725"/>
          <a:ext cx="10696575" cy="4905375"/>
        </p:xfrm>
        <a:graphic>
          <a:graphicData uri="http://schemas.openxmlformats.org/presentationml/2006/ole">
            <mc:AlternateContent xmlns:mc="http://schemas.openxmlformats.org/markup-compatibility/2006">
              <mc:Choice xmlns:v="urn:schemas-microsoft-com:vml" Requires="v">
                <p:oleObj name="Worksheet" r:id="rId2" imgW="10696693" imgH="4905511" progId="Excel.Sheet.12">
                  <p:embed/>
                </p:oleObj>
              </mc:Choice>
              <mc:Fallback>
                <p:oleObj name="Worksheet" r:id="rId2" imgW="10696693" imgH="4905511" progId="Excel.Sheet.12">
                  <p:embed/>
                  <p:pic>
                    <p:nvPicPr>
                      <p:cNvPr id="5" name="Objet 4">
                        <a:extLst>
                          <a:ext uri="{FF2B5EF4-FFF2-40B4-BE49-F238E27FC236}">
                            <a16:creationId xmlns:a16="http://schemas.microsoft.com/office/drawing/2014/main" id="{87858306-6254-5826-2020-464C8F13422E}"/>
                          </a:ext>
                        </a:extLst>
                      </p:cNvPr>
                      <p:cNvPicPr/>
                      <p:nvPr/>
                    </p:nvPicPr>
                    <p:blipFill>
                      <a:blip r:embed="rId3"/>
                      <a:stretch>
                        <a:fillRect/>
                      </a:stretch>
                    </p:blipFill>
                    <p:spPr>
                      <a:xfrm>
                        <a:off x="747713" y="974725"/>
                        <a:ext cx="10696575" cy="4905375"/>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9AF99C0D-657C-5921-8F07-22FD25C5FE38}"/>
              </a:ext>
            </a:extLst>
          </p:cNvPr>
          <p:cNvSpPr/>
          <p:nvPr/>
        </p:nvSpPr>
        <p:spPr>
          <a:xfrm>
            <a:off x="592794" y="0"/>
            <a:ext cx="11006412" cy="461665"/>
          </a:xfrm>
          <a:prstGeom prst="rect">
            <a:avLst/>
          </a:prstGeom>
        </p:spPr>
        <p:txBody>
          <a:bodyPr wrap="square">
            <a:spAutoFit/>
          </a:bodyPr>
          <a:lstStyle/>
          <a:p>
            <a:pPr algn="ctr"/>
            <a:r>
              <a:rPr lang="en-US" sz="2400" b="1" dirty="0">
                <a:cs typeface="Times New Roman" panose="02020603050405020304" pitchFamily="18" charset="0"/>
              </a:rPr>
              <a:t>Summary of the results</a:t>
            </a:r>
          </a:p>
        </p:txBody>
      </p:sp>
    </p:spTree>
    <p:extLst>
      <p:ext uri="{BB962C8B-B14F-4D97-AF65-F5344CB8AC3E}">
        <p14:creationId xmlns:p14="http://schemas.microsoft.com/office/powerpoint/2010/main" val="2478054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7">
            <a:extLst>
              <a:ext uri="{FF2B5EF4-FFF2-40B4-BE49-F238E27FC236}">
                <a16:creationId xmlns:a16="http://schemas.microsoft.com/office/drawing/2014/main" id="{09851753-3DAC-166A-6897-1ABA7D952786}"/>
              </a:ext>
            </a:extLst>
          </p:cNvPr>
          <p:cNvGraphicFramePr>
            <a:graphicFrameLocks/>
          </p:cNvGraphicFramePr>
          <p:nvPr>
            <p:extLst>
              <p:ext uri="{D42A27DB-BD31-4B8C-83A1-F6EECF244321}">
                <p14:modId xmlns:p14="http://schemas.microsoft.com/office/powerpoint/2010/main" val="2551943592"/>
              </p:ext>
            </p:extLst>
          </p:nvPr>
        </p:nvGraphicFramePr>
        <p:xfrm>
          <a:off x="26719" y="1002587"/>
          <a:ext cx="3887929" cy="2836531"/>
        </p:xfrm>
        <a:graphic>
          <a:graphicData uri="http://schemas.openxmlformats.org/drawingml/2006/chart">
            <c:chart xmlns:c="http://schemas.openxmlformats.org/drawingml/2006/chart" xmlns:r="http://schemas.openxmlformats.org/officeDocument/2006/relationships" r:id="rId2"/>
          </a:graphicData>
        </a:graphic>
      </p:graphicFrame>
      <p:sp>
        <p:nvSpPr>
          <p:cNvPr id="5" name="ZoneTexte 4">
            <a:extLst>
              <a:ext uri="{FF2B5EF4-FFF2-40B4-BE49-F238E27FC236}">
                <a16:creationId xmlns:a16="http://schemas.microsoft.com/office/drawing/2014/main" id="{D084EAE5-60B5-230A-DE43-021064F24FAC}"/>
              </a:ext>
            </a:extLst>
          </p:cNvPr>
          <p:cNvSpPr txBox="1"/>
          <p:nvPr/>
        </p:nvSpPr>
        <p:spPr>
          <a:xfrm>
            <a:off x="5871727" y="365185"/>
            <a:ext cx="1154433" cy="369332"/>
          </a:xfrm>
          <a:prstGeom prst="rect">
            <a:avLst/>
          </a:prstGeom>
          <a:noFill/>
        </p:spPr>
        <p:txBody>
          <a:bodyPr wrap="square" rtlCol="0">
            <a:spAutoFit/>
          </a:bodyPr>
          <a:lstStyle/>
          <a:p>
            <a:pPr algn="ctr"/>
            <a:r>
              <a:rPr lang="fr-BE" dirty="0"/>
              <a:t>Glucose</a:t>
            </a:r>
            <a:endParaRPr lang="en-US" dirty="0"/>
          </a:p>
        </p:txBody>
      </p:sp>
      <p:sp>
        <p:nvSpPr>
          <p:cNvPr id="6" name="Rectangle 5">
            <a:extLst>
              <a:ext uri="{FF2B5EF4-FFF2-40B4-BE49-F238E27FC236}">
                <a16:creationId xmlns:a16="http://schemas.microsoft.com/office/drawing/2014/main" id="{C6229FFA-28FE-9D07-50E8-559B63037254}"/>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Growth parameters and nutrient consumption</a:t>
            </a:r>
          </a:p>
        </p:txBody>
      </p:sp>
      <p:graphicFrame>
        <p:nvGraphicFramePr>
          <p:cNvPr id="8" name="Chart 1">
            <a:extLst>
              <a:ext uri="{FF2B5EF4-FFF2-40B4-BE49-F238E27FC236}">
                <a16:creationId xmlns:a16="http://schemas.microsoft.com/office/drawing/2014/main" id="{BA4C4417-19B3-42DE-855E-CCED082A776A}"/>
              </a:ext>
            </a:extLst>
          </p:cNvPr>
          <p:cNvGraphicFramePr>
            <a:graphicFrameLocks/>
          </p:cNvGraphicFramePr>
          <p:nvPr>
            <p:extLst>
              <p:ext uri="{D42A27DB-BD31-4B8C-83A1-F6EECF244321}">
                <p14:modId xmlns:p14="http://schemas.microsoft.com/office/powerpoint/2010/main" val="2725853486"/>
              </p:ext>
            </p:extLst>
          </p:nvPr>
        </p:nvGraphicFramePr>
        <p:xfrm>
          <a:off x="3939036" y="734517"/>
          <a:ext cx="2114550" cy="3427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2">
            <a:extLst>
              <a:ext uri="{FF2B5EF4-FFF2-40B4-BE49-F238E27FC236}">
                <a16:creationId xmlns:a16="http://schemas.microsoft.com/office/drawing/2014/main" id="{BB014263-EAEB-4BAA-A1D7-8B6A565DBB3A}"/>
              </a:ext>
            </a:extLst>
          </p:cNvPr>
          <p:cNvGraphicFramePr>
            <a:graphicFrameLocks/>
          </p:cNvGraphicFramePr>
          <p:nvPr>
            <p:extLst>
              <p:ext uri="{D42A27DB-BD31-4B8C-83A1-F6EECF244321}">
                <p14:modId xmlns:p14="http://schemas.microsoft.com/office/powerpoint/2010/main" val="2249286714"/>
              </p:ext>
            </p:extLst>
          </p:nvPr>
        </p:nvGraphicFramePr>
        <p:xfrm>
          <a:off x="6227210" y="892751"/>
          <a:ext cx="2114550" cy="30562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1">
            <a:extLst>
              <a:ext uri="{FF2B5EF4-FFF2-40B4-BE49-F238E27FC236}">
                <a16:creationId xmlns:a16="http://schemas.microsoft.com/office/drawing/2014/main" id="{704F6C45-16AC-4985-96CB-8EEC712BF6B9}"/>
              </a:ext>
            </a:extLst>
          </p:cNvPr>
          <p:cNvGraphicFramePr>
            <a:graphicFrameLocks/>
          </p:cNvGraphicFramePr>
          <p:nvPr>
            <p:extLst>
              <p:ext uri="{D42A27DB-BD31-4B8C-83A1-F6EECF244321}">
                <p14:modId xmlns:p14="http://schemas.microsoft.com/office/powerpoint/2010/main" val="3977807975"/>
              </p:ext>
            </p:extLst>
          </p:nvPr>
        </p:nvGraphicFramePr>
        <p:xfrm>
          <a:off x="8783929" y="582944"/>
          <a:ext cx="2380038" cy="19552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
            <a:extLst>
              <a:ext uri="{FF2B5EF4-FFF2-40B4-BE49-F238E27FC236}">
                <a16:creationId xmlns:a16="http://schemas.microsoft.com/office/drawing/2014/main" id="{8CE1AC20-02E8-4058-B364-9E4D2B9E52E7}"/>
              </a:ext>
            </a:extLst>
          </p:cNvPr>
          <p:cNvGraphicFramePr>
            <a:graphicFrameLocks/>
          </p:cNvGraphicFramePr>
          <p:nvPr>
            <p:extLst>
              <p:ext uri="{D42A27DB-BD31-4B8C-83A1-F6EECF244321}">
                <p14:modId xmlns:p14="http://schemas.microsoft.com/office/powerpoint/2010/main" val="533669169"/>
              </p:ext>
            </p:extLst>
          </p:nvPr>
        </p:nvGraphicFramePr>
        <p:xfrm>
          <a:off x="8870616" y="2337088"/>
          <a:ext cx="2466975" cy="1955224"/>
        </p:xfrm>
        <a:graphic>
          <a:graphicData uri="http://schemas.openxmlformats.org/drawingml/2006/chart">
            <c:chart xmlns:c="http://schemas.openxmlformats.org/drawingml/2006/chart" xmlns:r="http://schemas.openxmlformats.org/officeDocument/2006/relationships" r:id="rId6"/>
          </a:graphicData>
        </a:graphic>
      </p:graphicFrame>
      <p:sp>
        <p:nvSpPr>
          <p:cNvPr id="12" name="Rectangle 11">
            <a:extLst>
              <a:ext uri="{FF2B5EF4-FFF2-40B4-BE49-F238E27FC236}">
                <a16:creationId xmlns:a16="http://schemas.microsoft.com/office/drawing/2014/main" id="{DABA79F0-D36F-3134-A121-B72E227DA6DF}"/>
              </a:ext>
            </a:extLst>
          </p:cNvPr>
          <p:cNvSpPr/>
          <p:nvPr/>
        </p:nvSpPr>
        <p:spPr>
          <a:xfrm>
            <a:off x="6803793" y="4114717"/>
            <a:ext cx="66502" cy="72436"/>
          </a:xfrm>
          <a:prstGeom prst="rect">
            <a:avLst/>
          </a:prstGeom>
          <a:solidFill>
            <a:srgbClr val="9DC3E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53C0BC3-8851-532B-5665-6C3AFFC4133F}"/>
              </a:ext>
            </a:extLst>
          </p:cNvPr>
          <p:cNvSpPr/>
          <p:nvPr/>
        </p:nvSpPr>
        <p:spPr>
          <a:xfrm>
            <a:off x="7713130" y="4107190"/>
            <a:ext cx="66502" cy="72436"/>
          </a:xfrm>
          <a:prstGeom prst="rect">
            <a:avLst/>
          </a:prstGeom>
          <a:solidFill>
            <a:srgbClr val="38572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2">
            <a:extLst>
              <a:ext uri="{FF2B5EF4-FFF2-40B4-BE49-F238E27FC236}">
                <a16:creationId xmlns:a16="http://schemas.microsoft.com/office/drawing/2014/main" id="{5CFDD306-C280-DDE3-FD4F-6390D259A0A9}"/>
              </a:ext>
            </a:extLst>
          </p:cNvPr>
          <p:cNvSpPr txBox="1"/>
          <p:nvPr/>
        </p:nvSpPr>
        <p:spPr>
          <a:xfrm>
            <a:off x="6828070" y="3992854"/>
            <a:ext cx="860783" cy="276999"/>
          </a:xfrm>
          <a:prstGeom prst="rect">
            <a:avLst/>
          </a:prstGeom>
          <a:noFill/>
        </p:spPr>
        <p:txBody>
          <a:bodyPr wrap="square" rtlCol="0">
            <a:spAutoFit/>
          </a:bodyPr>
          <a:lstStyle/>
          <a:p>
            <a:r>
              <a:rPr lang="en-US" sz="1200" i="1" dirty="0" err="1">
                <a:latin typeface="Times New Roman" panose="02020603050405020304" pitchFamily="18" charset="0"/>
                <a:cs typeface="Times New Roman" panose="02020603050405020304" pitchFamily="18" charset="0"/>
              </a:rPr>
              <a:t>Galdieria</a:t>
            </a:r>
            <a:endParaRPr lang="en-US" sz="1200" i="1" dirty="0">
              <a:latin typeface="Times New Roman" panose="02020603050405020304" pitchFamily="18" charset="0"/>
              <a:cs typeface="Times New Roman" panose="02020603050405020304" pitchFamily="18" charset="0"/>
            </a:endParaRPr>
          </a:p>
        </p:txBody>
      </p:sp>
      <p:sp>
        <p:nvSpPr>
          <p:cNvPr id="17" name="TextBox 14">
            <a:extLst>
              <a:ext uri="{FF2B5EF4-FFF2-40B4-BE49-F238E27FC236}">
                <a16:creationId xmlns:a16="http://schemas.microsoft.com/office/drawing/2014/main" id="{11778E34-0936-2E8E-05EC-D97969C82377}"/>
              </a:ext>
            </a:extLst>
          </p:cNvPr>
          <p:cNvSpPr txBox="1"/>
          <p:nvPr/>
        </p:nvSpPr>
        <p:spPr>
          <a:xfrm>
            <a:off x="7729536" y="3992854"/>
            <a:ext cx="1236041" cy="276999"/>
          </a:xfrm>
          <a:prstGeom prst="rect">
            <a:avLst/>
          </a:prstGeom>
          <a:noFill/>
        </p:spPr>
        <p:txBody>
          <a:bodyPr wrap="square" lIns="91440" tIns="45720" rIns="91440" bIns="45720" rtlCol="0" anchor="t">
            <a:spAutoFit/>
          </a:bodyPr>
          <a:lstStyle/>
          <a:p>
            <a:r>
              <a:rPr lang="en-US" sz="1200" i="1" dirty="0" err="1">
                <a:latin typeface="Times New Roman"/>
                <a:cs typeface="Times New Roman"/>
              </a:rPr>
              <a:t>Auxenohlorella</a:t>
            </a:r>
            <a:endParaRPr lang="en-US" sz="1200" i="1" dirty="0" err="1">
              <a:latin typeface="Times New Roman" panose="02020603050405020304" pitchFamily="18" charset="0"/>
              <a:cs typeface="Times New Roman" panose="02020603050405020304" pitchFamily="18" charset="0"/>
            </a:endParaRPr>
          </a:p>
        </p:txBody>
      </p:sp>
      <p:cxnSp>
        <p:nvCxnSpPr>
          <p:cNvPr id="18" name="Straight Connector 30">
            <a:extLst>
              <a:ext uri="{FF2B5EF4-FFF2-40B4-BE49-F238E27FC236}">
                <a16:creationId xmlns:a16="http://schemas.microsoft.com/office/drawing/2014/main" id="{604D159E-E32A-C6DB-AC96-70C893186D67}"/>
              </a:ext>
            </a:extLst>
          </p:cNvPr>
          <p:cNvCxnSpPr/>
          <p:nvPr/>
        </p:nvCxnSpPr>
        <p:spPr>
          <a:xfrm>
            <a:off x="2446838" y="3811910"/>
            <a:ext cx="366944" cy="0"/>
          </a:xfrm>
          <a:prstGeom prst="line">
            <a:avLst/>
          </a:prstGeom>
          <a:ln w="12700">
            <a:solidFill>
              <a:srgbClr val="C65A11"/>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26">
            <a:extLst>
              <a:ext uri="{FF2B5EF4-FFF2-40B4-BE49-F238E27FC236}">
                <a16:creationId xmlns:a16="http://schemas.microsoft.com/office/drawing/2014/main" id="{F756777E-26D4-F316-7E38-7863864BD06C}"/>
              </a:ext>
            </a:extLst>
          </p:cNvPr>
          <p:cNvCxnSpPr/>
          <p:nvPr/>
        </p:nvCxnSpPr>
        <p:spPr>
          <a:xfrm>
            <a:off x="261764" y="4063587"/>
            <a:ext cx="366944" cy="0"/>
          </a:xfrm>
          <a:prstGeom prst="line">
            <a:avLst/>
          </a:prstGeom>
          <a:ln w="12700">
            <a:solidFill>
              <a:srgbClr val="2E75B6"/>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5">
            <a:extLst>
              <a:ext uri="{FF2B5EF4-FFF2-40B4-BE49-F238E27FC236}">
                <a16:creationId xmlns:a16="http://schemas.microsoft.com/office/drawing/2014/main" id="{EA675B7B-8003-1508-1DB9-6F2714FC9C70}"/>
              </a:ext>
            </a:extLst>
          </p:cNvPr>
          <p:cNvCxnSpPr/>
          <p:nvPr/>
        </p:nvCxnSpPr>
        <p:spPr>
          <a:xfrm>
            <a:off x="2445956" y="4051718"/>
            <a:ext cx="366944" cy="0"/>
          </a:xfrm>
          <a:prstGeom prst="line">
            <a:avLst/>
          </a:prstGeom>
          <a:ln w="127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18">
            <a:extLst>
              <a:ext uri="{FF2B5EF4-FFF2-40B4-BE49-F238E27FC236}">
                <a16:creationId xmlns:a16="http://schemas.microsoft.com/office/drawing/2014/main" id="{6E413350-7F1C-D706-E8B9-4E7F908C52E1}"/>
              </a:ext>
            </a:extLst>
          </p:cNvPr>
          <p:cNvCxnSpPr/>
          <p:nvPr/>
        </p:nvCxnSpPr>
        <p:spPr>
          <a:xfrm>
            <a:off x="2441695" y="4305178"/>
            <a:ext cx="366944" cy="0"/>
          </a:xfrm>
          <a:prstGeom prst="line">
            <a:avLst/>
          </a:prstGeom>
          <a:ln w="127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2" name="Flowchart: Decision 6">
            <a:extLst>
              <a:ext uri="{FF2B5EF4-FFF2-40B4-BE49-F238E27FC236}">
                <a16:creationId xmlns:a16="http://schemas.microsoft.com/office/drawing/2014/main" id="{06B630EB-766E-A93C-8D72-33A0A032EDE2}"/>
              </a:ext>
            </a:extLst>
          </p:cNvPr>
          <p:cNvSpPr/>
          <p:nvPr/>
        </p:nvSpPr>
        <p:spPr>
          <a:xfrm>
            <a:off x="410665" y="4020492"/>
            <a:ext cx="80440" cy="81338"/>
          </a:xfrm>
          <a:prstGeom prst="flowChartDecision">
            <a:avLst/>
          </a:prstGeom>
          <a:solidFill>
            <a:srgbClr val="2E7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7">
            <a:extLst>
              <a:ext uri="{FF2B5EF4-FFF2-40B4-BE49-F238E27FC236}">
                <a16:creationId xmlns:a16="http://schemas.microsoft.com/office/drawing/2014/main" id="{C0FB6741-28EF-3001-49A1-964C7D924AF3}"/>
              </a:ext>
            </a:extLst>
          </p:cNvPr>
          <p:cNvCxnSpPr/>
          <p:nvPr/>
        </p:nvCxnSpPr>
        <p:spPr>
          <a:xfrm>
            <a:off x="259676" y="3811678"/>
            <a:ext cx="366944" cy="0"/>
          </a:xfrm>
          <a:prstGeom prst="line">
            <a:avLst/>
          </a:prstGeom>
          <a:ln w="12700">
            <a:solidFill>
              <a:srgbClr val="2E75B6"/>
            </a:solidFill>
            <a:prstDash val="solid"/>
          </a:ln>
        </p:spPr>
        <p:style>
          <a:lnRef idx="1">
            <a:schemeClr val="accent1"/>
          </a:lnRef>
          <a:fillRef idx="0">
            <a:schemeClr val="accent1"/>
          </a:fillRef>
          <a:effectRef idx="0">
            <a:schemeClr val="accent1"/>
          </a:effectRef>
          <a:fontRef idx="minor">
            <a:schemeClr val="tx1"/>
          </a:fontRef>
        </p:style>
      </p:cxnSp>
      <p:sp>
        <p:nvSpPr>
          <p:cNvPr id="24" name="Flowchart: Decision 28">
            <a:extLst>
              <a:ext uri="{FF2B5EF4-FFF2-40B4-BE49-F238E27FC236}">
                <a16:creationId xmlns:a16="http://schemas.microsoft.com/office/drawing/2014/main" id="{C46F1DA4-C9C1-85ED-D833-526B4CA8220F}"/>
              </a:ext>
            </a:extLst>
          </p:cNvPr>
          <p:cNvSpPr/>
          <p:nvPr/>
        </p:nvSpPr>
        <p:spPr>
          <a:xfrm>
            <a:off x="408577" y="3768583"/>
            <a:ext cx="80440" cy="81338"/>
          </a:xfrm>
          <a:prstGeom prst="flowChartDecision">
            <a:avLst/>
          </a:prstGeom>
          <a:solidFill>
            <a:srgbClr val="2E7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9">
            <a:extLst>
              <a:ext uri="{FF2B5EF4-FFF2-40B4-BE49-F238E27FC236}">
                <a16:creationId xmlns:a16="http://schemas.microsoft.com/office/drawing/2014/main" id="{A2452090-7480-E895-FCE3-59066B5FAEA7}"/>
              </a:ext>
            </a:extLst>
          </p:cNvPr>
          <p:cNvSpPr/>
          <p:nvPr/>
        </p:nvSpPr>
        <p:spPr>
          <a:xfrm>
            <a:off x="2595739" y="3771857"/>
            <a:ext cx="71812" cy="70441"/>
          </a:xfrm>
          <a:prstGeom prst="triangle">
            <a:avLst/>
          </a:prstGeom>
          <a:solidFill>
            <a:srgbClr val="C6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31">
            <a:extLst>
              <a:ext uri="{FF2B5EF4-FFF2-40B4-BE49-F238E27FC236}">
                <a16:creationId xmlns:a16="http://schemas.microsoft.com/office/drawing/2014/main" id="{E4FCBB05-DD84-C7F0-BAAB-7D26FEFAE6F5}"/>
              </a:ext>
            </a:extLst>
          </p:cNvPr>
          <p:cNvCxnSpPr/>
          <p:nvPr/>
        </p:nvCxnSpPr>
        <p:spPr>
          <a:xfrm>
            <a:off x="268304" y="4292222"/>
            <a:ext cx="366944" cy="0"/>
          </a:xfrm>
          <a:prstGeom prst="line">
            <a:avLst/>
          </a:prstGeom>
          <a:ln w="12700">
            <a:solidFill>
              <a:srgbClr val="C65A11"/>
            </a:solidFill>
            <a:prstDash val="sysDash"/>
          </a:ln>
        </p:spPr>
        <p:style>
          <a:lnRef idx="1">
            <a:schemeClr val="accent1"/>
          </a:lnRef>
          <a:fillRef idx="0">
            <a:schemeClr val="accent1"/>
          </a:fillRef>
          <a:effectRef idx="0">
            <a:schemeClr val="accent1"/>
          </a:effectRef>
          <a:fontRef idx="minor">
            <a:schemeClr val="tx1"/>
          </a:fontRef>
        </p:style>
      </p:cxnSp>
      <p:sp>
        <p:nvSpPr>
          <p:cNvPr id="27" name="Isosceles Triangle 32">
            <a:extLst>
              <a:ext uri="{FF2B5EF4-FFF2-40B4-BE49-F238E27FC236}">
                <a16:creationId xmlns:a16="http://schemas.microsoft.com/office/drawing/2014/main" id="{2018EDBD-922C-64C7-5E6A-5BBB0BA09136}"/>
              </a:ext>
            </a:extLst>
          </p:cNvPr>
          <p:cNvSpPr/>
          <p:nvPr/>
        </p:nvSpPr>
        <p:spPr>
          <a:xfrm>
            <a:off x="417205" y="4252169"/>
            <a:ext cx="71812" cy="70441"/>
          </a:xfrm>
          <a:prstGeom prst="triangle">
            <a:avLst/>
          </a:prstGeom>
          <a:solidFill>
            <a:srgbClr val="C6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33">
            <a:extLst>
              <a:ext uri="{FF2B5EF4-FFF2-40B4-BE49-F238E27FC236}">
                <a16:creationId xmlns:a16="http://schemas.microsoft.com/office/drawing/2014/main" id="{DCAD0643-5E7B-5167-E37E-BF7E85756791}"/>
              </a:ext>
            </a:extLst>
          </p:cNvPr>
          <p:cNvSpPr txBox="1"/>
          <p:nvPr/>
        </p:nvSpPr>
        <p:spPr>
          <a:xfrm>
            <a:off x="640006" y="3897503"/>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[Carbon] - </a:t>
            </a:r>
            <a:r>
              <a:rPr lang="en-US" sz="1200" i="1" dirty="0" err="1">
                <a:latin typeface="Times New Roman" panose="02020603050405020304" pitchFamily="18" charset="0"/>
                <a:cs typeface="Times New Roman" panose="02020603050405020304" pitchFamily="18" charset="0"/>
              </a:rPr>
              <a:t>Galdieria</a:t>
            </a:r>
            <a:endParaRPr lang="en-US" sz="1200" i="1" dirty="0">
              <a:latin typeface="Times New Roman" panose="02020603050405020304" pitchFamily="18" charset="0"/>
              <a:cs typeface="Times New Roman" panose="02020603050405020304" pitchFamily="18" charset="0"/>
            </a:endParaRPr>
          </a:p>
        </p:txBody>
      </p:sp>
      <p:sp>
        <p:nvSpPr>
          <p:cNvPr id="29" name="TextBox 34">
            <a:extLst>
              <a:ext uri="{FF2B5EF4-FFF2-40B4-BE49-F238E27FC236}">
                <a16:creationId xmlns:a16="http://schemas.microsoft.com/office/drawing/2014/main" id="{620C4A59-1C18-D51C-5A39-56571922A6D7}"/>
              </a:ext>
            </a:extLst>
          </p:cNvPr>
          <p:cNvSpPr txBox="1"/>
          <p:nvPr/>
        </p:nvSpPr>
        <p:spPr>
          <a:xfrm>
            <a:off x="640006" y="3670752"/>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DW</a:t>
            </a:r>
            <a:r>
              <a:rPr lang="en-US" sz="1200" i="1" dirty="0">
                <a:latin typeface="Times New Roman" panose="02020603050405020304" pitchFamily="18" charset="0"/>
                <a:cs typeface="Times New Roman" panose="02020603050405020304" pitchFamily="18" charset="0"/>
              </a:rPr>
              <a:t> - </a:t>
            </a:r>
            <a:r>
              <a:rPr lang="en-US" sz="1200" i="1" dirty="0" err="1">
                <a:latin typeface="Times New Roman" panose="02020603050405020304" pitchFamily="18" charset="0"/>
                <a:cs typeface="Times New Roman" panose="02020603050405020304" pitchFamily="18" charset="0"/>
              </a:rPr>
              <a:t>Galdieria</a:t>
            </a:r>
            <a:endParaRPr lang="en-US" sz="1200" i="1" dirty="0">
              <a:latin typeface="Times New Roman" panose="02020603050405020304" pitchFamily="18" charset="0"/>
              <a:cs typeface="Times New Roman" panose="02020603050405020304" pitchFamily="18" charset="0"/>
            </a:endParaRPr>
          </a:p>
        </p:txBody>
      </p:sp>
      <p:sp>
        <p:nvSpPr>
          <p:cNvPr id="30" name="TextBox 35">
            <a:extLst>
              <a:ext uri="{FF2B5EF4-FFF2-40B4-BE49-F238E27FC236}">
                <a16:creationId xmlns:a16="http://schemas.microsoft.com/office/drawing/2014/main" id="{9F1E5D76-18E1-3044-2DF8-E9898764B8F2}"/>
              </a:ext>
            </a:extLst>
          </p:cNvPr>
          <p:cNvSpPr txBox="1"/>
          <p:nvPr/>
        </p:nvSpPr>
        <p:spPr>
          <a:xfrm>
            <a:off x="2808639" y="3668577"/>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DW</a:t>
            </a:r>
            <a:r>
              <a:rPr lang="en-US" sz="1200" i="1" dirty="0">
                <a:latin typeface="Times New Roman" panose="02020603050405020304" pitchFamily="18" charset="0"/>
                <a:cs typeface="Times New Roman" panose="02020603050405020304" pitchFamily="18" charset="0"/>
              </a:rPr>
              <a:t> - Euglena</a:t>
            </a:r>
          </a:p>
        </p:txBody>
      </p:sp>
      <p:sp>
        <p:nvSpPr>
          <p:cNvPr id="31" name="TextBox 36">
            <a:extLst>
              <a:ext uri="{FF2B5EF4-FFF2-40B4-BE49-F238E27FC236}">
                <a16:creationId xmlns:a16="http://schemas.microsoft.com/office/drawing/2014/main" id="{62896975-1F1A-A8EB-F0F2-091DE838E0A5}"/>
              </a:ext>
            </a:extLst>
          </p:cNvPr>
          <p:cNvSpPr txBox="1"/>
          <p:nvPr/>
        </p:nvSpPr>
        <p:spPr>
          <a:xfrm>
            <a:off x="640006" y="4147561"/>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[Carbon]</a:t>
            </a:r>
            <a:r>
              <a:rPr lang="en-US" sz="1200" i="1" dirty="0">
                <a:latin typeface="Times New Roman" panose="02020603050405020304" pitchFamily="18" charset="0"/>
                <a:cs typeface="Times New Roman" panose="02020603050405020304" pitchFamily="18" charset="0"/>
              </a:rPr>
              <a:t> - Euglena</a:t>
            </a:r>
          </a:p>
        </p:txBody>
      </p:sp>
      <p:sp>
        <p:nvSpPr>
          <p:cNvPr id="32" name="TextBox 37">
            <a:extLst>
              <a:ext uri="{FF2B5EF4-FFF2-40B4-BE49-F238E27FC236}">
                <a16:creationId xmlns:a16="http://schemas.microsoft.com/office/drawing/2014/main" id="{1B5D4DC0-F504-240A-1930-346076494F32}"/>
              </a:ext>
            </a:extLst>
          </p:cNvPr>
          <p:cNvSpPr txBox="1"/>
          <p:nvPr/>
        </p:nvSpPr>
        <p:spPr>
          <a:xfrm>
            <a:off x="2812900" y="3895147"/>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[Carbon]</a:t>
            </a:r>
            <a:r>
              <a:rPr lang="en-US" sz="1200" i="1" dirty="0">
                <a:latin typeface="Times New Roman" panose="02020603050405020304" pitchFamily="18" charset="0"/>
                <a:cs typeface="Times New Roman" panose="02020603050405020304" pitchFamily="18" charset="0"/>
              </a:rPr>
              <a:t> - Chlorella</a:t>
            </a:r>
          </a:p>
        </p:txBody>
      </p:sp>
      <p:sp>
        <p:nvSpPr>
          <p:cNvPr id="33" name="TextBox 38">
            <a:extLst>
              <a:ext uri="{FF2B5EF4-FFF2-40B4-BE49-F238E27FC236}">
                <a16:creationId xmlns:a16="http://schemas.microsoft.com/office/drawing/2014/main" id="{7C71A2DB-AA0F-FFF4-BF56-9A848F37F86B}"/>
              </a:ext>
            </a:extLst>
          </p:cNvPr>
          <p:cNvSpPr txBox="1"/>
          <p:nvPr/>
        </p:nvSpPr>
        <p:spPr>
          <a:xfrm>
            <a:off x="2808639" y="4148436"/>
            <a:ext cx="1555191"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DW </a:t>
            </a:r>
            <a:r>
              <a:rPr lang="en-US" sz="1200" i="1" dirty="0">
                <a:latin typeface="Times New Roman" panose="02020603050405020304" pitchFamily="18" charset="0"/>
                <a:cs typeface="Times New Roman" panose="02020603050405020304" pitchFamily="18" charset="0"/>
              </a:rPr>
              <a:t>- Chlorella</a:t>
            </a:r>
          </a:p>
        </p:txBody>
      </p:sp>
      <p:sp>
        <p:nvSpPr>
          <p:cNvPr id="34" name="Rectangle 33">
            <a:extLst>
              <a:ext uri="{FF2B5EF4-FFF2-40B4-BE49-F238E27FC236}">
                <a16:creationId xmlns:a16="http://schemas.microsoft.com/office/drawing/2014/main" id="{96EC50C6-7B33-150B-2215-362252FA901F}"/>
              </a:ext>
            </a:extLst>
          </p:cNvPr>
          <p:cNvSpPr/>
          <p:nvPr/>
        </p:nvSpPr>
        <p:spPr>
          <a:xfrm>
            <a:off x="2593522" y="4017533"/>
            <a:ext cx="71812" cy="70442"/>
          </a:xfrm>
          <a:prstGeom prst="rect">
            <a:avLst/>
          </a:prstGeom>
          <a:solidFill>
            <a:srgbClr val="38572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5" name="Rectangle 34">
            <a:extLst>
              <a:ext uri="{FF2B5EF4-FFF2-40B4-BE49-F238E27FC236}">
                <a16:creationId xmlns:a16="http://schemas.microsoft.com/office/drawing/2014/main" id="{B13EA889-B726-0029-070D-82ED91ED4093}"/>
              </a:ext>
            </a:extLst>
          </p:cNvPr>
          <p:cNvSpPr/>
          <p:nvPr/>
        </p:nvSpPr>
        <p:spPr>
          <a:xfrm>
            <a:off x="2593522" y="4269853"/>
            <a:ext cx="71812" cy="70442"/>
          </a:xfrm>
          <a:prstGeom prst="rect">
            <a:avLst/>
          </a:prstGeom>
          <a:solidFill>
            <a:srgbClr val="38572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5062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996FE6E-5031-4BE5-BA91-EDDE1C4F4636}"/>
              </a:ext>
            </a:extLst>
          </p:cNvPr>
          <p:cNvGraphicFramePr>
            <a:graphicFrameLocks/>
          </p:cNvGraphicFramePr>
          <p:nvPr>
            <p:extLst>
              <p:ext uri="{D42A27DB-BD31-4B8C-83A1-F6EECF244321}">
                <p14:modId xmlns:p14="http://schemas.microsoft.com/office/powerpoint/2010/main" val="2669409714"/>
              </p:ext>
            </p:extLst>
          </p:nvPr>
        </p:nvGraphicFramePr>
        <p:xfrm>
          <a:off x="6066946" y="306402"/>
          <a:ext cx="2905432" cy="30305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F9FC11A5-B063-4149-821C-1B9561F33090}"/>
              </a:ext>
            </a:extLst>
          </p:cNvPr>
          <p:cNvGraphicFramePr>
            <a:graphicFrameLocks/>
          </p:cNvGraphicFramePr>
          <p:nvPr>
            <p:extLst>
              <p:ext uri="{D42A27DB-BD31-4B8C-83A1-F6EECF244321}">
                <p14:modId xmlns:p14="http://schemas.microsoft.com/office/powerpoint/2010/main" val="2311562366"/>
              </p:ext>
            </p:extLst>
          </p:nvPr>
        </p:nvGraphicFramePr>
        <p:xfrm>
          <a:off x="3175034" y="854512"/>
          <a:ext cx="3060290" cy="2358882"/>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101A332-FD50-4D2F-A638-FD98CD28EAA8}"/>
              </a:ext>
            </a:extLst>
          </p:cNvPr>
          <p:cNvSpPr/>
          <p:nvPr/>
        </p:nvSpPr>
        <p:spPr>
          <a:xfrm>
            <a:off x="4841386" y="3604999"/>
            <a:ext cx="66502" cy="72436"/>
          </a:xfrm>
          <a:prstGeom prst="rect">
            <a:avLst/>
          </a:prstGeom>
          <a:solidFill>
            <a:srgbClr val="9DC3E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541E8CB6-A83F-45CF-BBE0-3F9B1A3B2B09}"/>
              </a:ext>
            </a:extLst>
          </p:cNvPr>
          <p:cNvSpPr/>
          <p:nvPr/>
        </p:nvSpPr>
        <p:spPr>
          <a:xfrm>
            <a:off x="5850835" y="3598841"/>
            <a:ext cx="66502" cy="72436"/>
          </a:xfrm>
          <a:prstGeom prst="rect">
            <a:avLst/>
          </a:prstGeom>
          <a:solidFill>
            <a:srgbClr val="C55A1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4F856C60-88E9-405E-B8B4-6F3AE0CEB880}"/>
              </a:ext>
            </a:extLst>
          </p:cNvPr>
          <p:cNvSpPr/>
          <p:nvPr/>
        </p:nvSpPr>
        <p:spPr>
          <a:xfrm>
            <a:off x="6709088" y="3598841"/>
            <a:ext cx="66502" cy="72436"/>
          </a:xfrm>
          <a:prstGeom prst="rect">
            <a:avLst/>
          </a:prstGeom>
          <a:solidFill>
            <a:srgbClr val="38572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3" name="TextBox 2">
            <a:extLst>
              <a:ext uri="{FF2B5EF4-FFF2-40B4-BE49-F238E27FC236}">
                <a16:creationId xmlns:a16="http://schemas.microsoft.com/office/drawing/2014/main" id="{DFD0C475-1D2C-49E4-9C0E-BD9380600D69}"/>
              </a:ext>
            </a:extLst>
          </p:cNvPr>
          <p:cNvSpPr txBox="1"/>
          <p:nvPr/>
        </p:nvSpPr>
        <p:spPr>
          <a:xfrm>
            <a:off x="4865663" y="3483136"/>
            <a:ext cx="86078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err="1">
                <a:latin typeface="Times New Roman" panose="02020603050405020304" pitchFamily="18" charset="0"/>
                <a:cs typeface="Times New Roman" panose="02020603050405020304" pitchFamily="18" charset="0"/>
              </a:rPr>
              <a:t>Galdieria</a:t>
            </a:r>
            <a:endParaRPr lang="en-US" sz="1200" i="1"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DBE56DF-1E0B-421B-B12A-7822BF2DA677}"/>
              </a:ext>
            </a:extLst>
          </p:cNvPr>
          <p:cNvSpPr txBox="1"/>
          <p:nvPr/>
        </p:nvSpPr>
        <p:spPr>
          <a:xfrm>
            <a:off x="5881556" y="3484114"/>
            <a:ext cx="74014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a:latin typeface="Times New Roman" panose="02020603050405020304" pitchFamily="18" charset="0"/>
                <a:cs typeface="Times New Roman" panose="02020603050405020304" pitchFamily="18" charset="0"/>
              </a:rPr>
              <a:t>Euglena</a:t>
            </a:r>
          </a:p>
        </p:txBody>
      </p:sp>
      <p:sp>
        <p:nvSpPr>
          <p:cNvPr id="15" name="TextBox 14">
            <a:extLst>
              <a:ext uri="{FF2B5EF4-FFF2-40B4-BE49-F238E27FC236}">
                <a16:creationId xmlns:a16="http://schemas.microsoft.com/office/drawing/2014/main" id="{1F975DC1-5A04-4317-AADA-1ED434388589}"/>
              </a:ext>
            </a:extLst>
          </p:cNvPr>
          <p:cNvSpPr txBox="1"/>
          <p:nvPr/>
        </p:nvSpPr>
        <p:spPr>
          <a:xfrm>
            <a:off x="6725494" y="3484505"/>
            <a:ext cx="1236041"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err="1">
                <a:latin typeface="Times New Roman"/>
                <a:cs typeface="Times New Roman"/>
              </a:rPr>
              <a:t>Auxenohlorella</a:t>
            </a:r>
            <a:endParaRPr lang="en-US" sz="1200" i="1" dirty="0" err="1">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9049F621-BF0B-4BBC-8131-789FAAD6987B}"/>
              </a:ext>
            </a:extLst>
          </p:cNvPr>
          <p:cNvSpPr txBox="1"/>
          <p:nvPr/>
        </p:nvSpPr>
        <p:spPr>
          <a:xfrm>
            <a:off x="3869928" y="886427"/>
            <a:ext cx="36576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t>A</a:t>
            </a:r>
          </a:p>
        </p:txBody>
      </p:sp>
      <p:sp>
        <p:nvSpPr>
          <p:cNvPr id="18" name="TextBox 17">
            <a:extLst>
              <a:ext uri="{FF2B5EF4-FFF2-40B4-BE49-F238E27FC236}">
                <a16:creationId xmlns:a16="http://schemas.microsoft.com/office/drawing/2014/main" id="{CB8BEE61-A8F6-470B-B3C7-E5286FC9A23A}"/>
              </a:ext>
            </a:extLst>
          </p:cNvPr>
          <p:cNvSpPr txBox="1"/>
          <p:nvPr/>
        </p:nvSpPr>
        <p:spPr>
          <a:xfrm>
            <a:off x="6761840" y="884604"/>
            <a:ext cx="36576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t>B</a:t>
            </a:r>
          </a:p>
        </p:txBody>
      </p:sp>
    </p:spTree>
    <p:extLst>
      <p:ext uri="{BB962C8B-B14F-4D97-AF65-F5344CB8AC3E}">
        <p14:creationId xmlns:p14="http://schemas.microsoft.com/office/powerpoint/2010/main" val="257522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7">
            <a:extLst>
              <a:ext uri="{FF2B5EF4-FFF2-40B4-BE49-F238E27FC236}">
                <a16:creationId xmlns:a16="http://schemas.microsoft.com/office/drawing/2014/main" id="{814A239D-AB4E-4B17-A617-F9AEAB929C62}"/>
              </a:ext>
            </a:extLst>
          </p:cNvPr>
          <p:cNvGraphicFramePr>
            <a:graphicFrameLocks/>
          </p:cNvGraphicFramePr>
          <p:nvPr>
            <p:extLst>
              <p:ext uri="{D42A27DB-BD31-4B8C-83A1-F6EECF244321}">
                <p14:modId xmlns:p14="http://schemas.microsoft.com/office/powerpoint/2010/main" val="4129900984"/>
              </p:ext>
            </p:extLst>
          </p:nvPr>
        </p:nvGraphicFramePr>
        <p:xfrm>
          <a:off x="3301869" y="932694"/>
          <a:ext cx="315468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8">
            <a:extLst>
              <a:ext uri="{FF2B5EF4-FFF2-40B4-BE49-F238E27FC236}">
                <a16:creationId xmlns:a16="http://schemas.microsoft.com/office/drawing/2014/main" id="{BA786730-55D4-40FF-89C9-C7E99F098643}"/>
              </a:ext>
            </a:extLst>
          </p:cNvPr>
          <p:cNvGraphicFramePr>
            <a:graphicFrameLocks/>
          </p:cNvGraphicFramePr>
          <p:nvPr>
            <p:extLst>
              <p:ext uri="{D42A27DB-BD31-4B8C-83A1-F6EECF244321}">
                <p14:modId xmlns:p14="http://schemas.microsoft.com/office/powerpoint/2010/main" val="604293336"/>
              </p:ext>
            </p:extLst>
          </p:nvPr>
        </p:nvGraphicFramePr>
        <p:xfrm>
          <a:off x="3210429" y="3256236"/>
          <a:ext cx="332841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9">
            <a:extLst>
              <a:ext uri="{FF2B5EF4-FFF2-40B4-BE49-F238E27FC236}">
                <a16:creationId xmlns:a16="http://schemas.microsoft.com/office/drawing/2014/main" id="{46CBDC85-2434-4460-B0CC-2B9C9A909765}"/>
              </a:ext>
            </a:extLst>
          </p:cNvPr>
          <p:cNvGraphicFramePr>
            <a:graphicFrameLocks/>
          </p:cNvGraphicFramePr>
          <p:nvPr>
            <p:extLst>
              <p:ext uri="{D42A27DB-BD31-4B8C-83A1-F6EECF244321}">
                <p14:modId xmlns:p14="http://schemas.microsoft.com/office/powerpoint/2010/main" val="8076318"/>
              </p:ext>
            </p:extLst>
          </p:nvPr>
        </p:nvGraphicFramePr>
        <p:xfrm>
          <a:off x="6263933" y="1003955"/>
          <a:ext cx="2560961"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956E6443-82B2-4573-9A0D-B15811E1032F}"/>
              </a:ext>
            </a:extLst>
          </p:cNvPr>
          <p:cNvSpPr/>
          <p:nvPr/>
        </p:nvSpPr>
        <p:spPr>
          <a:xfrm>
            <a:off x="4841386" y="6218114"/>
            <a:ext cx="66502" cy="72436"/>
          </a:xfrm>
          <a:prstGeom prst="rect">
            <a:avLst/>
          </a:prstGeom>
          <a:solidFill>
            <a:srgbClr val="9DC3E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495B61AB-298D-4F40-AB1D-73CB3F8485EC}"/>
              </a:ext>
            </a:extLst>
          </p:cNvPr>
          <p:cNvSpPr/>
          <p:nvPr/>
        </p:nvSpPr>
        <p:spPr>
          <a:xfrm>
            <a:off x="5850835" y="6211956"/>
            <a:ext cx="66502" cy="72436"/>
          </a:xfrm>
          <a:prstGeom prst="rect">
            <a:avLst/>
          </a:prstGeom>
          <a:solidFill>
            <a:srgbClr val="C55A1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9" name="Rectangle 8">
            <a:extLst>
              <a:ext uri="{FF2B5EF4-FFF2-40B4-BE49-F238E27FC236}">
                <a16:creationId xmlns:a16="http://schemas.microsoft.com/office/drawing/2014/main" id="{78C1CE04-79E9-43E6-B459-25ED1FDDA52D}"/>
              </a:ext>
            </a:extLst>
          </p:cNvPr>
          <p:cNvSpPr/>
          <p:nvPr/>
        </p:nvSpPr>
        <p:spPr>
          <a:xfrm>
            <a:off x="6709088" y="6211956"/>
            <a:ext cx="66502" cy="72436"/>
          </a:xfrm>
          <a:prstGeom prst="rect">
            <a:avLst/>
          </a:prstGeom>
          <a:solidFill>
            <a:srgbClr val="38572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extBox 2">
            <a:extLst>
              <a:ext uri="{FF2B5EF4-FFF2-40B4-BE49-F238E27FC236}">
                <a16:creationId xmlns:a16="http://schemas.microsoft.com/office/drawing/2014/main" id="{8D6BBBF0-B8EE-467E-AC9A-CF3909BE1475}"/>
              </a:ext>
            </a:extLst>
          </p:cNvPr>
          <p:cNvSpPr txBox="1"/>
          <p:nvPr/>
        </p:nvSpPr>
        <p:spPr>
          <a:xfrm>
            <a:off x="4865663" y="6096251"/>
            <a:ext cx="86078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err="1">
                <a:latin typeface="Times New Roman" panose="02020603050405020304" pitchFamily="18" charset="0"/>
                <a:cs typeface="Times New Roman" panose="02020603050405020304" pitchFamily="18" charset="0"/>
              </a:rPr>
              <a:t>Galdieria</a:t>
            </a:r>
            <a:endParaRPr lang="en-US" sz="1200" i="1" dirty="0">
              <a:latin typeface="Times New Roman" panose="02020603050405020304" pitchFamily="18" charset="0"/>
              <a:cs typeface="Times New Roman" panose="02020603050405020304" pitchFamily="18" charset="0"/>
            </a:endParaRPr>
          </a:p>
        </p:txBody>
      </p:sp>
      <p:sp>
        <p:nvSpPr>
          <p:cNvPr id="11" name="TextBox 13">
            <a:extLst>
              <a:ext uri="{FF2B5EF4-FFF2-40B4-BE49-F238E27FC236}">
                <a16:creationId xmlns:a16="http://schemas.microsoft.com/office/drawing/2014/main" id="{E5400F57-0C96-4071-B9B9-A71F0B475F29}"/>
              </a:ext>
            </a:extLst>
          </p:cNvPr>
          <p:cNvSpPr txBox="1"/>
          <p:nvPr/>
        </p:nvSpPr>
        <p:spPr>
          <a:xfrm>
            <a:off x="5881556" y="6097229"/>
            <a:ext cx="740145"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a:latin typeface="Times New Roman" panose="02020603050405020304" pitchFamily="18" charset="0"/>
                <a:cs typeface="Times New Roman" panose="02020603050405020304" pitchFamily="18" charset="0"/>
              </a:rPr>
              <a:t>Euglena</a:t>
            </a:r>
          </a:p>
        </p:txBody>
      </p:sp>
      <p:sp>
        <p:nvSpPr>
          <p:cNvPr id="12" name="TextBox 14">
            <a:extLst>
              <a:ext uri="{FF2B5EF4-FFF2-40B4-BE49-F238E27FC236}">
                <a16:creationId xmlns:a16="http://schemas.microsoft.com/office/drawing/2014/main" id="{BCB2227E-EE53-46CF-BF6B-F04127F36740}"/>
              </a:ext>
            </a:extLst>
          </p:cNvPr>
          <p:cNvSpPr txBox="1"/>
          <p:nvPr/>
        </p:nvSpPr>
        <p:spPr>
          <a:xfrm>
            <a:off x="6725494" y="6097620"/>
            <a:ext cx="1236041" cy="276999"/>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err="1">
                <a:latin typeface="Times New Roman"/>
                <a:cs typeface="Times New Roman"/>
              </a:rPr>
              <a:t>Auxenohlorella</a:t>
            </a:r>
            <a:endParaRPr lang="en-US" sz="1200" i="1" dirty="0" err="1">
              <a:latin typeface="Times New Roman" panose="02020603050405020304" pitchFamily="18" charset="0"/>
              <a:cs typeface="Times New Roman" panose="02020603050405020304" pitchFamily="18" charset="0"/>
            </a:endParaRPr>
          </a:p>
        </p:txBody>
      </p:sp>
      <p:sp>
        <p:nvSpPr>
          <p:cNvPr id="13" name="TextBox 16">
            <a:extLst>
              <a:ext uri="{FF2B5EF4-FFF2-40B4-BE49-F238E27FC236}">
                <a16:creationId xmlns:a16="http://schemas.microsoft.com/office/drawing/2014/main" id="{4DBD2819-C19A-43FA-AC39-04DED7BF1F83}"/>
              </a:ext>
            </a:extLst>
          </p:cNvPr>
          <p:cNvSpPr txBox="1"/>
          <p:nvPr/>
        </p:nvSpPr>
        <p:spPr>
          <a:xfrm>
            <a:off x="6614356" y="1154831"/>
            <a:ext cx="36576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t>D</a:t>
            </a:r>
          </a:p>
        </p:txBody>
      </p:sp>
      <p:sp>
        <p:nvSpPr>
          <p:cNvPr id="14" name="TextBox 18">
            <a:extLst>
              <a:ext uri="{FF2B5EF4-FFF2-40B4-BE49-F238E27FC236}">
                <a16:creationId xmlns:a16="http://schemas.microsoft.com/office/drawing/2014/main" id="{30886FA4-379D-4F95-8CEF-0AF2256B68C3}"/>
              </a:ext>
            </a:extLst>
          </p:cNvPr>
          <p:cNvSpPr txBox="1"/>
          <p:nvPr/>
        </p:nvSpPr>
        <p:spPr>
          <a:xfrm>
            <a:off x="3722444" y="3717888"/>
            <a:ext cx="36576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t>E</a:t>
            </a:r>
          </a:p>
        </p:txBody>
      </p:sp>
      <p:sp>
        <p:nvSpPr>
          <p:cNvPr id="15" name="TextBox 19">
            <a:extLst>
              <a:ext uri="{FF2B5EF4-FFF2-40B4-BE49-F238E27FC236}">
                <a16:creationId xmlns:a16="http://schemas.microsoft.com/office/drawing/2014/main" id="{7160F7B7-7AE2-4A4A-898B-9D1583A7A3CA}"/>
              </a:ext>
            </a:extLst>
          </p:cNvPr>
          <p:cNvSpPr txBox="1"/>
          <p:nvPr/>
        </p:nvSpPr>
        <p:spPr>
          <a:xfrm>
            <a:off x="3722444" y="1156727"/>
            <a:ext cx="36576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t>C</a:t>
            </a:r>
          </a:p>
        </p:txBody>
      </p:sp>
      <p:sp>
        <p:nvSpPr>
          <p:cNvPr id="16" name="TextBox 20">
            <a:extLst>
              <a:ext uri="{FF2B5EF4-FFF2-40B4-BE49-F238E27FC236}">
                <a16:creationId xmlns:a16="http://schemas.microsoft.com/office/drawing/2014/main" id="{3066E59D-6737-49A3-9C8D-40C2B5982E50}"/>
              </a:ext>
            </a:extLst>
          </p:cNvPr>
          <p:cNvSpPr txBox="1"/>
          <p:nvPr/>
        </p:nvSpPr>
        <p:spPr>
          <a:xfrm>
            <a:off x="6614356" y="3717888"/>
            <a:ext cx="365760" cy="4001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t>F</a:t>
            </a:r>
          </a:p>
        </p:txBody>
      </p:sp>
      <p:graphicFrame>
        <p:nvGraphicFramePr>
          <p:cNvPr id="17" name="Chart 10">
            <a:extLst>
              <a:ext uri="{FF2B5EF4-FFF2-40B4-BE49-F238E27FC236}">
                <a16:creationId xmlns:a16="http://schemas.microsoft.com/office/drawing/2014/main" id="{9B5F3415-8A61-4C4B-871B-7C6E70B40EDE}"/>
              </a:ext>
            </a:extLst>
          </p:cNvPr>
          <p:cNvGraphicFramePr>
            <a:graphicFrameLocks/>
          </p:cNvGraphicFramePr>
          <p:nvPr>
            <p:extLst>
              <p:ext uri="{D42A27DB-BD31-4B8C-83A1-F6EECF244321}">
                <p14:modId xmlns:p14="http://schemas.microsoft.com/office/powerpoint/2010/main" val="388844500"/>
              </p:ext>
            </p:extLst>
          </p:nvPr>
        </p:nvGraphicFramePr>
        <p:xfrm>
          <a:off x="6263933" y="3438696"/>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4428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32B50584-3D78-4EE0-A5C0-A6001E6F1491}"/>
              </a:ext>
            </a:extLst>
          </p:cNvPr>
          <p:cNvGraphicFramePr>
            <a:graphicFrameLocks/>
          </p:cNvGraphicFramePr>
          <p:nvPr>
            <p:extLst>
              <p:ext uri="{D42A27DB-BD31-4B8C-83A1-F6EECF244321}">
                <p14:modId xmlns:p14="http://schemas.microsoft.com/office/powerpoint/2010/main" val="1723915783"/>
              </p:ext>
            </p:extLst>
          </p:nvPr>
        </p:nvGraphicFramePr>
        <p:xfrm>
          <a:off x="2994300" y="1839391"/>
          <a:ext cx="3101700" cy="29632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2129E541-D42D-438F-A945-FA431355B496}"/>
              </a:ext>
            </a:extLst>
          </p:cNvPr>
          <p:cNvGraphicFramePr>
            <a:graphicFrameLocks/>
          </p:cNvGraphicFramePr>
          <p:nvPr>
            <p:extLst>
              <p:ext uri="{D42A27DB-BD31-4B8C-83A1-F6EECF244321}">
                <p14:modId xmlns:p14="http://schemas.microsoft.com/office/powerpoint/2010/main" val="214369055"/>
              </p:ext>
            </p:extLst>
          </p:nvPr>
        </p:nvGraphicFramePr>
        <p:xfrm>
          <a:off x="5913120" y="1802181"/>
          <a:ext cx="3284580" cy="315531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4CEFC17-C109-4F7E-8276-4D97A216C0C1}"/>
              </a:ext>
            </a:extLst>
          </p:cNvPr>
          <p:cNvSpPr txBox="1"/>
          <p:nvPr/>
        </p:nvSpPr>
        <p:spPr>
          <a:xfrm>
            <a:off x="3771665" y="1899000"/>
            <a:ext cx="36576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A</a:t>
            </a:r>
          </a:p>
        </p:txBody>
      </p:sp>
      <p:sp>
        <p:nvSpPr>
          <p:cNvPr id="7" name="TextBox 6">
            <a:extLst>
              <a:ext uri="{FF2B5EF4-FFF2-40B4-BE49-F238E27FC236}">
                <a16:creationId xmlns:a16="http://schemas.microsoft.com/office/drawing/2014/main" id="{6D2A2319-F460-4A44-88DF-7FC727E9257A}"/>
              </a:ext>
            </a:extLst>
          </p:cNvPr>
          <p:cNvSpPr txBox="1"/>
          <p:nvPr/>
        </p:nvSpPr>
        <p:spPr>
          <a:xfrm>
            <a:off x="6669910" y="1895947"/>
            <a:ext cx="36576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t>B</a:t>
            </a:r>
          </a:p>
        </p:txBody>
      </p:sp>
    </p:spTree>
    <p:extLst>
      <p:ext uri="{BB962C8B-B14F-4D97-AF65-F5344CB8AC3E}">
        <p14:creationId xmlns:p14="http://schemas.microsoft.com/office/powerpoint/2010/main" val="386378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797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2C188160-6B56-413D-9742-4E28D32F9C03}"/>
              </a:ext>
            </a:extLst>
          </p:cNvPr>
          <p:cNvSpPr>
            <a:spLocks noGrp="1"/>
          </p:cNvSpPr>
          <p:nvPr>
            <p:ph type="sldNum" sz="quarter" idx="12"/>
          </p:nvPr>
        </p:nvSpPr>
        <p:spPr/>
        <p:txBody>
          <a:bodyPr/>
          <a:lstStyle/>
          <a:p>
            <a:fld id="{20AA459B-316A-4CBB-B4D6-71A9D93DDE8B}" type="slidenum">
              <a:rPr lang="en-GB" smtClean="0"/>
              <a:t>2</a:t>
            </a:fld>
            <a:endParaRPr lang="en-GB"/>
          </a:p>
        </p:txBody>
      </p:sp>
      <p:sp>
        <p:nvSpPr>
          <p:cNvPr id="10" name="ZoneTexte 9">
            <a:extLst>
              <a:ext uri="{FF2B5EF4-FFF2-40B4-BE49-F238E27FC236}">
                <a16:creationId xmlns:a16="http://schemas.microsoft.com/office/drawing/2014/main" id="{53393FB6-CC57-4A98-BE30-B6D1D1126050}"/>
              </a:ext>
            </a:extLst>
          </p:cNvPr>
          <p:cNvSpPr txBox="1"/>
          <p:nvPr/>
        </p:nvSpPr>
        <p:spPr>
          <a:xfrm>
            <a:off x="432514" y="5634400"/>
            <a:ext cx="11503954" cy="769441"/>
          </a:xfrm>
          <a:prstGeom prst="rect">
            <a:avLst/>
          </a:prstGeom>
          <a:noFill/>
        </p:spPr>
        <p:txBody>
          <a:bodyPr wrap="square" rtlCol="0">
            <a:spAutoFit/>
          </a:bodyPr>
          <a:lstStyle/>
          <a:p>
            <a:pPr algn="ctr"/>
            <a:r>
              <a:rPr lang="en-US" sz="2200" dirty="0"/>
              <a:t>« Technological innovation in the production of advanced biofuels applicable to the Belgian territory for road and air transport </a:t>
            </a:r>
            <a:r>
              <a:rPr lang="en-US" sz="2200" u="sng" dirty="0"/>
              <a:t>and</a:t>
            </a:r>
            <a:r>
              <a:rPr lang="en-US" sz="2200" dirty="0"/>
              <a:t> technical, economic and environmental feasibility analysis » </a:t>
            </a:r>
          </a:p>
        </p:txBody>
      </p:sp>
      <p:pic>
        <p:nvPicPr>
          <p:cNvPr id="1031" name="Picture 7" descr="GEMBLOUX - Charte graphique">
            <a:extLst>
              <a:ext uri="{FF2B5EF4-FFF2-40B4-BE49-F238E27FC236}">
                <a16:creationId xmlns:a16="http://schemas.microsoft.com/office/drawing/2014/main" id="{686ED4A8-F24D-4864-B4C1-954D06F76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46" y="3644900"/>
            <a:ext cx="3530014" cy="124317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Faculté des Sciences - Physiologie végétale">
            <a:extLst>
              <a:ext uri="{FF2B5EF4-FFF2-40B4-BE49-F238E27FC236}">
                <a16:creationId xmlns:a16="http://schemas.microsoft.com/office/drawing/2014/main" id="{E1F2B42A-7F0A-42B5-B591-BFB6F3CFFC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8592" b="5366"/>
          <a:stretch/>
        </p:blipFill>
        <p:spPr bwMode="auto">
          <a:xfrm>
            <a:off x="8790038" y="3621705"/>
            <a:ext cx="3146429" cy="102342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University of Antwerp - Wikipedia">
            <a:extLst>
              <a:ext uri="{FF2B5EF4-FFF2-40B4-BE49-F238E27FC236}">
                <a16:creationId xmlns:a16="http://schemas.microsoft.com/office/drawing/2014/main" id="{4C769B5A-0A5D-4820-B426-D7CB79DC0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138" y="1033367"/>
            <a:ext cx="1464562" cy="1662888"/>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Universiteit Gent">
            <a:extLst>
              <a:ext uri="{FF2B5EF4-FFF2-40B4-BE49-F238E27FC236}">
                <a16:creationId xmlns:a16="http://schemas.microsoft.com/office/drawing/2014/main" id="{538B6D94-1A37-48D7-8985-333CFD4859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3047" y="739192"/>
            <a:ext cx="1662888" cy="1662888"/>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Fichier:Belgium adm location map.svg — Wikipédia">
            <a:extLst>
              <a:ext uri="{FF2B5EF4-FFF2-40B4-BE49-F238E27FC236}">
                <a16:creationId xmlns:a16="http://schemas.microsoft.com/office/drawing/2014/main" id="{4E7AF964-D5C4-EDD7-172C-1837901015AC}"/>
              </a:ext>
            </a:extLst>
          </p:cNvPr>
          <p:cNvPicPr>
            <a:picLocks noChangeAspect="1"/>
          </p:cNvPicPr>
          <p:nvPr/>
        </p:nvPicPr>
        <p:blipFill>
          <a:blip r:embed="rId7"/>
          <a:stretch>
            <a:fillRect/>
          </a:stretch>
        </p:blipFill>
        <p:spPr>
          <a:xfrm>
            <a:off x="4569097" y="2490393"/>
            <a:ext cx="3239729" cy="2817395"/>
          </a:xfrm>
          <a:prstGeom prst="rect">
            <a:avLst/>
          </a:prstGeom>
          <a:ln>
            <a:solidFill>
              <a:schemeClr val="tx1"/>
            </a:solidFill>
          </a:ln>
        </p:spPr>
      </p:pic>
      <p:cxnSp>
        <p:nvCxnSpPr>
          <p:cNvPr id="3" name="Connecteur droit 2">
            <a:extLst>
              <a:ext uri="{FF2B5EF4-FFF2-40B4-BE49-F238E27FC236}">
                <a16:creationId xmlns:a16="http://schemas.microsoft.com/office/drawing/2014/main" id="{2EBEB01C-8485-4ABA-BDFB-68336544E412}"/>
              </a:ext>
            </a:extLst>
          </p:cNvPr>
          <p:cNvCxnSpPr>
            <a:cxnSpLocks/>
          </p:cNvCxnSpPr>
          <p:nvPr/>
        </p:nvCxnSpPr>
        <p:spPr>
          <a:xfrm flipH="1">
            <a:off x="6184491" y="2490393"/>
            <a:ext cx="2694039" cy="595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5DAEDD76-2940-4F5F-BE23-13F2F2BE78A0}"/>
              </a:ext>
            </a:extLst>
          </p:cNvPr>
          <p:cNvCxnSpPr>
            <a:cxnSpLocks/>
          </p:cNvCxnSpPr>
          <p:nvPr/>
        </p:nvCxnSpPr>
        <p:spPr>
          <a:xfrm flipH="1" flipV="1">
            <a:off x="2840459" y="2578983"/>
            <a:ext cx="3452186" cy="11242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869E5F46-A4F0-4BCB-941E-D1669618EFBA}"/>
              </a:ext>
            </a:extLst>
          </p:cNvPr>
          <p:cNvCxnSpPr>
            <a:cxnSpLocks/>
          </p:cNvCxnSpPr>
          <p:nvPr/>
        </p:nvCxnSpPr>
        <p:spPr>
          <a:xfrm flipV="1">
            <a:off x="5668454" y="2192678"/>
            <a:ext cx="253277" cy="10071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3B74F057-578E-434B-86B2-5E6C4C50909C}"/>
              </a:ext>
            </a:extLst>
          </p:cNvPr>
          <p:cNvCxnSpPr>
            <a:cxnSpLocks/>
          </p:cNvCxnSpPr>
          <p:nvPr/>
        </p:nvCxnSpPr>
        <p:spPr>
          <a:xfrm flipH="1" flipV="1">
            <a:off x="6952413" y="3703265"/>
            <a:ext cx="1663358" cy="3127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77B09A3E-6882-4CAD-835E-75562862BCD1}"/>
              </a:ext>
            </a:extLst>
          </p:cNvPr>
          <p:cNvCxnSpPr>
            <a:cxnSpLocks/>
            <a:endCxn id="1031" idx="3"/>
          </p:cNvCxnSpPr>
          <p:nvPr/>
        </p:nvCxnSpPr>
        <p:spPr>
          <a:xfrm flipH="1">
            <a:off x="4053060" y="3883742"/>
            <a:ext cx="2357572" cy="3827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85D544C-74E4-4DA9-BC05-548DD68648FF}"/>
              </a:ext>
            </a:extLst>
          </p:cNvPr>
          <p:cNvSpPr/>
          <p:nvPr/>
        </p:nvSpPr>
        <p:spPr>
          <a:xfrm>
            <a:off x="1647837" y="15644"/>
            <a:ext cx="9565559" cy="461665"/>
          </a:xfrm>
          <a:prstGeom prst="rect">
            <a:avLst/>
          </a:prstGeom>
        </p:spPr>
        <p:txBody>
          <a:bodyPr wrap="square">
            <a:spAutoFit/>
          </a:bodyPr>
          <a:lstStyle/>
          <a:p>
            <a:pPr algn="ctr"/>
            <a:r>
              <a:rPr lang="en-GB" sz="2400" b="1" dirty="0">
                <a:ea typeface="Calibri" panose="020F0502020204030204" pitchFamily="34" charset="0"/>
                <a:cs typeface="Arial" panose="020B0604020202020204" pitchFamily="34" charset="0"/>
              </a:rPr>
              <a:t>ADV_BIO </a:t>
            </a:r>
            <a:r>
              <a:rPr lang="en-US" sz="2400" dirty="0"/>
              <a:t>– </a:t>
            </a:r>
            <a:r>
              <a:rPr lang="en-GB" sz="2400" b="1" dirty="0">
                <a:ea typeface="Calibri" panose="020F0502020204030204" pitchFamily="34" charset="0"/>
                <a:cs typeface="Arial" panose="020B0604020202020204" pitchFamily="34" charset="0"/>
              </a:rPr>
              <a:t>Presentation of the project</a:t>
            </a:r>
            <a:endParaRPr lang="en-US" sz="2000" b="1" i="1" dirty="0">
              <a:ea typeface="Calibri" panose="020F050202020403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97536FF-7E65-F833-1D45-6B43300144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0303" y="1935341"/>
            <a:ext cx="3452186" cy="796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548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FB7B5B-6F6E-45EB-95BD-2B6563A48DFB}"/>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Growth parameters and nutrient consumption</a:t>
            </a:r>
          </a:p>
        </p:txBody>
      </p:sp>
      <p:graphicFrame>
        <p:nvGraphicFramePr>
          <p:cNvPr id="6" name="Chart 4">
            <a:extLst>
              <a:ext uri="{FF2B5EF4-FFF2-40B4-BE49-F238E27FC236}">
                <a16:creationId xmlns:a16="http://schemas.microsoft.com/office/drawing/2014/main" id="{90E1A70C-4738-483E-B8E8-4791DCF2611E}"/>
              </a:ext>
            </a:extLst>
          </p:cNvPr>
          <p:cNvGraphicFramePr>
            <a:graphicFrameLocks/>
          </p:cNvGraphicFramePr>
          <p:nvPr>
            <p:extLst>
              <p:ext uri="{D42A27DB-BD31-4B8C-83A1-F6EECF244321}">
                <p14:modId xmlns:p14="http://schemas.microsoft.com/office/powerpoint/2010/main" val="2923800304"/>
              </p:ext>
            </p:extLst>
          </p:nvPr>
        </p:nvGraphicFramePr>
        <p:xfrm>
          <a:off x="162150" y="843422"/>
          <a:ext cx="5810560" cy="22026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5">
            <a:extLst>
              <a:ext uri="{FF2B5EF4-FFF2-40B4-BE49-F238E27FC236}">
                <a16:creationId xmlns:a16="http://schemas.microsoft.com/office/drawing/2014/main" id="{6AA273E0-1431-42F4-9E6E-DAD26EF51219}"/>
              </a:ext>
            </a:extLst>
          </p:cNvPr>
          <p:cNvGraphicFramePr>
            <a:graphicFrameLocks/>
          </p:cNvGraphicFramePr>
          <p:nvPr>
            <p:extLst>
              <p:ext uri="{D42A27DB-BD31-4B8C-83A1-F6EECF244321}">
                <p14:modId xmlns:p14="http://schemas.microsoft.com/office/powerpoint/2010/main" val="1866129848"/>
              </p:ext>
            </p:extLst>
          </p:nvPr>
        </p:nvGraphicFramePr>
        <p:xfrm>
          <a:off x="285440" y="2894744"/>
          <a:ext cx="5810560" cy="20882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6">
            <a:extLst>
              <a:ext uri="{FF2B5EF4-FFF2-40B4-BE49-F238E27FC236}">
                <a16:creationId xmlns:a16="http://schemas.microsoft.com/office/drawing/2014/main" id="{0E920F24-45B7-4AA3-AB1C-5EBC616370EB}"/>
              </a:ext>
            </a:extLst>
          </p:cNvPr>
          <p:cNvGraphicFramePr>
            <a:graphicFrameLocks/>
          </p:cNvGraphicFramePr>
          <p:nvPr>
            <p:extLst>
              <p:ext uri="{D42A27DB-BD31-4B8C-83A1-F6EECF244321}">
                <p14:modId xmlns:p14="http://schemas.microsoft.com/office/powerpoint/2010/main" val="3978689532"/>
              </p:ext>
            </p:extLst>
          </p:nvPr>
        </p:nvGraphicFramePr>
        <p:xfrm>
          <a:off x="427450" y="4605090"/>
          <a:ext cx="5668550" cy="251776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au 11">
            <a:extLst>
              <a:ext uri="{FF2B5EF4-FFF2-40B4-BE49-F238E27FC236}">
                <a16:creationId xmlns:a16="http://schemas.microsoft.com/office/drawing/2014/main" id="{1D38B912-1306-4080-8248-4CC321CBA91F}"/>
              </a:ext>
            </a:extLst>
          </p:cNvPr>
          <p:cNvGraphicFramePr>
            <a:graphicFrameLocks noGrp="1"/>
          </p:cNvGraphicFramePr>
          <p:nvPr/>
        </p:nvGraphicFramePr>
        <p:xfrm>
          <a:off x="6361942" y="1575556"/>
          <a:ext cx="5667908" cy="2459856"/>
        </p:xfrm>
        <a:graphic>
          <a:graphicData uri="http://schemas.openxmlformats.org/drawingml/2006/table">
            <a:tbl>
              <a:tblPr firstRow="1" bandRow="1">
                <a:tableStyleId>{073A0DAA-6AF3-43AB-8588-CEC1D06C72B9}</a:tableStyleId>
              </a:tblPr>
              <a:tblGrid>
                <a:gridCol w="990676">
                  <a:extLst>
                    <a:ext uri="{9D8B030D-6E8A-4147-A177-3AD203B41FA5}">
                      <a16:colId xmlns:a16="http://schemas.microsoft.com/office/drawing/2014/main" val="1228173915"/>
                    </a:ext>
                  </a:extLst>
                </a:gridCol>
                <a:gridCol w="1056744">
                  <a:extLst>
                    <a:ext uri="{9D8B030D-6E8A-4147-A177-3AD203B41FA5}">
                      <a16:colId xmlns:a16="http://schemas.microsoft.com/office/drawing/2014/main" val="2112266412"/>
                    </a:ext>
                  </a:extLst>
                </a:gridCol>
                <a:gridCol w="1176427">
                  <a:extLst>
                    <a:ext uri="{9D8B030D-6E8A-4147-A177-3AD203B41FA5}">
                      <a16:colId xmlns:a16="http://schemas.microsoft.com/office/drawing/2014/main" val="3224635602"/>
                    </a:ext>
                  </a:extLst>
                </a:gridCol>
                <a:gridCol w="1119883">
                  <a:extLst>
                    <a:ext uri="{9D8B030D-6E8A-4147-A177-3AD203B41FA5}">
                      <a16:colId xmlns:a16="http://schemas.microsoft.com/office/drawing/2014/main" val="3624155470"/>
                    </a:ext>
                  </a:extLst>
                </a:gridCol>
                <a:gridCol w="1324178">
                  <a:extLst>
                    <a:ext uri="{9D8B030D-6E8A-4147-A177-3AD203B41FA5}">
                      <a16:colId xmlns:a16="http://schemas.microsoft.com/office/drawing/2014/main" val="879464056"/>
                    </a:ext>
                  </a:extLst>
                </a:gridCol>
              </a:tblGrid>
              <a:tr h="814138">
                <a:tc>
                  <a:txBody>
                    <a:bodyPr/>
                    <a:lstStyle/>
                    <a:p>
                      <a:pPr algn="ctr"/>
                      <a:r>
                        <a:rPr lang="fr-FR" sz="1400" b="1" i="0" u="none" strike="noStrike" baseline="0" dirty="0">
                          <a:solidFill>
                            <a:schemeClr val="bg1"/>
                          </a:solidFill>
                          <a:latin typeface="Calibri" panose="020F0502020204030204" pitchFamily="34" charset="0"/>
                        </a:rPr>
                        <a:t>Carbon source</a:t>
                      </a:r>
                      <a:endParaRPr lang="fr-BE" sz="1400" dirty="0">
                        <a:solidFill>
                          <a:schemeClr val="bg1"/>
                        </a:solidFill>
                      </a:endParaRPr>
                    </a:p>
                  </a:txBody>
                  <a:tcPr/>
                </a:tc>
                <a:tc>
                  <a:txBody>
                    <a:bodyPr/>
                    <a:lstStyle/>
                    <a:p>
                      <a:pPr algn="ctr"/>
                      <a:r>
                        <a:rPr lang="fr-FR" sz="1400" b="1" i="0" u="none" strike="noStrike" baseline="0" dirty="0" err="1">
                          <a:solidFill>
                            <a:schemeClr val="bg1"/>
                          </a:solidFill>
                          <a:latin typeface="Calibri" panose="020F0502020204030204" pitchFamily="34" charset="0"/>
                        </a:rPr>
                        <a:t>Doubling</a:t>
                      </a:r>
                      <a:r>
                        <a:rPr lang="fr-FR" sz="1400" b="1" i="0" u="none" strike="noStrike" baseline="0" dirty="0">
                          <a:solidFill>
                            <a:schemeClr val="bg1"/>
                          </a:solidFill>
                          <a:latin typeface="Calibri" panose="020F0502020204030204" pitchFamily="34" charset="0"/>
                        </a:rPr>
                        <a:t> time (Day</a:t>
                      </a:r>
                      <a:r>
                        <a:rPr lang="fr-FR" sz="1400" b="1" dirty="0">
                          <a:solidFill>
                            <a:schemeClr val="bg1"/>
                          </a:solidFill>
                          <a:latin typeface="Calibri" panose="020F0502020204030204" pitchFamily="34" charset="0"/>
                        </a:rPr>
                        <a:t>) </a:t>
                      </a:r>
                      <a:endParaRPr lang="fr-BE" sz="1400" dirty="0">
                        <a:solidFill>
                          <a:schemeClr val="bg1"/>
                        </a:solidFill>
                      </a:endParaRPr>
                    </a:p>
                  </a:txBody>
                  <a:tcPr/>
                </a:tc>
                <a:tc>
                  <a:txBody>
                    <a:bodyPr/>
                    <a:lstStyle/>
                    <a:p>
                      <a:pPr algn="ctr"/>
                      <a:r>
                        <a:rPr lang="fr-FR" sz="1400" b="1" i="0" u="none" strike="noStrike" baseline="0" dirty="0">
                          <a:solidFill>
                            <a:schemeClr val="bg1"/>
                          </a:solidFill>
                          <a:latin typeface="Calibri" panose="020F0502020204030204" pitchFamily="34" charset="0"/>
                        </a:rPr>
                        <a:t>Max </a:t>
                      </a:r>
                      <a:r>
                        <a:rPr lang="fr-FR" sz="1400" b="1" i="0" u="none" strike="noStrike" baseline="0" dirty="0" err="1">
                          <a:solidFill>
                            <a:schemeClr val="bg1"/>
                          </a:solidFill>
                          <a:latin typeface="Calibri" panose="020F0502020204030204" pitchFamily="34" charset="0"/>
                        </a:rPr>
                        <a:t>biomass</a:t>
                      </a:r>
                      <a:r>
                        <a:rPr lang="fr-FR" sz="1400" b="1" i="0" u="none" strike="noStrike" baseline="0" dirty="0">
                          <a:solidFill>
                            <a:schemeClr val="bg1"/>
                          </a:solidFill>
                          <a:latin typeface="Calibri" panose="020F0502020204030204" pitchFamily="34" charset="0"/>
                        </a:rPr>
                        <a:t> (g.L</a:t>
                      </a:r>
                      <a:r>
                        <a:rPr lang="fr-FR" sz="1400" b="1" i="0" u="none" strike="noStrike" baseline="30000" dirty="0">
                          <a:solidFill>
                            <a:schemeClr val="bg1"/>
                          </a:solidFill>
                          <a:latin typeface="Calibri" panose="020F0502020204030204" pitchFamily="34" charset="0"/>
                        </a:rPr>
                        <a:t>-1</a:t>
                      </a:r>
                      <a:r>
                        <a:rPr lang="fr-FR" sz="1400" b="1" i="0" u="none" strike="noStrike" baseline="0" dirty="0">
                          <a:solidFill>
                            <a:schemeClr val="bg1"/>
                          </a:solidFill>
                          <a:latin typeface="Calibri" panose="020F0502020204030204" pitchFamily="34" charset="0"/>
                        </a:rPr>
                        <a:t>)</a:t>
                      </a:r>
                      <a:endParaRPr lang="fr-BE" sz="1400" dirty="0">
                        <a:solidFill>
                          <a:schemeClr val="bg1"/>
                        </a:solidFill>
                      </a:endParaRPr>
                    </a:p>
                  </a:txBody>
                  <a:tcPr/>
                </a:tc>
                <a:tc>
                  <a:txBody>
                    <a:bodyPr/>
                    <a:lstStyle/>
                    <a:p>
                      <a:pPr algn="ctr"/>
                      <a:r>
                        <a:rPr lang="fr-FR" sz="1400" b="1" i="0" u="none" strike="noStrike" baseline="0" dirty="0">
                          <a:solidFill>
                            <a:schemeClr val="bg1"/>
                          </a:solidFill>
                          <a:latin typeface="Calibri" panose="020F0502020204030204" pitchFamily="34" charset="0"/>
                        </a:rPr>
                        <a:t>Max </a:t>
                      </a:r>
                      <a:r>
                        <a:rPr lang="fr-FR" sz="1400" b="1" i="0" u="none" strike="noStrike" baseline="0" dirty="0" err="1">
                          <a:solidFill>
                            <a:schemeClr val="bg1"/>
                          </a:solidFill>
                          <a:latin typeface="Calibri" panose="020F0502020204030204" pitchFamily="34" charset="0"/>
                        </a:rPr>
                        <a:t>productivity</a:t>
                      </a:r>
                      <a:r>
                        <a:rPr lang="fr-FR" sz="1400" b="1" i="0" u="none" strike="noStrike" baseline="0" dirty="0">
                          <a:solidFill>
                            <a:schemeClr val="bg1"/>
                          </a:solidFill>
                          <a:latin typeface="Calibri" panose="020F0502020204030204" pitchFamily="34" charset="0"/>
                        </a:rPr>
                        <a:t> (gDW.L</a:t>
                      </a:r>
                      <a:r>
                        <a:rPr lang="fr-FR" sz="1400" b="1" i="0" u="none" strike="noStrike" baseline="30000" dirty="0">
                          <a:solidFill>
                            <a:schemeClr val="bg1"/>
                          </a:solidFill>
                          <a:latin typeface="Calibri" panose="020F0502020204030204" pitchFamily="34" charset="0"/>
                        </a:rPr>
                        <a:t>-1</a:t>
                      </a:r>
                      <a:r>
                        <a:rPr lang="fr-FR" sz="1400" b="1" i="0" u="none" strike="noStrike" baseline="0" dirty="0">
                          <a:solidFill>
                            <a:schemeClr val="bg1"/>
                          </a:solidFill>
                          <a:latin typeface="Calibri" panose="020F0502020204030204" pitchFamily="34" charset="0"/>
                        </a:rPr>
                        <a:t>.d</a:t>
                      </a:r>
                      <a:r>
                        <a:rPr lang="fr-FR" sz="1400" b="1" i="0" u="none" strike="noStrike" baseline="30000" dirty="0">
                          <a:solidFill>
                            <a:schemeClr val="bg1"/>
                          </a:solidFill>
                          <a:latin typeface="Calibri" panose="020F0502020204030204" pitchFamily="34" charset="0"/>
                        </a:rPr>
                        <a:t>-1</a:t>
                      </a:r>
                      <a:r>
                        <a:rPr lang="fr-FR" sz="1400" b="1" i="0" u="none" strike="noStrike" baseline="0" dirty="0">
                          <a:solidFill>
                            <a:schemeClr val="bg1"/>
                          </a:solidFill>
                          <a:latin typeface="Calibri" panose="020F0502020204030204" pitchFamily="34" charset="0"/>
                        </a:rPr>
                        <a:t>)</a:t>
                      </a:r>
                      <a:endParaRPr lang="fr-BE" sz="1400" dirty="0">
                        <a:solidFill>
                          <a:schemeClr val="bg1"/>
                        </a:solidFill>
                      </a:endParaRPr>
                    </a:p>
                  </a:txBody>
                  <a:tcPr/>
                </a:tc>
                <a:tc>
                  <a:txBody>
                    <a:bodyPr/>
                    <a:lstStyle/>
                    <a:p>
                      <a:pPr algn="ctr"/>
                      <a:r>
                        <a:rPr lang="fr-BE" sz="1400" dirty="0">
                          <a:solidFill>
                            <a:schemeClr val="bg1"/>
                          </a:solidFill>
                        </a:rPr>
                        <a:t>Sugar to </a:t>
                      </a:r>
                      <a:r>
                        <a:rPr lang="fr-BE" sz="1400" dirty="0" err="1">
                          <a:solidFill>
                            <a:schemeClr val="bg1"/>
                          </a:solidFill>
                        </a:rPr>
                        <a:t>biomass</a:t>
                      </a:r>
                      <a:r>
                        <a:rPr lang="fr-BE" sz="1400" dirty="0">
                          <a:solidFill>
                            <a:schemeClr val="bg1"/>
                          </a:solidFill>
                        </a:rPr>
                        <a:t> conversion (gDW.gsugar</a:t>
                      </a:r>
                      <a:r>
                        <a:rPr lang="fr-BE" sz="1400" baseline="30000" dirty="0">
                          <a:solidFill>
                            <a:schemeClr val="bg1"/>
                          </a:solidFill>
                        </a:rPr>
                        <a:t>-1</a:t>
                      </a:r>
                      <a:r>
                        <a:rPr lang="fr-BE" sz="1400" baseline="0" dirty="0">
                          <a:solidFill>
                            <a:schemeClr val="bg1"/>
                          </a:solidFill>
                        </a:rPr>
                        <a:t>)</a:t>
                      </a:r>
                      <a:endParaRPr lang="fr-BE" sz="1400" dirty="0">
                        <a:solidFill>
                          <a:schemeClr val="bg1"/>
                        </a:solidFill>
                      </a:endParaRPr>
                    </a:p>
                  </a:txBody>
                  <a:tcPr/>
                </a:tc>
                <a:extLst>
                  <a:ext uri="{0D108BD9-81ED-4DB2-BD59-A6C34878D82A}">
                    <a16:rowId xmlns:a16="http://schemas.microsoft.com/office/drawing/2014/main" val="1070603853"/>
                  </a:ext>
                </a:extLst>
              </a:tr>
              <a:tr h="378744">
                <a:tc>
                  <a:txBody>
                    <a:bodyPr/>
                    <a:lstStyle/>
                    <a:p>
                      <a:pPr algn="ctr"/>
                      <a:r>
                        <a:rPr lang="fr-FR" sz="1400" dirty="0">
                          <a:solidFill>
                            <a:schemeClr val="tx1"/>
                          </a:solidFill>
                        </a:rPr>
                        <a:t>Glucose</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extLst>
                  <a:ext uri="{0D108BD9-81ED-4DB2-BD59-A6C34878D82A}">
                    <a16:rowId xmlns:a16="http://schemas.microsoft.com/office/drawing/2014/main" val="4270665"/>
                  </a:ext>
                </a:extLst>
              </a:tr>
              <a:tr h="378744">
                <a:tc>
                  <a:txBody>
                    <a:bodyPr/>
                    <a:lstStyle/>
                    <a:p>
                      <a:pPr algn="ctr"/>
                      <a:r>
                        <a:rPr lang="fr-FR" sz="1400" dirty="0">
                          <a:solidFill>
                            <a:schemeClr val="tx1"/>
                          </a:solidFill>
                        </a:rPr>
                        <a:t>Xylose</a:t>
                      </a:r>
                      <a:endParaRPr lang="fr-BE" sz="1400" dirty="0">
                        <a:solidFill>
                          <a:schemeClr val="tx1"/>
                        </a:solidFill>
                      </a:endParaRP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extLst>
                  <a:ext uri="{0D108BD9-81ED-4DB2-BD59-A6C34878D82A}">
                    <a16:rowId xmlns:a16="http://schemas.microsoft.com/office/drawing/2014/main" val="3998857158"/>
                  </a:ext>
                </a:extLst>
              </a:tr>
              <a:tr h="378744">
                <a:tc>
                  <a:txBody>
                    <a:bodyPr/>
                    <a:lstStyle/>
                    <a:p>
                      <a:pPr algn="ctr"/>
                      <a:r>
                        <a:rPr lang="fr-BE" sz="1400" dirty="0" err="1">
                          <a:solidFill>
                            <a:schemeClr val="tx1"/>
                          </a:solidFill>
                        </a:rPr>
                        <a:t>Acetate</a:t>
                      </a:r>
                      <a:endParaRPr lang="fr-BE" sz="1400" dirty="0">
                        <a:solidFill>
                          <a:schemeClr val="tx1"/>
                        </a:solidFill>
                      </a:endParaRPr>
                    </a:p>
                  </a:txBody>
                  <a:tcPr/>
                </a:tc>
                <a:tc>
                  <a:txBody>
                    <a:bodyPr/>
                    <a:lstStyle/>
                    <a:p>
                      <a:pPr algn="ctr"/>
                      <a:r>
                        <a:rPr lang="fr-BE" sz="1400" dirty="0">
                          <a:solidFill>
                            <a:schemeClr val="tx1"/>
                          </a:solidFill>
                        </a:rPr>
                        <a:t>0.72 ± 0.05</a:t>
                      </a:r>
                    </a:p>
                  </a:txBody>
                  <a:tcPr/>
                </a:tc>
                <a:tc>
                  <a:txBody>
                    <a:bodyPr/>
                    <a:lstStyle/>
                    <a:p>
                      <a:pPr algn="ctr"/>
                      <a:r>
                        <a:rPr lang="fr-BE" sz="1400" dirty="0">
                          <a:solidFill>
                            <a:schemeClr val="tx1"/>
                          </a:solidFill>
                        </a:rPr>
                        <a:t>1.08 ± 0.04</a:t>
                      </a:r>
                    </a:p>
                  </a:txBody>
                  <a:tcPr/>
                </a:tc>
                <a:tc>
                  <a:txBody>
                    <a:bodyPr/>
                    <a:lstStyle/>
                    <a:p>
                      <a:pPr algn="ctr"/>
                      <a:r>
                        <a:rPr lang="fr-BE" sz="1400" dirty="0">
                          <a:solidFill>
                            <a:schemeClr val="tx1"/>
                          </a:solidFill>
                        </a:rPr>
                        <a:t>0.47 ± 0.10</a:t>
                      </a:r>
                    </a:p>
                  </a:txBody>
                  <a:tcPr/>
                </a:tc>
                <a:tc>
                  <a:txBody>
                    <a:bodyPr/>
                    <a:lstStyle/>
                    <a:p>
                      <a:pPr algn="ctr"/>
                      <a:r>
                        <a:rPr lang="fr-BE" sz="1400" dirty="0">
                          <a:solidFill>
                            <a:schemeClr val="tx1"/>
                          </a:solidFill>
                        </a:rPr>
                        <a:t>0.21 ± 0.02</a:t>
                      </a:r>
                    </a:p>
                  </a:txBody>
                  <a:tcPr/>
                </a:tc>
                <a:extLst>
                  <a:ext uri="{0D108BD9-81ED-4DB2-BD59-A6C34878D82A}">
                    <a16:rowId xmlns:a16="http://schemas.microsoft.com/office/drawing/2014/main" val="1887823521"/>
                  </a:ext>
                </a:extLst>
              </a:tr>
              <a:tr h="378744">
                <a:tc>
                  <a:txBody>
                    <a:bodyPr/>
                    <a:lstStyle/>
                    <a:p>
                      <a:pPr algn="ctr"/>
                      <a:r>
                        <a:rPr lang="fr-BE" sz="1400" dirty="0">
                          <a:solidFill>
                            <a:schemeClr val="tx1"/>
                          </a:solidFill>
                        </a:rPr>
                        <a:t>Mix</a:t>
                      </a:r>
                    </a:p>
                  </a:txBody>
                  <a:tcPr/>
                </a:tc>
                <a:tc>
                  <a:txBody>
                    <a:bodyPr/>
                    <a:lstStyle/>
                    <a:p>
                      <a:pPr algn="ctr"/>
                      <a:r>
                        <a:rPr lang="fr-BE" sz="1400" dirty="0">
                          <a:solidFill>
                            <a:schemeClr val="tx1"/>
                          </a:solidFill>
                        </a:rPr>
                        <a:t>0.67 ± 0.01</a:t>
                      </a:r>
                    </a:p>
                  </a:txBody>
                  <a:tcPr/>
                </a:tc>
                <a:tc>
                  <a:txBody>
                    <a:bodyPr/>
                    <a:lstStyle/>
                    <a:p>
                      <a:pPr algn="ctr"/>
                      <a:r>
                        <a:rPr lang="fr-BE" sz="1400" dirty="0">
                          <a:solidFill>
                            <a:schemeClr val="tx1"/>
                          </a:solidFill>
                        </a:rPr>
                        <a:t>0.70 ± 0.01</a:t>
                      </a:r>
                    </a:p>
                  </a:txBody>
                  <a:tcPr/>
                </a:tc>
                <a:tc>
                  <a:txBody>
                    <a:bodyPr/>
                    <a:lstStyle/>
                    <a:p>
                      <a:pPr algn="ctr"/>
                      <a:r>
                        <a:rPr lang="fr-BE" sz="1400" dirty="0">
                          <a:solidFill>
                            <a:schemeClr val="tx1"/>
                          </a:solidFill>
                        </a:rPr>
                        <a:t>0.33 ± 0.02</a:t>
                      </a:r>
                    </a:p>
                  </a:txBody>
                  <a:tcPr/>
                </a:tc>
                <a:tc>
                  <a:txBody>
                    <a:bodyPr/>
                    <a:lstStyle/>
                    <a:p>
                      <a:pPr algn="ctr"/>
                      <a:r>
                        <a:rPr lang="fr-BE" sz="1400" dirty="0">
                          <a:solidFill>
                            <a:schemeClr val="tx1"/>
                          </a:solidFill>
                        </a:rPr>
                        <a:t>0.14 ± 0.01</a:t>
                      </a:r>
                    </a:p>
                  </a:txBody>
                  <a:tcPr/>
                </a:tc>
                <a:extLst>
                  <a:ext uri="{0D108BD9-81ED-4DB2-BD59-A6C34878D82A}">
                    <a16:rowId xmlns:a16="http://schemas.microsoft.com/office/drawing/2014/main" val="3281018876"/>
                  </a:ext>
                </a:extLst>
              </a:tr>
            </a:tbl>
          </a:graphicData>
        </a:graphic>
      </p:graphicFrame>
      <p:sp>
        <p:nvSpPr>
          <p:cNvPr id="10" name="Rectangle 9">
            <a:extLst>
              <a:ext uri="{FF2B5EF4-FFF2-40B4-BE49-F238E27FC236}">
                <a16:creationId xmlns:a16="http://schemas.microsoft.com/office/drawing/2014/main" id="{FA003B06-65F5-4C50-AC06-D6D9EECB3836}"/>
              </a:ext>
            </a:extLst>
          </p:cNvPr>
          <p:cNvSpPr/>
          <p:nvPr/>
        </p:nvSpPr>
        <p:spPr>
          <a:xfrm>
            <a:off x="858736" y="348402"/>
            <a:ext cx="11006412" cy="461665"/>
          </a:xfrm>
          <a:prstGeom prst="rect">
            <a:avLst/>
          </a:prstGeom>
        </p:spPr>
        <p:txBody>
          <a:bodyPr wrap="square">
            <a:spAutoFit/>
          </a:bodyPr>
          <a:lstStyle/>
          <a:p>
            <a:pPr algn="ctr"/>
            <a:r>
              <a:rPr lang="en-US" sz="2400" i="1" dirty="0">
                <a:cs typeface="Times New Roman" panose="02020603050405020304" pitchFamily="18" charset="0"/>
              </a:rPr>
              <a:t>Euglena </a:t>
            </a:r>
            <a:r>
              <a:rPr lang="en-US" sz="2400" i="1" dirty="0" err="1">
                <a:cs typeface="Times New Roman" panose="02020603050405020304" pitchFamily="18" charset="0"/>
              </a:rPr>
              <a:t>gracilis</a:t>
            </a:r>
            <a:endParaRPr lang="en-US" sz="2400" i="1" dirty="0">
              <a:cs typeface="Times New Roman" panose="02020603050405020304" pitchFamily="18" charset="0"/>
            </a:endParaRPr>
          </a:p>
        </p:txBody>
      </p:sp>
      <p:pic>
        <p:nvPicPr>
          <p:cNvPr id="11" name="Picture 6" descr="Euglena | Definition, Classification, &amp; Facts | Britannica">
            <a:extLst>
              <a:ext uri="{FF2B5EF4-FFF2-40B4-BE49-F238E27FC236}">
                <a16:creationId xmlns:a16="http://schemas.microsoft.com/office/drawing/2014/main" id="{E8438C63-7F00-40FA-A3B2-F11226A03D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31703" y="117570"/>
            <a:ext cx="1098147" cy="109814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3" name="ZoneTexte 12">
            <a:extLst>
              <a:ext uri="{FF2B5EF4-FFF2-40B4-BE49-F238E27FC236}">
                <a16:creationId xmlns:a16="http://schemas.microsoft.com/office/drawing/2014/main" id="{2760452E-5D02-4B1E-8823-AEE2DBEA0AF4}"/>
              </a:ext>
            </a:extLst>
          </p:cNvPr>
          <p:cNvSpPr txBox="1"/>
          <p:nvPr/>
        </p:nvSpPr>
        <p:spPr>
          <a:xfrm>
            <a:off x="6361942" y="4382801"/>
            <a:ext cx="5967046" cy="1477328"/>
          </a:xfrm>
          <a:prstGeom prst="rect">
            <a:avLst/>
          </a:prstGeom>
          <a:noFill/>
        </p:spPr>
        <p:txBody>
          <a:bodyPr wrap="square" rtlCol="0">
            <a:spAutoFit/>
          </a:bodyPr>
          <a:lstStyle/>
          <a:p>
            <a:pPr marL="285750" indent="-285750">
              <a:buFont typeface="Arial" panose="020B0604020202020204" pitchFamily="34" charset="0"/>
              <a:buChar char="•"/>
            </a:pPr>
            <a:r>
              <a:rPr lang="fr-BE" i="1" dirty="0"/>
              <a:t>E. gracilis </a:t>
            </a:r>
            <a:r>
              <a:rPr lang="fr-BE" dirty="0" err="1"/>
              <a:t>is</a:t>
            </a:r>
            <a:r>
              <a:rPr lang="fr-BE" dirty="0"/>
              <a:t> </a:t>
            </a:r>
            <a:r>
              <a:rPr lang="fr-BE" dirty="0" err="1"/>
              <a:t>only</a:t>
            </a:r>
            <a:r>
              <a:rPr lang="fr-BE" dirty="0"/>
              <a:t> able to </a:t>
            </a:r>
            <a:r>
              <a:rPr lang="fr-BE" dirty="0" err="1"/>
              <a:t>assimilate</a:t>
            </a:r>
            <a:r>
              <a:rPr lang="fr-BE" dirty="0"/>
              <a:t> </a:t>
            </a:r>
            <a:r>
              <a:rPr lang="fr-BE" dirty="0" err="1"/>
              <a:t>acetate</a:t>
            </a:r>
            <a:r>
              <a:rPr lang="fr-BE" dirty="0"/>
              <a:t> in the </a:t>
            </a:r>
            <a:r>
              <a:rPr lang="fr-BE" dirty="0" err="1"/>
              <a:t>tested</a:t>
            </a:r>
            <a:r>
              <a:rPr lang="fr-BE" dirty="0"/>
              <a:t> conditions</a:t>
            </a:r>
          </a:p>
          <a:p>
            <a:pPr marL="285750" indent="-285750">
              <a:buFont typeface="Arial" panose="020B0604020202020204" pitchFamily="34" charset="0"/>
              <a:buChar char="•"/>
            </a:pPr>
            <a:r>
              <a:rPr lang="fr-BE" dirty="0"/>
              <a:t>The </a:t>
            </a:r>
            <a:r>
              <a:rPr lang="fr-BE" dirty="0" err="1"/>
              <a:t>presence</a:t>
            </a:r>
            <a:r>
              <a:rPr lang="fr-BE" dirty="0"/>
              <a:t> of </a:t>
            </a:r>
            <a:r>
              <a:rPr lang="fr-BE" dirty="0" err="1"/>
              <a:t>other</a:t>
            </a:r>
            <a:r>
              <a:rPr lang="fr-BE" dirty="0"/>
              <a:t> </a:t>
            </a:r>
            <a:r>
              <a:rPr lang="fr-BE" dirty="0" err="1"/>
              <a:t>carbon</a:t>
            </a:r>
            <a:r>
              <a:rPr lang="fr-BE" dirty="0"/>
              <a:t> sources </a:t>
            </a:r>
            <a:r>
              <a:rPr lang="fr-BE" dirty="0" err="1"/>
              <a:t>than</a:t>
            </a:r>
            <a:r>
              <a:rPr lang="fr-BE" dirty="0"/>
              <a:t> </a:t>
            </a:r>
            <a:r>
              <a:rPr lang="fr-BE" dirty="0" err="1"/>
              <a:t>acetate</a:t>
            </a:r>
            <a:r>
              <a:rPr lang="fr-BE" dirty="0"/>
              <a:t> in the medium </a:t>
            </a:r>
            <a:r>
              <a:rPr lang="fr-BE" dirty="0" err="1"/>
              <a:t>does</a:t>
            </a:r>
            <a:r>
              <a:rPr lang="fr-BE" dirty="0"/>
              <a:t> not affect </a:t>
            </a:r>
            <a:r>
              <a:rPr lang="fr-BE" dirty="0" err="1"/>
              <a:t>its</a:t>
            </a:r>
            <a:r>
              <a:rPr lang="fr-BE" dirty="0"/>
              <a:t> </a:t>
            </a:r>
            <a:r>
              <a:rPr lang="fr-BE" dirty="0" err="1"/>
              <a:t>growth</a:t>
            </a:r>
            <a:r>
              <a:rPr lang="fr-BE" dirty="0"/>
              <a:t> </a:t>
            </a:r>
            <a:r>
              <a:rPr lang="fr-BE" dirty="0" err="1"/>
              <a:t>capability</a:t>
            </a:r>
            <a:r>
              <a:rPr lang="fr-BE" dirty="0"/>
              <a:t> </a:t>
            </a:r>
          </a:p>
          <a:p>
            <a:pPr marL="285750" indent="-285750">
              <a:buFont typeface="Arial" panose="020B0604020202020204" pitchFamily="34" charset="0"/>
              <a:buChar char="•"/>
            </a:pPr>
            <a:r>
              <a:rPr lang="fr-BE" dirty="0" err="1"/>
              <a:t>Its</a:t>
            </a:r>
            <a:r>
              <a:rPr lang="fr-BE" dirty="0"/>
              <a:t> </a:t>
            </a:r>
            <a:r>
              <a:rPr lang="fr-BE" dirty="0" err="1"/>
              <a:t>carbon</a:t>
            </a:r>
            <a:r>
              <a:rPr lang="fr-BE" dirty="0"/>
              <a:t> source conversion </a:t>
            </a:r>
            <a:r>
              <a:rPr lang="fr-BE" dirty="0" err="1"/>
              <a:t>into</a:t>
            </a:r>
            <a:r>
              <a:rPr lang="fr-BE" dirty="0"/>
              <a:t> </a:t>
            </a:r>
            <a:r>
              <a:rPr lang="fr-BE" dirty="0" err="1"/>
              <a:t>biomass</a:t>
            </a:r>
            <a:r>
              <a:rPr lang="fr-BE" dirty="0"/>
              <a:t> </a:t>
            </a:r>
            <a:r>
              <a:rPr lang="fr-BE" dirty="0" err="1"/>
              <a:t>is</a:t>
            </a:r>
            <a:r>
              <a:rPr lang="fr-BE" dirty="0"/>
              <a:t> </a:t>
            </a:r>
            <a:r>
              <a:rPr lang="fr-BE" dirty="0" err="1"/>
              <a:t>low</a:t>
            </a:r>
            <a:endParaRPr lang="en-US" dirty="0"/>
          </a:p>
        </p:txBody>
      </p:sp>
      <p:sp>
        <p:nvSpPr>
          <p:cNvPr id="2" name="Slide Number Placeholder 1">
            <a:extLst>
              <a:ext uri="{FF2B5EF4-FFF2-40B4-BE49-F238E27FC236}">
                <a16:creationId xmlns:a16="http://schemas.microsoft.com/office/drawing/2014/main" id="{7B42E6E4-3A27-9999-3E56-1DE3908ABD00}"/>
              </a:ext>
            </a:extLst>
          </p:cNvPr>
          <p:cNvSpPr>
            <a:spLocks noGrp="1"/>
          </p:cNvSpPr>
          <p:nvPr>
            <p:ph type="sldNum" sz="quarter" idx="12"/>
          </p:nvPr>
        </p:nvSpPr>
        <p:spPr/>
        <p:txBody>
          <a:bodyPr/>
          <a:lstStyle/>
          <a:p>
            <a:fld id="{1CB3E755-7887-4926-81A1-A78525687160}" type="slidenum">
              <a:rPr lang="en-US" smtClean="0"/>
              <a:t>20</a:t>
            </a:fld>
            <a:endParaRPr lang="en-US"/>
          </a:p>
        </p:txBody>
      </p:sp>
    </p:spTree>
    <p:extLst>
      <p:ext uri="{BB962C8B-B14F-4D97-AF65-F5344CB8AC3E}">
        <p14:creationId xmlns:p14="http://schemas.microsoft.com/office/powerpoint/2010/main" val="187468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4">
            <a:extLst>
              <a:ext uri="{FF2B5EF4-FFF2-40B4-BE49-F238E27FC236}">
                <a16:creationId xmlns:a16="http://schemas.microsoft.com/office/drawing/2014/main" id="{90E1A70C-4738-483E-B8E8-4791DCF2611E}"/>
              </a:ext>
            </a:extLst>
          </p:cNvPr>
          <p:cNvGraphicFramePr>
            <a:graphicFrameLocks/>
          </p:cNvGraphicFramePr>
          <p:nvPr>
            <p:extLst>
              <p:ext uri="{D42A27DB-BD31-4B8C-83A1-F6EECF244321}">
                <p14:modId xmlns:p14="http://schemas.microsoft.com/office/powerpoint/2010/main" val="3878273084"/>
              </p:ext>
            </p:extLst>
          </p:nvPr>
        </p:nvGraphicFramePr>
        <p:xfrm>
          <a:off x="418412" y="1081506"/>
          <a:ext cx="5810559" cy="220264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9FB7B5B-6F6E-45EB-95BD-2B6563A48DFB}"/>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Growth parameters and nutrient consumption</a:t>
            </a:r>
          </a:p>
        </p:txBody>
      </p:sp>
      <p:graphicFrame>
        <p:nvGraphicFramePr>
          <p:cNvPr id="9" name="Tableau 11">
            <a:extLst>
              <a:ext uri="{FF2B5EF4-FFF2-40B4-BE49-F238E27FC236}">
                <a16:creationId xmlns:a16="http://schemas.microsoft.com/office/drawing/2014/main" id="{1D38B912-1306-4080-8248-4CC321CBA91F}"/>
              </a:ext>
            </a:extLst>
          </p:cNvPr>
          <p:cNvGraphicFramePr>
            <a:graphicFrameLocks noGrp="1"/>
          </p:cNvGraphicFramePr>
          <p:nvPr/>
        </p:nvGraphicFramePr>
        <p:xfrm>
          <a:off x="6361942" y="1575556"/>
          <a:ext cx="5667908" cy="2503752"/>
        </p:xfrm>
        <a:graphic>
          <a:graphicData uri="http://schemas.openxmlformats.org/drawingml/2006/table">
            <a:tbl>
              <a:tblPr firstRow="1" bandRow="1">
                <a:tableStyleId>{073A0DAA-6AF3-43AB-8588-CEC1D06C72B9}</a:tableStyleId>
              </a:tblPr>
              <a:tblGrid>
                <a:gridCol w="990676">
                  <a:extLst>
                    <a:ext uri="{9D8B030D-6E8A-4147-A177-3AD203B41FA5}">
                      <a16:colId xmlns:a16="http://schemas.microsoft.com/office/drawing/2014/main" val="1228173915"/>
                    </a:ext>
                  </a:extLst>
                </a:gridCol>
                <a:gridCol w="1056744">
                  <a:extLst>
                    <a:ext uri="{9D8B030D-6E8A-4147-A177-3AD203B41FA5}">
                      <a16:colId xmlns:a16="http://schemas.microsoft.com/office/drawing/2014/main" val="2112266412"/>
                    </a:ext>
                  </a:extLst>
                </a:gridCol>
                <a:gridCol w="1176427">
                  <a:extLst>
                    <a:ext uri="{9D8B030D-6E8A-4147-A177-3AD203B41FA5}">
                      <a16:colId xmlns:a16="http://schemas.microsoft.com/office/drawing/2014/main" val="3224635602"/>
                    </a:ext>
                  </a:extLst>
                </a:gridCol>
                <a:gridCol w="1119883">
                  <a:extLst>
                    <a:ext uri="{9D8B030D-6E8A-4147-A177-3AD203B41FA5}">
                      <a16:colId xmlns:a16="http://schemas.microsoft.com/office/drawing/2014/main" val="3624155470"/>
                    </a:ext>
                  </a:extLst>
                </a:gridCol>
                <a:gridCol w="1324178">
                  <a:extLst>
                    <a:ext uri="{9D8B030D-6E8A-4147-A177-3AD203B41FA5}">
                      <a16:colId xmlns:a16="http://schemas.microsoft.com/office/drawing/2014/main" val="879464056"/>
                    </a:ext>
                  </a:extLst>
                </a:gridCol>
              </a:tblGrid>
              <a:tr h="988776">
                <a:tc>
                  <a:txBody>
                    <a:bodyPr/>
                    <a:lstStyle/>
                    <a:p>
                      <a:pPr algn="ctr"/>
                      <a:r>
                        <a:rPr lang="fr-FR" sz="1400" b="1" i="0" u="none" strike="noStrike" baseline="0" dirty="0">
                          <a:solidFill>
                            <a:schemeClr val="bg1"/>
                          </a:solidFill>
                          <a:latin typeface="Calibri" panose="020F0502020204030204" pitchFamily="34" charset="0"/>
                        </a:rPr>
                        <a:t>Carbon source</a:t>
                      </a:r>
                      <a:endParaRPr lang="fr-BE" sz="1400" dirty="0">
                        <a:solidFill>
                          <a:schemeClr val="bg1"/>
                        </a:solidFill>
                      </a:endParaRPr>
                    </a:p>
                  </a:txBody>
                  <a:tcPr/>
                </a:tc>
                <a:tc>
                  <a:txBody>
                    <a:bodyPr/>
                    <a:lstStyle/>
                    <a:p>
                      <a:pPr algn="ctr"/>
                      <a:r>
                        <a:rPr lang="fr-FR" sz="1400" b="1" i="0" u="none" strike="noStrike" baseline="0" dirty="0" err="1">
                          <a:solidFill>
                            <a:schemeClr val="bg1"/>
                          </a:solidFill>
                          <a:latin typeface="Calibri" panose="020F0502020204030204" pitchFamily="34" charset="0"/>
                        </a:rPr>
                        <a:t>Doubling</a:t>
                      </a:r>
                      <a:r>
                        <a:rPr lang="fr-FR" sz="1400" b="1" i="0" u="none" strike="noStrike" baseline="0" dirty="0">
                          <a:solidFill>
                            <a:schemeClr val="bg1"/>
                          </a:solidFill>
                          <a:latin typeface="Calibri" panose="020F0502020204030204" pitchFamily="34" charset="0"/>
                        </a:rPr>
                        <a:t> time (Day</a:t>
                      </a:r>
                      <a:r>
                        <a:rPr lang="fr-FR" sz="1400" b="1" dirty="0">
                          <a:solidFill>
                            <a:schemeClr val="bg1"/>
                          </a:solidFill>
                          <a:latin typeface="Calibri" panose="020F0502020204030204" pitchFamily="34" charset="0"/>
                        </a:rPr>
                        <a:t>) </a:t>
                      </a:r>
                      <a:endParaRPr lang="fr-BE" sz="1400" dirty="0">
                        <a:solidFill>
                          <a:schemeClr val="bg1"/>
                        </a:solidFill>
                      </a:endParaRPr>
                    </a:p>
                  </a:txBody>
                  <a:tcPr/>
                </a:tc>
                <a:tc>
                  <a:txBody>
                    <a:bodyPr/>
                    <a:lstStyle/>
                    <a:p>
                      <a:pPr algn="ctr"/>
                      <a:r>
                        <a:rPr lang="fr-FR" sz="1400" b="1" i="0" u="none" strike="noStrike" baseline="0" dirty="0">
                          <a:solidFill>
                            <a:schemeClr val="bg1"/>
                          </a:solidFill>
                          <a:latin typeface="Calibri" panose="020F0502020204030204" pitchFamily="34" charset="0"/>
                        </a:rPr>
                        <a:t>Max </a:t>
                      </a:r>
                      <a:r>
                        <a:rPr lang="fr-FR" sz="1400" b="1" i="0" u="none" strike="noStrike" baseline="0" dirty="0" err="1">
                          <a:solidFill>
                            <a:schemeClr val="bg1"/>
                          </a:solidFill>
                          <a:latin typeface="Calibri" panose="020F0502020204030204" pitchFamily="34" charset="0"/>
                        </a:rPr>
                        <a:t>biomass</a:t>
                      </a:r>
                      <a:r>
                        <a:rPr lang="fr-FR" sz="1400" b="1" i="0" u="none" strike="noStrike" baseline="0" dirty="0">
                          <a:solidFill>
                            <a:schemeClr val="bg1"/>
                          </a:solidFill>
                          <a:latin typeface="Calibri" panose="020F0502020204030204" pitchFamily="34" charset="0"/>
                        </a:rPr>
                        <a:t> (g.L</a:t>
                      </a:r>
                      <a:r>
                        <a:rPr lang="fr-FR" sz="1400" b="1" i="0" u="none" strike="noStrike" baseline="30000" dirty="0">
                          <a:solidFill>
                            <a:schemeClr val="bg1"/>
                          </a:solidFill>
                          <a:latin typeface="Calibri" panose="020F0502020204030204" pitchFamily="34" charset="0"/>
                        </a:rPr>
                        <a:t>-1</a:t>
                      </a:r>
                      <a:r>
                        <a:rPr lang="fr-FR" sz="1400" b="1" i="0" u="none" strike="noStrike" baseline="0" dirty="0">
                          <a:solidFill>
                            <a:schemeClr val="bg1"/>
                          </a:solidFill>
                          <a:latin typeface="Calibri" panose="020F0502020204030204" pitchFamily="34" charset="0"/>
                        </a:rPr>
                        <a:t>)</a:t>
                      </a:r>
                      <a:endParaRPr lang="fr-BE" sz="1400" dirty="0">
                        <a:solidFill>
                          <a:schemeClr val="bg1"/>
                        </a:solidFill>
                      </a:endParaRPr>
                    </a:p>
                  </a:txBody>
                  <a:tcPr/>
                </a:tc>
                <a:tc>
                  <a:txBody>
                    <a:bodyPr/>
                    <a:lstStyle/>
                    <a:p>
                      <a:pPr algn="ctr"/>
                      <a:r>
                        <a:rPr lang="fr-FR" sz="1400" b="1" i="0" u="none" strike="noStrike" baseline="0" dirty="0">
                          <a:solidFill>
                            <a:schemeClr val="bg1"/>
                          </a:solidFill>
                          <a:latin typeface="Calibri" panose="020F0502020204030204" pitchFamily="34" charset="0"/>
                        </a:rPr>
                        <a:t>Max </a:t>
                      </a:r>
                      <a:r>
                        <a:rPr lang="fr-FR" sz="1400" b="1" i="0" u="none" strike="noStrike" baseline="0" dirty="0" err="1">
                          <a:solidFill>
                            <a:schemeClr val="bg1"/>
                          </a:solidFill>
                          <a:latin typeface="Calibri" panose="020F0502020204030204" pitchFamily="34" charset="0"/>
                        </a:rPr>
                        <a:t>productivity</a:t>
                      </a:r>
                      <a:r>
                        <a:rPr lang="fr-FR" sz="1400" b="1" i="0" u="none" strike="noStrike" baseline="0" dirty="0">
                          <a:solidFill>
                            <a:schemeClr val="bg1"/>
                          </a:solidFill>
                          <a:latin typeface="Calibri" panose="020F0502020204030204" pitchFamily="34" charset="0"/>
                        </a:rPr>
                        <a:t> (gDW.L</a:t>
                      </a:r>
                      <a:r>
                        <a:rPr lang="fr-FR" sz="1400" b="1" i="0" u="none" strike="noStrike" baseline="30000" dirty="0">
                          <a:solidFill>
                            <a:schemeClr val="bg1"/>
                          </a:solidFill>
                          <a:latin typeface="Calibri" panose="020F0502020204030204" pitchFamily="34" charset="0"/>
                        </a:rPr>
                        <a:t>-1</a:t>
                      </a:r>
                      <a:r>
                        <a:rPr lang="fr-FR" sz="1400" b="1" i="0" u="none" strike="noStrike" baseline="0" dirty="0">
                          <a:solidFill>
                            <a:schemeClr val="bg1"/>
                          </a:solidFill>
                          <a:latin typeface="Calibri" panose="020F0502020204030204" pitchFamily="34" charset="0"/>
                        </a:rPr>
                        <a:t>.d</a:t>
                      </a:r>
                      <a:r>
                        <a:rPr lang="fr-FR" sz="1400" b="1" i="0" u="none" strike="noStrike" baseline="30000" dirty="0">
                          <a:solidFill>
                            <a:schemeClr val="bg1"/>
                          </a:solidFill>
                          <a:latin typeface="Calibri" panose="020F0502020204030204" pitchFamily="34" charset="0"/>
                        </a:rPr>
                        <a:t>-1</a:t>
                      </a:r>
                      <a:r>
                        <a:rPr lang="fr-FR" sz="1400" b="1" i="0" u="none" strike="noStrike" baseline="0" dirty="0">
                          <a:solidFill>
                            <a:schemeClr val="bg1"/>
                          </a:solidFill>
                          <a:latin typeface="Calibri" panose="020F0502020204030204" pitchFamily="34" charset="0"/>
                        </a:rPr>
                        <a:t>)</a:t>
                      </a:r>
                      <a:endParaRPr lang="fr-BE" sz="1400" dirty="0">
                        <a:solidFill>
                          <a:schemeClr val="bg1"/>
                        </a:solidFill>
                      </a:endParaRPr>
                    </a:p>
                  </a:txBody>
                  <a:tcPr/>
                </a:tc>
                <a:tc>
                  <a:txBody>
                    <a:bodyPr/>
                    <a:lstStyle/>
                    <a:p>
                      <a:pPr algn="ctr"/>
                      <a:r>
                        <a:rPr lang="fr-BE" sz="1400" dirty="0">
                          <a:solidFill>
                            <a:schemeClr val="bg1"/>
                          </a:solidFill>
                        </a:rPr>
                        <a:t>Sugar to </a:t>
                      </a:r>
                      <a:r>
                        <a:rPr lang="fr-BE" sz="1400" dirty="0" err="1">
                          <a:solidFill>
                            <a:schemeClr val="bg1"/>
                          </a:solidFill>
                        </a:rPr>
                        <a:t>biomass</a:t>
                      </a:r>
                      <a:r>
                        <a:rPr lang="fr-BE" sz="1400" dirty="0">
                          <a:solidFill>
                            <a:schemeClr val="bg1"/>
                          </a:solidFill>
                        </a:rPr>
                        <a:t> conversion (gDW.gsugar</a:t>
                      </a:r>
                      <a:r>
                        <a:rPr lang="fr-BE" sz="1400" baseline="30000" dirty="0">
                          <a:solidFill>
                            <a:schemeClr val="bg1"/>
                          </a:solidFill>
                        </a:rPr>
                        <a:t>-1</a:t>
                      </a:r>
                      <a:r>
                        <a:rPr lang="fr-BE" sz="1400" baseline="0" dirty="0">
                          <a:solidFill>
                            <a:schemeClr val="bg1"/>
                          </a:solidFill>
                        </a:rPr>
                        <a:t>)</a:t>
                      </a:r>
                      <a:endParaRPr lang="fr-BE" sz="1400" dirty="0">
                        <a:solidFill>
                          <a:schemeClr val="bg1"/>
                        </a:solidFill>
                      </a:endParaRPr>
                    </a:p>
                  </a:txBody>
                  <a:tcPr/>
                </a:tc>
                <a:extLst>
                  <a:ext uri="{0D108BD9-81ED-4DB2-BD59-A6C34878D82A}">
                    <a16:rowId xmlns:a16="http://schemas.microsoft.com/office/drawing/2014/main" val="1070603853"/>
                  </a:ext>
                </a:extLst>
              </a:tr>
              <a:tr h="378744">
                <a:tc>
                  <a:txBody>
                    <a:bodyPr/>
                    <a:lstStyle/>
                    <a:p>
                      <a:pPr algn="ctr"/>
                      <a:r>
                        <a:rPr lang="fr-FR" sz="1400" dirty="0">
                          <a:solidFill>
                            <a:schemeClr val="tx1"/>
                          </a:solidFill>
                        </a:rPr>
                        <a:t>Glucose</a:t>
                      </a:r>
                    </a:p>
                  </a:txBody>
                  <a:tcPr/>
                </a:tc>
                <a:tc>
                  <a:txBody>
                    <a:bodyPr/>
                    <a:lstStyle/>
                    <a:p>
                      <a:pPr algn="ctr"/>
                      <a:r>
                        <a:rPr lang="fr-BE" sz="1400" dirty="0">
                          <a:solidFill>
                            <a:schemeClr val="tx1"/>
                          </a:solidFill>
                        </a:rPr>
                        <a:t>0.63  ± 0.02</a:t>
                      </a:r>
                    </a:p>
                  </a:txBody>
                  <a:tcPr/>
                </a:tc>
                <a:tc>
                  <a:txBody>
                    <a:bodyPr/>
                    <a:lstStyle/>
                    <a:p>
                      <a:pPr algn="ctr"/>
                      <a:r>
                        <a:rPr lang="fr-BE" sz="1400" dirty="0">
                          <a:solidFill>
                            <a:schemeClr val="tx1"/>
                          </a:solidFill>
                        </a:rPr>
                        <a:t>2.37 ± 0.34</a:t>
                      </a:r>
                    </a:p>
                  </a:txBody>
                  <a:tcPr/>
                </a:tc>
                <a:tc>
                  <a:txBody>
                    <a:bodyPr/>
                    <a:lstStyle/>
                    <a:p>
                      <a:pPr algn="ctr"/>
                      <a:r>
                        <a:rPr lang="fr-BE" sz="1400" dirty="0">
                          <a:solidFill>
                            <a:schemeClr val="tx1"/>
                          </a:solidFill>
                        </a:rPr>
                        <a:t>1.62 ± 0.22</a:t>
                      </a:r>
                    </a:p>
                  </a:txBody>
                  <a:tcPr/>
                </a:tc>
                <a:tc>
                  <a:txBody>
                    <a:bodyPr/>
                    <a:lstStyle/>
                    <a:p>
                      <a:pPr algn="ctr"/>
                      <a:r>
                        <a:rPr lang="fr-BE" sz="1400" dirty="0">
                          <a:solidFill>
                            <a:schemeClr val="tx1"/>
                          </a:solidFill>
                        </a:rPr>
                        <a:t>0.54 ± 0.08</a:t>
                      </a:r>
                    </a:p>
                  </a:txBody>
                  <a:tcPr/>
                </a:tc>
                <a:extLst>
                  <a:ext uri="{0D108BD9-81ED-4DB2-BD59-A6C34878D82A}">
                    <a16:rowId xmlns:a16="http://schemas.microsoft.com/office/drawing/2014/main" val="4270665"/>
                  </a:ext>
                </a:extLst>
              </a:tr>
              <a:tr h="378744">
                <a:tc>
                  <a:txBody>
                    <a:bodyPr/>
                    <a:lstStyle/>
                    <a:p>
                      <a:pPr algn="ctr"/>
                      <a:r>
                        <a:rPr lang="fr-FR" sz="1400" dirty="0">
                          <a:solidFill>
                            <a:schemeClr val="tx1"/>
                          </a:solidFill>
                        </a:rPr>
                        <a:t>Xylose</a:t>
                      </a:r>
                      <a:endParaRPr lang="fr-BE" sz="1400" dirty="0">
                        <a:solidFill>
                          <a:schemeClr val="tx1"/>
                        </a:solidFill>
                      </a:endParaRPr>
                    </a:p>
                  </a:txBody>
                  <a:tcPr/>
                </a:tc>
                <a:tc>
                  <a:txBody>
                    <a:bodyPr/>
                    <a:lstStyle/>
                    <a:p>
                      <a:pPr algn="ctr"/>
                      <a:r>
                        <a:rPr lang="fr-BE" sz="1400" dirty="0">
                          <a:solidFill>
                            <a:schemeClr val="tx1"/>
                          </a:solidFill>
                        </a:rPr>
                        <a:t>0.72 ± 0.02</a:t>
                      </a:r>
                    </a:p>
                  </a:txBody>
                  <a:tcPr/>
                </a:tc>
                <a:tc>
                  <a:txBody>
                    <a:bodyPr/>
                    <a:lstStyle/>
                    <a:p>
                      <a:pPr algn="ctr"/>
                      <a:r>
                        <a:rPr lang="fr-BE" sz="1400" dirty="0">
                          <a:solidFill>
                            <a:schemeClr val="tx1"/>
                          </a:solidFill>
                        </a:rPr>
                        <a:t>2.27 ± 013</a:t>
                      </a:r>
                    </a:p>
                  </a:txBody>
                  <a:tcPr/>
                </a:tc>
                <a:tc>
                  <a:txBody>
                    <a:bodyPr/>
                    <a:lstStyle/>
                    <a:p>
                      <a:pPr algn="ctr"/>
                      <a:r>
                        <a:rPr lang="fr-BE" sz="1400" dirty="0">
                          <a:solidFill>
                            <a:schemeClr val="tx1"/>
                          </a:solidFill>
                        </a:rPr>
                        <a:t>1.31 ± 0.08</a:t>
                      </a:r>
                    </a:p>
                  </a:txBody>
                  <a:tcPr/>
                </a:tc>
                <a:tc>
                  <a:txBody>
                    <a:bodyPr/>
                    <a:lstStyle/>
                    <a:p>
                      <a:pPr algn="ctr"/>
                      <a:r>
                        <a:rPr lang="fr-BE" sz="1400" dirty="0">
                          <a:solidFill>
                            <a:schemeClr val="tx1"/>
                          </a:solidFill>
                        </a:rPr>
                        <a:t>0.52 ± 0.01</a:t>
                      </a:r>
                    </a:p>
                  </a:txBody>
                  <a:tcPr/>
                </a:tc>
                <a:extLst>
                  <a:ext uri="{0D108BD9-81ED-4DB2-BD59-A6C34878D82A}">
                    <a16:rowId xmlns:a16="http://schemas.microsoft.com/office/drawing/2014/main" val="3998857158"/>
                  </a:ext>
                </a:extLst>
              </a:tr>
              <a:tr h="378744">
                <a:tc>
                  <a:txBody>
                    <a:bodyPr/>
                    <a:lstStyle/>
                    <a:p>
                      <a:pPr algn="ctr"/>
                      <a:r>
                        <a:rPr lang="fr-BE" sz="1400" dirty="0" err="1">
                          <a:solidFill>
                            <a:schemeClr val="tx1"/>
                          </a:solidFill>
                        </a:rPr>
                        <a:t>Acetate</a:t>
                      </a:r>
                      <a:endParaRPr lang="fr-BE" sz="1400" dirty="0">
                        <a:solidFill>
                          <a:schemeClr val="tx1"/>
                        </a:solidFill>
                      </a:endParaRP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extLst>
                  <a:ext uri="{0D108BD9-81ED-4DB2-BD59-A6C34878D82A}">
                    <a16:rowId xmlns:a16="http://schemas.microsoft.com/office/drawing/2014/main" val="1887823521"/>
                  </a:ext>
                </a:extLst>
              </a:tr>
              <a:tr h="378744">
                <a:tc>
                  <a:txBody>
                    <a:bodyPr/>
                    <a:lstStyle/>
                    <a:p>
                      <a:pPr algn="ctr"/>
                      <a:r>
                        <a:rPr lang="fr-BE" sz="1400" dirty="0">
                          <a:solidFill>
                            <a:schemeClr val="tx1"/>
                          </a:solidFill>
                        </a:rPr>
                        <a:t>Mix</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extLst>
                  <a:ext uri="{0D108BD9-81ED-4DB2-BD59-A6C34878D82A}">
                    <a16:rowId xmlns:a16="http://schemas.microsoft.com/office/drawing/2014/main" val="3281018876"/>
                  </a:ext>
                </a:extLst>
              </a:tr>
            </a:tbl>
          </a:graphicData>
        </a:graphic>
      </p:graphicFrame>
      <p:sp>
        <p:nvSpPr>
          <p:cNvPr id="10" name="Rectangle 9">
            <a:extLst>
              <a:ext uri="{FF2B5EF4-FFF2-40B4-BE49-F238E27FC236}">
                <a16:creationId xmlns:a16="http://schemas.microsoft.com/office/drawing/2014/main" id="{FA003B06-65F5-4C50-AC06-D6D9EECB3836}"/>
              </a:ext>
            </a:extLst>
          </p:cNvPr>
          <p:cNvSpPr/>
          <p:nvPr/>
        </p:nvSpPr>
        <p:spPr>
          <a:xfrm>
            <a:off x="858736" y="330135"/>
            <a:ext cx="11006412" cy="461665"/>
          </a:xfrm>
          <a:prstGeom prst="rect">
            <a:avLst/>
          </a:prstGeom>
          <a:extLst>
            <a:ext uri="{909E8E84-426E-40DD-AFC4-6F175D3DCCD1}">
              <a14:hiddenFill xmlns:a14="http://schemas.microsoft.com/office/drawing/2010/main">
                <a:solidFill>
                  <a:srgbClr val="FFFFFF"/>
                </a:solidFill>
              </a14:hiddenFill>
            </a:ext>
          </a:extLst>
        </p:spPr>
        <p:txBody>
          <a:bodyPr wrap="square">
            <a:spAutoFit/>
          </a:bodyPr>
          <a:lstStyle/>
          <a:p>
            <a:pPr algn="ctr"/>
            <a:r>
              <a:rPr lang="en-US" sz="2400" i="1" dirty="0" err="1">
                <a:cs typeface="Times New Roman" panose="02020603050405020304" pitchFamily="18" charset="0"/>
              </a:rPr>
              <a:t>Galdieria</a:t>
            </a:r>
            <a:r>
              <a:rPr lang="en-US" sz="2400" i="1" dirty="0">
                <a:cs typeface="Times New Roman" panose="02020603050405020304" pitchFamily="18" charset="0"/>
              </a:rPr>
              <a:t> </a:t>
            </a:r>
            <a:r>
              <a:rPr lang="en-US" sz="2400" i="1" dirty="0" err="1">
                <a:cs typeface="Times New Roman" panose="02020603050405020304" pitchFamily="18" charset="0"/>
              </a:rPr>
              <a:t>sulphuraria</a:t>
            </a:r>
            <a:endParaRPr lang="en-US" sz="2400" i="1" dirty="0">
              <a:cs typeface="Times New Roman" panose="02020603050405020304" pitchFamily="18" charset="0"/>
            </a:endParaRPr>
          </a:p>
        </p:txBody>
      </p:sp>
      <p:sp>
        <p:nvSpPr>
          <p:cNvPr id="13" name="ZoneTexte 12">
            <a:extLst>
              <a:ext uri="{FF2B5EF4-FFF2-40B4-BE49-F238E27FC236}">
                <a16:creationId xmlns:a16="http://schemas.microsoft.com/office/drawing/2014/main" id="{2760452E-5D02-4B1E-8823-AEE2DBEA0AF4}"/>
              </a:ext>
            </a:extLst>
          </p:cNvPr>
          <p:cNvSpPr txBox="1"/>
          <p:nvPr/>
        </p:nvSpPr>
        <p:spPr>
          <a:xfrm>
            <a:off x="6361942" y="4382801"/>
            <a:ext cx="5967046" cy="2031325"/>
          </a:xfrm>
          <a:prstGeom prst="rect">
            <a:avLst/>
          </a:prstGeom>
          <a:noFill/>
        </p:spPr>
        <p:txBody>
          <a:bodyPr wrap="square" rtlCol="0">
            <a:spAutoFit/>
          </a:bodyPr>
          <a:lstStyle/>
          <a:p>
            <a:pPr marL="285750" indent="-285750">
              <a:buFont typeface="Arial" panose="020B0604020202020204" pitchFamily="34" charset="0"/>
              <a:buChar char="•"/>
            </a:pPr>
            <a:r>
              <a:rPr lang="fr-BE" i="1" dirty="0"/>
              <a:t>G. </a:t>
            </a:r>
            <a:r>
              <a:rPr lang="fr-BE" i="1" dirty="0" err="1"/>
              <a:t>sulphuraria</a:t>
            </a:r>
            <a:r>
              <a:rPr lang="fr-BE" i="1" dirty="0"/>
              <a:t> </a:t>
            </a:r>
            <a:r>
              <a:rPr lang="fr-BE" dirty="0"/>
              <a:t>has</a:t>
            </a:r>
            <a:r>
              <a:rPr lang="fr-BE" i="1" dirty="0"/>
              <a:t> </a:t>
            </a:r>
            <a:r>
              <a:rPr lang="fr-BE" dirty="0"/>
              <a:t>the </a:t>
            </a:r>
            <a:r>
              <a:rPr lang="fr-BE" dirty="0" err="1"/>
              <a:t>same</a:t>
            </a:r>
            <a:r>
              <a:rPr lang="fr-BE" dirty="0"/>
              <a:t> </a:t>
            </a:r>
            <a:r>
              <a:rPr lang="fr-BE" dirty="0" err="1"/>
              <a:t>ability</a:t>
            </a:r>
            <a:r>
              <a:rPr lang="fr-BE" dirty="0"/>
              <a:t> to </a:t>
            </a:r>
            <a:r>
              <a:rPr lang="fr-BE" dirty="0" err="1"/>
              <a:t>grow</a:t>
            </a:r>
            <a:r>
              <a:rPr lang="fr-BE" dirty="0"/>
              <a:t> on glucose or xylose</a:t>
            </a:r>
          </a:p>
          <a:p>
            <a:pPr marL="285750" indent="-285750">
              <a:buFont typeface="Arial" panose="020B0604020202020204" pitchFamily="34" charset="0"/>
              <a:buChar char="•"/>
            </a:pPr>
            <a:r>
              <a:rPr lang="fr-BE" dirty="0"/>
              <a:t>The </a:t>
            </a:r>
            <a:r>
              <a:rPr lang="fr-BE" dirty="0" err="1"/>
              <a:t>presence</a:t>
            </a:r>
            <a:r>
              <a:rPr lang="fr-BE" dirty="0"/>
              <a:t> of </a:t>
            </a:r>
            <a:r>
              <a:rPr lang="fr-BE" dirty="0" err="1"/>
              <a:t>acetate</a:t>
            </a:r>
            <a:r>
              <a:rPr lang="fr-BE" dirty="0"/>
              <a:t> in the medium at a concentration of 25 mM </a:t>
            </a:r>
            <a:r>
              <a:rPr lang="fr-BE" dirty="0" err="1"/>
              <a:t>inhibits</a:t>
            </a:r>
            <a:r>
              <a:rPr lang="fr-BE" dirty="0"/>
              <a:t> </a:t>
            </a:r>
            <a:r>
              <a:rPr lang="fr-BE" dirty="0" err="1"/>
              <a:t>its</a:t>
            </a:r>
            <a:r>
              <a:rPr lang="fr-BE" dirty="0"/>
              <a:t> </a:t>
            </a:r>
            <a:r>
              <a:rPr lang="fr-BE" dirty="0" err="1"/>
              <a:t>growth</a:t>
            </a:r>
            <a:r>
              <a:rPr lang="fr-BE" dirty="0"/>
              <a:t> due to the </a:t>
            </a:r>
            <a:r>
              <a:rPr lang="fr-BE" dirty="0" err="1"/>
              <a:t>low</a:t>
            </a:r>
            <a:r>
              <a:rPr lang="fr-BE" dirty="0"/>
              <a:t> pH</a:t>
            </a:r>
          </a:p>
          <a:p>
            <a:pPr marL="285750" indent="-285750">
              <a:buFont typeface="Arial" panose="020B0604020202020204" pitchFamily="34" charset="0"/>
              <a:buChar char="•"/>
            </a:pPr>
            <a:r>
              <a:rPr lang="fr-BE" dirty="0"/>
              <a:t>It has a high </a:t>
            </a:r>
            <a:r>
              <a:rPr lang="fr-BE" dirty="0" err="1"/>
              <a:t>sugar</a:t>
            </a:r>
            <a:r>
              <a:rPr lang="fr-BE" dirty="0"/>
              <a:t>-to-</a:t>
            </a:r>
            <a:r>
              <a:rPr lang="fr-BE" dirty="0" err="1"/>
              <a:t>biomass</a:t>
            </a:r>
            <a:r>
              <a:rPr lang="fr-BE" dirty="0"/>
              <a:t> conversion ratio </a:t>
            </a:r>
            <a:r>
              <a:rPr lang="fr-BE" dirty="0" err="1"/>
              <a:t>leading</a:t>
            </a:r>
            <a:r>
              <a:rPr lang="fr-BE" dirty="0"/>
              <a:t> to high </a:t>
            </a:r>
            <a:r>
              <a:rPr lang="fr-BE" dirty="0" err="1"/>
              <a:t>biomass</a:t>
            </a:r>
            <a:r>
              <a:rPr lang="fr-BE" dirty="0"/>
              <a:t> </a:t>
            </a:r>
            <a:r>
              <a:rPr lang="fr-BE" dirty="0" err="1"/>
              <a:t>productivity</a:t>
            </a:r>
            <a:endParaRPr lang="fr-BE" dirty="0"/>
          </a:p>
          <a:p>
            <a:pPr marL="285750" indent="-285750">
              <a:buFont typeface="Arial" panose="020B0604020202020204" pitchFamily="34" charset="0"/>
              <a:buChar char="•"/>
            </a:pPr>
            <a:endParaRPr lang="en-US" dirty="0"/>
          </a:p>
        </p:txBody>
      </p:sp>
      <p:pic>
        <p:nvPicPr>
          <p:cNvPr id="14" name="Picture 10">
            <a:extLst>
              <a:ext uri="{FF2B5EF4-FFF2-40B4-BE49-F238E27FC236}">
                <a16:creationId xmlns:a16="http://schemas.microsoft.com/office/drawing/2014/main" id="{CB32AE9D-20A9-4BAD-A898-C1708D28C809}"/>
              </a:ext>
            </a:extLst>
          </p:cNvPr>
          <p:cNvPicPr>
            <a:picLocks noChangeAspect="1"/>
          </p:cNvPicPr>
          <p:nvPr/>
        </p:nvPicPr>
        <p:blipFill rotWithShape="1">
          <a:blip r:embed="rId4"/>
          <a:srcRect r="34780"/>
          <a:stretch/>
        </p:blipFill>
        <p:spPr>
          <a:xfrm>
            <a:off x="10912023" y="139179"/>
            <a:ext cx="1098147" cy="1128583"/>
          </a:xfrm>
          <a:prstGeom prst="rect">
            <a:avLst/>
          </a:prstGeom>
          <a:noFill/>
          <a:ln w="28575">
            <a:solidFill>
              <a:schemeClr val="tx1"/>
            </a:solidFill>
          </a:ln>
        </p:spPr>
      </p:pic>
      <p:graphicFrame>
        <p:nvGraphicFramePr>
          <p:cNvPr id="17" name="Chart 5">
            <a:extLst>
              <a:ext uri="{FF2B5EF4-FFF2-40B4-BE49-F238E27FC236}">
                <a16:creationId xmlns:a16="http://schemas.microsoft.com/office/drawing/2014/main" id="{6AA273E0-1431-42F4-9E6E-DAD26EF51219}"/>
              </a:ext>
            </a:extLst>
          </p:cNvPr>
          <p:cNvGraphicFramePr>
            <a:graphicFrameLocks/>
          </p:cNvGraphicFramePr>
          <p:nvPr>
            <p:extLst>
              <p:ext uri="{D42A27DB-BD31-4B8C-83A1-F6EECF244321}">
                <p14:modId xmlns:p14="http://schemas.microsoft.com/office/powerpoint/2010/main" val="1119152417"/>
              </p:ext>
            </p:extLst>
          </p:nvPr>
        </p:nvGraphicFramePr>
        <p:xfrm>
          <a:off x="335959" y="3573853"/>
          <a:ext cx="5760041" cy="2566509"/>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66974D2F-3C0E-B22E-C5A5-7D9FC2E0DE34}"/>
              </a:ext>
            </a:extLst>
          </p:cNvPr>
          <p:cNvSpPr>
            <a:spLocks noGrp="1"/>
          </p:cNvSpPr>
          <p:nvPr>
            <p:ph type="sldNum" sz="quarter" idx="12"/>
          </p:nvPr>
        </p:nvSpPr>
        <p:spPr/>
        <p:txBody>
          <a:bodyPr/>
          <a:lstStyle/>
          <a:p>
            <a:fld id="{1CB3E755-7887-4926-81A1-A78525687160}" type="slidenum">
              <a:rPr lang="en-US" smtClean="0"/>
              <a:t>21</a:t>
            </a:fld>
            <a:endParaRPr lang="en-US"/>
          </a:p>
        </p:txBody>
      </p:sp>
    </p:spTree>
    <p:extLst>
      <p:ext uri="{BB962C8B-B14F-4D97-AF65-F5344CB8AC3E}">
        <p14:creationId xmlns:p14="http://schemas.microsoft.com/office/powerpoint/2010/main" val="2203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5">
            <a:extLst>
              <a:ext uri="{FF2B5EF4-FFF2-40B4-BE49-F238E27FC236}">
                <a16:creationId xmlns:a16="http://schemas.microsoft.com/office/drawing/2014/main" id="{6AA273E0-1431-42F4-9E6E-DAD26EF51219}"/>
              </a:ext>
            </a:extLst>
          </p:cNvPr>
          <p:cNvGraphicFramePr>
            <a:graphicFrameLocks/>
          </p:cNvGraphicFramePr>
          <p:nvPr>
            <p:extLst>
              <p:ext uri="{D42A27DB-BD31-4B8C-83A1-F6EECF244321}">
                <p14:modId xmlns:p14="http://schemas.microsoft.com/office/powerpoint/2010/main" val="3751233417"/>
              </p:ext>
            </p:extLst>
          </p:nvPr>
        </p:nvGraphicFramePr>
        <p:xfrm>
          <a:off x="46883" y="2663911"/>
          <a:ext cx="6049117" cy="20882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4">
            <a:extLst>
              <a:ext uri="{FF2B5EF4-FFF2-40B4-BE49-F238E27FC236}">
                <a16:creationId xmlns:a16="http://schemas.microsoft.com/office/drawing/2014/main" id="{90E1A70C-4738-483E-B8E8-4791DCF2611E}"/>
              </a:ext>
            </a:extLst>
          </p:cNvPr>
          <p:cNvGraphicFramePr>
            <a:graphicFrameLocks/>
          </p:cNvGraphicFramePr>
          <p:nvPr>
            <p:extLst>
              <p:ext uri="{D42A27DB-BD31-4B8C-83A1-F6EECF244321}">
                <p14:modId xmlns:p14="http://schemas.microsoft.com/office/powerpoint/2010/main" val="889381302"/>
              </p:ext>
            </p:extLst>
          </p:nvPr>
        </p:nvGraphicFramePr>
        <p:xfrm>
          <a:off x="285440" y="843421"/>
          <a:ext cx="5687270" cy="2335705"/>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a:extLst>
              <a:ext uri="{FF2B5EF4-FFF2-40B4-BE49-F238E27FC236}">
                <a16:creationId xmlns:a16="http://schemas.microsoft.com/office/drawing/2014/main" id="{59FB7B5B-6F6E-45EB-95BD-2B6563A48DFB}"/>
              </a:ext>
            </a:extLst>
          </p:cNvPr>
          <p:cNvSpPr/>
          <p:nvPr/>
        </p:nvSpPr>
        <p:spPr>
          <a:xfrm>
            <a:off x="858736" y="-50804"/>
            <a:ext cx="11006412" cy="461665"/>
          </a:xfrm>
          <a:prstGeom prst="rect">
            <a:avLst/>
          </a:prstGeom>
        </p:spPr>
        <p:txBody>
          <a:bodyPr wrap="square">
            <a:spAutoFit/>
          </a:bodyPr>
          <a:lstStyle/>
          <a:p>
            <a:pPr algn="ctr"/>
            <a:r>
              <a:rPr lang="en-US" sz="2400" b="1" dirty="0">
                <a:cs typeface="Times New Roman" panose="02020603050405020304" pitchFamily="18" charset="0"/>
              </a:rPr>
              <a:t>Growth parameters and nutrient consumption</a:t>
            </a:r>
          </a:p>
        </p:txBody>
      </p:sp>
      <p:graphicFrame>
        <p:nvGraphicFramePr>
          <p:cNvPr id="9" name="Tableau 11">
            <a:extLst>
              <a:ext uri="{FF2B5EF4-FFF2-40B4-BE49-F238E27FC236}">
                <a16:creationId xmlns:a16="http://schemas.microsoft.com/office/drawing/2014/main" id="{1D38B912-1306-4080-8248-4CC321CBA91F}"/>
              </a:ext>
            </a:extLst>
          </p:cNvPr>
          <p:cNvGraphicFramePr>
            <a:graphicFrameLocks noGrp="1"/>
          </p:cNvGraphicFramePr>
          <p:nvPr/>
        </p:nvGraphicFramePr>
        <p:xfrm>
          <a:off x="6361942" y="1575556"/>
          <a:ext cx="5667908" cy="2459856"/>
        </p:xfrm>
        <a:graphic>
          <a:graphicData uri="http://schemas.openxmlformats.org/drawingml/2006/table">
            <a:tbl>
              <a:tblPr firstRow="1" bandRow="1">
                <a:tableStyleId>{073A0DAA-6AF3-43AB-8588-CEC1D06C72B9}</a:tableStyleId>
              </a:tblPr>
              <a:tblGrid>
                <a:gridCol w="990676">
                  <a:extLst>
                    <a:ext uri="{9D8B030D-6E8A-4147-A177-3AD203B41FA5}">
                      <a16:colId xmlns:a16="http://schemas.microsoft.com/office/drawing/2014/main" val="1228173915"/>
                    </a:ext>
                  </a:extLst>
                </a:gridCol>
                <a:gridCol w="1056744">
                  <a:extLst>
                    <a:ext uri="{9D8B030D-6E8A-4147-A177-3AD203B41FA5}">
                      <a16:colId xmlns:a16="http://schemas.microsoft.com/office/drawing/2014/main" val="2112266412"/>
                    </a:ext>
                  </a:extLst>
                </a:gridCol>
                <a:gridCol w="1176427">
                  <a:extLst>
                    <a:ext uri="{9D8B030D-6E8A-4147-A177-3AD203B41FA5}">
                      <a16:colId xmlns:a16="http://schemas.microsoft.com/office/drawing/2014/main" val="3224635602"/>
                    </a:ext>
                  </a:extLst>
                </a:gridCol>
                <a:gridCol w="1119883">
                  <a:extLst>
                    <a:ext uri="{9D8B030D-6E8A-4147-A177-3AD203B41FA5}">
                      <a16:colId xmlns:a16="http://schemas.microsoft.com/office/drawing/2014/main" val="3624155470"/>
                    </a:ext>
                  </a:extLst>
                </a:gridCol>
                <a:gridCol w="1324178">
                  <a:extLst>
                    <a:ext uri="{9D8B030D-6E8A-4147-A177-3AD203B41FA5}">
                      <a16:colId xmlns:a16="http://schemas.microsoft.com/office/drawing/2014/main" val="879464056"/>
                    </a:ext>
                  </a:extLst>
                </a:gridCol>
              </a:tblGrid>
              <a:tr h="814138">
                <a:tc>
                  <a:txBody>
                    <a:bodyPr/>
                    <a:lstStyle/>
                    <a:p>
                      <a:pPr algn="ctr"/>
                      <a:r>
                        <a:rPr lang="fr-FR" sz="1400" b="1" i="0" u="none" strike="noStrike" baseline="0" dirty="0">
                          <a:solidFill>
                            <a:schemeClr val="bg1"/>
                          </a:solidFill>
                          <a:latin typeface="Calibri" panose="020F0502020204030204" pitchFamily="34" charset="0"/>
                        </a:rPr>
                        <a:t>Carbon source</a:t>
                      </a:r>
                      <a:endParaRPr lang="fr-BE" sz="1400" dirty="0">
                        <a:solidFill>
                          <a:schemeClr val="bg1"/>
                        </a:solidFill>
                      </a:endParaRPr>
                    </a:p>
                  </a:txBody>
                  <a:tcPr/>
                </a:tc>
                <a:tc>
                  <a:txBody>
                    <a:bodyPr/>
                    <a:lstStyle/>
                    <a:p>
                      <a:pPr algn="ctr"/>
                      <a:r>
                        <a:rPr lang="fr-FR" sz="1400" b="1" i="0" u="none" strike="noStrike" baseline="0" dirty="0" err="1">
                          <a:solidFill>
                            <a:schemeClr val="bg1"/>
                          </a:solidFill>
                          <a:latin typeface="Calibri" panose="020F0502020204030204" pitchFamily="34" charset="0"/>
                        </a:rPr>
                        <a:t>Doubling</a:t>
                      </a:r>
                      <a:r>
                        <a:rPr lang="fr-FR" sz="1400" b="1" i="0" u="none" strike="noStrike" baseline="0" dirty="0">
                          <a:solidFill>
                            <a:schemeClr val="bg1"/>
                          </a:solidFill>
                          <a:latin typeface="Calibri" panose="020F0502020204030204" pitchFamily="34" charset="0"/>
                        </a:rPr>
                        <a:t> time (Day</a:t>
                      </a:r>
                      <a:r>
                        <a:rPr lang="fr-FR" sz="1400" b="1" dirty="0">
                          <a:solidFill>
                            <a:schemeClr val="bg1"/>
                          </a:solidFill>
                          <a:latin typeface="Calibri" panose="020F0502020204030204" pitchFamily="34" charset="0"/>
                        </a:rPr>
                        <a:t>) </a:t>
                      </a:r>
                      <a:endParaRPr lang="fr-BE" sz="1400" dirty="0">
                        <a:solidFill>
                          <a:schemeClr val="bg1"/>
                        </a:solidFill>
                      </a:endParaRPr>
                    </a:p>
                  </a:txBody>
                  <a:tcPr/>
                </a:tc>
                <a:tc>
                  <a:txBody>
                    <a:bodyPr/>
                    <a:lstStyle/>
                    <a:p>
                      <a:pPr algn="ctr"/>
                      <a:r>
                        <a:rPr lang="fr-FR" sz="1400" b="1" i="0" u="none" strike="noStrike" baseline="0" dirty="0">
                          <a:solidFill>
                            <a:schemeClr val="bg1"/>
                          </a:solidFill>
                          <a:latin typeface="Calibri" panose="020F0502020204030204" pitchFamily="34" charset="0"/>
                        </a:rPr>
                        <a:t>Max </a:t>
                      </a:r>
                      <a:r>
                        <a:rPr lang="fr-FR" sz="1400" b="1" i="0" u="none" strike="noStrike" baseline="0" dirty="0" err="1">
                          <a:solidFill>
                            <a:schemeClr val="bg1"/>
                          </a:solidFill>
                          <a:latin typeface="Calibri" panose="020F0502020204030204" pitchFamily="34" charset="0"/>
                        </a:rPr>
                        <a:t>biomass</a:t>
                      </a:r>
                      <a:r>
                        <a:rPr lang="fr-FR" sz="1400" b="1" i="0" u="none" strike="noStrike" baseline="0" dirty="0">
                          <a:solidFill>
                            <a:schemeClr val="bg1"/>
                          </a:solidFill>
                          <a:latin typeface="Calibri" panose="020F0502020204030204" pitchFamily="34" charset="0"/>
                        </a:rPr>
                        <a:t> (g.L</a:t>
                      </a:r>
                      <a:r>
                        <a:rPr lang="fr-FR" sz="1400" b="1" i="0" u="none" strike="noStrike" baseline="30000" dirty="0">
                          <a:solidFill>
                            <a:schemeClr val="bg1"/>
                          </a:solidFill>
                          <a:latin typeface="Calibri" panose="020F0502020204030204" pitchFamily="34" charset="0"/>
                        </a:rPr>
                        <a:t>-1</a:t>
                      </a:r>
                      <a:r>
                        <a:rPr lang="fr-FR" sz="1400" b="1" i="0" u="none" strike="noStrike" baseline="0" dirty="0">
                          <a:solidFill>
                            <a:schemeClr val="bg1"/>
                          </a:solidFill>
                          <a:latin typeface="Calibri" panose="020F0502020204030204" pitchFamily="34" charset="0"/>
                        </a:rPr>
                        <a:t>)</a:t>
                      </a:r>
                      <a:endParaRPr lang="fr-BE" sz="1400" dirty="0">
                        <a:solidFill>
                          <a:schemeClr val="bg1"/>
                        </a:solidFill>
                      </a:endParaRPr>
                    </a:p>
                  </a:txBody>
                  <a:tcPr/>
                </a:tc>
                <a:tc>
                  <a:txBody>
                    <a:bodyPr/>
                    <a:lstStyle/>
                    <a:p>
                      <a:pPr algn="ctr"/>
                      <a:r>
                        <a:rPr lang="fr-FR" sz="1400" b="1" i="0" u="none" strike="noStrike" baseline="0" dirty="0">
                          <a:solidFill>
                            <a:schemeClr val="bg1"/>
                          </a:solidFill>
                          <a:latin typeface="Calibri" panose="020F0502020204030204" pitchFamily="34" charset="0"/>
                        </a:rPr>
                        <a:t>Max </a:t>
                      </a:r>
                      <a:r>
                        <a:rPr lang="fr-FR" sz="1400" b="1" i="0" u="none" strike="noStrike" baseline="0" dirty="0" err="1">
                          <a:solidFill>
                            <a:schemeClr val="bg1"/>
                          </a:solidFill>
                          <a:latin typeface="Calibri" panose="020F0502020204030204" pitchFamily="34" charset="0"/>
                        </a:rPr>
                        <a:t>productivity</a:t>
                      </a:r>
                      <a:r>
                        <a:rPr lang="fr-FR" sz="1400" b="1" i="0" u="none" strike="noStrike" baseline="0" dirty="0">
                          <a:solidFill>
                            <a:schemeClr val="bg1"/>
                          </a:solidFill>
                          <a:latin typeface="Calibri" panose="020F0502020204030204" pitchFamily="34" charset="0"/>
                        </a:rPr>
                        <a:t> (gDW.L</a:t>
                      </a:r>
                      <a:r>
                        <a:rPr lang="fr-FR" sz="1400" b="1" i="0" u="none" strike="noStrike" baseline="30000" dirty="0">
                          <a:solidFill>
                            <a:schemeClr val="bg1"/>
                          </a:solidFill>
                          <a:latin typeface="Calibri" panose="020F0502020204030204" pitchFamily="34" charset="0"/>
                        </a:rPr>
                        <a:t>-1</a:t>
                      </a:r>
                      <a:r>
                        <a:rPr lang="fr-FR" sz="1400" b="1" i="0" u="none" strike="noStrike" baseline="0" dirty="0">
                          <a:solidFill>
                            <a:schemeClr val="bg1"/>
                          </a:solidFill>
                          <a:latin typeface="Calibri" panose="020F0502020204030204" pitchFamily="34" charset="0"/>
                        </a:rPr>
                        <a:t>.d</a:t>
                      </a:r>
                      <a:r>
                        <a:rPr lang="fr-FR" sz="1400" b="1" i="0" u="none" strike="noStrike" baseline="30000" dirty="0">
                          <a:solidFill>
                            <a:schemeClr val="bg1"/>
                          </a:solidFill>
                          <a:latin typeface="Calibri" panose="020F0502020204030204" pitchFamily="34" charset="0"/>
                        </a:rPr>
                        <a:t>-1</a:t>
                      </a:r>
                      <a:r>
                        <a:rPr lang="fr-FR" sz="1400" b="1" i="0" u="none" strike="noStrike" baseline="0" dirty="0">
                          <a:solidFill>
                            <a:schemeClr val="bg1"/>
                          </a:solidFill>
                          <a:latin typeface="Calibri" panose="020F0502020204030204" pitchFamily="34" charset="0"/>
                        </a:rPr>
                        <a:t>)</a:t>
                      </a:r>
                      <a:endParaRPr lang="fr-BE" sz="1400" dirty="0">
                        <a:solidFill>
                          <a:schemeClr val="bg1"/>
                        </a:solidFill>
                      </a:endParaRPr>
                    </a:p>
                  </a:txBody>
                  <a:tcPr/>
                </a:tc>
                <a:tc>
                  <a:txBody>
                    <a:bodyPr/>
                    <a:lstStyle/>
                    <a:p>
                      <a:pPr algn="ctr"/>
                      <a:r>
                        <a:rPr lang="fr-BE" sz="1400" dirty="0">
                          <a:solidFill>
                            <a:schemeClr val="bg1"/>
                          </a:solidFill>
                        </a:rPr>
                        <a:t>Sugar to </a:t>
                      </a:r>
                      <a:r>
                        <a:rPr lang="fr-BE" sz="1400" dirty="0" err="1">
                          <a:solidFill>
                            <a:schemeClr val="bg1"/>
                          </a:solidFill>
                        </a:rPr>
                        <a:t>biomass</a:t>
                      </a:r>
                      <a:r>
                        <a:rPr lang="fr-BE" sz="1400" dirty="0">
                          <a:solidFill>
                            <a:schemeClr val="bg1"/>
                          </a:solidFill>
                        </a:rPr>
                        <a:t> conversion (gDW.gsugar</a:t>
                      </a:r>
                      <a:r>
                        <a:rPr lang="fr-BE" sz="1400" baseline="30000" dirty="0">
                          <a:solidFill>
                            <a:schemeClr val="bg1"/>
                          </a:solidFill>
                        </a:rPr>
                        <a:t>-1</a:t>
                      </a:r>
                      <a:r>
                        <a:rPr lang="fr-BE" sz="1400" baseline="0" dirty="0">
                          <a:solidFill>
                            <a:schemeClr val="bg1"/>
                          </a:solidFill>
                        </a:rPr>
                        <a:t>)</a:t>
                      </a:r>
                      <a:endParaRPr lang="fr-BE" sz="1400" dirty="0">
                        <a:solidFill>
                          <a:schemeClr val="bg1"/>
                        </a:solidFill>
                      </a:endParaRPr>
                    </a:p>
                  </a:txBody>
                  <a:tcPr/>
                </a:tc>
                <a:extLst>
                  <a:ext uri="{0D108BD9-81ED-4DB2-BD59-A6C34878D82A}">
                    <a16:rowId xmlns:a16="http://schemas.microsoft.com/office/drawing/2014/main" val="1070603853"/>
                  </a:ext>
                </a:extLst>
              </a:tr>
              <a:tr h="378744">
                <a:tc>
                  <a:txBody>
                    <a:bodyPr/>
                    <a:lstStyle/>
                    <a:p>
                      <a:pPr algn="ctr"/>
                      <a:r>
                        <a:rPr lang="fr-FR" sz="1400" dirty="0">
                          <a:solidFill>
                            <a:schemeClr val="tx1"/>
                          </a:solidFill>
                        </a:rPr>
                        <a:t>Glucose</a:t>
                      </a:r>
                    </a:p>
                  </a:txBody>
                  <a:tcPr/>
                </a:tc>
                <a:tc>
                  <a:txBody>
                    <a:bodyPr/>
                    <a:lstStyle/>
                    <a:p>
                      <a:pPr algn="ctr"/>
                      <a:r>
                        <a:rPr lang="fr-BE" sz="1400" dirty="0">
                          <a:solidFill>
                            <a:schemeClr val="tx1"/>
                          </a:solidFill>
                        </a:rPr>
                        <a:t>0.37 ± 0.02</a:t>
                      </a:r>
                    </a:p>
                  </a:txBody>
                  <a:tcPr/>
                </a:tc>
                <a:tc>
                  <a:txBody>
                    <a:bodyPr/>
                    <a:lstStyle/>
                    <a:p>
                      <a:pPr algn="ctr"/>
                      <a:r>
                        <a:rPr lang="fr-BE" sz="1400" dirty="0">
                          <a:solidFill>
                            <a:schemeClr val="tx1"/>
                          </a:solidFill>
                        </a:rPr>
                        <a:t>0.82 ± 0.02</a:t>
                      </a:r>
                    </a:p>
                  </a:txBody>
                  <a:tcPr/>
                </a:tc>
                <a:tc>
                  <a:txBody>
                    <a:bodyPr/>
                    <a:lstStyle/>
                    <a:p>
                      <a:pPr algn="ctr"/>
                      <a:r>
                        <a:rPr lang="fr-BE" sz="1400" dirty="0">
                          <a:solidFill>
                            <a:schemeClr val="tx1"/>
                          </a:solidFill>
                        </a:rPr>
                        <a:t>0.59 ± 0.08</a:t>
                      </a:r>
                    </a:p>
                  </a:txBody>
                  <a:tcPr/>
                </a:tc>
                <a:tc>
                  <a:txBody>
                    <a:bodyPr/>
                    <a:lstStyle/>
                    <a:p>
                      <a:pPr algn="ctr"/>
                      <a:r>
                        <a:rPr lang="fr-BE" sz="1400" dirty="0">
                          <a:solidFill>
                            <a:schemeClr val="tx1"/>
                          </a:solidFill>
                        </a:rPr>
                        <a:t>0.17 ± 0.01</a:t>
                      </a:r>
                    </a:p>
                  </a:txBody>
                  <a:tcPr/>
                </a:tc>
                <a:extLst>
                  <a:ext uri="{0D108BD9-81ED-4DB2-BD59-A6C34878D82A}">
                    <a16:rowId xmlns:a16="http://schemas.microsoft.com/office/drawing/2014/main" val="4270665"/>
                  </a:ext>
                </a:extLst>
              </a:tr>
              <a:tr h="378744">
                <a:tc>
                  <a:txBody>
                    <a:bodyPr/>
                    <a:lstStyle/>
                    <a:p>
                      <a:pPr algn="ctr"/>
                      <a:r>
                        <a:rPr lang="fr-FR" sz="1400" dirty="0">
                          <a:solidFill>
                            <a:schemeClr val="tx1"/>
                          </a:solidFill>
                        </a:rPr>
                        <a:t>Xylose</a:t>
                      </a:r>
                      <a:endParaRPr lang="fr-BE" sz="1400" dirty="0">
                        <a:solidFill>
                          <a:schemeClr val="tx1"/>
                        </a:solidFill>
                      </a:endParaRP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tc>
                  <a:txBody>
                    <a:bodyPr/>
                    <a:lstStyle/>
                    <a:p>
                      <a:pPr algn="ctr"/>
                      <a:r>
                        <a:rPr lang="fr-BE" sz="1400" dirty="0">
                          <a:solidFill>
                            <a:schemeClr val="tx1"/>
                          </a:solidFill>
                        </a:rPr>
                        <a:t>/</a:t>
                      </a:r>
                    </a:p>
                  </a:txBody>
                  <a:tcPr/>
                </a:tc>
                <a:extLst>
                  <a:ext uri="{0D108BD9-81ED-4DB2-BD59-A6C34878D82A}">
                    <a16:rowId xmlns:a16="http://schemas.microsoft.com/office/drawing/2014/main" val="3998857158"/>
                  </a:ext>
                </a:extLst>
              </a:tr>
              <a:tr h="378744">
                <a:tc>
                  <a:txBody>
                    <a:bodyPr/>
                    <a:lstStyle/>
                    <a:p>
                      <a:pPr algn="ctr"/>
                      <a:r>
                        <a:rPr lang="fr-BE" sz="1400" dirty="0" err="1">
                          <a:solidFill>
                            <a:schemeClr val="tx1"/>
                          </a:solidFill>
                        </a:rPr>
                        <a:t>Acetate</a:t>
                      </a:r>
                      <a:endParaRPr lang="fr-BE" sz="1400" dirty="0">
                        <a:solidFill>
                          <a:schemeClr val="tx1"/>
                        </a:solidFill>
                      </a:endParaRPr>
                    </a:p>
                  </a:txBody>
                  <a:tcPr/>
                </a:tc>
                <a:tc>
                  <a:txBody>
                    <a:bodyPr/>
                    <a:lstStyle/>
                    <a:p>
                      <a:pPr algn="ctr"/>
                      <a:r>
                        <a:rPr lang="fr-BE" sz="1400" dirty="0">
                          <a:solidFill>
                            <a:schemeClr val="tx1"/>
                          </a:solidFill>
                        </a:rPr>
                        <a:t>0.44 ± 0.01</a:t>
                      </a:r>
                    </a:p>
                  </a:txBody>
                  <a:tcPr/>
                </a:tc>
                <a:tc>
                  <a:txBody>
                    <a:bodyPr/>
                    <a:lstStyle/>
                    <a:p>
                      <a:pPr algn="ctr"/>
                      <a:r>
                        <a:rPr lang="fr-BE" sz="1400" dirty="0">
                          <a:solidFill>
                            <a:schemeClr val="tx1"/>
                          </a:solidFill>
                        </a:rPr>
                        <a:t>1.12 ± 0.02</a:t>
                      </a:r>
                    </a:p>
                  </a:txBody>
                  <a:tcPr/>
                </a:tc>
                <a:tc>
                  <a:txBody>
                    <a:bodyPr/>
                    <a:lstStyle/>
                    <a:p>
                      <a:pPr algn="ctr"/>
                      <a:r>
                        <a:rPr lang="fr-BE" sz="1400" dirty="0">
                          <a:solidFill>
                            <a:schemeClr val="tx1"/>
                          </a:solidFill>
                        </a:rPr>
                        <a:t>0.39 ± 0.01</a:t>
                      </a:r>
                    </a:p>
                  </a:txBody>
                  <a:tcPr/>
                </a:tc>
                <a:tc>
                  <a:txBody>
                    <a:bodyPr/>
                    <a:lstStyle/>
                    <a:p>
                      <a:pPr algn="ctr"/>
                      <a:r>
                        <a:rPr lang="fr-BE" sz="1400" dirty="0">
                          <a:solidFill>
                            <a:schemeClr val="tx1"/>
                          </a:solidFill>
                        </a:rPr>
                        <a:t>0.17 ± 0.01</a:t>
                      </a:r>
                    </a:p>
                  </a:txBody>
                  <a:tcPr/>
                </a:tc>
                <a:extLst>
                  <a:ext uri="{0D108BD9-81ED-4DB2-BD59-A6C34878D82A}">
                    <a16:rowId xmlns:a16="http://schemas.microsoft.com/office/drawing/2014/main" val="1887823521"/>
                  </a:ext>
                </a:extLst>
              </a:tr>
              <a:tr h="378744">
                <a:tc>
                  <a:txBody>
                    <a:bodyPr/>
                    <a:lstStyle/>
                    <a:p>
                      <a:pPr algn="ctr"/>
                      <a:r>
                        <a:rPr lang="fr-BE" sz="1400" dirty="0">
                          <a:solidFill>
                            <a:schemeClr val="tx1"/>
                          </a:solidFill>
                        </a:rPr>
                        <a:t>Mix</a:t>
                      </a:r>
                    </a:p>
                  </a:txBody>
                  <a:tcPr/>
                </a:tc>
                <a:tc>
                  <a:txBody>
                    <a:bodyPr/>
                    <a:lstStyle/>
                    <a:p>
                      <a:pPr algn="ctr"/>
                      <a:r>
                        <a:rPr lang="fr-BE" sz="1400" dirty="0">
                          <a:solidFill>
                            <a:schemeClr val="tx1"/>
                          </a:solidFill>
                        </a:rPr>
                        <a:t>0.34 ± 0.01</a:t>
                      </a:r>
                    </a:p>
                  </a:txBody>
                  <a:tcPr/>
                </a:tc>
                <a:tc>
                  <a:txBody>
                    <a:bodyPr/>
                    <a:lstStyle/>
                    <a:p>
                      <a:pPr algn="ctr"/>
                      <a:r>
                        <a:rPr lang="fr-BE" sz="1400" dirty="0">
                          <a:solidFill>
                            <a:schemeClr val="tx1"/>
                          </a:solidFill>
                        </a:rPr>
                        <a:t>1.17 ± 0.14</a:t>
                      </a:r>
                    </a:p>
                  </a:txBody>
                  <a:tcPr/>
                </a:tc>
                <a:tc>
                  <a:txBody>
                    <a:bodyPr/>
                    <a:lstStyle/>
                    <a:p>
                      <a:pPr algn="ctr"/>
                      <a:r>
                        <a:rPr lang="fr-BE" sz="1400" dirty="0">
                          <a:solidFill>
                            <a:schemeClr val="tx1"/>
                          </a:solidFill>
                        </a:rPr>
                        <a:t>0.46 ± 0.14</a:t>
                      </a:r>
                    </a:p>
                  </a:txBody>
                  <a:tcPr/>
                </a:tc>
                <a:tc>
                  <a:txBody>
                    <a:bodyPr/>
                    <a:lstStyle/>
                    <a:p>
                      <a:pPr algn="ctr"/>
                      <a:r>
                        <a:rPr lang="fr-BE" sz="1400" dirty="0">
                          <a:solidFill>
                            <a:schemeClr val="tx1"/>
                          </a:solidFill>
                        </a:rPr>
                        <a:t>0.23 ± 0.04</a:t>
                      </a:r>
                    </a:p>
                  </a:txBody>
                  <a:tcPr/>
                </a:tc>
                <a:extLst>
                  <a:ext uri="{0D108BD9-81ED-4DB2-BD59-A6C34878D82A}">
                    <a16:rowId xmlns:a16="http://schemas.microsoft.com/office/drawing/2014/main" val="3281018876"/>
                  </a:ext>
                </a:extLst>
              </a:tr>
            </a:tbl>
          </a:graphicData>
        </a:graphic>
      </p:graphicFrame>
      <p:sp>
        <p:nvSpPr>
          <p:cNvPr id="10" name="Rectangle 9">
            <a:extLst>
              <a:ext uri="{FF2B5EF4-FFF2-40B4-BE49-F238E27FC236}">
                <a16:creationId xmlns:a16="http://schemas.microsoft.com/office/drawing/2014/main" id="{FA003B06-65F5-4C50-AC06-D6D9EECB3836}"/>
              </a:ext>
            </a:extLst>
          </p:cNvPr>
          <p:cNvSpPr/>
          <p:nvPr/>
        </p:nvSpPr>
        <p:spPr>
          <a:xfrm>
            <a:off x="858736" y="311403"/>
            <a:ext cx="11006412" cy="461665"/>
          </a:xfrm>
          <a:prstGeom prst="rect">
            <a:avLst/>
          </a:prstGeom>
        </p:spPr>
        <p:txBody>
          <a:bodyPr wrap="square">
            <a:spAutoFit/>
          </a:bodyPr>
          <a:lstStyle/>
          <a:p>
            <a:pPr algn="ctr"/>
            <a:r>
              <a:rPr lang="en-US" sz="2400" i="1" dirty="0">
                <a:cs typeface="Times New Roman" panose="02020603050405020304" pitchFamily="18" charset="0"/>
              </a:rPr>
              <a:t>Chlorella </a:t>
            </a:r>
            <a:r>
              <a:rPr lang="en-US" sz="2400" i="1" dirty="0" err="1">
                <a:cs typeface="Times New Roman" panose="02020603050405020304" pitchFamily="18" charset="0"/>
              </a:rPr>
              <a:t>protothecoides</a:t>
            </a:r>
            <a:endParaRPr lang="en-US" sz="2400" i="1" dirty="0">
              <a:cs typeface="Times New Roman" panose="02020603050405020304" pitchFamily="18" charset="0"/>
            </a:endParaRPr>
          </a:p>
        </p:txBody>
      </p:sp>
      <p:sp>
        <p:nvSpPr>
          <p:cNvPr id="13" name="ZoneTexte 12">
            <a:extLst>
              <a:ext uri="{FF2B5EF4-FFF2-40B4-BE49-F238E27FC236}">
                <a16:creationId xmlns:a16="http://schemas.microsoft.com/office/drawing/2014/main" id="{2760452E-5D02-4B1E-8823-AEE2DBEA0AF4}"/>
              </a:ext>
            </a:extLst>
          </p:cNvPr>
          <p:cNvSpPr txBox="1"/>
          <p:nvPr/>
        </p:nvSpPr>
        <p:spPr>
          <a:xfrm>
            <a:off x="6361942" y="4190618"/>
            <a:ext cx="5967046" cy="2585323"/>
          </a:xfrm>
          <a:prstGeom prst="rect">
            <a:avLst/>
          </a:prstGeom>
          <a:noFill/>
        </p:spPr>
        <p:txBody>
          <a:bodyPr wrap="square" rtlCol="0">
            <a:spAutoFit/>
          </a:bodyPr>
          <a:lstStyle/>
          <a:p>
            <a:pPr marL="285750" indent="-285750">
              <a:buFont typeface="Arial" panose="020B0604020202020204" pitchFamily="34" charset="0"/>
              <a:buChar char="•"/>
            </a:pPr>
            <a:r>
              <a:rPr lang="fr-BE" i="1" dirty="0"/>
              <a:t>A. </a:t>
            </a:r>
            <a:r>
              <a:rPr lang="fr-BE" i="1" dirty="0" err="1"/>
              <a:t>protothecoides</a:t>
            </a:r>
            <a:r>
              <a:rPr lang="fr-BE" i="1" dirty="0"/>
              <a:t> </a:t>
            </a:r>
            <a:r>
              <a:rPr lang="fr-BE" dirty="0" err="1"/>
              <a:t>is</a:t>
            </a:r>
            <a:r>
              <a:rPr lang="fr-BE" dirty="0"/>
              <a:t> not able to </a:t>
            </a:r>
            <a:r>
              <a:rPr lang="fr-BE" dirty="0" err="1"/>
              <a:t>grow</a:t>
            </a:r>
            <a:r>
              <a:rPr lang="fr-BE" dirty="0"/>
              <a:t> in the </a:t>
            </a:r>
            <a:r>
              <a:rPr lang="fr-BE" dirty="0" err="1"/>
              <a:t>presence</a:t>
            </a:r>
            <a:r>
              <a:rPr lang="fr-BE" dirty="0"/>
              <a:t> of xylose </a:t>
            </a:r>
            <a:r>
              <a:rPr lang="fr-BE" dirty="0" err="1"/>
              <a:t>alone</a:t>
            </a:r>
            <a:r>
              <a:rPr lang="fr-BE" dirty="0"/>
              <a:t>, but </a:t>
            </a:r>
            <a:r>
              <a:rPr lang="fr-BE" dirty="0" err="1"/>
              <a:t>its</a:t>
            </a:r>
            <a:r>
              <a:rPr lang="fr-BE" dirty="0"/>
              <a:t> </a:t>
            </a:r>
            <a:r>
              <a:rPr lang="fr-BE" dirty="0" err="1"/>
              <a:t>presence</a:t>
            </a:r>
            <a:r>
              <a:rPr lang="fr-BE" dirty="0"/>
              <a:t> </a:t>
            </a:r>
            <a:r>
              <a:rPr lang="fr-BE" dirty="0" err="1"/>
              <a:t>does</a:t>
            </a:r>
            <a:r>
              <a:rPr lang="fr-BE" dirty="0"/>
              <a:t> not affect </a:t>
            </a:r>
            <a:r>
              <a:rPr lang="fr-BE" dirty="0" err="1"/>
              <a:t>its</a:t>
            </a:r>
            <a:r>
              <a:rPr lang="fr-BE" dirty="0"/>
              <a:t> </a:t>
            </a:r>
            <a:r>
              <a:rPr lang="fr-BE" dirty="0" err="1"/>
              <a:t>growth</a:t>
            </a:r>
            <a:r>
              <a:rPr lang="fr-BE" dirty="0"/>
              <a:t> </a:t>
            </a:r>
            <a:r>
              <a:rPr lang="fr-BE" dirty="0" err="1"/>
              <a:t>parameters</a:t>
            </a:r>
            <a:endParaRPr lang="fr-BE" dirty="0"/>
          </a:p>
          <a:p>
            <a:pPr marL="285750" indent="-285750">
              <a:buFont typeface="Arial" panose="020B0604020202020204" pitchFamily="34" charset="0"/>
              <a:buChar char="•"/>
            </a:pPr>
            <a:r>
              <a:rPr lang="fr-BE" dirty="0"/>
              <a:t>Xylose can </a:t>
            </a:r>
            <a:r>
              <a:rPr lang="fr-BE" dirty="0" err="1"/>
              <a:t>be</a:t>
            </a:r>
            <a:r>
              <a:rPr lang="fr-BE" dirty="0"/>
              <a:t> </a:t>
            </a:r>
            <a:r>
              <a:rPr lang="fr-BE" dirty="0" err="1"/>
              <a:t>assimilated</a:t>
            </a:r>
            <a:r>
              <a:rPr lang="fr-BE" dirty="0"/>
              <a:t> </a:t>
            </a:r>
            <a:r>
              <a:rPr lang="fr-BE" dirty="0" err="1"/>
              <a:t>when</a:t>
            </a:r>
            <a:r>
              <a:rPr lang="fr-BE" dirty="0"/>
              <a:t> </a:t>
            </a:r>
            <a:r>
              <a:rPr lang="fr-BE" dirty="0" err="1"/>
              <a:t>another</a:t>
            </a:r>
            <a:r>
              <a:rPr lang="fr-BE" dirty="0"/>
              <a:t> </a:t>
            </a:r>
            <a:r>
              <a:rPr lang="fr-BE" dirty="0" err="1"/>
              <a:t>carbon</a:t>
            </a:r>
            <a:r>
              <a:rPr lang="fr-BE" dirty="0"/>
              <a:t> source </a:t>
            </a:r>
            <a:r>
              <a:rPr lang="fr-BE" dirty="0" err="1"/>
              <a:t>is</a:t>
            </a:r>
            <a:r>
              <a:rPr lang="fr-BE" dirty="0"/>
              <a:t> </a:t>
            </a:r>
            <a:r>
              <a:rPr lang="fr-BE" dirty="0" err="1"/>
              <a:t>present</a:t>
            </a:r>
            <a:r>
              <a:rPr lang="fr-BE" dirty="0"/>
              <a:t> in the medium </a:t>
            </a:r>
          </a:p>
          <a:p>
            <a:pPr marL="285750" indent="-285750">
              <a:buFont typeface="Arial" panose="020B0604020202020204" pitchFamily="34" charset="0"/>
              <a:buChar char="•"/>
            </a:pPr>
            <a:r>
              <a:rPr lang="fr-BE" dirty="0" err="1"/>
              <a:t>Its</a:t>
            </a:r>
            <a:r>
              <a:rPr lang="fr-BE" dirty="0"/>
              <a:t> </a:t>
            </a:r>
            <a:r>
              <a:rPr lang="fr-BE" dirty="0" err="1"/>
              <a:t>biomass</a:t>
            </a:r>
            <a:r>
              <a:rPr lang="fr-BE" dirty="0"/>
              <a:t> </a:t>
            </a:r>
            <a:r>
              <a:rPr lang="fr-BE" dirty="0" err="1"/>
              <a:t>productivity</a:t>
            </a:r>
            <a:r>
              <a:rPr lang="fr-BE" dirty="0"/>
              <a:t> </a:t>
            </a:r>
            <a:r>
              <a:rPr lang="fr-BE" dirty="0" err="1"/>
              <a:t>is</a:t>
            </a:r>
            <a:r>
              <a:rPr lang="fr-BE" dirty="0"/>
              <a:t> </a:t>
            </a:r>
            <a:r>
              <a:rPr lang="fr-BE" dirty="0" err="1"/>
              <a:t>better</a:t>
            </a:r>
            <a:r>
              <a:rPr lang="fr-BE" dirty="0"/>
              <a:t> in the </a:t>
            </a:r>
            <a:r>
              <a:rPr lang="fr-BE" dirty="0" err="1"/>
              <a:t>presence</a:t>
            </a:r>
            <a:r>
              <a:rPr lang="fr-BE" dirty="0"/>
              <a:t> of glucose </a:t>
            </a:r>
            <a:r>
              <a:rPr lang="fr-BE" dirty="0" err="1"/>
              <a:t>alone</a:t>
            </a:r>
            <a:r>
              <a:rPr lang="fr-BE" dirty="0"/>
              <a:t> </a:t>
            </a:r>
            <a:r>
              <a:rPr lang="fr-BE" dirty="0" err="1"/>
              <a:t>than</a:t>
            </a:r>
            <a:r>
              <a:rPr lang="fr-BE" dirty="0"/>
              <a:t> </a:t>
            </a:r>
            <a:r>
              <a:rPr lang="fr-BE" dirty="0" err="1"/>
              <a:t>acetate</a:t>
            </a:r>
            <a:r>
              <a:rPr lang="fr-BE" dirty="0"/>
              <a:t> </a:t>
            </a:r>
            <a:r>
              <a:rPr lang="fr-BE" dirty="0" err="1"/>
              <a:t>alone</a:t>
            </a:r>
            <a:r>
              <a:rPr lang="fr-BE" dirty="0"/>
              <a:t>. </a:t>
            </a:r>
            <a:r>
              <a:rPr lang="fr-BE" dirty="0" err="1"/>
              <a:t>Nevertheless</a:t>
            </a:r>
            <a:r>
              <a:rPr lang="fr-BE" dirty="0"/>
              <a:t>, glucose assimilation </a:t>
            </a:r>
            <a:r>
              <a:rPr lang="fr-BE" dirty="0" err="1"/>
              <a:t>is</a:t>
            </a:r>
            <a:r>
              <a:rPr lang="fr-BE" dirty="0"/>
              <a:t> </a:t>
            </a:r>
            <a:r>
              <a:rPr lang="fr-BE" dirty="0" err="1"/>
              <a:t>quickly</a:t>
            </a:r>
            <a:r>
              <a:rPr lang="fr-BE" dirty="0"/>
              <a:t> </a:t>
            </a:r>
            <a:r>
              <a:rPr lang="fr-BE" dirty="0" err="1"/>
              <a:t>lowering</a:t>
            </a:r>
            <a:r>
              <a:rPr lang="fr-BE" dirty="0"/>
              <a:t> the pH, </a:t>
            </a:r>
            <a:r>
              <a:rPr lang="fr-BE" dirty="0" err="1"/>
              <a:t>leading</a:t>
            </a:r>
            <a:r>
              <a:rPr lang="fr-BE" dirty="0"/>
              <a:t> to a cessation of </a:t>
            </a:r>
            <a:r>
              <a:rPr lang="fr-BE" dirty="0" err="1"/>
              <a:t>growth</a:t>
            </a:r>
            <a:r>
              <a:rPr lang="fr-BE" dirty="0"/>
              <a:t> (data not </a:t>
            </a:r>
            <a:r>
              <a:rPr lang="fr-BE" dirty="0" err="1"/>
              <a:t>shown</a:t>
            </a:r>
            <a:r>
              <a:rPr lang="fr-BE" dirty="0"/>
              <a:t>)</a:t>
            </a:r>
            <a:endParaRPr lang="en-US" dirty="0"/>
          </a:p>
        </p:txBody>
      </p:sp>
      <p:pic>
        <p:nvPicPr>
          <p:cNvPr id="12" name="Picture 23">
            <a:extLst>
              <a:ext uri="{FF2B5EF4-FFF2-40B4-BE49-F238E27FC236}">
                <a16:creationId xmlns:a16="http://schemas.microsoft.com/office/drawing/2014/main" id="{93182FB3-BCB5-487A-844F-92EAD39320DE}"/>
              </a:ext>
            </a:extLst>
          </p:cNvPr>
          <p:cNvPicPr>
            <a:picLocks noChangeAspect="1"/>
          </p:cNvPicPr>
          <p:nvPr/>
        </p:nvPicPr>
        <p:blipFill rotWithShape="1">
          <a:blip r:embed="rId5"/>
          <a:srcRect l="5605" r="33595" b="21417"/>
          <a:stretch/>
        </p:blipFill>
        <p:spPr>
          <a:xfrm>
            <a:off x="10901266" y="184224"/>
            <a:ext cx="1128583" cy="1128583"/>
          </a:xfrm>
          <a:prstGeom prst="rect">
            <a:avLst/>
          </a:prstGeom>
          <a:ln w="28575">
            <a:solidFill>
              <a:schemeClr val="tx1"/>
            </a:solidFill>
          </a:ln>
        </p:spPr>
      </p:pic>
      <p:graphicFrame>
        <p:nvGraphicFramePr>
          <p:cNvPr id="17" name="Chart 6">
            <a:extLst>
              <a:ext uri="{FF2B5EF4-FFF2-40B4-BE49-F238E27FC236}">
                <a16:creationId xmlns:a16="http://schemas.microsoft.com/office/drawing/2014/main" id="{0E920F24-45B7-4AA3-AB1C-5EBC616370EB}"/>
              </a:ext>
            </a:extLst>
          </p:cNvPr>
          <p:cNvGraphicFramePr>
            <a:graphicFrameLocks/>
          </p:cNvGraphicFramePr>
          <p:nvPr>
            <p:extLst>
              <p:ext uri="{D42A27DB-BD31-4B8C-83A1-F6EECF244321}">
                <p14:modId xmlns:p14="http://schemas.microsoft.com/office/powerpoint/2010/main" val="808572829"/>
              </p:ext>
            </p:extLst>
          </p:nvPr>
        </p:nvGraphicFramePr>
        <p:xfrm>
          <a:off x="401670" y="4382801"/>
          <a:ext cx="5694330" cy="2572604"/>
        </p:xfrm>
        <a:graphic>
          <a:graphicData uri="http://schemas.openxmlformats.org/drawingml/2006/chart">
            <c:chart xmlns:c="http://schemas.openxmlformats.org/drawingml/2006/chart" xmlns:r="http://schemas.openxmlformats.org/officeDocument/2006/relationships" r:id="rId6"/>
          </a:graphicData>
        </a:graphic>
      </p:graphicFrame>
      <p:sp>
        <p:nvSpPr>
          <p:cNvPr id="2" name="Slide Number Placeholder 1">
            <a:extLst>
              <a:ext uri="{FF2B5EF4-FFF2-40B4-BE49-F238E27FC236}">
                <a16:creationId xmlns:a16="http://schemas.microsoft.com/office/drawing/2014/main" id="{783C1BC7-FDAF-4EDB-6F13-B008B7ADF6A3}"/>
              </a:ext>
            </a:extLst>
          </p:cNvPr>
          <p:cNvSpPr>
            <a:spLocks noGrp="1"/>
          </p:cNvSpPr>
          <p:nvPr>
            <p:ph type="sldNum" sz="quarter" idx="12"/>
          </p:nvPr>
        </p:nvSpPr>
        <p:spPr/>
        <p:txBody>
          <a:bodyPr/>
          <a:lstStyle/>
          <a:p>
            <a:fld id="{1CB3E755-7887-4926-81A1-A78525687160}" type="slidenum">
              <a:rPr lang="en-US" smtClean="0"/>
              <a:t>22</a:t>
            </a:fld>
            <a:endParaRPr lang="en-US"/>
          </a:p>
        </p:txBody>
      </p:sp>
    </p:spTree>
    <p:extLst>
      <p:ext uri="{BB962C8B-B14F-4D97-AF65-F5344CB8AC3E}">
        <p14:creationId xmlns:p14="http://schemas.microsoft.com/office/powerpoint/2010/main" val="1104490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525B23-EFBC-48BB-BB7D-D99F17C7CC41}"/>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Biomass content</a:t>
            </a:r>
          </a:p>
        </p:txBody>
      </p:sp>
      <p:sp>
        <p:nvSpPr>
          <p:cNvPr id="5" name="Rectangle 4">
            <a:extLst>
              <a:ext uri="{FF2B5EF4-FFF2-40B4-BE49-F238E27FC236}">
                <a16:creationId xmlns:a16="http://schemas.microsoft.com/office/drawing/2014/main" id="{9FED8B63-08DF-4A3E-8E06-D984340D82CC}"/>
              </a:ext>
            </a:extLst>
          </p:cNvPr>
          <p:cNvSpPr/>
          <p:nvPr/>
        </p:nvSpPr>
        <p:spPr>
          <a:xfrm>
            <a:off x="858736" y="322611"/>
            <a:ext cx="11006412" cy="461665"/>
          </a:xfrm>
          <a:prstGeom prst="rect">
            <a:avLst/>
          </a:prstGeom>
        </p:spPr>
        <p:txBody>
          <a:bodyPr wrap="square">
            <a:spAutoFit/>
          </a:bodyPr>
          <a:lstStyle/>
          <a:p>
            <a:pPr algn="ctr"/>
            <a:r>
              <a:rPr lang="en-US" sz="2400" dirty="0">
                <a:cs typeface="Times New Roman" panose="02020603050405020304" pitchFamily="18" charset="0"/>
              </a:rPr>
              <a:t>Fatty acids</a:t>
            </a:r>
          </a:p>
        </p:txBody>
      </p:sp>
      <p:graphicFrame>
        <p:nvGraphicFramePr>
          <p:cNvPr id="8" name="Graphique 7">
            <a:extLst>
              <a:ext uri="{FF2B5EF4-FFF2-40B4-BE49-F238E27FC236}">
                <a16:creationId xmlns:a16="http://schemas.microsoft.com/office/drawing/2014/main" id="{09F05694-4DCB-4B74-B35B-C353CD22494A}"/>
              </a:ext>
            </a:extLst>
          </p:cNvPr>
          <p:cNvGraphicFramePr>
            <a:graphicFrameLocks/>
          </p:cNvGraphicFramePr>
          <p:nvPr/>
        </p:nvGraphicFramePr>
        <p:xfrm>
          <a:off x="258402" y="1243933"/>
          <a:ext cx="3964276"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phique 8">
            <a:extLst>
              <a:ext uri="{FF2B5EF4-FFF2-40B4-BE49-F238E27FC236}">
                <a16:creationId xmlns:a16="http://schemas.microsoft.com/office/drawing/2014/main" id="{430D6412-91D2-4D81-BE27-7D034319FFCC}"/>
              </a:ext>
            </a:extLst>
          </p:cNvPr>
          <p:cNvGraphicFramePr>
            <a:graphicFrameLocks/>
          </p:cNvGraphicFramePr>
          <p:nvPr/>
        </p:nvGraphicFramePr>
        <p:xfrm>
          <a:off x="338422" y="3891183"/>
          <a:ext cx="4110288"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ZoneTexte 9">
            <a:extLst>
              <a:ext uri="{FF2B5EF4-FFF2-40B4-BE49-F238E27FC236}">
                <a16:creationId xmlns:a16="http://schemas.microsoft.com/office/drawing/2014/main" id="{EF5B98B8-4056-4486-A5AD-DB1B04E18045}"/>
              </a:ext>
            </a:extLst>
          </p:cNvPr>
          <p:cNvSpPr txBox="1"/>
          <p:nvPr/>
        </p:nvSpPr>
        <p:spPr>
          <a:xfrm rot="16200000">
            <a:off x="-750371" y="2222672"/>
            <a:ext cx="1808251" cy="369332"/>
          </a:xfrm>
          <a:prstGeom prst="rect">
            <a:avLst/>
          </a:prstGeom>
          <a:noFill/>
        </p:spPr>
        <p:txBody>
          <a:bodyPr wrap="square" rtlCol="0">
            <a:spAutoFit/>
          </a:bodyPr>
          <a:lstStyle/>
          <a:p>
            <a:pPr algn="ctr"/>
            <a:r>
              <a:rPr lang="fr-BE" dirty="0"/>
              <a:t>FA content</a:t>
            </a:r>
            <a:endParaRPr lang="en-US" dirty="0"/>
          </a:p>
        </p:txBody>
      </p:sp>
      <p:sp>
        <p:nvSpPr>
          <p:cNvPr id="11" name="ZoneTexte 10">
            <a:extLst>
              <a:ext uri="{FF2B5EF4-FFF2-40B4-BE49-F238E27FC236}">
                <a16:creationId xmlns:a16="http://schemas.microsoft.com/office/drawing/2014/main" id="{A12C3706-89DB-405E-9DF6-3D468123CC9E}"/>
              </a:ext>
            </a:extLst>
          </p:cNvPr>
          <p:cNvSpPr txBox="1"/>
          <p:nvPr/>
        </p:nvSpPr>
        <p:spPr>
          <a:xfrm rot="16200000">
            <a:off x="-750370" y="4787730"/>
            <a:ext cx="1808251" cy="369332"/>
          </a:xfrm>
          <a:prstGeom prst="rect">
            <a:avLst/>
          </a:prstGeom>
          <a:noFill/>
        </p:spPr>
        <p:txBody>
          <a:bodyPr wrap="square" rtlCol="0">
            <a:spAutoFit/>
          </a:bodyPr>
          <a:lstStyle/>
          <a:p>
            <a:pPr algn="ctr"/>
            <a:r>
              <a:rPr lang="fr-BE" dirty="0"/>
              <a:t>FA distribution</a:t>
            </a:r>
            <a:endParaRPr lang="en-US" dirty="0"/>
          </a:p>
        </p:txBody>
      </p:sp>
      <p:sp>
        <p:nvSpPr>
          <p:cNvPr id="12" name="Rectangle 11">
            <a:extLst>
              <a:ext uri="{FF2B5EF4-FFF2-40B4-BE49-F238E27FC236}">
                <a16:creationId xmlns:a16="http://schemas.microsoft.com/office/drawing/2014/main" id="{9D6356FA-8060-448E-9EE2-1DC6F547CF2D}"/>
              </a:ext>
            </a:extLst>
          </p:cNvPr>
          <p:cNvSpPr/>
          <p:nvPr/>
        </p:nvSpPr>
        <p:spPr>
          <a:xfrm>
            <a:off x="1311776" y="874601"/>
            <a:ext cx="2163579" cy="369332"/>
          </a:xfrm>
          <a:prstGeom prst="rect">
            <a:avLst/>
          </a:prstGeom>
        </p:spPr>
        <p:txBody>
          <a:bodyPr wrap="square">
            <a:spAutoFit/>
          </a:bodyPr>
          <a:lstStyle/>
          <a:p>
            <a:pPr algn="ctr"/>
            <a:r>
              <a:rPr lang="en-US" i="1" u="sng" dirty="0">
                <a:cs typeface="Times New Roman" panose="02020603050405020304" pitchFamily="18" charset="0"/>
              </a:rPr>
              <a:t>E. </a:t>
            </a:r>
            <a:r>
              <a:rPr lang="en-US" i="1" u="sng" dirty="0" err="1">
                <a:cs typeface="Times New Roman" panose="02020603050405020304" pitchFamily="18" charset="0"/>
              </a:rPr>
              <a:t>gracilis</a:t>
            </a:r>
            <a:endParaRPr lang="en-US" i="1" u="sng" dirty="0">
              <a:cs typeface="Times New Roman" panose="02020603050405020304" pitchFamily="18" charset="0"/>
            </a:endParaRPr>
          </a:p>
        </p:txBody>
      </p:sp>
      <p:graphicFrame>
        <p:nvGraphicFramePr>
          <p:cNvPr id="13" name="Graphique 12">
            <a:extLst>
              <a:ext uri="{FF2B5EF4-FFF2-40B4-BE49-F238E27FC236}">
                <a16:creationId xmlns:a16="http://schemas.microsoft.com/office/drawing/2014/main" id="{F64ECFE3-AE62-4487-A685-E470A3E0FA6F}"/>
              </a:ext>
            </a:extLst>
          </p:cNvPr>
          <p:cNvGraphicFramePr>
            <a:graphicFrameLocks/>
          </p:cNvGraphicFramePr>
          <p:nvPr/>
        </p:nvGraphicFramePr>
        <p:xfrm>
          <a:off x="4222678" y="1243933"/>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Graphique 13">
            <a:extLst>
              <a:ext uri="{FF2B5EF4-FFF2-40B4-BE49-F238E27FC236}">
                <a16:creationId xmlns:a16="http://schemas.microsoft.com/office/drawing/2014/main" id="{1C93A92A-27A6-430F-A47C-5E5CAC4A84C5}"/>
              </a:ext>
            </a:extLst>
          </p:cNvPr>
          <p:cNvGraphicFramePr>
            <a:graphicFrameLocks/>
          </p:cNvGraphicFramePr>
          <p:nvPr/>
        </p:nvGraphicFramePr>
        <p:xfrm>
          <a:off x="4528730" y="3891183"/>
          <a:ext cx="4399601"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14">
            <a:extLst>
              <a:ext uri="{FF2B5EF4-FFF2-40B4-BE49-F238E27FC236}">
                <a16:creationId xmlns:a16="http://schemas.microsoft.com/office/drawing/2014/main" id="{5DAD9D46-9123-4813-8DBA-73B6CCA1E60F}"/>
              </a:ext>
            </a:extLst>
          </p:cNvPr>
          <p:cNvSpPr/>
          <p:nvPr/>
        </p:nvSpPr>
        <p:spPr>
          <a:xfrm>
            <a:off x="5280152" y="894196"/>
            <a:ext cx="2163579" cy="369332"/>
          </a:xfrm>
          <a:prstGeom prst="rect">
            <a:avLst/>
          </a:prstGeom>
        </p:spPr>
        <p:txBody>
          <a:bodyPr wrap="square">
            <a:spAutoFit/>
          </a:bodyPr>
          <a:lstStyle/>
          <a:p>
            <a:pPr algn="ctr"/>
            <a:r>
              <a:rPr lang="en-US" i="1" u="sng" dirty="0">
                <a:cs typeface="Times New Roman" panose="02020603050405020304" pitchFamily="18" charset="0"/>
              </a:rPr>
              <a:t>G. </a:t>
            </a:r>
            <a:r>
              <a:rPr lang="en-US" i="1" u="sng" dirty="0" err="1">
                <a:cs typeface="Times New Roman" panose="02020603050405020304" pitchFamily="18" charset="0"/>
              </a:rPr>
              <a:t>sulphuraria</a:t>
            </a:r>
            <a:endParaRPr lang="en-US" i="1" u="sng" dirty="0">
              <a:cs typeface="Times New Roman" panose="02020603050405020304" pitchFamily="18" charset="0"/>
            </a:endParaRPr>
          </a:p>
        </p:txBody>
      </p:sp>
      <p:graphicFrame>
        <p:nvGraphicFramePr>
          <p:cNvPr id="16" name="Graphique 15">
            <a:extLst>
              <a:ext uri="{FF2B5EF4-FFF2-40B4-BE49-F238E27FC236}">
                <a16:creationId xmlns:a16="http://schemas.microsoft.com/office/drawing/2014/main" id="{3A0CCB38-4153-40E4-86D6-A5D63BE185BE}"/>
              </a:ext>
            </a:extLst>
          </p:cNvPr>
          <p:cNvGraphicFramePr>
            <a:graphicFrameLocks/>
          </p:cNvGraphicFramePr>
          <p:nvPr/>
        </p:nvGraphicFramePr>
        <p:xfrm>
          <a:off x="8026914" y="1078862"/>
          <a:ext cx="4572000" cy="32372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Graphique 16">
            <a:extLst>
              <a:ext uri="{FF2B5EF4-FFF2-40B4-BE49-F238E27FC236}">
                <a16:creationId xmlns:a16="http://schemas.microsoft.com/office/drawing/2014/main" id="{30F834B0-7EF8-47D3-8E65-76A7F2570B06}"/>
              </a:ext>
            </a:extLst>
          </p:cNvPr>
          <p:cNvGraphicFramePr>
            <a:graphicFrameLocks/>
          </p:cNvGraphicFramePr>
          <p:nvPr/>
        </p:nvGraphicFramePr>
        <p:xfrm>
          <a:off x="8026914" y="3551149"/>
          <a:ext cx="4572000" cy="3237220"/>
        </p:xfrm>
        <a:graphic>
          <a:graphicData uri="http://schemas.openxmlformats.org/drawingml/2006/chart">
            <c:chart xmlns:c="http://schemas.openxmlformats.org/drawingml/2006/chart" xmlns:r="http://schemas.openxmlformats.org/officeDocument/2006/relationships" r:id="rId8"/>
          </a:graphicData>
        </a:graphic>
      </p:graphicFrame>
      <p:sp>
        <p:nvSpPr>
          <p:cNvPr id="18" name="Rectangle 17">
            <a:extLst>
              <a:ext uri="{FF2B5EF4-FFF2-40B4-BE49-F238E27FC236}">
                <a16:creationId xmlns:a16="http://schemas.microsoft.com/office/drawing/2014/main" id="{9FF8B715-FB17-48DD-AAF6-F735CBF75994}"/>
              </a:ext>
            </a:extLst>
          </p:cNvPr>
          <p:cNvSpPr/>
          <p:nvPr/>
        </p:nvSpPr>
        <p:spPr>
          <a:xfrm>
            <a:off x="9248528" y="874601"/>
            <a:ext cx="2163579" cy="369332"/>
          </a:xfrm>
          <a:prstGeom prst="rect">
            <a:avLst/>
          </a:prstGeom>
        </p:spPr>
        <p:txBody>
          <a:bodyPr wrap="square">
            <a:spAutoFit/>
          </a:bodyPr>
          <a:lstStyle/>
          <a:p>
            <a:pPr algn="ctr"/>
            <a:r>
              <a:rPr lang="en-US" i="1" u="sng" dirty="0">
                <a:cs typeface="Times New Roman" panose="02020603050405020304" pitchFamily="18" charset="0"/>
              </a:rPr>
              <a:t>A. </a:t>
            </a:r>
            <a:r>
              <a:rPr lang="en-US" i="1" u="sng" dirty="0" err="1">
                <a:cs typeface="Times New Roman" panose="02020603050405020304" pitchFamily="18" charset="0"/>
              </a:rPr>
              <a:t>protothecoides</a:t>
            </a:r>
            <a:endParaRPr lang="en-US" i="1" u="sng" dirty="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09CDF13-4EE7-9A81-CD31-AE54A26C20AA}"/>
              </a:ext>
            </a:extLst>
          </p:cNvPr>
          <p:cNvSpPr>
            <a:spLocks noGrp="1"/>
          </p:cNvSpPr>
          <p:nvPr>
            <p:ph type="sldNum" sz="quarter" idx="12"/>
          </p:nvPr>
        </p:nvSpPr>
        <p:spPr/>
        <p:txBody>
          <a:bodyPr/>
          <a:lstStyle/>
          <a:p>
            <a:fld id="{1CB3E755-7887-4926-81A1-A78525687160}" type="slidenum">
              <a:rPr lang="en-US" smtClean="0"/>
              <a:t>23</a:t>
            </a:fld>
            <a:endParaRPr lang="en-US"/>
          </a:p>
        </p:txBody>
      </p:sp>
    </p:spTree>
    <p:extLst>
      <p:ext uri="{BB962C8B-B14F-4D97-AF65-F5344CB8AC3E}">
        <p14:creationId xmlns:p14="http://schemas.microsoft.com/office/powerpoint/2010/main" val="329010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Graphic spid="16" grpId="0">
        <p:bldAsOne/>
      </p:bldGraphic>
      <p:bldGraphic spid="17"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D831A0-E336-4FCC-AD3C-D1A93A505BBD}"/>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Biomass content</a:t>
            </a:r>
          </a:p>
        </p:txBody>
      </p:sp>
      <p:sp>
        <p:nvSpPr>
          <p:cNvPr id="5" name="Rectangle 4">
            <a:extLst>
              <a:ext uri="{FF2B5EF4-FFF2-40B4-BE49-F238E27FC236}">
                <a16:creationId xmlns:a16="http://schemas.microsoft.com/office/drawing/2014/main" id="{3A91F35A-8F43-4155-9596-DAE3C5B9031F}"/>
              </a:ext>
            </a:extLst>
          </p:cNvPr>
          <p:cNvSpPr/>
          <p:nvPr/>
        </p:nvSpPr>
        <p:spPr>
          <a:xfrm>
            <a:off x="858735" y="301266"/>
            <a:ext cx="11006412" cy="461665"/>
          </a:xfrm>
          <a:prstGeom prst="rect">
            <a:avLst/>
          </a:prstGeom>
        </p:spPr>
        <p:txBody>
          <a:bodyPr wrap="square">
            <a:spAutoFit/>
          </a:bodyPr>
          <a:lstStyle/>
          <a:p>
            <a:pPr algn="ctr"/>
            <a:r>
              <a:rPr lang="fr-BE" sz="2400" dirty="0">
                <a:cs typeface="Times New Roman" panose="02020603050405020304" pitchFamily="18" charset="0"/>
              </a:rPr>
              <a:t>S</a:t>
            </a:r>
            <a:r>
              <a:rPr lang="en-US" sz="2400" dirty="0" err="1">
                <a:cs typeface="Times New Roman" panose="02020603050405020304" pitchFamily="18" charset="0"/>
              </a:rPr>
              <a:t>torage</a:t>
            </a:r>
            <a:r>
              <a:rPr lang="en-US" sz="2400" dirty="0">
                <a:cs typeface="Times New Roman" panose="02020603050405020304" pitchFamily="18" charset="0"/>
              </a:rPr>
              <a:t> carbohydrates and proteins</a:t>
            </a:r>
          </a:p>
        </p:txBody>
      </p:sp>
      <p:graphicFrame>
        <p:nvGraphicFramePr>
          <p:cNvPr id="6" name="Graphique 5">
            <a:extLst>
              <a:ext uri="{FF2B5EF4-FFF2-40B4-BE49-F238E27FC236}">
                <a16:creationId xmlns:a16="http://schemas.microsoft.com/office/drawing/2014/main" id="{DF6D0A75-59C3-4217-93A1-A82B875835AF}"/>
              </a:ext>
            </a:extLst>
          </p:cNvPr>
          <p:cNvGraphicFramePr>
            <a:graphicFrameLocks/>
          </p:cNvGraphicFramePr>
          <p:nvPr/>
        </p:nvGraphicFramePr>
        <p:xfrm>
          <a:off x="338422" y="3987133"/>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714C0FC4-93D1-4B8E-B147-944565C48993}"/>
              </a:ext>
            </a:extLst>
          </p:cNvPr>
          <p:cNvSpPr txBox="1"/>
          <p:nvPr/>
        </p:nvSpPr>
        <p:spPr>
          <a:xfrm rot="16200000">
            <a:off x="-750370" y="2264715"/>
            <a:ext cx="1808251" cy="369332"/>
          </a:xfrm>
          <a:prstGeom prst="rect">
            <a:avLst/>
          </a:prstGeom>
          <a:noFill/>
        </p:spPr>
        <p:txBody>
          <a:bodyPr wrap="square" rtlCol="0">
            <a:spAutoFit/>
          </a:bodyPr>
          <a:lstStyle/>
          <a:p>
            <a:pPr algn="ctr"/>
            <a:r>
              <a:rPr lang="fr-BE" dirty="0"/>
              <a:t>Carbohydrates</a:t>
            </a:r>
            <a:endParaRPr lang="en-US" dirty="0"/>
          </a:p>
        </p:txBody>
      </p:sp>
      <p:sp>
        <p:nvSpPr>
          <p:cNvPr id="8" name="ZoneTexte 7">
            <a:extLst>
              <a:ext uri="{FF2B5EF4-FFF2-40B4-BE49-F238E27FC236}">
                <a16:creationId xmlns:a16="http://schemas.microsoft.com/office/drawing/2014/main" id="{BD2E58A1-7850-4684-B6AB-44443252E9C0}"/>
              </a:ext>
            </a:extLst>
          </p:cNvPr>
          <p:cNvSpPr txBox="1"/>
          <p:nvPr/>
        </p:nvSpPr>
        <p:spPr>
          <a:xfrm rot="16200000">
            <a:off x="-750370" y="4787730"/>
            <a:ext cx="1808251" cy="369332"/>
          </a:xfrm>
          <a:prstGeom prst="rect">
            <a:avLst/>
          </a:prstGeom>
          <a:noFill/>
        </p:spPr>
        <p:txBody>
          <a:bodyPr wrap="square" rtlCol="0">
            <a:spAutoFit/>
          </a:bodyPr>
          <a:lstStyle/>
          <a:p>
            <a:pPr algn="ctr"/>
            <a:r>
              <a:rPr lang="fr-BE" dirty="0" err="1"/>
              <a:t>Proteins</a:t>
            </a:r>
            <a:endParaRPr lang="en-US" dirty="0"/>
          </a:p>
        </p:txBody>
      </p:sp>
      <p:sp>
        <p:nvSpPr>
          <p:cNvPr id="11" name="Rectangle 10">
            <a:extLst>
              <a:ext uri="{FF2B5EF4-FFF2-40B4-BE49-F238E27FC236}">
                <a16:creationId xmlns:a16="http://schemas.microsoft.com/office/drawing/2014/main" id="{647FFCA3-1E61-4911-B4E4-9AD90A7C817F}"/>
              </a:ext>
            </a:extLst>
          </p:cNvPr>
          <p:cNvSpPr/>
          <p:nvPr/>
        </p:nvSpPr>
        <p:spPr>
          <a:xfrm>
            <a:off x="1311776" y="874601"/>
            <a:ext cx="2163579" cy="369332"/>
          </a:xfrm>
          <a:prstGeom prst="rect">
            <a:avLst/>
          </a:prstGeom>
        </p:spPr>
        <p:txBody>
          <a:bodyPr wrap="square">
            <a:spAutoFit/>
          </a:bodyPr>
          <a:lstStyle/>
          <a:p>
            <a:pPr algn="ctr"/>
            <a:r>
              <a:rPr lang="en-US" i="1" u="sng" dirty="0">
                <a:cs typeface="Times New Roman" panose="02020603050405020304" pitchFamily="18" charset="0"/>
              </a:rPr>
              <a:t>E. </a:t>
            </a:r>
            <a:r>
              <a:rPr lang="en-US" i="1" u="sng" dirty="0" err="1">
                <a:cs typeface="Times New Roman" panose="02020603050405020304" pitchFamily="18" charset="0"/>
              </a:rPr>
              <a:t>gracilis</a:t>
            </a:r>
            <a:endParaRPr lang="en-US" i="1" u="sng" dirty="0">
              <a:cs typeface="Times New Roman" panose="02020603050405020304" pitchFamily="18" charset="0"/>
            </a:endParaRPr>
          </a:p>
        </p:txBody>
      </p:sp>
      <p:sp>
        <p:nvSpPr>
          <p:cNvPr id="13" name="Rectangle 12">
            <a:extLst>
              <a:ext uri="{FF2B5EF4-FFF2-40B4-BE49-F238E27FC236}">
                <a16:creationId xmlns:a16="http://schemas.microsoft.com/office/drawing/2014/main" id="{ECFDBCAA-407F-4E07-9042-FA1833D5EAA9}"/>
              </a:ext>
            </a:extLst>
          </p:cNvPr>
          <p:cNvSpPr/>
          <p:nvPr/>
        </p:nvSpPr>
        <p:spPr>
          <a:xfrm>
            <a:off x="5280152" y="894196"/>
            <a:ext cx="2163579" cy="369332"/>
          </a:xfrm>
          <a:prstGeom prst="rect">
            <a:avLst/>
          </a:prstGeom>
        </p:spPr>
        <p:txBody>
          <a:bodyPr wrap="square">
            <a:spAutoFit/>
          </a:bodyPr>
          <a:lstStyle/>
          <a:p>
            <a:pPr algn="ctr"/>
            <a:r>
              <a:rPr lang="en-US" i="1" u="sng" dirty="0">
                <a:cs typeface="Times New Roman" panose="02020603050405020304" pitchFamily="18" charset="0"/>
              </a:rPr>
              <a:t>G. </a:t>
            </a:r>
            <a:r>
              <a:rPr lang="en-US" i="1" u="sng" dirty="0" err="1">
                <a:cs typeface="Times New Roman" panose="02020603050405020304" pitchFamily="18" charset="0"/>
              </a:rPr>
              <a:t>sulphuraria</a:t>
            </a:r>
            <a:endParaRPr lang="en-US" i="1" u="sng" dirty="0">
              <a:cs typeface="Times New Roman" panose="02020603050405020304" pitchFamily="18" charset="0"/>
            </a:endParaRPr>
          </a:p>
        </p:txBody>
      </p:sp>
      <p:sp>
        <p:nvSpPr>
          <p:cNvPr id="15" name="Rectangle 14">
            <a:extLst>
              <a:ext uri="{FF2B5EF4-FFF2-40B4-BE49-F238E27FC236}">
                <a16:creationId xmlns:a16="http://schemas.microsoft.com/office/drawing/2014/main" id="{E7798A27-7D96-4275-B25C-9987ACF50C44}"/>
              </a:ext>
            </a:extLst>
          </p:cNvPr>
          <p:cNvSpPr/>
          <p:nvPr/>
        </p:nvSpPr>
        <p:spPr>
          <a:xfrm>
            <a:off x="9248528" y="874601"/>
            <a:ext cx="2163579" cy="369332"/>
          </a:xfrm>
          <a:prstGeom prst="rect">
            <a:avLst/>
          </a:prstGeom>
        </p:spPr>
        <p:txBody>
          <a:bodyPr wrap="square">
            <a:spAutoFit/>
          </a:bodyPr>
          <a:lstStyle/>
          <a:p>
            <a:pPr algn="ctr"/>
            <a:r>
              <a:rPr lang="en-US" i="1" u="sng" dirty="0">
                <a:cs typeface="Times New Roman" panose="02020603050405020304" pitchFamily="18" charset="0"/>
              </a:rPr>
              <a:t>A. </a:t>
            </a:r>
            <a:r>
              <a:rPr lang="en-US" i="1" u="sng" dirty="0" err="1">
                <a:cs typeface="Times New Roman" panose="02020603050405020304" pitchFamily="18" charset="0"/>
              </a:rPr>
              <a:t>protothecoides</a:t>
            </a:r>
            <a:endParaRPr lang="en-US" i="1" u="sng" dirty="0">
              <a:cs typeface="Times New Roman" panose="02020603050405020304" pitchFamily="18" charset="0"/>
            </a:endParaRPr>
          </a:p>
        </p:txBody>
      </p:sp>
      <p:graphicFrame>
        <p:nvGraphicFramePr>
          <p:cNvPr id="16" name="Graphique 15">
            <a:extLst>
              <a:ext uri="{FF2B5EF4-FFF2-40B4-BE49-F238E27FC236}">
                <a16:creationId xmlns:a16="http://schemas.microsoft.com/office/drawing/2014/main" id="{7A1ED958-BAF1-48AF-9C94-F2CBE725D549}"/>
              </a:ext>
            </a:extLst>
          </p:cNvPr>
          <p:cNvGraphicFramePr>
            <a:graphicFrameLocks/>
          </p:cNvGraphicFramePr>
          <p:nvPr/>
        </p:nvGraphicFramePr>
        <p:xfrm>
          <a:off x="4222678" y="3886200"/>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aphique 16">
            <a:extLst>
              <a:ext uri="{FF2B5EF4-FFF2-40B4-BE49-F238E27FC236}">
                <a16:creationId xmlns:a16="http://schemas.microsoft.com/office/drawing/2014/main" id="{EE976CFF-8C70-479C-8205-FBF1E33E73E0}"/>
              </a:ext>
            </a:extLst>
          </p:cNvPr>
          <p:cNvGraphicFramePr>
            <a:graphicFrameLocks/>
          </p:cNvGraphicFramePr>
          <p:nvPr/>
        </p:nvGraphicFramePr>
        <p:xfrm>
          <a:off x="7960473" y="3866605"/>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aphique 17">
            <a:extLst>
              <a:ext uri="{FF2B5EF4-FFF2-40B4-BE49-F238E27FC236}">
                <a16:creationId xmlns:a16="http://schemas.microsoft.com/office/drawing/2014/main" id="{37DC0321-9241-4E04-92E5-D3130DD433B0}"/>
              </a:ext>
            </a:extLst>
          </p:cNvPr>
          <p:cNvGraphicFramePr>
            <a:graphicFrameLocks/>
          </p:cNvGraphicFramePr>
          <p:nvPr/>
        </p:nvGraphicFramePr>
        <p:xfrm>
          <a:off x="8106934" y="1378567"/>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9" name="Graphique 18">
            <a:extLst>
              <a:ext uri="{FF2B5EF4-FFF2-40B4-BE49-F238E27FC236}">
                <a16:creationId xmlns:a16="http://schemas.microsoft.com/office/drawing/2014/main" id="{2E68304F-D173-4CE0-A490-F2C5C2F555BA}"/>
              </a:ext>
            </a:extLst>
          </p:cNvPr>
          <p:cNvGraphicFramePr>
            <a:graphicFrameLocks/>
          </p:cNvGraphicFramePr>
          <p:nvPr/>
        </p:nvGraphicFramePr>
        <p:xfrm>
          <a:off x="4222677" y="1358972"/>
          <a:ext cx="4027943" cy="2743200"/>
        </p:xfrm>
        <a:graphic>
          <a:graphicData uri="http://schemas.openxmlformats.org/drawingml/2006/chart">
            <c:chart xmlns:c="http://schemas.openxmlformats.org/drawingml/2006/chart" xmlns:r="http://schemas.openxmlformats.org/officeDocument/2006/relationships" r:id="rId7"/>
          </a:graphicData>
        </a:graphic>
      </p:graphicFrame>
      <p:sp>
        <p:nvSpPr>
          <p:cNvPr id="2" name="Slide Number Placeholder 1">
            <a:extLst>
              <a:ext uri="{FF2B5EF4-FFF2-40B4-BE49-F238E27FC236}">
                <a16:creationId xmlns:a16="http://schemas.microsoft.com/office/drawing/2014/main" id="{381D26C1-D74B-35E5-64C9-E0E8813F180D}"/>
              </a:ext>
            </a:extLst>
          </p:cNvPr>
          <p:cNvSpPr>
            <a:spLocks noGrp="1"/>
          </p:cNvSpPr>
          <p:nvPr>
            <p:ph type="sldNum" sz="quarter" idx="12"/>
          </p:nvPr>
        </p:nvSpPr>
        <p:spPr/>
        <p:txBody>
          <a:bodyPr/>
          <a:lstStyle/>
          <a:p>
            <a:fld id="{1CB3E755-7887-4926-81A1-A78525687160}" type="slidenum">
              <a:rPr lang="en-US" smtClean="0"/>
              <a:t>24</a:t>
            </a:fld>
            <a:endParaRPr lang="en-US"/>
          </a:p>
        </p:txBody>
      </p:sp>
    </p:spTree>
    <p:extLst>
      <p:ext uri="{BB962C8B-B14F-4D97-AF65-F5344CB8AC3E}">
        <p14:creationId xmlns:p14="http://schemas.microsoft.com/office/powerpoint/2010/main" val="121872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p:bldAsOne/>
      </p:bldGraphic>
      <p:bldGraphic spid="18" grpId="0">
        <p:bldAsOne/>
      </p:bldGraphic>
      <p:bldGraphic spid="19"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1">
            <a:extLst>
              <a:ext uri="{FF2B5EF4-FFF2-40B4-BE49-F238E27FC236}">
                <a16:creationId xmlns:a16="http://schemas.microsoft.com/office/drawing/2014/main" id="{AC7AA5E9-0828-404B-AFFA-10E30FA2C76E}"/>
              </a:ext>
            </a:extLst>
          </p:cNvPr>
          <p:cNvGraphicFramePr>
            <a:graphicFrameLocks/>
          </p:cNvGraphicFramePr>
          <p:nvPr>
            <p:extLst>
              <p:ext uri="{D42A27DB-BD31-4B8C-83A1-F6EECF244321}">
                <p14:modId xmlns:p14="http://schemas.microsoft.com/office/powerpoint/2010/main" val="3965863655"/>
              </p:ext>
            </p:extLst>
          </p:nvPr>
        </p:nvGraphicFramePr>
        <p:xfrm>
          <a:off x="8200090" y="923494"/>
          <a:ext cx="3819270" cy="322105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DC3B51C8-A97A-46B5-8D2D-34963BCB8F64}"/>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Biomass content</a:t>
            </a:r>
          </a:p>
        </p:txBody>
      </p:sp>
      <p:sp>
        <p:nvSpPr>
          <p:cNvPr id="5" name="Rectangle 4">
            <a:extLst>
              <a:ext uri="{FF2B5EF4-FFF2-40B4-BE49-F238E27FC236}">
                <a16:creationId xmlns:a16="http://schemas.microsoft.com/office/drawing/2014/main" id="{55507118-2042-4D04-BA28-EB6DCF7B0035}"/>
              </a:ext>
            </a:extLst>
          </p:cNvPr>
          <p:cNvSpPr/>
          <p:nvPr/>
        </p:nvSpPr>
        <p:spPr>
          <a:xfrm>
            <a:off x="858736" y="351041"/>
            <a:ext cx="11006412" cy="461665"/>
          </a:xfrm>
          <a:prstGeom prst="rect">
            <a:avLst/>
          </a:prstGeom>
        </p:spPr>
        <p:txBody>
          <a:bodyPr wrap="square">
            <a:spAutoFit/>
          </a:bodyPr>
          <a:lstStyle/>
          <a:p>
            <a:pPr algn="ctr"/>
            <a:r>
              <a:rPr lang="fr-BE" sz="2400" dirty="0">
                <a:cs typeface="Times New Roman" panose="02020603050405020304" pitchFamily="18" charset="0"/>
              </a:rPr>
              <a:t>Pigments</a:t>
            </a:r>
            <a:endParaRPr lang="en-US" sz="2400" dirty="0">
              <a:cs typeface="Times New Roman" panose="02020603050405020304" pitchFamily="18" charset="0"/>
            </a:endParaRPr>
          </a:p>
        </p:txBody>
      </p:sp>
      <p:graphicFrame>
        <p:nvGraphicFramePr>
          <p:cNvPr id="6" name="Graphique 5">
            <a:extLst>
              <a:ext uri="{FF2B5EF4-FFF2-40B4-BE49-F238E27FC236}">
                <a16:creationId xmlns:a16="http://schemas.microsoft.com/office/drawing/2014/main" id="{45CEEF1D-9C0C-40AF-A53F-737B16A84063}"/>
              </a:ext>
            </a:extLst>
          </p:cNvPr>
          <p:cNvGraphicFramePr>
            <a:graphicFrameLocks/>
          </p:cNvGraphicFramePr>
          <p:nvPr/>
        </p:nvGraphicFramePr>
        <p:xfrm>
          <a:off x="4295248" y="1263528"/>
          <a:ext cx="4011033"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aphique 6">
            <a:extLst>
              <a:ext uri="{FF2B5EF4-FFF2-40B4-BE49-F238E27FC236}">
                <a16:creationId xmlns:a16="http://schemas.microsoft.com/office/drawing/2014/main" id="{725882C9-CE20-4478-8FFA-87C1A1FD5439}"/>
              </a:ext>
            </a:extLst>
          </p:cNvPr>
          <p:cNvGraphicFramePr>
            <a:graphicFrameLocks/>
          </p:cNvGraphicFramePr>
          <p:nvPr/>
        </p:nvGraphicFramePr>
        <p:xfrm>
          <a:off x="4295248" y="4006728"/>
          <a:ext cx="4011033"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8" name="Rectangle 7">
            <a:extLst>
              <a:ext uri="{FF2B5EF4-FFF2-40B4-BE49-F238E27FC236}">
                <a16:creationId xmlns:a16="http://schemas.microsoft.com/office/drawing/2014/main" id="{5EB55DC0-DAAB-4415-9B7F-0604DF7C1C76}"/>
              </a:ext>
            </a:extLst>
          </p:cNvPr>
          <p:cNvSpPr/>
          <p:nvPr/>
        </p:nvSpPr>
        <p:spPr>
          <a:xfrm>
            <a:off x="1311776" y="874601"/>
            <a:ext cx="2163579" cy="369332"/>
          </a:xfrm>
          <a:prstGeom prst="rect">
            <a:avLst/>
          </a:prstGeom>
        </p:spPr>
        <p:txBody>
          <a:bodyPr wrap="square">
            <a:spAutoFit/>
          </a:bodyPr>
          <a:lstStyle/>
          <a:p>
            <a:pPr algn="ctr"/>
            <a:r>
              <a:rPr lang="en-US" i="1" u="sng" dirty="0">
                <a:cs typeface="Times New Roman" panose="02020603050405020304" pitchFamily="18" charset="0"/>
              </a:rPr>
              <a:t>E. </a:t>
            </a:r>
            <a:r>
              <a:rPr lang="en-US" i="1" u="sng" dirty="0" err="1">
                <a:cs typeface="Times New Roman" panose="02020603050405020304" pitchFamily="18" charset="0"/>
              </a:rPr>
              <a:t>gracilis</a:t>
            </a:r>
            <a:endParaRPr lang="en-US" i="1" u="sng" dirty="0">
              <a:cs typeface="Times New Roman" panose="02020603050405020304" pitchFamily="18" charset="0"/>
            </a:endParaRPr>
          </a:p>
        </p:txBody>
      </p:sp>
      <p:sp>
        <p:nvSpPr>
          <p:cNvPr id="9" name="Rectangle 8">
            <a:extLst>
              <a:ext uri="{FF2B5EF4-FFF2-40B4-BE49-F238E27FC236}">
                <a16:creationId xmlns:a16="http://schemas.microsoft.com/office/drawing/2014/main" id="{C34735DC-1BE9-4C71-A833-05571A12EC87}"/>
              </a:ext>
            </a:extLst>
          </p:cNvPr>
          <p:cNvSpPr/>
          <p:nvPr/>
        </p:nvSpPr>
        <p:spPr>
          <a:xfrm>
            <a:off x="5280152" y="894196"/>
            <a:ext cx="2163579" cy="369332"/>
          </a:xfrm>
          <a:prstGeom prst="rect">
            <a:avLst/>
          </a:prstGeom>
        </p:spPr>
        <p:txBody>
          <a:bodyPr wrap="square">
            <a:spAutoFit/>
          </a:bodyPr>
          <a:lstStyle/>
          <a:p>
            <a:pPr algn="ctr"/>
            <a:r>
              <a:rPr lang="en-US" i="1" u="sng" dirty="0">
                <a:cs typeface="Times New Roman" panose="02020603050405020304" pitchFamily="18" charset="0"/>
              </a:rPr>
              <a:t>G. </a:t>
            </a:r>
            <a:r>
              <a:rPr lang="en-US" i="1" u="sng" dirty="0" err="1">
                <a:cs typeface="Times New Roman" panose="02020603050405020304" pitchFamily="18" charset="0"/>
              </a:rPr>
              <a:t>sulphuraria</a:t>
            </a:r>
            <a:endParaRPr lang="en-US" i="1" u="sng" dirty="0">
              <a:cs typeface="Times New Roman" panose="02020603050405020304" pitchFamily="18" charset="0"/>
            </a:endParaRPr>
          </a:p>
        </p:txBody>
      </p:sp>
      <p:sp>
        <p:nvSpPr>
          <p:cNvPr id="10" name="Rectangle 9">
            <a:extLst>
              <a:ext uri="{FF2B5EF4-FFF2-40B4-BE49-F238E27FC236}">
                <a16:creationId xmlns:a16="http://schemas.microsoft.com/office/drawing/2014/main" id="{1CE99D41-EC8A-47E8-B380-F68BC3BF22FB}"/>
              </a:ext>
            </a:extLst>
          </p:cNvPr>
          <p:cNvSpPr/>
          <p:nvPr/>
        </p:nvSpPr>
        <p:spPr>
          <a:xfrm>
            <a:off x="9248528" y="874601"/>
            <a:ext cx="2163579" cy="369332"/>
          </a:xfrm>
          <a:prstGeom prst="rect">
            <a:avLst/>
          </a:prstGeom>
        </p:spPr>
        <p:txBody>
          <a:bodyPr wrap="square">
            <a:spAutoFit/>
          </a:bodyPr>
          <a:lstStyle/>
          <a:p>
            <a:pPr algn="ctr"/>
            <a:r>
              <a:rPr lang="en-US" i="1" u="sng" dirty="0">
                <a:cs typeface="Times New Roman" panose="02020603050405020304" pitchFamily="18" charset="0"/>
              </a:rPr>
              <a:t>A. </a:t>
            </a:r>
            <a:r>
              <a:rPr lang="en-US" i="1" u="sng" dirty="0" err="1">
                <a:cs typeface="Times New Roman" panose="02020603050405020304" pitchFamily="18" charset="0"/>
              </a:rPr>
              <a:t>protothecoides</a:t>
            </a:r>
            <a:endParaRPr lang="en-US" i="1" u="sng" dirty="0">
              <a:cs typeface="Times New Roman" panose="02020603050405020304" pitchFamily="18" charset="0"/>
            </a:endParaRPr>
          </a:p>
        </p:txBody>
      </p:sp>
      <p:pic>
        <p:nvPicPr>
          <p:cNvPr id="20" name="Image 19">
            <a:extLst>
              <a:ext uri="{FF2B5EF4-FFF2-40B4-BE49-F238E27FC236}">
                <a16:creationId xmlns:a16="http://schemas.microsoft.com/office/drawing/2014/main" id="{1E8DEAC0-39B7-43A8-8EED-7C349182C10C}"/>
              </a:ext>
            </a:extLst>
          </p:cNvPr>
          <p:cNvPicPr>
            <a:picLocks noChangeAspect="1"/>
          </p:cNvPicPr>
          <p:nvPr/>
        </p:nvPicPr>
        <p:blipFill rotWithShape="1">
          <a:blip r:embed="rId6"/>
          <a:srcRect t="7295"/>
          <a:stretch/>
        </p:blipFill>
        <p:spPr>
          <a:xfrm>
            <a:off x="198771" y="1243933"/>
            <a:ext cx="4012637" cy="2193881"/>
          </a:xfrm>
          <a:prstGeom prst="rect">
            <a:avLst/>
          </a:prstGeom>
        </p:spPr>
      </p:pic>
      <p:pic>
        <p:nvPicPr>
          <p:cNvPr id="21" name="Picture 8">
            <a:extLst>
              <a:ext uri="{FF2B5EF4-FFF2-40B4-BE49-F238E27FC236}">
                <a16:creationId xmlns:a16="http://schemas.microsoft.com/office/drawing/2014/main" id="{D596823D-367C-40E2-933C-AC2E325F38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006728"/>
            <a:ext cx="1511255" cy="20353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9">
            <a:extLst>
              <a:ext uri="{FF2B5EF4-FFF2-40B4-BE49-F238E27FC236}">
                <a16:creationId xmlns:a16="http://schemas.microsoft.com/office/drawing/2014/main" id="{EDB602BA-EF9F-4572-BA3B-62976921D19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11776" y="4006729"/>
            <a:ext cx="1514836" cy="20353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a:extLst>
              <a:ext uri="{FF2B5EF4-FFF2-40B4-BE49-F238E27FC236}">
                <a16:creationId xmlns:a16="http://schemas.microsoft.com/office/drawing/2014/main" id="{C6B45D14-67E7-40C7-B175-4300433270D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153" y="4006728"/>
            <a:ext cx="1511255" cy="2035370"/>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23">
            <a:extLst>
              <a:ext uri="{FF2B5EF4-FFF2-40B4-BE49-F238E27FC236}">
                <a16:creationId xmlns:a16="http://schemas.microsoft.com/office/drawing/2014/main" id="{8BBA7EF3-6EEC-4AE1-ADCA-C5DBA7B21B22}"/>
              </a:ext>
            </a:extLst>
          </p:cNvPr>
          <p:cNvSpPr txBox="1"/>
          <p:nvPr/>
        </p:nvSpPr>
        <p:spPr>
          <a:xfrm>
            <a:off x="421656" y="3740362"/>
            <a:ext cx="1080088" cy="369332"/>
          </a:xfrm>
          <a:prstGeom prst="rect">
            <a:avLst/>
          </a:prstGeom>
          <a:noFill/>
        </p:spPr>
        <p:txBody>
          <a:bodyPr wrap="square" rtlCol="0">
            <a:spAutoFit/>
          </a:bodyPr>
          <a:lstStyle/>
          <a:p>
            <a:r>
              <a:rPr lang="fr-BE" dirty="0"/>
              <a:t>Peak 1</a:t>
            </a:r>
            <a:endParaRPr lang="en-US" dirty="0"/>
          </a:p>
        </p:txBody>
      </p:sp>
      <p:sp>
        <p:nvSpPr>
          <p:cNvPr id="25" name="ZoneTexte 24">
            <a:extLst>
              <a:ext uri="{FF2B5EF4-FFF2-40B4-BE49-F238E27FC236}">
                <a16:creationId xmlns:a16="http://schemas.microsoft.com/office/drawing/2014/main" id="{F172A5F4-9B84-4D53-99E4-192FA0CD5543}"/>
              </a:ext>
            </a:extLst>
          </p:cNvPr>
          <p:cNvSpPr txBox="1"/>
          <p:nvPr/>
        </p:nvSpPr>
        <p:spPr>
          <a:xfrm>
            <a:off x="1742943" y="3730001"/>
            <a:ext cx="1080088" cy="369332"/>
          </a:xfrm>
          <a:prstGeom prst="rect">
            <a:avLst/>
          </a:prstGeom>
          <a:noFill/>
        </p:spPr>
        <p:txBody>
          <a:bodyPr wrap="square" rtlCol="0">
            <a:spAutoFit/>
          </a:bodyPr>
          <a:lstStyle/>
          <a:p>
            <a:r>
              <a:rPr lang="fr-BE" dirty="0"/>
              <a:t>Peak 2</a:t>
            </a:r>
            <a:endParaRPr lang="en-US" dirty="0"/>
          </a:p>
        </p:txBody>
      </p:sp>
      <p:sp>
        <p:nvSpPr>
          <p:cNvPr id="26" name="ZoneTexte 25">
            <a:extLst>
              <a:ext uri="{FF2B5EF4-FFF2-40B4-BE49-F238E27FC236}">
                <a16:creationId xmlns:a16="http://schemas.microsoft.com/office/drawing/2014/main" id="{1C84C554-C21D-4AF1-838F-3DFB0BFF8AB0}"/>
              </a:ext>
            </a:extLst>
          </p:cNvPr>
          <p:cNvSpPr txBox="1"/>
          <p:nvPr/>
        </p:nvSpPr>
        <p:spPr>
          <a:xfrm>
            <a:off x="3081203" y="3714541"/>
            <a:ext cx="1080088" cy="369332"/>
          </a:xfrm>
          <a:prstGeom prst="rect">
            <a:avLst/>
          </a:prstGeom>
          <a:noFill/>
        </p:spPr>
        <p:txBody>
          <a:bodyPr wrap="square" rtlCol="0">
            <a:spAutoFit/>
          </a:bodyPr>
          <a:lstStyle/>
          <a:p>
            <a:r>
              <a:rPr lang="fr-BE" dirty="0"/>
              <a:t>Peak 3</a:t>
            </a:r>
            <a:endParaRPr lang="en-US" dirty="0"/>
          </a:p>
        </p:txBody>
      </p:sp>
      <p:graphicFrame>
        <p:nvGraphicFramePr>
          <p:cNvPr id="28" name="Chart 2">
            <a:extLst>
              <a:ext uri="{FF2B5EF4-FFF2-40B4-BE49-F238E27FC236}">
                <a16:creationId xmlns:a16="http://schemas.microsoft.com/office/drawing/2014/main" id="{71326B78-BE93-494F-B447-6A1A1CF5FA36}"/>
              </a:ext>
            </a:extLst>
          </p:cNvPr>
          <p:cNvGraphicFramePr>
            <a:graphicFrameLocks/>
          </p:cNvGraphicFramePr>
          <p:nvPr/>
        </p:nvGraphicFramePr>
        <p:xfrm>
          <a:off x="8025534" y="3914885"/>
          <a:ext cx="5287544" cy="3311177"/>
        </p:xfrm>
        <a:graphic>
          <a:graphicData uri="http://schemas.openxmlformats.org/drawingml/2006/chart">
            <c:chart xmlns:c="http://schemas.openxmlformats.org/drawingml/2006/chart" xmlns:r="http://schemas.openxmlformats.org/officeDocument/2006/relationships" r:id="rId10"/>
          </a:graphicData>
        </a:graphic>
      </p:graphicFrame>
      <p:pic>
        <p:nvPicPr>
          <p:cNvPr id="2050" name="Picture 2" descr="https://o.remove.bg/downloads/33a3b7c4-51d0-49b4-ad09-c6c578d7f423/image-removebg-preview.png">
            <a:extLst>
              <a:ext uri="{FF2B5EF4-FFF2-40B4-BE49-F238E27FC236}">
                <a16:creationId xmlns:a16="http://schemas.microsoft.com/office/drawing/2014/main" id="{1FE150CC-2146-4AB7-95D2-33A874C0A5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6372" y="1766840"/>
            <a:ext cx="487242" cy="847947"/>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a:extLst>
              <a:ext uri="{FF2B5EF4-FFF2-40B4-BE49-F238E27FC236}">
                <a16:creationId xmlns:a16="http://schemas.microsoft.com/office/drawing/2014/main" id="{5B8AD2D2-489D-42D5-9DC1-CAAB78773DD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85420" y="1564372"/>
            <a:ext cx="2101591" cy="1183329"/>
          </a:xfrm>
          <a:prstGeom prst="rect">
            <a:avLst/>
          </a:prstGeom>
        </p:spPr>
      </p:pic>
      <p:pic>
        <p:nvPicPr>
          <p:cNvPr id="2054" name="Picture 6" descr="https://o.remove.bg/downloads/375626ff-e04e-441f-b125-947996a17845/image-removebg-preview.png">
            <a:extLst>
              <a:ext uri="{FF2B5EF4-FFF2-40B4-BE49-F238E27FC236}">
                <a16:creationId xmlns:a16="http://schemas.microsoft.com/office/drawing/2014/main" id="{E82706B9-36A1-4C0C-91DA-98B5D775E35C}"/>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r="49935"/>
          <a:stretch/>
        </p:blipFill>
        <p:spPr bwMode="auto">
          <a:xfrm>
            <a:off x="6317106" y="1368680"/>
            <a:ext cx="522287" cy="1392330"/>
          </a:xfrm>
          <a:prstGeom prst="rect">
            <a:avLst/>
          </a:prstGeom>
          <a:noFill/>
          <a:extLst>
            <a:ext uri="{909E8E84-426E-40DD-AFC4-6F175D3DCCD1}">
              <a14:hiddenFill xmlns:a14="http://schemas.microsoft.com/office/drawing/2010/main">
                <a:solidFill>
                  <a:srgbClr val="FFFFFF"/>
                </a:solidFill>
              </a14:hiddenFill>
            </a:ext>
          </a:extLst>
        </p:spPr>
      </p:pic>
      <p:pic>
        <p:nvPicPr>
          <p:cNvPr id="33" name="Image 32">
            <a:extLst>
              <a:ext uri="{FF2B5EF4-FFF2-40B4-BE49-F238E27FC236}">
                <a16:creationId xmlns:a16="http://schemas.microsoft.com/office/drawing/2014/main" id="{54F0D6D9-2CE6-4E11-AEA2-37232900EB5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58474" y="1705598"/>
            <a:ext cx="2126119" cy="1197139"/>
          </a:xfrm>
          <a:prstGeom prst="rect">
            <a:avLst/>
          </a:prstGeom>
        </p:spPr>
      </p:pic>
      <p:sp>
        <p:nvSpPr>
          <p:cNvPr id="34" name="ZoneTexte 33">
            <a:extLst>
              <a:ext uri="{FF2B5EF4-FFF2-40B4-BE49-F238E27FC236}">
                <a16:creationId xmlns:a16="http://schemas.microsoft.com/office/drawing/2014/main" id="{C37AAA8F-5ED0-4323-A119-8C658605B3CF}"/>
              </a:ext>
            </a:extLst>
          </p:cNvPr>
          <p:cNvSpPr txBox="1"/>
          <p:nvPr/>
        </p:nvSpPr>
        <p:spPr>
          <a:xfrm>
            <a:off x="2902101" y="2564260"/>
            <a:ext cx="644210" cy="276999"/>
          </a:xfrm>
          <a:prstGeom prst="rect">
            <a:avLst/>
          </a:prstGeom>
          <a:noFill/>
        </p:spPr>
        <p:txBody>
          <a:bodyPr wrap="square" rtlCol="0">
            <a:spAutoFit/>
          </a:bodyPr>
          <a:lstStyle/>
          <a:p>
            <a:r>
              <a:rPr lang="fr-BE" sz="1200" dirty="0"/>
              <a:t>Mix</a:t>
            </a:r>
            <a:endParaRPr lang="en-US" sz="1200" dirty="0"/>
          </a:p>
        </p:txBody>
      </p:sp>
      <p:sp>
        <p:nvSpPr>
          <p:cNvPr id="37" name="ZoneTexte 36">
            <a:extLst>
              <a:ext uri="{FF2B5EF4-FFF2-40B4-BE49-F238E27FC236}">
                <a16:creationId xmlns:a16="http://schemas.microsoft.com/office/drawing/2014/main" id="{917B9FF2-CB8A-41D1-AEC1-EA473ABB4095}"/>
              </a:ext>
            </a:extLst>
          </p:cNvPr>
          <p:cNvSpPr txBox="1"/>
          <p:nvPr/>
        </p:nvSpPr>
        <p:spPr>
          <a:xfrm>
            <a:off x="3337916" y="2571854"/>
            <a:ext cx="725076" cy="276999"/>
          </a:xfrm>
          <a:prstGeom prst="rect">
            <a:avLst/>
          </a:prstGeom>
          <a:noFill/>
        </p:spPr>
        <p:txBody>
          <a:bodyPr wrap="square" rtlCol="0">
            <a:spAutoFit/>
          </a:bodyPr>
          <a:lstStyle/>
          <a:p>
            <a:r>
              <a:rPr lang="fr-BE" sz="1200" dirty="0" err="1"/>
              <a:t>Acetate</a:t>
            </a:r>
            <a:endParaRPr lang="en-US" sz="1200" dirty="0"/>
          </a:p>
        </p:txBody>
      </p:sp>
      <p:sp>
        <p:nvSpPr>
          <p:cNvPr id="38" name="ZoneTexte 37">
            <a:extLst>
              <a:ext uri="{FF2B5EF4-FFF2-40B4-BE49-F238E27FC236}">
                <a16:creationId xmlns:a16="http://schemas.microsoft.com/office/drawing/2014/main" id="{07A1DA6A-A527-4E78-A2A2-66D66D4AD3AF}"/>
              </a:ext>
            </a:extLst>
          </p:cNvPr>
          <p:cNvSpPr txBox="1"/>
          <p:nvPr/>
        </p:nvSpPr>
        <p:spPr>
          <a:xfrm>
            <a:off x="6254200" y="2545197"/>
            <a:ext cx="725076" cy="276999"/>
          </a:xfrm>
          <a:prstGeom prst="rect">
            <a:avLst/>
          </a:prstGeom>
          <a:noFill/>
        </p:spPr>
        <p:txBody>
          <a:bodyPr wrap="square" rtlCol="0">
            <a:spAutoFit/>
          </a:bodyPr>
          <a:lstStyle/>
          <a:p>
            <a:r>
              <a:rPr lang="fr-BE" sz="1200" dirty="0"/>
              <a:t>Glucose</a:t>
            </a:r>
            <a:endParaRPr lang="en-US" sz="1200" dirty="0"/>
          </a:p>
        </p:txBody>
      </p:sp>
      <p:sp>
        <p:nvSpPr>
          <p:cNvPr id="39" name="ZoneTexte 38">
            <a:extLst>
              <a:ext uri="{FF2B5EF4-FFF2-40B4-BE49-F238E27FC236}">
                <a16:creationId xmlns:a16="http://schemas.microsoft.com/office/drawing/2014/main" id="{A4B8F9C0-81F5-4035-B2F1-D9D48E0C09C5}"/>
              </a:ext>
            </a:extLst>
          </p:cNvPr>
          <p:cNvSpPr txBox="1"/>
          <p:nvPr/>
        </p:nvSpPr>
        <p:spPr>
          <a:xfrm>
            <a:off x="6864607" y="2553618"/>
            <a:ext cx="725076" cy="276999"/>
          </a:xfrm>
          <a:prstGeom prst="rect">
            <a:avLst/>
          </a:prstGeom>
          <a:noFill/>
        </p:spPr>
        <p:txBody>
          <a:bodyPr wrap="square" rtlCol="0">
            <a:spAutoFit/>
          </a:bodyPr>
          <a:lstStyle/>
          <a:p>
            <a:r>
              <a:rPr lang="fr-BE" sz="1200" dirty="0"/>
              <a:t>Xylose</a:t>
            </a:r>
            <a:endParaRPr lang="en-US" sz="1200" dirty="0"/>
          </a:p>
        </p:txBody>
      </p:sp>
      <p:sp>
        <p:nvSpPr>
          <p:cNvPr id="40" name="ZoneTexte 39">
            <a:extLst>
              <a:ext uri="{FF2B5EF4-FFF2-40B4-BE49-F238E27FC236}">
                <a16:creationId xmlns:a16="http://schemas.microsoft.com/office/drawing/2014/main" id="{85199591-6137-4B08-B33E-F74F3228CD8B}"/>
              </a:ext>
            </a:extLst>
          </p:cNvPr>
          <p:cNvSpPr txBox="1"/>
          <p:nvPr/>
        </p:nvSpPr>
        <p:spPr>
          <a:xfrm>
            <a:off x="9348394" y="2571853"/>
            <a:ext cx="725076" cy="276999"/>
          </a:xfrm>
          <a:prstGeom prst="rect">
            <a:avLst/>
          </a:prstGeom>
          <a:noFill/>
        </p:spPr>
        <p:txBody>
          <a:bodyPr wrap="square" rtlCol="0">
            <a:spAutoFit/>
          </a:bodyPr>
          <a:lstStyle/>
          <a:p>
            <a:r>
              <a:rPr lang="fr-BE" sz="1200" dirty="0"/>
              <a:t>Glucose</a:t>
            </a:r>
            <a:endParaRPr lang="en-US" sz="1200" dirty="0"/>
          </a:p>
        </p:txBody>
      </p:sp>
      <p:sp>
        <p:nvSpPr>
          <p:cNvPr id="41" name="ZoneTexte 40">
            <a:extLst>
              <a:ext uri="{FF2B5EF4-FFF2-40B4-BE49-F238E27FC236}">
                <a16:creationId xmlns:a16="http://schemas.microsoft.com/office/drawing/2014/main" id="{836A33D1-83C6-4344-A423-26533164F4A1}"/>
              </a:ext>
            </a:extLst>
          </p:cNvPr>
          <p:cNvSpPr txBox="1"/>
          <p:nvPr/>
        </p:nvSpPr>
        <p:spPr>
          <a:xfrm>
            <a:off x="9965601" y="2564259"/>
            <a:ext cx="725076" cy="276999"/>
          </a:xfrm>
          <a:prstGeom prst="rect">
            <a:avLst/>
          </a:prstGeom>
          <a:noFill/>
        </p:spPr>
        <p:txBody>
          <a:bodyPr wrap="square" rtlCol="0">
            <a:spAutoFit/>
          </a:bodyPr>
          <a:lstStyle/>
          <a:p>
            <a:r>
              <a:rPr lang="fr-BE" sz="1200" dirty="0" err="1"/>
              <a:t>Acetate</a:t>
            </a:r>
            <a:endParaRPr lang="en-US" sz="1200" dirty="0"/>
          </a:p>
        </p:txBody>
      </p:sp>
      <p:sp>
        <p:nvSpPr>
          <p:cNvPr id="42" name="ZoneTexte 41">
            <a:extLst>
              <a:ext uri="{FF2B5EF4-FFF2-40B4-BE49-F238E27FC236}">
                <a16:creationId xmlns:a16="http://schemas.microsoft.com/office/drawing/2014/main" id="{F53D9F5C-CCDC-47F8-AA69-768E4BF118B5}"/>
              </a:ext>
            </a:extLst>
          </p:cNvPr>
          <p:cNvSpPr txBox="1"/>
          <p:nvPr/>
        </p:nvSpPr>
        <p:spPr>
          <a:xfrm>
            <a:off x="10726882" y="2572029"/>
            <a:ext cx="644210" cy="276999"/>
          </a:xfrm>
          <a:prstGeom prst="rect">
            <a:avLst/>
          </a:prstGeom>
          <a:noFill/>
        </p:spPr>
        <p:txBody>
          <a:bodyPr wrap="square" rtlCol="0">
            <a:spAutoFit/>
          </a:bodyPr>
          <a:lstStyle/>
          <a:p>
            <a:r>
              <a:rPr lang="fr-BE" sz="1200" dirty="0"/>
              <a:t>Mix</a:t>
            </a:r>
            <a:endParaRPr lang="en-US" sz="1200" dirty="0"/>
          </a:p>
        </p:txBody>
      </p:sp>
      <p:sp>
        <p:nvSpPr>
          <p:cNvPr id="35" name="Rectangle 34">
            <a:extLst>
              <a:ext uri="{FF2B5EF4-FFF2-40B4-BE49-F238E27FC236}">
                <a16:creationId xmlns:a16="http://schemas.microsoft.com/office/drawing/2014/main" id="{D7406E08-EBD8-4FE7-9F7B-862EC893D110}"/>
              </a:ext>
            </a:extLst>
          </p:cNvPr>
          <p:cNvSpPr/>
          <p:nvPr/>
        </p:nvSpPr>
        <p:spPr>
          <a:xfrm>
            <a:off x="2727509" y="1455420"/>
            <a:ext cx="1335483" cy="14473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4F0ADF2-7019-4753-8F7A-1AB13FCCC699}"/>
              </a:ext>
            </a:extLst>
          </p:cNvPr>
          <p:cNvSpPr/>
          <p:nvPr/>
        </p:nvSpPr>
        <p:spPr>
          <a:xfrm>
            <a:off x="6211195" y="1585672"/>
            <a:ext cx="1335483" cy="12449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AB2EFEE-04B1-4BBB-A7AA-FC2451CF9517}"/>
              </a:ext>
            </a:extLst>
          </p:cNvPr>
          <p:cNvSpPr/>
          <p:nvPr/>
        </p:nvSpPr>
        <p:spPr>
          <a:xfrm>
            <a:off x="9381229" y="1602293"/>
            <a:ext cx="2003364" cy="12283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F0668FB6-74C3-F66A-ABDD-95B1E4C06DF6}"/>
              </a:ext>
            </a:extLst>
          </p:cNvPr>
          <p:cNvSpPr>
            <a:spLocks noGrp="1"/>
          </p:cNvSpPr>
          <p:nvPr>
            <p:ph type="sldNum" sz="quarter" idx="12"/>
          </p:nvPr>
        </p:nvSpPr>
        <p:spPr/>
        <p:txBody>
          <a:bodyPr/>
          <a:lstStyle/>
          <a:p>
            <a:fld id="{1CB3E755-7887-4926-81A1-A78525687160}" type="slidenum">
              <a:rPr lang="en-US" smtClean="0"/>
              <a:t>25</a:t>
            </a:fld>
            <a:endParaRPr lang="en-US"/>
          </a:p>
        </p:txBody>
      </p:sp>
    </p:spTree>
    <p:extLst>
      <p:ext uri="{BB962C8B-B14F-4D97-AF65-F5344CB8AC3E}">
        <p14:creationId xmlns:p14="http://schemas.microsoft.com/office/powerpoint/2010/main" val="273881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6" grpId="0">
        <p:bldAsOne/>
      </p:bldGraphic>
      <p:bldGraphic spid="7" grpId="0">
        <p:bldAsOne/>
      </p:bldGraphic>
      <p:bldP spid="38" grpId="0"/>
      <p:bldP spid="39" grpId="0"/>
      <p:bldP spid="40" grpId="0"/>
      <p:bldP spid="41" grpId="0"/>
      <p:bldP spid="42" grpId="0"/>
      <p:bldP spid="44" grpId="0" animBg="1"/>
      <p:bldP spid="45"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48A309-6486-46C1-BA7F-7DF5B7CC4F6E}"/>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Summary of the results</a:t>
            </a:r>
          </a:p>
        </p:txBody>
      </p:sp>
      <p:graphicFrame>
        <p:nvGraphicFramePr>
          <p:cNvPr id="5" name="Tableau 4">
            <a:extLst>
              <a:ext uri="{FF2B5EF4-FFF2-40B4-BE49-F238E27FC236}">
                <a16:creationId xmlns:a16="http://schemas.microsoft.com/office/drawing/2014/main" id="{BE15589E-C57B-46F8-9F1F-142C5014DB29}"/>
              </a:ext>
            </a:extLst>
          </p:cNvPr>
          <p:cNvGraphicFramePr>
            <a:graphicFrameLocks noGrp="1"/>
          </p:cNvGraphicFramePr>
          <p:nvPr/>
        </p:nvGraphicFramePr>
        <p:xfrm>
          <a:off x="354677" y="916964"/>
          <a:ext cx="11482645" cy="4398987"/>
        </p:xfrm>
        <a:graphic>
          <a:graphicData uri="http://schemas.openxmlformats.org/drawingml/2006/table">
            <a:tbl>
              <a:tblPr/>
              <a:tblGrid>
                <a:gridCol w="1194764">
                  <a:extLst>
                    <a:ext uri="{9D8B030D-6E8A-4147-A177-3AD203B41FA5}">
                      <a16:colId xmlns:a16="http://schemas.microsoft.com/office/drawing/2014/main" val="3981044763"/>
                    </a:ext>
                  </a:extLst>
                </a:gridCol>
                <a:gridCol w="1009399">
                  <a:extLst>
                    <a:ext uri="{9D8B030D-6E8A-4147-A177-3AD203B41FA5}">
                      <a16:colId xmlns:a16="http://schemas.microsoft.com/office/drawing/2014/main" val="3763690616"/>
                    </a:ext>
                  </a:extLst>
                </a:gridCol>
                <a:gridCol w="1158044">
                  <a:extLst>
                    <a:ext uri="{9D8B030D-6E8A-4147-A177-3AD203B41FA5}">
                      <a16:colId xmlns:a16="http://schemas.microsoft.com/office/drawing/2014/main" val="3506162469"/>
                    </a:ext>
                  </a:extLst>
                </a:gridCol>
                <a:gridCol w="874682">
                  <a:extLst>
                    <a:ext uri="{9D8B030D-6E8A-4147-A177-3AD203B41FA5}">
                      <a16:colId xmlns:a16="http://schemas.microsoft.com/office/drawing/2014/main" val="3749988603"/>
                    </a:ext>
                  </a:extLst>
                </a:gridCol>
                <a:gridCol w="1012873">
                  <a:extLst>
                    <a:ext uri="{9D8B030D-6E8A-4147-A177-3AD203B41FA5}">
                      <a16:colId xmlns:a16="http://schemas.microsoft.com/office/drawing/2014/main" val="1163203977"/>
                    </a:ext>
                  </a:extLst>
                </a:gridCol>
                <a:gridCol w="1126986">
                  <a:extLst>
                    <a:ext uri="{9D8B030D-6E8A-4147-A177-3AD203B41FA5}">
                      <a16:colId xmlns:a16="http://schemas.microsoft.com/office/drawing/2014/main" val="1738710998"/>
                    </a:ext>
                  </a:extLst>
                </a:gridCol>
                <a:gridCol w="891425">
                  <a:extLst>
                    <a:ext uri="{9D8B030D-6E8A-4147-A177-3AD203B41FA5}">
                      <a16:colId xmlns:a16="http://schemas.microsoft.com/office/drawing/2014/main" val="556846643"/>
                    </a:ext>
                  </a:extLst>
                </a:gridCol>
                <a:gridCol w="972290">
                  <a:extLst>
                    <a:ext uri="{9D8B030D-6E8A-4147-A177-3AD203B41FA5}">
                      <a16:colId xmlns:a16="http://schemas.microsoft.com/office/drawing/2014/main" val="3547566454"/>
                    </a:ext>
                  </a:extLst>
                </a:gridCol>
                <a:gridCol w="993018">
                  <a:extLst>
                    <a:ext uri="{9D8B030D-6E8A-4147-A177-3AD203B41FA5}">
                      <a16:colId xmlns:a16="http://schemas.microsoft.com/office/drawing/2014/main" val="815928613"/>
                    </a:ext>
                  </a:extLst>
                </a:gridCol>
                <a:gridCol w="797259">
                  <a:extLst>
                    <a:ext uri="{9D8B030D-6E8A-4147-A177-3AD203B41FA5}">
                      <a16:colId xmlns:a16="http://schemas.microsoft.com/office/drawing/2014/main" val="4064688783"/>
                    </a:ext>
                  </a:extLst>
                </a:gridCol>
                <a:gridCol w="1451905">
                  <a:extLst>
                    <a:ext uri="{9D8B030D-6E8A-4147-A177-3AD203B41FA5}">
                      <a16:colId xmlns:a16="http://schemas.microsoft.com/office/drawing/2014/main" val="2039323206"/>
                    </a:ext>
                  </a:extLst>
                </a:gridCol>
              </a:tblGrid>
              <a:tr h="652557">
                <a:tc>
                  <a:txBody>
                    <a:bodyPr/>
                    <a:lstStyle/>
                    <a:p>
                      <a:pPr algn="ctr" fontAlgn="base"/>
                      <a:r>
                        <a:rPr lang="en-GB" sz="1200" b="1" i="0" dirty="0">
                          <a:solidFill>
                            <a:srgbClr val="000000"/>
                          </a:solidFill>
                          <a:effectLst/>
                          <a:latin typeface="Calibri" panose="020F0502020204030204" pitchFamily="34" charset="0"/>
                        </a:rPr>
                        <a:t>Strain</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GB" sz="1200" b="1" i="0" dirty="0">
                          <a:solidFill>
                            <a:srgbClr val="000000"/>
                          </a:solidFill>
                          <a:effectLst/>
                          <a:latin typeface="Calibri" panose="020F0502020204030204" pitchFamily="34" charset="0"/>
                        </a:rPr>
                        <a:t>Substrate</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GB" sz="1200" b="1" i="0" dirty="0">
                          <a:solidFill>
                            <a:srgbClr val="000000"/>
                          </a:solidFill>
                          <a:effectLst/>
                          <a:latin typeface="Calibri" panose="020F0502020204030204" pitchFamily="34" charset="0"/>
                        </a:rPr>
                        <a:t>Doubling Time (Days)</a:t>
                      </a:r>
                      <a:endParaRPr lang="en-GB" sz="1200" b="0" i="0" dirty="0">
                        <a:solidFill>
                          <a:srgbClr val="000000"/>
                        </a:solidFill>
                        <a:effectLst/>
                      </a:endParaRP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GB" sz="1200" b="1" i="0" dirty="0">
                          <a:solidFill>
                            <a:srgbClr val="000000"/>
                          </a:solidFill>
                          <a:effectLst/>
                          <a:latin typeface="Calibri" panose="020F0502020204030204" pitchFamily="34" charset="0"/>
                        </a:rPr>
                        <a:t>Max DW </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p>
                      <a:pPr algn="ctr" fontAlgn="base"/>
                      <a:r>
                        <a:rPr lang="en-GB" sz="1200" b="1" i="0" dirty="0">
                          <a:solidFill>
                            <a:srgbClr val="000000"/>
                          </a:solidFill>
                          <a:effectLst/>
                          <a:latin typeface="Calibri" panose="020F0502020204030204" pitchFamily="34" charset="0"/>
                        </a:rPr>
                        <a:t>(g.L</a:t>
                      </a:r>
                      <a:r>
                        <a:rPr lang="en-GB" sz="1200" b="1" i="0" baseline="30000" dirty="0">
                          <a:solidFill>
                            <a:srgbClr val="000000"/>
                          </a:solidFill>
                          <a:effectLst/>
                          <a:latin typeface="Calibri" panose="020F0502020204030204" pitchFamily="34" charset="0"/>
                        </a:rPr>
                        <a:t>-1</a:t>
                      </a:r>
                      <a:r>
                        <a:rPr lang="en-GB" sz="1200" b="1" i="0" dirty="0">
                          <a:solidFill>
                            <a:srgbClr val="000000"/>
                          </a:solidFill>
                          <a:effectLst/>
                          <a:latin typeface="Calibri" panose="020F0502020204030204" pitchFamily="34" charset="0"/>
                        </a:rPr>
                        <a:t>)</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US" sz="1200" b="1" i="0" kern="1200" dirty="0">
                          <a:solidFill>
                            <a:srgbClr val="000000"/>
                          </a:solidFill>
                          <a:effectLst/>
                          <a:latin typeface="Calibri" panose="020F0502020204030204" pitchFamily="34" charset="0"/>
                          <a:ea typeface="+mn-ea"/>
                          <a:cs typeface="+mn-cs"/>
                        </a:rPr>
                        <a:t>Max productivity (gDW.L</a:t>
                      </a:r>
                      <a:r>
                        <a:rPr lang="en-US" sz="1200" b="1" i="0" kern="1200" baseline="30000" dirty="0">
                          <a:solidFill>
                            <a:srgbClr val="000000"/>
                          </a:solidFill>
                          <a:effectLst/>
                          <a:latin typeface="Calibri" panose="020F0502020204030204" pitchFamily="34" charset="0"/>
                          <a:ea typeface="+mn-ea"/>
                          <a:cs typeface="+mn-cs"/>
                        </a:rPr>
                        <a:t>-1</a:t>
                      </a:r>
                      <a:r>
                        <a:rPr lang="en-US" sz="1200" b="1" i="0" kern="1200" dirty="0">
                          <a:solidFill>
                            <a:srgbClr val="000000"/>
                          </a:solidFill>
                          <a:effectLst/>
                          <a:latin typeface="Calibri" panose="020F0502020204030204" pitchFamily="34" charset="0"/>
                          <a:ea typeface="+mn-ea"/>
                          <a:cs typeface="+mn-cs"/>
                        </a:rPr>
                        <a:t>.d</a:t>
                      </a:r>
                      <a:r>
                        <a:rPr lang="en-US" sz="1200" b="1" i="0" kern="1200" baseline="30000" dirty="0">
                          <a:solidFill>
                            <a:srgbClr val="000000"/>
                          </a:solidFill>
                          <a:effectLst/>
                          <a:latin typeface="Calibri" panose="020F0502020204030204" pitchFamily="34" charset="0"/>
                          <a:ea typeface="+mn-ea"/>
                          <a:cs typeface="+mn-cs"/>
                        </a:rPr>
                        <a:t>-1</a:t>
                      </a:r>
                      <a:r>
                        <a:rPr lang="en-US" sz="1200" b="1" i="0" kern="1200" dirty="0">
                          <a:solidFill>
                            <a:srgbClr val="000000"/>
                          </a:solidFill>
                          <a:effectLst/>
                          <a:latin typeface="Calibri" panose="020F0502020204030204" pitchFamily="34" charset="0"/>
                          <a:ea typeface="+mn-ea"/>
                          <a:cs typeface="+mn-cs"/>
                        </a:rPr>
                        <a:t>)</a:t>
                      </a:r>
                    </a:p>
                    <a:p>
                      <a:pPr algn="ctr" fontAlgn="base"/>
                      <a:endParaRPr lang="en-US" sz="1200" b="1" i="0" kern="1200" dirty="0">
                        <a:solidFill>
                          <a:srgbClr val="000000"/>
                        </a:solidFill>
                        <a:effectLst/>
                        <a:latin typeface="Calibri" panose="020F0502020204030204" pitchFamily="34" charset="0"/>
                        <a:ea typeface="+mn-ea"/>
                        <a:cs typeface="+mn-cs"/>
                      </a:endParaRP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US" sz="1200" b="1" i="0" kern="1200" dirty="0">
                          <a:solidFill>
                            <a:srgbClr val="000000"/>
                          </a:solidFill>
                          <a:effectLst/>
                          <a:latin typeface="Calibri" panose="020F0502020204030204" pitchFamily="34" charset="0"/>
                          <a:ea typeface="+mn-ea"/>
                          <a:cs typeface="+mn-cs"/>
                        </a:rPr>
                        <a:t>Sugar to biomass conversion (gDW.gsugar</a:t>
                      </a:r>
                      <a:r>
                        <a:rPr lang="en-US" sz="1200" b="1" i="0" kern="1200" baseline="30000" dirty="0">
                          <a:solidFill>
                            <a:srgbClr val="000000"/>
                          </a:solidFill>
                          <a:effectLst/>
                          <a:latin typeface="Calibri" panose="020F0502020204030204" pitchFamily="34" charset="0"/>
                          <a:ea typeface="+mn-ea"/>
                          <a:cs typeface="+mn-cs"/>
                        </a:rPr>
                        <a:t>-1</a:t>
                      </a:r>
                      <a:r>
                        <a:rPr lang="en-US" sz="1200" b="1" i="0" kern="1200" dirty="0">
                          <a:solidFill>
                            <a:srgbClr val="000000"/>
                          </a:solidFill>
                          <a:effectLst/>
                          <a:latin typeface="Calibri" panose="020F0502020204030204" pitchFamily="34" charset="0"/>
                          <a:ea typeface="+mn-ea"/>
                          <a:cs typeface="+mn-cs"/>
                        </a:rPr>
                        <a:t>)</a:t>
                      </a: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US" sz="1200" b="1" i="0" dirty="0">
                          <a:solidFill>
                            <a:srgbClr val="000000"/>
                          </a:solidFill>
                          <a:effectLst/>
                          <a:latin typeface="Calibri" panose="020F0502020204030204" pitchFamily="34" charset="0"/>
                        </a:rPr>
                        <a:t>Max [Fatty acids] (mg.gDW</a:t>
                      </a:r>
                      <a:r>
                        <a:rPr lang="en-US" sz="1200" b="1" i="0" baseline="30000" dirty="0">
                          <a:solidFill>
                            <a:srgbClr val="000000"/>
                          </a:solidFill>
                          <a:effectLst/>
                          <a:latin typeface="Calibri" panose="020F0502020204030204" pitchFamily="34" charset="0"/>
                        </a:rPr>
                        <a:t>-1</a:t>
                      </a:r>
                      <a:r>
                        <a:rPr lang="en-US" sz="1200" b="1" i="0" dirty="0">
                          <a:solidFill>
                            <a:srgbClr val="000000"/>
                          </a:solidFill>
                          <a:effectLst/>
                          <a:latin typeface="Calibri" panose="020F0502020204030204" pitchFamily="34" charset="0"/>
                        </a:rPr>
                        <a:t>)</a:t>
                      </a:r>
                      <a:r>
                        <a:rPr lang="en-US" sz="1200" b="0" i="0" dirty="0">
                          <a:solidFill>
                            <a:srgbClr val="000000"/>
                          </a:solidFill>
                          <a:effectLst/>
                          <a:latin typeface="Calibri" panose="020F0502020204030204" pitchFamily="34" charset="0"/>
                        </a:rPr>
                        <a:t>​</a:t>
                      </a:r>
                      <a:endParaRPr lang="en-US" sz="1200" b="0" i="0" dirty="0">
                        <a:solidFill>
                          <a:srgbClr val="000000"/>
                        </a:solidFill>
                        <a:effectLst/>
                      </a:endParaRP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GB" sz="1200" b="1" i="0" dirty="0">
                          <a:solidFill>
                            <a:srgbClr val="000000"/>
                          </a:solidFill>
                          <a:effectLst/>
                          <a:latin typeface="Calibri" panose="020F0502020204030204" pitchFamily="34" charset="0"/>
                        </a:rPr>
                        <a:t>% SFA</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GB" sz="1200" b="1" i="0" dirty="0">
                          <a:solidFill>
                            <a:srgbClr val="000000"/>
                          </a:solidFill>
                          <a:effectLst/>
                          <a:latin typeface="Calibri" panose="020F0502020204030204" pitchFamily="34" charset="0"/>
                        </a:rPr>
                        <a:t>% MUFA</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GB" sz="1200" b="1" i="0" dirty="0">
                          <a:solidFill>
                            <a:srgbClr val="000000"/>
                          </a:solidFill>
                          <a:effectLst/>
                          <a:latin typeface="Calibri" panose="020F0502020204030204" pitchFamily="34" charset="0"/>
                        </a:rPr>
                        <a:t>% PUFA</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ase"/>
                      <a:r>
                        <a:rPr lang="en-GB" sz="1200" b="1" i="0" dirty="0">
                          <a:solidFill>
                            <a:srgbClr val="000000"/>
                          </a:solidFill>
                          <a:effectLst/>
                          <a:latin typeface="Calibri" panose="020F0502020204030204" pitchFamily="34" charset="0"/>
                        </a:rPr>
                        <a:t>Max [Carbohydrates] (mg.gDW</a:t>
                      </a:r>
                      <a:r>
                        <a:rPr lang="en-GB" sz="1200" b="1" i="0" baseline="30000" dirty="0">
                          <a:solidFill>
                            <a:srgbClr val="000000"/>
                          </a:solidFill>
                          <a:effectLst/>
                          <a:latin typeface="Calibri" panose="020F0502020204030204" pitchFamily="34" charset="0"/>
                        </a:rPr>
                        <a:t>-1</a:t>
                      </a:r>
                      <a:r>
                        <a:rPr lang="en-GB" sz="1200" b="1" i="0" dirty="0">
                          <a:solidFill>
                            <a:srgbClr val="000000"/>
                          </a:solidFill>
                          <a:effectLst/>
                          <a:latin typeface="Calibri" panose="020F0502020204030204" pitchFamily="34" charset="0"/>
                        </a:rPr>
                        <a:t>)</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3641570"/>
                  </a:ext>
                </a:extLst>
              </a:tr>
              <a:tr h="302973">
                <a:tc rowSpan="4">
                  <a:txBody>
                    <a:bodyPr/>
                    <a:lstStyle/>
                    <a:p>
                      <a:pPr algn="ctr" fontAlgn="base"/>
                      <a:r>
                        <a:rPr lang="en-GB" sz="1200" b="0" i="1" dirty="0">
                          <a:solidFill>
                            <a:srgbClr val="000000"/>
                          </a:solidFill>
                          <a:effectLst/>
                          <a:latin typeface="Calibri" panose="020F0502020204030204" pitchFamily="34" charset="0"/>
                        </a:rPr>
                        <a:t>G. </a:t>
                      </a:r>
                      <a:r>
                        <a:rPr lang="en-GB" sz="1200" b="0" i="1" dirty="0" err="1">
                          <a:solidFill>
                            <a:srgbClr val="000000"/>
                          </a:solidFill>
                          <a:effectLst/>
                          <a:latin typeface="Calibri" panose="020F0502020204030204" pitchFamily="34" charset="0"/>
                        </a:rPr>
                        <a:t>sulphuraria</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Glucose​</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fr-BE" sz="1200" dirty="0">
                          <a:solidFill>
                            <a:schemeClr val="tx1"/>
                          </a:solidFill>
                        </a:rPr>
                        <a:t>0.63  ± 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fr-BE" sz="1200" dirty="0">
                          <a:solidFill>
                            <a:schemeClr val="tx1"/>
                          </a:solidFill>
                        </a:rPr>
                        <a:t>2.37 ± 0.34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fr-BE" sz="1200" dirty="0">
                          <a:solidFill>
                            <a:schemeClr val="tx1"/>
                          </a:solidFill>
                        </a:rPr>
                        <a:t>1.62 ± 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fr-BE" sz="1200" dirty="0">
                          <a:solidFill>
                            <a:schemeClr val="tx1"/>
                          </a:solidFill>
                        </a:rPr>
                        <a:t>0.54 ± 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143,0 ± 35,0​</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57,4 ± 0,5​</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8,1 ± 0,7​</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34,4 ± 0,5​</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264,4 ± 2,7​</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676739502"/>
                  </a:ext>
                </a:extLst>
              </a:tr>
              <a:tr h="302973">
                <a:tc vMerge="1">
                  <a:txBody>
                    <a:bodyPr/>
                    <a:lstStyle/>
                    <a:p>
                      <a:endParaRPr lang="en-US"/>
                    </a:p>
                  </a:txBody>
                  <a:tcPr>
                    <a:lnT w="6824" cap="flat" cmpd="sng" algn="ctr">
                      <a:solidFill>
                        <a:srgbClr val="000000"/>
                      </a:solidFill>
                      <a:prstDash val="solid"/>
                      <a:round/>
                      <a:headEnd type="none" w="med" len="med"/>
                      <a:tailEnd type="none" w="med" len="med"/>
                    </a:lnT>
                  </a:tcPr>
                </a:tc>
                <a:tc>
                  <a:txBody>
                    <a:bodyPr/>
                    <a:lstStyle/>
                    <a:p>
                      <a:pPr algn="ctr" fontAlgn="base"/>
                      <a:r>
                        <a:rPr lang="en-GB" sz="1200" b="0" i="0" dirty="0">
                          <a:solidFill>
                            <a:srgbClr val="000000"/>
                          </a:solidFill>
                          <a:effectLst/>
                          <a:latin typeface="Calibri" panose="020F0502020204030204" pitchFamily="34" charset="0"/>
                        </a:rPr>
                        <a:t>Xylose​</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fr-BE" sz="1200" dirty="0">
                          <a:solidFill>
                            <a:schemeClr val="tx1"/>
                          </a:solidFill>
                        </a:rPr>
                        <a:t>0.72 ± 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fr-BE" sz="1200" dirty="0">
                          <a:solidFill>
                            <a:schemeClr val="tx1"/>
                          </a:solidFill>
                        </a:rPr>
                        <a:t>2.27 ± 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fr-BE" sz="1200" dirty="0">
                          <a:solidFill>
                            <a:schemeClr val="tx1"/>
                          </a:solidFill>
                        </a:rPr>
                        <a:t>1.31 ± 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a:r>
                        <a:rPr lang="fr-BE" sz="1200" dirty="0">
                          <a:solidFill>
                            <a:schemeClr val="tx1"/>
                          </a:solidFill>
                        </a:rPr>
                        <a:t>0.52 ±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64,9 ± 0,5​</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62,9 ± 0.7​</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16,9 ± 0,6​</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20,2 ± 0,1​</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203,3 ±  ​0,1</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82084110"/>
                  </a:ext>
                </a:extLst>
              </a:tr>
              <a:tr h="302973">
                <a:tc vMerge="1">
                  <a:txBody>
                    <a:bodyPr/>
                    <a:lstStyle/>
                    <a:p>
                      <a:endParaRPr lang="en-US"/>
                    </a:p>
                  </a:txBody>
                  <a:tcPr/>
                </a:tc>
                <a:tc>
                  <a:txBody>
                    <a:bodyPr/>
                    <a:lstStyle/>
                    <a:p>
                      <a:pPr algn="ctr" fontAlgn="base"/>
                      <a:r>
                        <a:rPr lang="en-GB" sz="1200" b="0" i="0" dirty="0" err="1">
                          <a:solidFill>
                            <a:srgbClr val="000000"/>
                          </a:solidFill>
                          <a:effectLst/>
                          <a:latin typeface="Calibri" panose="020F0502020204030204" pitchFamily="34" charset="0"/>
                        </a:rPr>
                        <a:t>Acétate</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rPr>
                        <a:t>/</a:t>
                      </a: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887268096"/>
                  </a:ext>
                </a:extLst>
              </a:tr>
              <a:tr h="373140">
                <a:tc vMerge="1">
                  <a:txBody>
                    <a:bodyPr/>
                    <a:lstStyle/>
                    <a:p>
                      <a:endParaRPr lang="en-US"/>
                    </a:p>
                  </a:txBody>
                  <a:tcPr>
                    <a:lnT w="6824" cap="flat" cmpd="sng" algn="ctr">
                      <a:solidFill>
                        <a:srgbClr val="000000"/>
                      </a:solidFill>
                      <a:prstDash val="solid"/>
                      <a:round/>
                      <a:headEnd type="none" w="med" len="med"/>
                      <a:tailEnd type="none" w="med" len="med"/>
                    </a:lnT>
                  </a:tcPr>
                </a:tc>
                <a:tc>
                  <a:txBody>
                    <a:bodyPr/>
                    <a:lstStyle/>
                    <a:p>
                      <a:pPr algn="ctr" fontAlgn="base"/>
                      <a:r>
                        <a:rPr lang="en-GB" sz="1200" b="0" i="0" dirty="0">
                          <a:solidFill>
                            <a:srgbClr val="000000"/>
                          </a:solidFill>
                          <a:effectLst/>
                          <a:latin typeface="Calibri" panose="020F0502020204030204" pitchFamily="34" charset="0"/>
                        </a:rPr>
                        <a:t>Mix​ </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rPr>
                        <a:t>/</a:t>
                      </a: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42222653"/>
                  </a:ext>
                </a:extLst>
              </a:tr>
              <a:tr h="302973">
                <a:tc rowSpan="4">
                  <a:txBody>
                    <a:bodyPr/>
                    <a:lstStyle/>
                    <a:p>
                      <a:pPr algn="ctr" fontAlgn="base"/>
                      <a:r>
                        <a:rPr lang="en-GB" sz="1200" b="0" i="1" dirty="0">
                          <a:solidFill>
                            <a:srgbClr val="000000"/>
                          </a:solidFill>
                          <a:effectLst/>
                          <a:latin typeface="Calibri" panose="020F0502020204030204" pitchFamily="34" charset="0"/>
                        </a:rPr>
                        <a:t>C. </a:t>
                      </a:r>
                      <a:r>
                        <a:rPr lang="en-GB" sz="1200" b="0" i="1" dirty="0" err="1">
                          <a:solidFill>
                            <a:srgbClr val="000000"/>
                          </a:solidFill>
                          <a:effectLst/>
                          <a:latin typeface="Calibri" panose="020F0502020204030204" pitchFamily="34" charset="0"/>
                        </a:rPr>
                        <a:t>protothecoides</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a:solidFill>
                            <a:srgbClr val="000000"/>
                          </a:solidFill>
                          <a:effectLst/>
                          <a:latin typeface="Calibri" panose="020F0502020204030204" pitchFamily="34" charset="0"/>
                        </a:rPr>
                        <a:t>Glucose​</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0.37 ± 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0.82 ± 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0.59 ± 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0.17 ±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218,3 ± 18,9​</a:t>
                      </a:r>
                      <a:endParaRPr lang="en-GB" sz="1200" b="0" i="0" dirty="0">
                        <a:solidFill>
                          <a:srgbClr val="000000"/>
                        </a:solidFill>
                        <a:effectLst/>
                      </a:endParaRPr>
                    </a:p>
                  </a:txBody>
                  <a:tcPr marL="51394" marR="51394" marT="25697" marB="256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33,3 ± 4,5</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31,2 ± 1,1</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35,6 ±​ 3,4</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75,1 ± 17</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5740518"/>
                  </a:ext>
                </a:extLst>
              </a:tr>
              <a:tr h="241856">
                <a:tc vMerge="1">
                  <a:txBody>
                    <a:bodyPr/>
                    <a:lstStyle/>
                    <a:p>
                      <a:endParaRPr lang="en-US"/>
                    </a:p>
                  </a:txBody>
                  <a:tcPr/>
                </a:tc>
                <a:tc>
                  <a:txBody>
                    <a:bodyPr/>
                    <a:lstStyle/>
                    <a:p>
                      <a:pPr algn="ctr" fontAlgn="base"/>
                      <a:r>
                        <a:rPr lang="en-GB" sz="1200" b="0" i="0" dirty="0">
                          <a:solidFill>
                            <a:srgbClr val="000000"/>
                          </a:solidFill>
                          <a:effectLst/>
                          <a:latin typeface="Calibri" panose="020F0502020204030204" pitchFamily="34" charset="0"/>
                        </a:rPr>
                        <a:t>Xylose​</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3551337"/>
                  </a:ext>
                </a:extLst>
              </a:tr>
              <a:tr h="302973">
                <a:tc vMerge="1">
                  <a:txBody>
                    <a:bodyPr/>
                    <a:lstStyle/>
                    <a:p>
                      <a:endParaRPr lang="en-US"/>
                    </a:p>
                  </a:txBody>
                  <a:tcPr/>
                </a:tc>
                <a:tc>
                  <a:txBody>
                    <a:bodyPr/>
                    <a:lstStyle/>
                    <a:p>
                      <a:pPr algn="ctr" fontAlgn="base"/>
                      <a:r>
                        <a:rPr lang="en-GB" sz="1200" b="0" i="0" dirty="0" err="1">
                          <a:solidFill>
                            <a:srgbClr val="000000"/>
                          </a:solidFill>
                          <a:effectLst/>
                          <a:latin typeface="Calibri" panose="020F0502020204030204" pitchFamily="34" charset="0"/>
                        </a:rPr>
                        <a:t>Acétate</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0.44 ±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1.12 ± 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0.39 ±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0.17 ±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318,2 ​± 2,6</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30,5 ± 0,4</a:t>
                      </a:r>
                      <a:endParaRPr lang="en-GB" sz="1200" b="0" i="0" dirty="0">
                        <a:solidFill>
                          <a:srgbClr val="000000"/>
                        </a:solidFill>
                        <a:effectLst/>
                      </a:endParaRPr>
                    </a:p>
                  </a:txBody>
                  <a:tcPr marL="51394" marR="51394" marT="25697" marB="256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39,6 ± 0,4</a:t>
                      </a:r>
                      <a:endParaRPr lang="en-GB" sz="1200" b="0" i="0" dirty="0">
                        <a:solidFill>
                          <a:srgbClr val="000000"/>
                        </a:solidFill>
                        <a:effectLst/>
                      </a:endParaRPr>
                    </a:p>
                  </a:txBody>
                  <a:tcPr marL="51394" marR="51394" marT="25697" marB="256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29,9 ±​ 0,3</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23,8 ± 5,2</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47029"/>
                  </a:ext>
                </a:extLst>
              </a:tr>
              <a:tr h="302973">
                <a:tc vMerge="1">
                  <a:txBody>
                    <a:bodyPr/>
                    <a:lstStyle/>
                    <a:p>
                      <a:endParaRPr lang="en-US"/>
                    </a:p>
                  </a:txBody>
                  <a:tcPr/>
                </a:tc>
                <a:tc>
                  <a:txBody>
                    <a:bodyPr/>
                    <a:lstStyle/>
                    <a:p>
                      <a:pPr algn="ctr" fontAlgn="base"/>
                      <a:r>
                        <a:rPr lang="en-GB" sz="1200" b="0" i="0" dirty="0">
                          <a:solidFill>
                            <a:srgbClr val="000000"/>
                          </a:solidFill>
                          <a:effectLst/>
                          <a:latin typeface="Calibri" panose="020F0502020204030204" pitchFamily="34" charset="0"/>
                        </a:rPr>
                        <a:t>Glu-</a:t>
                      </a:r>
                      <a:r>
                        <a:rPr lang="en-GB" sz="1200" b="0" i="0" dirty="0" err="1">
                          <a:solidFill>
                            <a:srgbClr val="000000"/>
                          </a:solidFill>
                          <a:effectLst/>
                          <a:latin typeface="Calibri" panose="020F0502020204030204" pitchFamily="34" charset="0"/>
                        </a:rPr>
                        <a:t>xyl</a:t>
                      </a:r>
                      <a:r>
                        <a:rPr lang="en-GB" sz="1200" b="0" i="0" dirty="0">
                          <a:solidFill>
                            <a:srgbClr val="000000"/>
                          </a:solidFill>
                          <a:effectLst/>
                          <a:latin typeface="Calibri" panose="020F0502020204030204" pitchFamily="34" charset="0"/>
                        </a:rPr>
                        <a:t>-ace</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0.34 ±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1.17 ± 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0.46 ± 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BE" sz="1200" dirty="0">
                          <a:solidFill>
                            <a:schemeClr val="tx1"/>
                          </a:solidFill>
                        </a:rPr>
                        <a:t>0.23 ± 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216,2 ± 32,0​</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26,4 ± 0,2</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39,1 ± 0,9</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34,5 ±​ 0,8</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200" b="0" i="0" dirty="0">
                          <a:solidFill>
                            <a:srgbClr val="000000"/>
                          </a:solidFill>
                          <a:effectLst/>
                          <a:latin typeface="Calibri" panose="020F0502020204030204" pitchFamily="34" charset="0"/>
                        </a:rPr>
                        <a:t>22,3 ± 2,4​</a:t>
                      </a:r>
                      <a:endParaRPr lang="en-GB" sz="1200" b="0" i="0" dirty="0">
                        <a:solidFill>
                          <a:srgbClr val="000000"/>
                        </a:solidFill>
                        <a:effectLst/>
                      </a:endParaRPr>
                    </a:p>
                  </a:txBody>
                  <a:tcPr marL="51394" marR="51394" marT="25697" marB="256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1157059"/>
                  </a:ext>
                </a:extLst>
              </a:tr>
              <a:tr h="302973">
                <a:tc rowSpan="4">
                  <a:txBody>
                    <a:bodyPr/>
                    <a:lstStyle/>
                    <a:p>
                      <a:pPr algn="ctr" fontAlgn="base"/>
                      <a:r>
                        <a:rPr lang="en-GB" sz="1200" b="0" i="1" dirty="0">
                          <a:solidFill>
                            <a:srgbClr val="000000"/>
                          </a:solidFill>
                          <a:effectLst/>
                          <a:latin typeface="Calibri" panose="020F0502020204030204" pitchFamily="34" charset="0"/>
                        </a:rPr>
                        <a:t>E. </a:t>
                      </a:r>
                      <a:r>
                        <a:rPr lang="en-GB" sz="1200" b="0" i="1" dirty="0" err="1">
                          <a:solidFill>
                            <a:srgbClr val="000000"/>
                          </a:solidFill>
                          <a:effectLst/>
                          <a:latin typeface="Calibri" panose="020F0502020204030204" pitchFamily="34" charset="0"/>
                        </a:rPr>
                        <a:t>gracilis</a:t>
                      </a:r>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Glucose​</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rPr>
                        <a:t>/</a:t>
                      </a: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rPr>
                        <a:t>/</a:t>
                      </a: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060070567"/>
                  </a:ext>
                </a:extLst>
              </a:tr>
              <a:tr h="241856">
                <a:tc vMerge="1">
                  <a:txBody>
                    <a:bodyPr/>
                    <a:lstStyle/>
                    <a:p>
                      <a:endParaRPr lang="en-US"/>
                    </a:p>
                  </a:txBody>
                  <a:tcPr/>
                </a:tc>
                <a:tc>
                  <a:txBody>
                    <a:bodyPr/>
                    <a:lstStyle/>
                    <a:p>
                      <a:pPr algn="ctr" fontAlgn="base"/>
                      <a:r>
                        <a:rPr lang="en-GB" sz="1200" b="0" i="0" dirty="0">
                          <a:solidFill>
                            <a:srgbClr val="000000"/>
                          </a:solidFill>
                          <a:effectLst/>
                          <a:latin typeface="Calibri" panose="020F0502020204030204" pitchFamily="34" charset="0"/>
                        </a:rPr>
                        <a:t>Xylose​</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rPr>
                        <a:t>/</a:t>
                      </a: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rPr>
                        <a:t>/</a:t>
                      </a: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a:solidFill>
                            <a:srgbClr val="000000"/>
                          </a:solidFill>
                          <a:effectLst/>
                          <a:latin typeface="Calibri" panose="020F0502020204030204" pitchFamily="34" charset="0"/>
                        </a:rPr>
                        <a:t>/​</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749891890"/>
                  </a:ext>
                </a:extLst>
              </a:tr>
              <a:tr h="302973">
                <a:tc vMerge="1">
                  <a:txBody>
                    <a:bodyPr/>
                    <a:lstStyle/>
                    <a:p>
                      <a:endParaRPr lang="en-US"/>
                    </a:p>
                  </a:txBody>
                  <a:tcPr/>
                </a:tc>
                <a:tc>
                  <a:txBody>
                    <a:bodyPr/>
                    <a:lstStyle/>
                    <a:p>
                      <a:pPr algn="ctr" fontAlgn="base"/>
                      <a:r>
                        <a:rPr lang="en-GB" sz="1200" b="0" i="0">
                          <a:solidFill>
                            <a:srgbClr val="000000"/>
                          </a:solidFill>
                          <a:effectLst/>
                          <a:latin typeface="Calibri" panose="020F0502020204030204" pitchFamily="34" charset="0"/>
                        </a:rPr>
                        <a:t>Acétate​</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BE" sz="1200" dirty="0">
                          <a:solidFill>
                            <a:schemeClr val="tx1"/>
                          </a:solidFill>
                        </a:rPr>
                        <a:t>0.72 ± 0.05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BE" sz="1200" dirty="0">
                          <a:solidFill>
                            <a:schemeClr val="tx1"/>
                          </a:solidFill>
                        </a:rPr>
                        <a:t>1.08 ± 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BE" sz="1200" dirty="0">
                          <a:solidFill>
                            <a:schemeClr val="tx1"/>
                          </a:solidFill>
                        </a:rPr>
                        <a:t>0.47 ± 0.10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BE" sz="1200" dirty="0">
                          <a:solidFill>
                            <a:schemeClr val="tx1"/>
                          </a:solidFill>
                        </a:rPr>
                        <a:t>0.21 ± 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68,2 ± 4,6​</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67,2 ± 1,1​</a:t>
                      </a:r>
                      <a:endParaRPr lang="en-GB" sz="1200" b="0" i="0" dirty="0">
                        <a:solidFill>
                          <a:srgbClr val="000000"/>
                        </a:solidFill>
                        <a:effectLst/>
                      </a:endParaRPr>
                    </a:p>
                  </a:txBody>
                  <a:tcPr marL="51394" marR="51394" marT="25697" marB="256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8,8 ± 0,6​</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27,8 ± 1,3​</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ND​</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412950149"/>
                  </a:ext>
                </a:extLst>
              </a:tr>
              <a:tr h="302973">
                <a:tc vMerge="1">
                  <a:txBody>
                    <a:bodyPr/>
                    <a:lstStyle/>
                    <a:p>
                      <a:endParaRPr lang="en-US"/>
                    </a:p>
                  </a:txBody>
                  <a:tcPr/>
                </a:tc>
                <a:tc>
                  <a:txBody>
                    <a:bodyPr/>
                    <a:lstStyle/>
                    <a:p>
                      <a:pPr algn="ctr" fontAlgn="base"/>
                      <a:r>
                        <a:rPr lang="en-GB" sz="1200" b="0" i="0">
                          <a:solidFill>
                            <a:srgbClr val="000000"/>
                          </a:solidFill>
                          <a:effectLst/>
                          <a:latin typeface="Calibri" panose="020F0502020204030204" pitchFamily="34" charset="0"/>
                        </a:rPr>
                        <a:t>Glu-xyl-acé​</a:t>
                      </a:r>
                      <a:endParaRPr lang="en-GB" sz="1200" b="0" i="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BE" sz="1200" dirty="0">
                          <a:solidFill>
                            <a:schemeClr val="tx1"/>
                          </a:solidFill>
                        </a:rPr>
                        <a:t>0.67 ±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BE" sz="1200" dirty="0">
                          <a:solidFill>
                            <a:schemeClr val="tx1"/>
                          </a:solidFill>
                        </a:rPr>
                        <a:t>0.70 ±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BE" sz="1200" dirty="0">
                          <a:solidFill>
                            <a:schemeClr val="tx1"/>
                          </a:solidFill>
                        </a:rPr>
                        <a:t>0.33 ± 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fr-BE" sz="1200" dirty="0">
                          <a:solidFill>
                            <a:schemeClr val="tx1"/>
                          </a:solidFill>
                        </a:rPr>
                        <a:t>0.14 ± 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54,4 ± 6,4</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75,4 ± 4,7</a:t>
                      </a:r>
                      <a:endParaRPr lang="en-GB" sz="1200" b="0" i="0" dirty="0">
                        <a:solidFill>
                          <a:srgbClr val="000000"/>
                        </a:solidFill>
                        <a:effectLst/>
                      </a:endParaRPr>
                    </a:p>
                  </a:txBody>
                  <a:tcPr marL="51394" marR="51394" marT="25697" marB="256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6,7 ± 0,6</a:t>
                      </a:r>
                      <a:endParaRPr lang="en-GB" sz="1200" b="0" i="0" dirty="0">
                        <a:solidFill>
                          <a:srgbClr val="000000"/>
                        </a:solidFill>
                        <a:effectLst/>
                      </a:endParaRPr>
                    </a:p>
                  </a:txBody>
                  <a:tcPr marL="51394" marR="51394" marT="25697" marB="25697"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76,5 ± 4,2</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base"/>
                      <a:r>
                        <a:rPr lang="en-GB" sz="1200" b="0" i="0" dirty="0">
                          <a:solidFill>
                            <a:srgbClr val="000000"/>
                          </a:solidFill>
                          <a:effectLst/>
                          <a:latin typeface="Calibri" panose="020F0502020204030204" pitchFamily="34" charset="0"/>
                        </a:rPr>
                        <a:t>ND​</a:t>
                      </a:r>
                      <a:endParaRPr lang="en-GB" sz="1200" b="0" i="0" dirty="0">
                        <a:solidFill>
                          <a:srgbClr val="000000"/>
                        </a:solidFill>
                        <a:effectLst/>
                      </a:endParaRPr>
                    </a:p>
                  </a:txBody>
                  <a:tcPr marL="51394" marR="51394" marT="25697" marB="256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580599915"/>
                  </a:ext>
                </a:extLst>
              </a:tr>
            </a:tbl>
          </a:graphicData>
        </a:graphic>
      </p:graphicFrame>
      <p:sp>
        <p:nvSpPr>
          <p:cNvPr id="7" name="ZoneTexte 6">
            <a:extLst>
              <a:ext uri="{FF2B5EF4-FFF2-40B4-BE49-F238E27FC236}">
                <a16:creationId xmlns:a16="http://schemas.microsoft.com/office/drawing/2014/main" id="{DC015AC8-BCB4-4563-8C92-9ED0836D53F4}"/>
              </a:ext>
            </a:extLst>
          </p:cNvPr>
          <p:cNvSpPr txBox="1"/>
          <p:nvPr/>
        </p:nvSpPr>
        <p:spPr>
          <a:xfrm>
            <a:off x="354677" y="5337386"/>
            <a:ext cx="1771650" cy="307777"/>
          </a:xfrm>
          <a:prstGeom prst="rect">
            <a:avLst/>
          </a:prstGeom>
          <a:noFill/>
        </p:spPr>
        <p:txBody>
          <a:bodyPr wrap="square" rtlCol="0">
            <a:spAutoFit/>
          </a:bodyPr>
          <a:lstStyle/>
          <a:p>
            <a:r>
              <a:rPr lang="fr-BE" sz="1400" dirty="0"/>
              <a:t>/ : No </a:t>
            </a:r>
            <a:r>
              <a:rPr lang="fr-BE" sz="1400" dirty="0" err="1"/>
              <a:t>growth</a:t>
            </a:r>
            <a:endParaRPr lang="en-US" sz="1400" dirty="0"/>
          </a:p>
        </p:txBody>
      </p:sp>
      <p:sp>
        <p:nvSpPr>
          <p:cNvPr id="8" name="ZoneTexte 7">
            <a:extLst>
              <a:ext uri="{FF2B5EF4-FFF2-40B4-BE49-F238E27FC236}">
                <a16:creationId xmlns:a16="http://schemas.microsoft.com/office/drawing/2014/main" id="{1EE10231-C85A-4AA7-AC32-E73519D7A0D0}"/>
              </a:ext>
            </a:extLst>
          </p:cNvPr>
          <p:cNvSpPr txBox="1"/>
          <p:nvPr/>
        </p:nvSpPr>
        <p:spPr>
          <a:xfrm>
            <a:off x="1787692" y="5337387"/>
            <a:ext cx="1771650" cy="307777"/>
          </a:xfrm>
          <a:prstGeom prst="rect">
            <a:avLst/>
          </a:prstGeom>
          <a:noFill/>
        </p:spPr>
        <p:txBody>
          <a:bodyPr wrap="square" rtlCol="0">
            <a:spAutoFit/>
          </a:bodyPr>
          <a:lstStyle/>
          <a:p>
            <a:r>
              <a:rPr lang="fr-BE" sz="1400" dirty="0"/>
              <a:t>ND : No data</a:t>
            </a:r>
            <a:endParaRPr lang="en-US" sz="1400" dirty="0"/>
          </a:p>
        </p:txBody>
      </p:sp>
      <p:sp>
        <p:nvSpPr>
          <p:cNvPr id="2" name="Slide Number Placeholder 1">
            <a:extLst>
              <a:ext uri="{FF2B5EF4-FFF2-40B4-BE49-F238E27FC236}">
                <a16:creationId xmlns:a16="http://schemas.microsoft.com/office/drawing/2014/main" id="{8C930C8C-8DBE-1B00-E2CA-D0F8DF7D86B9}"/>
              </a:ext>
            </a:extLst>
          </p:cNvPr>
          <p:cNvSpPr>
            <a:spLocks noGrp="1"/>
          </p:cNvSpPr>
          <p:nvPr>
            <p:ph type="sldNum" sz="quarter" idx="12"/>
          </p:nvPr>
        </p:nvSpPr>
        <p:spPr/>
        <p:txBody>
          <a:bodyPr/>
          <a:lstStyle/>
          <a:p>
            <a:fld id="{1CB3E755-7887-4926-81A1-A78525687160}" type="slidenum">
              <a:rPr lang="en-US" smtClean="0"/>
              <a:t>26</a:t>
            </a:fld>
            <a:endParaRPr lang="en-US"/>
          </a:p>
        </p:txBody>
      </p:sp>
    </p:spTree>
    <p:extLst>
      <p:ext uri="{BB962C8B-B14F-4D97-AF65-F5344CB8AC3E}">
        <p14:creationId xmlns:p14="http://schemas.microsoft.com/office/powerpoint/2010/main" val="3638370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CDB495-0353-4857-BC8C-CACC99EC143C}"/>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Conclusions</a:t>
            </a:r>
          </a:p>
        </p:txBody>
      </p:sp>
      <p:sp>
        <p:nvSpPr>
          <p:cNvPr id="6" name="TextBox 4">
            <a:extLst>
              <a:ext uri="{FF2B5EF4-FFF2-40B4-BE49-F238E27FC236}">
                <a16:creationId xmlns:a16="http://schemas.microsoft.com/office/drawing/2014/main" id="{1D0FCAC6-1E3C-4E81-96AD-E459F8392230}"/>
              </a:ext>
            </a:extLst>
          </p:cNvPr>
          <p:cNvSpPr txBox="1"/>
          <p:nvPr/>
        </p:nvSpPr>
        <p:spPr>
          <a:xfrm>
            <a:off x="592794" y="1014253"/>
            <a:ext cx="11006412" cy="1938992"/>
          </a:xfrm>
          <a:prstGeom prst="rect">
            <a:avLst/>
          </a:prstGeom>
          <a:noFill/>
        </p:spPr>
        <p:txBody>
          <a:bodyPr wrap="square" rtlCol="0">
            <a:spAutoFit/>
          </a:bodyPr>
          <a:lstStyle/>
          <a:p>
            <a:pPr marL="285750" indent="-285750">
              <a:buFont typeface="Arial" panose="020B0604020202020204" pitchFamily="34" charset="0"/>
              <a:buChar char="•"/>
            </a:pPr>
            <a:r>
              <a:rPr lang="fr-BE" sz="2000" i="1" dirty="0" err="1"/>
              <a:t>Chlorella</a:t>
            </a:r>
            <a:r>
              <a:rPr lang="fr-BE" sz="2000" i="1" dirty="0"/>
              <a:t> </a:t>
            </a:r>
            <a:r>
              <a:rPr lang="fr-BE" sz="2000" i="1" dirty="0" err="1"/>
              <a:t>protothecoides</a:t>
            </a:r>
            <a:r>
              <a:rPr lang="fr-BE" sz="2000" i="1" dirty="0"/>
              <a:t> </a:t>
            </a:r>
            <a:r>
              <a:rPr lang="fr-BE" sz="2000" dirty="0" err="1"/>
              <a:t>is</a:t>
            </a:r>
            <a:r>
              <a:rPr lang="fr-BE" sz="2000" dirty="0"/>
              <a:t> the </a:t>
            </a:r>
            <a:r>
              <a:rPr lang="fr-BE" sz="2000" dirty="0" err="1"/>
              <a:t>only</a:t>
            </a:r>
            <a:r>
              <a:rPr lang="fr-BE" sz="2000" dirty="0"/>
              <a:t> </a:t>
            </a:r>
            <a:r>
              <a:rPr lang="fr-BE" sz="2000" dirty="0" err="1"/>
              <a:t>strain</a:t>
            </a:r>
            <a:r>
              <a:rPr lang="fr-BE" sz="2000" dirty="0"/>
              <a:t> </a:t>
            </a:r>
            <a:r>
              <a:rPr lang="fr-BE" sz="2000" dirty="0" err="1"/>
              <a:t>studied</a:t>
            </a:r>
            <a:r>
              <a:rPr lang="fr-BE" sz="2000" dirty="0"/>
              <a:t> capable of </a:t>
            </a:r>
            <a:r>
              <a:rPr lang="fr-BE" sz="2000" dirty="0" err="1"/>
              <a:t>growing</a:t>
            </a:r>
            <a:r>
              <a:rPr lang="fr-BE" sz="2000" dirty="0"/>
              <a:t> </a:t>
            </a:r>
            <a:r>
              <a:rPr lang="fr-BE" sz="2000" dirty="0" err="1"/>
              <a:t>efficiently</a:t>
            </a:r>
            <a:r>
              <a:rPr lang="fr-BE" sz="2000" dirty="0"/>
              <a:t> in the </a:t>
            </a:r>
            <a:r>
              <a:rPr lang="fr-BE" sz="2000" dirty="0" err="1"/>
              <a:t>presence</a:t>
            </a:r>
            <a:r>
              <a:rPr lang="fr-BE" sz="2000" dirty="0"/>
              <a:t> of a mix of the </a:t>
            </a:r>
            <a:r>
              <a:rPr lang="fr-BE" sz="2000" dirty="0" err="1"/>
              <a:t>three</a:t>
            </a:r>
            <a:r>
              <a:rPr lang="fr-BE" sz="2000" dirty="0"/>
              <a:t> </a:t>
            </a:r>
            <a:r>
              <a:rPr lang="fr-BE" sz="2000" dirty="0" err="1"/>
              <a:t>carbon</a:t>
            </a:r>
            <a:r>
              <a:rPr lang="fr-BE" sz="2000" dirty="0"/>
              <a:t> sources </a:t>
            </a:r>
            <a:r>
              <a:rPr lang="fr-BE" sz="2000" dirty="0" err="1"/>
              <a:t>found</a:t>
            </a:r>
            <a:r>
              <a:rPr lang="fr-BE" sz="2000" dirty="0"/>
              <a:t> in </a:t>
            </a:r>
            <a:r>
              <a:rPr lang="fr-BE" sz="2000" dirty="0" err="1"/>
              <a:t>hemicellulosic</a:t>
            </a:r>
            <a:r>
              <a:rPr lang="fr-BE" sz="2000" dirty="0"/>
              <a:t> </a:t>
            </a:r>
            <a:r>
              <a:rPr lang="fr-BE" sz="2000" dirty="0" err="1"/>
              <a:t>material</a:t>
            </a:r>
            <a:r>
              <a:rPr lang="fr-BE" sz="2000" dirty="0"/>
              <a:t>.</a:t>
            </a:r>
          </a:p>
          <a:p>
            <a:pPr marL="285750" indent="-285750">
              <a:buFont typeface="Arial" panose="020B0604020202020204" pitchFamily="34" charset="0"/>
              <a:buChar char="•"/>
            </a:pPr>
            <a:r>
              <a:rPr lang="fr-BE" sz="2000" dirty="0"/>
              <a:t>It </a:t>
            </a:r>
            <a:r>
              <a:rPr lang="fr-BE" sz="2000" dirty="0" err="1"/>
              <a:t>seems</a:t>
            </a:r>
            <a:r>
              <a:rPr lang="fr-BE" sz="2000" dirty="0"/>
              <a:t> to </a:t>
            </a:r>
            <a:r>
              <a:rPr lang="fr-BE" sz="2000" dirty="0" err="1"/>
              <a:t>be</a:t>
            </a:r>
            <a:r>
              <a:rPr lang="fr-BE" sz="2000" dirty="0"/>
              <a:t> able to </a:t>
            </a:r>
            <a:r>
              <a:rPr lang="fr-BE" sz="2000" dirty="0" err="1"/>
              <a:t>assimilate</a:t>
            </a:r>
            <a:r>
              <a:rPr lang="fr-BE" sz="2000" dirty="0"/>
              <a:t> xylose if </a:t>
            </a:r>
            <a:r>
              <a:rPr lang="fr-BE" sz="2000" dirty="0" err="1"/>
              <a:t>other</a:t>
            </a:r>
            <a:r>
              <a:rPr lang="fr-BE" sz="2000" dirty="0"/>
              <a:t> </a:t>
            </a:r>
            <a:r>
              <a:rPr lang="fr-BE" sz="2000" dirty="0" err="1"/>
              <a:t>carbon</a:t>
            </a:r>
            <a:r>
              <a:rPr lang="fr-BE" sz="2000" dirty="0"/>
              <a:t> sources are </a:t>
            </a:r>
            <a:r>
              <a:rPr lang="fr-BE" sz="2000" dirty="0" err="1"/>
              <a:t>present</a:t>
            </a:r>
            <a:r>
              <a:rPr lang="fr-BE" sz="2000" dirty="0"/>
              <a:t>. </a:t>
            </a:r>
          </a:p>
          <a:p>
            <a:pPr marL="285750" indent="-285750">
              <a:buFont typeface="Arial" panose="020B0604020202020204" pitchFamily="34" charset="0"/>
              <a:buChar char="•"/>
            </a:pPr>
            <a:r>
              <a:rPr lang="fr-BE" sz="2000" dirty="0"/>
              <a:t>It has a </a:t>
            </a:r>
            <a:r>
              <a:rPr lang="fr-BE" sz="2000" dirty="0" err="1"/>
              <a:t>very</a:t>
            </a:r>
            <a:r>
              <a:rPr lang="fr-BE" sz="2000" dirty="0"/>
              <a:t> </a:t>
            </a:r>
            <a:r>
              <a:rPr lang="fr-BE" sz="2000" dirty="0" err="1"/>
              <a:t>low</a:t>
            </a:r>
            <a:r>
              <a:rPr lang="fr-BE" sz="2000" dirty="0"/>
              <a:t> carbohydrate and pigment content in </a:t>
            </a:r>
            <a:r>
              <a:rPr lang="fr-BE" sz="2000" dirty="0" err="1"/>
              <a:t>heterotrophy</a:t>
            </a:r>
            <a:r>
              <a:rPr lang="fr-BE" sz="2000" dirty="0"/>
              <a:t> but high </a:t>
            </a:r>
            <a:r>
              <a:rPr lang="fr-BE" sz="2000" dirty="0" err="1"/>
              <a:t>levels</a:t>
            </a:r>
            <a:r>
              <a:rPr lang="fr-BE" sz="2000" dirty="0"/>
              <a:t> of </a:t>
            </a:r>
            <a:r>
              <a:rPr lang="fr-BE" sz="2000" dirty="0" err="1"/>
              <a:t>proteins</a:t>
            </a:r>
            <a:r>
              <a:rPr lang="fr-BE" sz="2000" dirty="0"/>
              <a:t> and </a:t>
            </a:r>
            <a:r>
              <a:rPr lang="fr-BE" sz="2000" dirty="0" err="1"/>
              <a:t>fatty</a:t>
            </a:r>
            <a:r>
              <a:rPr lang="fr-BE" sz="2000" dirty="0"/>
              <a:t> </a:t>
            </a:r>
            <a:r>
              <a:rPr lang="fr-BE" sz="2000" dirty="0" err="1"/>
              <a:t>acids</a:t>
            </a:r>
            <a:r>
              <a:rPr lang="fr-BE" sz="2000" dirty="0"/>
              <a:t>. </a:t>
            </a:r>
            <a:endParaRPr lang="en-US" sz="2000" dirty="0"/>
          </a:p>
          <a:p>
            <a:pPr marL="285750" indent="-285750">
              <a:buFont typeface="Arial" panose="020B0604020202020204" pitchFamily="34" charset="0"/>
              <a:buChar char="•"/>
            </a:pPr>
            <a:endParaRPr lang="en-US" sz="2000" dirty="0"/>
          </a:p>
        </p:txBody>
      </p:sp>
      <p:sp>
        <p:nvSpPr>
          <p:cNvPr id="7" name="TextBox 4">
            <a:extLst>
              <a:ext uri="{FF2B5EF4-FFF2-40B4-BE49-F238E27FC236}">
                <a16:creationId xmlns:a16="http://schemas.microsoft.com/office/drawing/2014/main" id="{87DC1909-8C77-402E-A29B-27CC4DD3CC38}"/>
              </a:ext>
            </a:extLst>
          </p:cNvPr>
          <p:cNvSpPr txBox="1"/>
          <p:nvPr/>
        </p:nvSpPr>
        <p:spPr>
          <a:xfrm>
            <a:off x="592794" y="2763441"/>
            <a:ext cx="11006412" cy="1323439"/>
          </a:xfrm>
          <a:prstGeom prst="rect">
            <a:avLst/>
          </a:prstGeom>
          <a:noFill/>
        </p:spPr>
        <p:txBody>
          <a:bodyPr wrap="square" rtlCol="0">
            <a:spAutoFit/>
          </a:bodyPr>
          <a:lstStyle/>
          <a:p>
            <a:pPr marL="285750" indent="-285750">
              <a:buFont typeface="Arial" panose="020B0604020202020204" pitchFamily="34" charset="0"/>
              <a:buChar char="•"/>
            </a:pPr>
            <a:r>
              <a:rPr lang="fr-BE" sz="2000" i="1" dirty="0" err="1"/>
              <a:t>Galdieria</a:t>
            </a:r>
            <a:r>
              <a:rPr lang="fr-BE" sz="2000" i="1" dirty="0"/>
              <a:t> </a:t>
            </a:r>
            <a:r>
              <a:rPr lang="fr-BE" sz="2000" i="1" dirty="0" err="1"/>
              <a:t>sulphuraria</a:t>
            </a:r>
            <a:r>
              <a:rPr lang="fr-BE" sz="2000" i="1" dirty="0"/>
              <a:t> </a:t>
            </a:r>
            <a:r>
              <a:rPr lang="fr-BE" sz="2000" dirty="0" err="1"/>
              <a:t>growth</a:t>
            </a:r>
            <a:r>
              <a:rPr lang="fr-BE" sz="2000" dirty="0"/>
              <a:t> </a:t>
            </a:r>
            <a:r>
              <a:rPr lang="fr-BE" sz="2000" dirty="0" err="1"/>
              <a:t>is</a:t>
            </a:r>
            <a:r>
              <a:rPr lang="fr-BE" sz="2000" dirty="0"/>
              <a:t> </a:t>
            </a:r>
            <a:r>
              <a:rPr lang="fr-BE" sz="2000" dirty="0" err="1"/>
              <a:t>inhibited</a:t>
            </a:r>
            <a:r>
              <a:rPr lang="fr-BE" sz="2000" dirty="0"/>
              <a:t> by the </a:t>
            </a:r>
            <a:r>
              <a:rPr lang="fr-BE" sz="2000" dirty="0" err="1"/>
              <a:t>presence</a:t>
            </a:r>
            <a:r>
              <a:rPr lang="fr-BE" sz="2000" dirty="0"/>
              <a:t> of </a:t>
            </a:r>
            <a:r>
              <a:rPr lang="fr-BE" sz="2000" dirty="0" err="1"/>
              <a:t>acetate</a:t>
            </a:r>
            <a:r>
              <a:rPr lang="fr-BE" sz="2000" dirty="0"/>
              <a:t> in the medium. </a:t>
            </a:r>
          </a:p>
          <a:p>
            <a:pPr marL="285750" indent="-285750">
              <a:buFont typeface="Arial" panose="020B0604020202020204" pitchFamily="34" charset="0"/>
              <a:buChar char="•"/>
            </a:pPr>
            <a:r>
              <a:rPr lang="fr-BE" sz="2000" dirty="0"/>
              <a:t>It </a:t>
            </a:r>
            <a:r>
              <a:rPr lang="fr-BE" sz="2000" dirty="0" err="1"/>
              <a:t>is</a:t>
            </a:r>
            <a:r>
              <a:rPr lang="fr-BE" sz="2000" dirty="0"/>
              <a:t> the </a:t>
            </a:r>
            <a:r>
              <a:rPr lang="fr-BE" sz="2000" dirty="0" err="1"/>
              <a:t>only</a:t>
            </a:r>
            <a:r>
              <a:rPr lang="fr-BE" sz="2000" dirty="0"/>
              <a:t> </a:t>
            </a:r>
            <a:r>
              <a:rPr lang="fr-BE" sz="2000" dirty="0" err="1"/>
              <a:t>strain</a:t>
            </a:r>
            <a:r>
              <a:rPr lang="fr-BE" sz="2000" dirty="0"/>
              <a:t> </a:t>
            </a:r>
            <a:r>
              <a:rPr lang="fr-BE" sz="2000" dirty="0" err="1"/>
              <a:t>studied</a:t>
            </a:r>
            <a:r>
              <a:rPr lang="fr-BE" sz="2000" dirty="0"/>
              <a:t> able to </a:t>
            </a:r>
            <a:r>
              <a:rPr lang="fr-BE" sz="2000" dirty="0" err="1"/>
              <a:t>grow</a:t>
            </a:r>
            <a:r>
              <a:rPr lang="fr-BE" sz="2000" dirty="0"/>
              <a:t> in the </a:t>
            </a:r>
            <a:r>
              <a:rPr lang="fr-BE" sz="2000" dirty="0" err="1"/>
              <a:t>presence</a:t>
            </a:r>
            <a:r>
              <a:rPr lang="fr-BE" sz="2000" dirty="0"/>
              <a:t> of xylose as unique </a:t>
            </a:r>
            <a:r>
              <a:rPr lang="fr-BE" sz="2000" dirty="0" err="1"/>
              <a:t>carbon</a:t>
            </a:r>
            <a:r>
              <a:rPr lang="fr-BE" sz="2000" dirty="0"/>
              <a:t> source.</a:t>
            </a:r>
          </a:p>
          <a:p>
            <a:pPr marL="285750" indent="-285750">
              <a:buFont typeface="Arial" panose="020B0604020202020204" pitchFamily="34" charset="0"/>
              <a:buChar char="•"/>
            </a:pPr>
            <a:r>
              <a:rPr lang="fr-BE" sz="2000" dirty="0"/>
              <a:t>It shows </a:t>
            </a:r>
            <a:r>
              <a:rPr lang="fr-BE" sz="2000" dirty="0" err="1"/>
              <a:t>low</a:t>
            </a:r>
            <a:r>
              <a:rPr lang="fr-BE" sz="2000" dirty="0"/>
              <a:t> </a:t>
            </a:r>
            <a:r>
              <a:rPr lang="fr-BE" sz="2000" dirty="0" err="1"/>
              <a:t>fatty</a:t>
            </a:r>
            <a:r>
              <a:rPr lang="fr-BE" sz="2000" dirty="0"/>
              <a:t> </a:t>
            </a:r>
            <a:r>
              <a:rPr lang="fr-BE" sz="2000" dirty="0" err="1"/>
              <a:t>acid</a:t>
            </a:r>
            <a:r>
              <a:rPr lang="fr-BE" sz="2000" dirty="0"/>
              <a:t> content but high </a:t>
            </a:r>
            <a:r>
              <a:rPr lang="fr-BE" sz="2000" dirty="0" err="1"/>
              <a:t>sugar</a:t>
            </a:r>
            <a:r>
              <a:rPr lang="fr-BE" sz="2000" dirty="0"/>
              <a:t> to </a:t>
            </a:r>
            <a:r>
              <a:rPr lang="fr-BE" sz="2000" dirty="0" err="1"/>
              <a:t>biomass</a:t>
            </a:r>
            <a:r>
              <a:rPr lang="fr-BE" sz="2000" dirty="0"/>
              <a:t> conversion and </a:t>
            </a:r>
            <a:r>
              <a:rPr lang="fr-BE" sz="2000" dirty="0" err="1"/>
              <a:t>biomass</a:t>
            </a:r>
            <a:r>
              <a:rPr lang="fr-BE" sz="2000" dirty="0"/>
              <a:t> </a:t>
            </a:r>
            <a:r>
              <a:rPr lang="fr-BE" sz="2000" dirty="0" err="1"/>
              <a:t>productivity</a:t>
            </a:r>
            <a:r>
              <a:rPr lang="fr-BE" sz="2000" dirty="0"/>
              <a:t>. </a:t>
            </a:r>
          </a:p>
          <a:p>
            <a:pPr marL="285750" indent="-285750">
              <a:buFont typeface="Arial" panose="020B0604020202020204" pitchFamily="34" charset="0"/>
              <a:buChar char="•"/>
            </a:pPr>
            <a:r>
              <a:rPr lang="fr-BE" sz="2000" dirty="0"/>
              <a:t>The </a:t>
            </a:r>
            <a:r>
              <a:rPr lang="fr-BE" sz="2000" dirty="0" err="1"/>
              <a:t>fatty</a:t>
            </a:r>
            <a:r>
              <a:rPr lang="fr-BE" sz="2000" dirty="0"/>
              <a:t> </a:t>
            </a:r>
            <a:r>
              <a:rPr lang="fr-BE" sz="2000" dirty="0" err="1"/>
              <a:t>acids</a:t>
            </a:r>
            <a:r>
              <a:rPr lang="fr-BE" sz="2000" dirty="0"/>
              <a:t> </a:t>
            </a:r>
            <a:r>
              <a:rPr lang="fr-BE" sz="2000" dirty="0" err="1"/>
              <a:t>produced</a:t>
            </a:r>
            <a:r>
              <a:rPr lang="fr-BE" sz="2000" dirty="0"/>
              <a:t> in </a:t>
            </a:r>
            <a:r>
              <a:rPr lang="fr-BE" sz="2000" dirty="0" err="1"/>
              <a:t>exponential</a:t>
            </a:r>
            <a:r>
              <a:rPr lang="fr-BE" sz="2000" dirty="0"/>
              <a:t> phase are </a:t>
            </a:r>
            <a:r>
              <a:rPr lang="fr-BE" sz="2000" dirty="0" err="1"/>
              <a:t>mainly</a:t>
            </a:r>
            <a:r>
              <a:rPr lang="fr-BE" sz="2000" dirty="0"/>
              <a:t> SFA. </a:t>
            </a:r>
          </a:p>
        </p:txBody>
      </p:sp>
      <p:sp>
        <p:nvSpPr>
          <p:cNvPr id="8" name="TextBox 4">
            <a:extLst>
              <a:ext uri="{FF2B5EF4-FFF2-40B4-BE49-F238E27FC236}">
                <a16:creationId xmlns:a16="http://schemas.microsoft.com/office/drawing/2014/main" id="{02FABF68-027F-4BF2-BA4F-B827518BD2A2}"/>
              </a:ext>
            </a:extLst>
          </p:cNvPr>
          <p:cNvSpPr txBox="1"/>
          <p:nvPr/>
        </p:nvSpPr>
        <p:spPr>
          <a:xfrm>
            <a:off x="592794" y="4485334"/>
            <a:ext cx="11006412" cy="1015663"/>
          </a:xfrm>
          <a:prstGeom prst="rect">
            <a:avLst/>
          </a:prstGeom>
          <a:noFill/>
        </p:spPr>
        <p:txBody>
          <a:bodyPr wrap="square" rtlCol="0">
            <a:spAutoFit/>
          </a:bodyPr>
          <a:lstStyle/>
          <a:p>
            <a:pPr marL="285750" indent="-285750">
              <a:buFont typeface="Arial" panose="020B0604020202020204" pitchFamily="34" charset="0"/>
              <a:buChar char="•"/>
            </a:pPr>
            <a:r>
              <a:rPr lang="fr-BE" sz="2000" i="1" dirty="0" err="1"/>
              <a:t>Euglena</a:t>
            </a:r>
            <a:r>
              <a:rPr lang="fr-BE" sz="2000" i="1" dirty="0"/>
              <a:t> gracilis </a:t>
            </a:r>
            <a:r>
              <a:rPr lang="fr-BE" sz="2000" dirty="0"/>
              <a:t>can </a:t>
            </a:r>
            <a:r>
              <a:rPr lang="fr-BE" sz="2000" dirty="0" err="1"/>
              <a:t>only</a:t>
            </a:r>
            <a:r>
              <a:rPr lang="fr-BE" sz="2000" dirty="0"/>
              <a:t> </a:t>
            </a:r>
            <a:r>
              <a:rPr lang="fr-BE" sz="2000" dirty="0" err="1"/>
              <a:t>assimilate</a:t>
            </a:r>
            <a:r>
              <a:rPr lang="fr-BE" sz="2000" dirty="0"/>
              <a:t> </a:t>
            </a:r>
            <a:r>
              <a:rPr lang="fr-BE" sz="2000" dirty="0" err="1"/>
              <a:t>acetate</a:t>
            </a:r>
            <a:r>
              <a:rPr lang="fr-BE" sz="2000" dirty="0"/>
              <a:t> as a </a:t>
            </a:r>
            <a:r>
              <a:rPr lang="fr-BE" sz="2000" dirty="0" err="1"/>
              <a:t>carbon</a:t>
            </a:r>
            <a:r>
              <a:rPr lang="fr-BE" sz="2000" dirty="0"/>
              <a:t> source </a:t>
            </a:r>
            <a:r>
              <a:rPr lang="fr-BE" sz="2000" dirty="0" err="1"/>
              <a:t>found</a:t>
            </a:r>
            <a:r>
              <a:rPr lang="fr-BE" sz="2000" dirty="0"/>
              <a:t> in </a:t>
            </a:r>
            <a:r>
              <a:rPr lang="fr-BE" sz="2000" dirty="0" err="1"/>
              <a:t>hemicellulose</a:t>
            </a:r>
            <a:r>
              <a:rPr lang="fr-BE" sz="2000" dirty="0"/>
              <a:t> </a:t>
            </a:r>
            <a:r>
              <a:rPr lang="fr-BE" sz="2000" dirty="0" err="1"/>
              <a:t>hydrolysate</a:t>
            </a:r>
            <a:r>
              <a:rPr lang="fr-BE" sz="2000" dirty="0"/>
              <a:t> in </a:t>
            </a:r>
            <a:r>
              <a:rPr lang="fr-BE" sz="2000" dirty="0" err="1"/>
              <a:t>heterotrophy</a:t>
            </a:r>
            <a:r>
              <a:rPr lang="fr-BE" sz="2000" dirty="0"/>
              <a:t>.</a:t>
            </a:r>
          </a:p>
          <a:p>
            <a:pPr marL="285750" indent="-285750">
              <a:buFont typeface="Arial" panose="020B0604020202020204" pitchFamily="34" charset="0"/>
              <a:buChar char="•"/>
            </a:pPr>
            <a:r>
              <a:rPr lang="fr-BE" sz="2000" dirty="0" err="1"/>
              <a:t>Fatty</a:t>
            </a:r>
            <a:r>
              <a:rPr lang="fr-BE" sz="2000" dirty="0"/>
              <a:t> </a:t>
            </a:r>
            <a:r>
              <a:rPr lang="fr-BE" sz="2000" dirty="0" err="1"/>
              <a:t>acid</a:t>
            </a:r>
            <a:r>
              <a:rPr lang="fr-BE" sz="2000" dirty="0"/>
              <a:t> </a:t>
            </a:r>
            <a:r>
              <a:rPr lang="fr-BE" sz="2000" dirty="0" err="1"/>
              <a:t>levels</a:t>
            </a:r>
            <a:r>
              <a:rPr lang="fr-BE" sz="2000" dirty="0"/>
              <a:t> are </a:t>
            </a:r>
            <a:r>
              <a:rPr lang="fr-BE" sz="2000" dirty="0" err="1"/>
              <a:t>low</a:t>
            </a:r>
            <a:r>
              <a:rPr lang="fr-BE" sz="2000" dirty="0"/>
              <a:t> and carbohydrate content must </a:t>
            </a:r>
            <a:r>
              <a:rPr lang="fr-BE" sz="2000" dirty="0" err="1"/>
              <a:t>be</a:t>
            </a:r>
            <a:r>
              <a:rPr lang="fr-BE" sz="2000" dirty="0"/>
              <a:t> </a:t>
            </a:r>
            <a:r>
              <a:rPr lang="fr-BE" sz="2000" dirty="0" err="1"/>
              <a:t>determined</a:t>
            </a:r>
            <a:r>
              <a:rPr lang="fr-BE" sz="2000" dirty="0"/>
              <a:t>. </a:t>
            </a:r>
          </a:p>
        </p:txBody>
      </p:sp>
      <p:sp>
        <p:nvSpPr>
          <p:cNvPr id="2" name="Slide Number Placeholder 1">
            <a:extLst>
              <a:ext uri="{FF2B5EF4-FFF2-40B4-BE49-F238E27FC236}">
                <a16:creationId xmlns:a16="http://schemas.microsoft.com/office/drawing/2014/main" id="{D747DB8C-8EB5-40BF-7079-DEB15F2962CB}"/>
              </a:ext>
            </a:extLst>
          </p:cNvPr>
          <p:cNvSpPr>
            <a:spLocks noGrp="1"/>
          </p:cNvSpPr>
          <p:nvPr>
            <p:ph type="sldNum" sz="quarter" idx="12"/>
          </p:nvPr>
        </p:nvSpPr>
        <p:spPr/>
        <p:txBody>
          <a:bodyPr/>
          <a:lstStyle/>
          <a:p>
            <a:fld id="{1CB3E755-7887-4926-81A1-A78525687160}" type="slidenum">
              <a:rPr lang="en-US" smtClean="0"/>
              <a:t>27</a:t>
            </a:fld>
            <a:endParaRPr lang="en-US"/>
          </a:p>
        </p:txBody>
      </p:sp>
    </p:spTree>
    <p:extLst>
      <p:ext uri="{BB962C8B-B14F-4D97-AF65-F5344CB8AC3E}">
        <p14:creationId xmlns:p14="http://schemas.microsoft.com/office/powerpoint/2010/main" val="106253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7C1AF334-169B-4244-BE7B-3CD0A0D82AD8}"/>
              </a:ext>
            </a:extLst>
          </p:cNvPr>
          <p:cNvSpPr>
            <a:spLocks noGrp="1"/>
          </p:cNvSpPr>
          <p:nvPr>
            <p:ph type="sldNum" sz="quarter" idx="12"/>
          </p:nvPr>
        </p:nvSpPr>
        <p:spPr/>
        <p:txBody>
          <a:bodyPr/>
          <a:lstStyle/>
          <a:p>
            <a:fld id="{1CB3E755-7887-4926-81A1-A78525687160}" type="slidenum">
              <a:rPr lang="en-US" smtClean="0"/>
              <a:t>28</a:t>
            </a:fld>
            <a:endParaRPr lang="en-US"/>
          </a:p>
        </p:txBody>
      </p:sp>
      <p:sp>
        <p:nvSpPr>
          <p:cNvPr id="5" name="Rectangle 4">
            <a:extLst>
              <a:ext uri="{FF2B5EF4-FFF2-40B4-BE49-F238E27FC236}">
                <a16:creationId xmlns:a16="http://schemas.microsoft.com/office/drawing/2014/main" id="{A1D5BA06-87CD-47B8-8484-45FDD8398AD2}"/>
              </a:ext>
            </a:extLst>
          </p:cNvPr>
          <p:cNvSpPr/>
          <p:nvPr/>
        </p:nvSpPr>
        <p:spPr>
          <a:xfrm>
            <a:off x="2097206" y="2951946"/>
            <a:ext cx="7997588" cy="954107"/>
          </a:xfrm>
          <a:prstGeom prst="rect">
            <a:avLst/>
          </a:prstGeom>
        </p:spPr>
        <p:txBody>
          <a:bodyPr wrap="square">
            <a:spAutoFit/>
          </a:bodyPr>
          <a:lstStyle/>
          <a:p>
            <a:pPr algn="ctr"/>
            <a:r>
              <a:rPr lang="en-US" sz="2800" dirty="0">
                <a:cs typeface="Times New Roman" panose="02020603050405020304" pitchFamily="18" charset="0"/>
              </a:rPr>
              <a:t>What about growing the strains in the presence of hemicellulose hydrolysate ?</a:t>
            </a:r>
          </a:p>
        </p:txBody>
      </p:sp>
    </p:spTree>
    <p:extLst>
      <p:ext uri="{BB962C8B-B14F-4D97-AF65-F5344CB8AC3E}">
        <p14:creationId xmlns:p14="http://schemas.microsoft.com/office/powerpoint/2010/main" val="2274138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avec coins supérieurs arrondis 33">
            <a:extLst>
              <a:ext uri="{FF2B5EF4-FFF2-40B4-BE49-F238E27FC236}">
                <a16:creationId xmlns:a16="http://schemas.microsoft.com/office/drawing/2014/main" id="{DBEF6FBA-7AE1-428F-A21A-CB38A67D2FBA}"/>
              </a:ext>
            </a:extLst>
          </p:cNvPr>
          <p:cNvSpPr/>
          <p:nvPr/>
        </p:nvSpPr>
        <p:spPr>
          <a:xfrm rot="10800000">
            <a:off x="8852170" y="3003696"/>
            <a:ext cx="331683" cy="660130"/>
          </a:xfrm>
          <a:prstGeom prst="round2SameRect">
            <a:avLst>
              <a:gd name="adj1" fmla="val 14996"/>
              <a:gd name="adj2" fmla="val 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10">
            <a:extLst>
              <a:ext uri="{FF2B5EF4-FFF2-40B4-BE49-F238E27FC236}">
                <a16:creationId xmlns:a16="http://schemas.microsoft.com/office/drawing/2014/main" id="{3D37F8A3-338B-42FF-879E-30B6620E6A72}"/>
              </a:ext>
            </a:extLst>
          </p:cNvPr>
          <p:cNvPicPr>
            <a:picLocks noChangeAspect="1"/>
          </p:cNvPicPr>
          <p:nvPr/>
        </p:nvPicPr>
        <p:blipFill>
          <a:blip r:embed="rId2"/>
          <a:stretch>
            <a:fillRect/>
          </a:stretch>
        </p:blipFill>
        <p:spPr>
          <a:xfrm>
            <a:off x="6353886" y="843305"/>
            <a:ext cx="1086312" cy="1108519"/>
          </a:xfrm>
          <a:prstGeom prst="rect">
            <a:avLst/>
          </a:prstGeom>
        </p:spPr>
      </p:pic>
      <p:cxnSp>
        <p:nvCxnSpPr>
          <p:cNvPr id="8" name="Connecteur droit avec flèche 12">
            <a:extLst>
              <a:ext uri="{FF2B5EF4-FFF2-40B4-BE49-F238E27FC236}">
                <a16:creationId xmlns:a16="http://schemas.microsoft.com/office/drawing/2014/main" id="{BD532168-8114-4908-B377-B73E75C1BAA1}"/>
              </a:ext>
            </a:extLst>
          </p:cNvPr>
          <p:cNvCxnSpPr>
            <a:cxnSpLocks/>
          </p:cNvCxnSpPr>
          <p:nvPr/>
        </p:nvCxnSpPr>
        <p:spPr>
          <a:xfrm>
            <a:off x="7604484" y="1351299"/>
            <a:ext cx="115856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ZoneTexte 14">
            <a:extLst>
              <a:ext uri="{FF2B5EF4-FFF2-40B4-BE49-F238E27FC236}">
                <a16:creationId xmlns:a16="http://schemas.microsoft.com/office/drawing/2014/main" id="{AA5BF3B5-692B-418C-89CD-7C59EE8EC1AA}"/>
              </a:ext>
            </a:extLst>
          </p:cNvPr>
          <p:cNvSpPr txBox="1"/>
          <p:nvPr/>
        </p:nvSpPr>
        <p:spPr>
          <a:xfrm>
            <a:off x="7584721" y="1615393"/>
            <a:ext cx="1317090" cy="307777"/>
          </a:xfrm>
          <a:prstGeom prst="rect">
            <a:avLst/>
          </a:prstGeom>
          <a:noFill/>
        </p:spPr>
        <p:txBody>
          <a:bodyPr wrap="square" rtlCol="0">
            <a:spAutoFit/>
          </a:bodyPr>
          <a:lstStyle/>
          <a:p>
            <a:r>
              <a:rPr lang="fr-BE" sz="1400" dirty="0"/>
              <a:t>(121°C ; 20min)</a:t>
            </a:r>
            <a:endParaRPr lang="en-US" sz="1400" dirty="0"/>
          </a:p>
        </p:txBody>
      </p:sp>
      <p:sp>
        <p:nvSpPr>
          <p:cNvPr id="10" name="ZoneTexte 16">
            <a:extLst>
              <a:ext uri="{FF2B5EF4-FFF2-40B4-BE49-F238E27FC236}">
                <a16:creationId xmlns:a16="http://schemas.microsoft.com/office/drawing/2014/main" id="{12B33C7B-92AB-4986-8833-4F19777248C6}"/>
              </a:ext>
            </a:extLst>
          </p:cNvPr>
          <p:cNvSpPr txBox="1"/>
          <p:nvPr/>
        </p:nvSpPr>
        <p:spPr>
          <a:xfrm>
            <a:off x="7768267" y="997337"/>
            <a:ext cx="1086311" cy="307777"/>
          </a:xfrm>
          <a:prstGeom prst="rect">
            <a:avLst/>
          </a:prstGeom>
          <a:noFill/>
        </p:spPr>
        <p:txBody>
          <a:bodyPr wrap="square" rtlCol="0">
            <a:spAutoFit/>
          </a:bodyPr>
          <a:lstStyle/>
          <a:p>
            <a:r>
              <a:rPr lang="fr-BE" sz="1400" dirty="0"/>
              <a:t>H</a:t>
            </a:r>
            <a:r>
              <a:rPr lang="fr-BE" sz="1400" baseline="-25000" dirty="0"/>
              <a:t>2</a:t>
            </a:r>
            <a:r>
              <a:rPr lang="fr-BE" sz="1400" dirty="0"/>
              <a:t>SO</a:t>
            </a:r>
            <a:r>
              <a:rPr lang="fr-BE" sz="1400" baseline="-25000" dirty="0"/>
              <a:t>4 </a:t>
            </a:r>
            <a:r>
              <a:rPr lang="fr-BE" sz="1400" dirty="0"/>
              <a:t>3%</a:t>
            </a:r>
            <a:endParaRPr lang="en-US" sz="1400" dirty="0"/>
          </a:p>
        </p:txBody>
      </p:sp>
      <p:sp>
        <p:nvSpPr>
          <p:cNvPr id="11" name="ZoneTexte 19">
            <a:extLst>
              <a:ext uri="{FF2B5EF4-FFF2-40B4-BE49-F238E27FC236}">
                <a16:creationId xmlns:a16="http://schemas.microsoft.com/office/drawing/2014/main" id="{99341ADC-F621-43F0-908B-851B157487AA}"/>
              </a:ext>
            </a:extLst>
          </p:cNvPr>
          <p:cNvSpPr txBox="1"/>
          <p:nvPr/>
        </p:nvSpPr>
        <p:spPr>
          <a:xfrm>
            <a:off x="6292651" y="1922061"/>
            <a:ext cx="1193793" cy="677108"/>
          </a:xfrm>
          <a:prstGeom prst="rect">
            <a:avLst/>
          </a:prstGeom>
          <a:noFill/>
        </p:spPr>
        <p:txBody>
          <a:bodyPr wrap="square" rtlCol="0">
            <a:spAutoFit/>
          </a:bodyPr>
          <a:lstStyle/>
          <a:p>
            <a:pPr algn="ctr"/>
            <a:r>
              <a:rPr lang="fr-BE" sz="1400" dirty="0" err="1"/>
              <a:t>Sawdust</a:t>
            </a:r>
            <a:endParaRPr lang="fr-BE" sz="1400" dirty="0"/>
          </a:p>
          <a:p>
            <a:pPr algn="ctr"/>
            <a:r>
              <a:rPr lang="fr-BE" sz="1200" dirty="0" err="1"/>
              <a:t>provided</a:t>
            </a:r>
            <a:r>
              <a:rPr lang="fr-BE" sz="1200" dirty="0"/>
              <a:t> by Iris Cornet </a:t>
            </a:r>
            <a:r>
              <a:rPr lang="fr-BE" sz="1200" dirty="0" err="1"/>
              <a:t>lab</a:t>
            </a:r>
            <a:endParaRPr lang="en-US" sz="1200" dirty="0"/>
          </a:p>
        </p:txBody>
      </p:sp>
      <p:sp>
        <p:nvSpPr>
          <p:cNvPr id="12" name="Rectangle : avec coins supérieurs arrondis 20">
            <a:extLst>
              <a:ext uri="{FF2B5EF4-FFF2-40B4-BE49-F238E27FC236}">
                <a16:creationId xmlns:a16="http://schemas.microsoft.com/office/drawing/2014/main" id="{A6EF2760-07F9-4BF9-9D83-973FAD6F4884}"/>
              </a:ext>
            </a:extLst>
          </p:cNvPr>
          <p:cNvSpPr/>
          <p:nvPr/>
        </p:nvSpPr>
        <p:spPr>
          <a:xfrm rot="10800000">
            <a:off x="8874342" y="939535"/>
            <a:ext cx="331680" cy="912589"/>
          </a:xfrm>
          <a:prstGeom prst="round2Same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 avec coins supérieurs arrondis 21">
            <a:extLst>
              <a:ext uri="{FF2B5EF4-FFF2-40B4-BE49-F238E27FC236}">
                <a16:creationId xmlns:a16="http://schemas.microsoft.com/office/drawing/2014/main" id="{916C417C-C912-4D67-8661-FDCBE1549CAC}"/>
              </a:ext>
            </a:extLst>
          </p:cNvPr>
          <p:cNvSpPr/>
          <p:nvPr/>
        </p:nvSpPr>
        <p:spPr>
          <a:xfrm rot="10800000">
            <a:off x="8893875" y="1605682"/>
            <a:ext cx="295816" cy="237284"/>
          </a:xfrm>
          <a:prstGeom prst="round2SameRect">
            <a:avLst>
              <a:gd name="adj1" fmla="val 20134"/>
              <a:gd name="adj2" fmla="val 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E74A52C-3D5F-444B-98FB-8F7B0EF98681}"/>
              </a:ext>
            </a:extLst>
          </p:cNvPr>
          <p:cNvSpPr/>
          <p:nvPr/>
        </p:nvSpPr>
        <p:spPr>
          <a:xfrm>
            <a:off x="8893878" y="1081583"/>
            <a:ext cx="295814" cy="524098"/>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23">
            <a:extLst>
              <a:ext uri="{FF2B5EF4-FFF2-40B4-BE49-F238E27FC236}">
                <a16:creationId xmlns:a16="http://schemas.microsoft.com/office/drawing/2014/main" id="{FE628065-3D7F-4FA3-86C0-6B22A2FB9A3E}"/>
              </a:ext>
            </a:extLst>
          </p:cNvPr>
          <p:cNvSpPr txBox="1"/>
          <p:nvPr/>
        </p:nvSpPr>
        <p:spPr>
          <a:xfrm>
            <a:off x="9334660" y="1623486"/>
            <a:ext cx="1619077" cy="307777"/>
          </a:xfrm>
          <a:prstGeom prst="rect">
            <a:avLst/>
          </a:prstGeom>
          <a:noFill/>
        </p:spPr>
        <p:txBody>
          <a:bodyPr wrap="square" rtlCol="0">
            <a:spAutoFit/>
          </a:bodyPr>
          <a:lstStyle/>
          <a:p>
            <a:r>
              <a:rPr lang="fr-BE" sz="1400" dirty="0"/>
              <a:t>Solid fraction</a:t>
            </a:r>
            <a:endParaRPr lang="en-US" sz="1400" dirty="0"/>
          </a:p>
        </p:txBody>
      </p:sp>
      <p:sp>
        <p:nvSpPr>
          <p:cNvPr id="16" name="ZoneTexte 24">
            <a:extLst>
              <a:ext uri="{FF2B5EF4-FFF2-40B4-BE49-F238E27FC236}">
                <a16:creationId xmlns:a16="http://schemas.microsoft.com/office/drawing/2014/main" id="{9B71F71B-2192-4036-84F7-C68670325A3F}"/>
              </a:ext>
            </a:extLst>
          </p:cNvPr>
          <p:cNvSpPr txBox="1"/>
          <p:nvPr/>
        </p:nvSpPr>
        <p:spPr>
          <a:xfrm>
            <a:off x="9289353" y="1161587"/>
            <a:ext cx="2657494" cy="307777"/>
          </a:xfrm>
          <a:prstGeom prst="rect">
            <a:avLst/>
          </a:prstGeom>
          <a:noFill/>
        </p:spPr>
        <p:txBody>
          <a:bodyPr wrap="square" rtlCol="0">
            <a:spAutoFit/>
          </a:bodyPr>
          <a:lstStyle/>
          <a:p>
            <a:r>
              <a:rPr lang="fr-BE" sz="1400" dirty="0" err="1"/>
              <a:t>Hemicellulose</a:t>
            </a:r>
            <a:r>
              <a:rPr lang="fr-BE" sz="1400" dirty="0"/>
              <a:t> </a:t>
            </a:r>
            <a:r>
              <a:rPr lang="fr-BE" sz="1400" dirty="0" err="1"/>
              <a:t>hydrolysate</a:t>
            </a:r>
            <a:endParaRPr lang="en-US" sz="1400" dirty="0"/>
          </a:p>
        </p:txBody>
      </p:sp>
      <p:cxnSp>
        <p:nvCxnSpPr>
          <p:cNvPr id="17" name="Connecteur droit 25">
            <a:extLst>
              <a:ext uri="{FF2B5EF4-FFF2-40B4-BE49-F238E27FC236}">
                <a16:creationId xmlns:a16="http://schemas.microsoft.com/office/drawing/2014/main" id="{4872D799-BE5F-4DF4-91C1-D01A0332281F}"/>
              </a:ext>
            </a:extLst>
          </p:cNvPr>
          <p:cNvCxnSpPr>
            <a:cxnSpLocks/>
            <a:endCxn id="16" idx="1"/>
          </p:cNvCxnSpPr>
          <p:nvPr/>
        </p:nvCxnSpPr>
        <p:spPr>
          <a:xfrm flipV="1">
            <a:off x="9085948" y="1315476"/>
            <a:ext cx="203405" cy="281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27">
            <a:extLst>
              <a:ext uri="{FF2B5EF4-FFF2-40B4-BE49-F238E27FC236}">
                <a16:creationId xmlns:a16="http://schemas.microsoft.com/office/drawing/2014/main" id="{CEE0F6CD-5449-4A1F-AFF9-9EAC87786DE1}"/>
              </a:ext>
            </a:extLst>
          </p:cNvPr>
          <p:cNvCxnSpPr/>
          <p:nvPr/>
        </p:nvCxnSpPr>
        <p:spPr>
          <a:xfrm>
            <a:off x="9044282" y="1759570"/>
            <a:ext cx="323480" cy="111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avec flèche 29">
            <a:extLst>
              <a:ext uri="{FF2B5EF4-FFF2-40B4-BE49-F238E27FC236}">
                <a16:creationId xmlns:a16="http://schemas.microsoft.com/office/drawing/2014/main" id="{90DA8E13-F29C-402F-93F1-ABDE51F38994}"/>
              </a:ext>
            </a:extLst>
          </p:cNvPr>
          <p:cNvCxnSpPr>
            <a:cxnSpLocks/>
          </p:cNvCxnSpPr>
          <p:nvPr/>
        </p:nvCxnSpPr>
        <p:spPr>
          <a:xfrm>
            <a:off x="9025056" y="2021436"/>
            <a:ext cx="0" cy="599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ZoneTexte 31">
            <a:extLst>
              <a:ext uri="{FF2B5EF4-FFF2-40B4-BE49-F238E27FC236}">
                <a16:creationId xmlns:a16="http://schemas.microsoft.com/office/drawing/2014/main" id="{FC0AED9D-985E-48C5-8EDD-A614B94A8E82}"/>
              </a:ext>
            </a:extLst>
          </p:cNvPr>
          <p:cNvSpPr txBox="1"/>
          <p:nvPr/>
        </p:nvSpPr>
        <p:spPr>
          <a:xfrm>
            <a:off x="9064002" y="2037250"/>
            <a:ext cx="2351783" cy="523220"/>
          </a:xfrm>
          <a:prstGeom prst="rect">
            <a:avLst/>
          </a:prstGeom>
          <a:noFill/>
        </p:spPr>
        <p:txBody>
          <a:bodyPr wrap="square" rtlCol="0">
            <a:spAutoFit/>
          </a:bodyPr>
          <a:lstStyle/>
          <a:p>
            <a:r>
              <a:rPr lang="fr-BE" sz="1400" dirty="0"/>
              <a:t>Filtration, pH neutralisation and </a:t>
            </a:r>
            <a:r>
              <a:rPr lang="fr-BE" sz="1400" dirty="0" err="1"/>
              <a:t>sterilization</a:t>
            </a:r>
            <a:endParaRPr lang="en-US" sz="1400" dirty="0"/>
          </a:p>
        </p:txBody>
      </p:sp>
      <p:sp>
        <p:nvSpPr>
          <p:cNvPr id="21" name="ZoneTexte 34">
            <a:extLst>
              <a:ext uri="{FF2B5EF4-FFF2-40B4-BE49-F238E27FC236}">
                <a16:creationId xmlns:a16="http://schemas.microsoft.com/office/drawing/2014/main" id="{77812CE3-6185-4CCF-8A69-DDB79F30D3A4}"/>
              </a:ext>
            </a:extLst>
          </p:cNvPr>
          <p:cNvSpPr txBox="1"/>
          <p:nvPr/>
        </p:nvSpPr>
        <p:spPr>
          <a:xfrm>
            <a:off x="9241814" y="2681473"/>
            <a:ext cx="1942411" cy="1384995"/>
          </a:xfrm>
          <a:prstGeom prst="rect">
            <a:avLst/>
          </a:prstGeom>
          <a:noFill/>
        </p:spPr>
        <p:txBody>
          <a:bodyPr wrap="square" rtlCol="0">
            <a:spAutoFit/>
          </a:bodyPr>
          <a:lstStyle/>
          <a:p>
            <a:r>
              <a:rPr lang="fr-BE" sz="1400" dirty="0" err="1"/>
              <a:t>Hemicellulose</a:t>
            </a:r>
            <a:r>
              <a:rPr lang="fr-BE" sz="1400" dirty="0"/>
              <a:t> </a:t>
            </a:r>
            <a:r>
              <a:rPr lang="fr-BE" sz="1400" dirty="0" err="1"/>
              <a:t>hydrolysate</a:t>
            </a:r>
            <a:r>
              <a:rPr lang="fr-BE" sz="1400" dirty="0"/>
              <a:t> </a:t>
            </a:r>
            <a:r>
              <a:rPr lang="fr-BE" sz="1400" dirty="0" err="1"/>
              <a:t>containing</a:t>
            </a:r>
            <a:r>
              <a:rPr lang="fr-BE" sz="1400" dirty="0"/>
              <a:t> glucose, xylose, mannose, arabinose, galactose and rhamnose</a:t>
            </a:r>
            <a:endParaRPr lang="en-US" sz="1400" dirty="0"/>
          </a:p>
        </p:txBody>
      </p:sp>
      <p:sp>
        <p:nvSpPr>
          <p:cNvPr id="22" name="ZoneTexte 16">
            <a:extLst>
              <a:ext uri="{FF2B5EF4-FFF2-40B4-BE49-F238E27FC236}">
                <a16:creationId xmlns:a16="http://schemas.microsoft.com/office/drawing/2014/main" id="{8D5007EF-EAD4-49F0-8825-FB2BF5BC7864}"/>
              </a:ext>
            </a:extLst>
          </p:cNvPr>
          <p:cNvSpPr txBox="1"/>
          <p:nvPr/>
        </p:nvSpPr>
        <p:spPr>
          <a:xfrm>
            <a:off x="7768267" y="1456925"/>
            <a:ext cx="1086311" cy="307777"/>
          </a:xfrm>
          <a:prstGeom prst="rect">
            <a:avLst/>
          </a:prstGeom>
          <a:noFill/>
        </p:spPr>
        <p:txBody>
          <a:bodyPr wrap="square" rtlCol="0">
            <a:spAutoFit/>
          </a:bodyPr>
          <a:lstStyle/>
          <a:p>
            <a:r>
              <a:rPr lang="fr-BE" sz="1400" dirty="0"/>
              <a:t>Autoclave</a:t>
            </a:r>
            <a:endParaRPr lang="en-US" sz="1400" dirty="0"/>
          </a:p>
        </p:txBody>
      </p:sp>
      <p:sp>
        <p:nvSpPr>
          <p:cNvPr id="23" name="Rectangle : avec coins supérieurs arrondis 20">
            <a:extLst>
              <a:ext uri="{FF2B5EF4-FFF2-40B4-BE49-F238E27FC236}">
                <a16:creationId xmlns:a16="http://schemas.microsoft.com/office/drawing/2014/main" id="{FDBD34D8-A27C-4336-94D8-FB6856F3D05C}"/>
              </a:ext>
            </a:extLst>
          </p:cNvPr>
          <p:cNvSpPr/>
          <p:nvPr/>
        </p:nvSpPr>
        <p:spPr>
          <a:xfrm rot="10800000">
            <a:off x="8843719" y="2756779"/>
            <a:ext cx="331680" cy="912589"/>
          </a:xfrm>
          <a:prstGeom prst="round2Same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avec flèche 29">
            <a:extLst>
              <a:ext uri="{FF2B5EF4-FFF2-40B4-BE49-F238E27FC236}">
                <a16:creationId xmlns:a16="http://schemas.microsoft.com/office/drawing/2014/main" id="{9A5BE07E-5ECD-46AA-AF6A-CB83A5555951}"/>
              </a:ext>
            </a:extLst>
          </p:cNvPr>
          <p:cNvCxnSpPr>
            <a:cxnSpLocks/>
          </p:cNvCxnSpPr>
          <p:nvPr/>
        </p:nvCxnSpPr>
        <p:spPr>
          <a:xfrm flipH="1">
            <a:off x="9018011" y="3754169"/>
            <a:ext cx="7045" cy="82846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9">
            <a:extLst>
              <a:ext uri="{FF2B5EF4-FFF2-40B4-BE49-F238E27FC236}">
                <a16:creationId xmlns:a16="http://schemas.microsoft.com/office/drawing/2014/main" id="{0258590C-3414-44B6-8FDE-59F76FAFC2E3}"/>
              </a:ext>
            </a:extLst>
          </p:cNvPr>
          <p:cNvCxnSpPr>
            <a:cxnSpLocks/>
          </p:cNvCxnSpPr>
          <p:nvPr/>
        </p:nvCxnSpPr>
        <p:spPr>
          <a:xfrm flipH="1">
            <a:off x="7950804" y="3333761"/>
            <a:ext cx="82013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ZoneTexte 31">
            <a:extLst>
              <a:ext uri="{FF2B5EF4-FFF2-40B4-BE49-F238E27FC236}">
                <a16:creationId xmlns:a16="http://schemas.microsoft.com/office/drawing/2014/main" id="{4214BF83-65FD-4980-A22D-CA03833B9195}"/>
              </a:ext>
            </a:extLst>
          </p:cNvPr>
          <p:cNvSpPr txBox="1"/>
          <p:nvPr/>
        </p:nvSpPr>
        <p:spPr>
          <a:xfrm>
            <a:off x="8505672" y="4617703"/>
            <a:ext cx="1179851" cy="307777"/>
          </a:xfrm>
          <a:prstGeom prst="rect">
            <a:avLst/>
          </a:prstGeom>
          <a:noFill/>
        </p:spPr>
        <p:txBody>
          <a:bodyPr wrap="square" rtlCol="0">
            <a:spAutoFit/>
          </a:bodyPr>
          <a:lstStyle/>
          <a:p>
            <a:r>
              <a:rPr lang="fr-BE" sz="1400" dirty="0" err="1"/>
              <a:t>Feed</a:t>
            </a:r>
            <a:r>
              <a:rPr lang="fr-BE" sz="1400" dirty="0"/>
              <a:t> </a:t>
            </a:r>
            <a:r>
              <a:rPr lang="fr-BE" sz="1400" dirty="0" err="1"/>
              <a:t>algae</a:t>
            </a:r>
            <a:endParaRPr lang="en-US" sz="1400" dirty="0"/>
          </a:p>
        </p:txBody>
      </p:sp>
      <p:sp>
        <p:nvSpPr>
          <p:cNvPr id="27" name="ZoneTexte 31">
            <a:extLst>
              <a:ext uri="{FF2B5EF4-FFF2-40B4-BE49-F238E27FC236}">
                <a16:creationId xmlns:a16="http://schemas.microsoft.com/office/drawing/2014/main" id="{1EF1AA04-39D6-4DB2-9181-F1A4B8AC68D0}"/>
              </a:ext>
            </a:extLst>
          </p:cNvPr>
          <p:cNvSpPr txBox="1"/>
          <p:nvPr/>
        </p:nvSpPr>
        <p:spPr>
          <a:xfrm>
            <a:off x="6592262" y="3094306"/>
            <a:ext cx="1566393" cy="523220"/>
          </a:xfrm>
          <a:prstGeom prst="rect">
            <a:avLst/>
          </a:prstGeom>
          <a:noFill/>
        </p:spPr>
        <p:txBody>
          <a:bodyPr wrap="square" rtlCol="0">
            <a:spAutoFit/>
          </a:bodyPr>
          <a:lstStyle/>
          <a:p>
            <a:r>
              <a:rPr lang="fr-BE" sz="1400" dirty="0"/>
              <a:t>Composition </a:t>
            </a:r>
            <a:r>
              <a:rPr lang="fr-BE" sz="1400" dirty="0" err="1"/>
              <a:t>analysis</a:t>
            </a:r>
            <a:r>
              <a:rPr lang="fr-BE" sz="1400" dirty="0"/>
              <a:t> by HPLC</a:t>
            </a:r>
            <a:endParaRPr lang="en-US" sz="1400" dirty="0"/>
          </a:p>
        </p:txBody>
      </p:sp>
      <p:sp>
        <p:nvSpPr>
          <p:cNvPr id="28" name="TextBox 43">
            <a:extLst>
              <a:ext uri="{FF2B5EF4-FFF2-40B4-BE49-F238E27FC236}">
                <a16:creationId xmlns:a16="http://schemas.microsoft.com/office/drawing/2014/main" id="{677D4BE0-8C24-4400-92BD-E5982259D606}"/>
              </a:ext>
            </a:extLst>
          </p:cNvPr>
          <p:cNvSpPr txBox="1"/>
          <p:nvPr/>
        </p:nvSpPr>
        <p:spPr>
          <a:xfrm>
            <a:off x="1272929" y="5303559"/>
            <a:ext cx="1318952" cy="276999"/>
          </a:xfrm>
          <a:prstGeom prst="rect">
            <a:avLst/>
          </a:prstGeom>
          <a:noFill/>
        </p:spPr>
        <p:txBody>
          <a:bodyPr wrap="square" rtlCol="0">
            <a:spAutoFit/>
          </a:bodyPr>
          <a:lstStyle/>
          <a:p>
            <a:r>
              <a:rPr lang="en-US" sz="1200" dirty="0"/>
              <a:t>Glucose</a:t>
            </a:r>
          </a:p>
        </p:txBody>
      </p:sp>
      <p:pic>
        <p:nvPicPr>
          <p:cNvPr id="29" name="Picture 44">
            <a:extLst>
              <a:ext uri="{FF2B5EF4-FFF2-40B4-BE49-F238E27FC236}">
                <a16:creationId xmlns:a16="http://schemas.microsoft.com/office/drawing/2014/main" id="{4AC4F4C2-A4B2-4F82-8F8F-8B12F5AEBBAC}"/>
              </a:ext>
            </a:extLst>
          </p:cNvPr>
          <p:cNvPicPr>
            <a:picLocks noChangeAspect="1"/>
          </p:cNvPicPr>
          <p:nvPr/>
        </p:nvPicPr>
        <p:blipFill>
          <a:blip r:embed="rId3"/>
          <a:stretch>
            <a:fillRect/>
          </a:stretch>
        </p:blipFill>
        <p:spPr>
          <a:xfrm>
            <a:off x="127774" y="1478943"/>
            <a:ext cx="5172474" cy="3355536"/>
          </a:xfrm>
          <a:prstGeom prst="rect">
            <a:avLst/>
          </a:prstGeom>
        </p:spPr>
      </p:pic>
      <p:cxnSp>
        <p:nvCxnSpPr>
          <p:cNvPr id="30" name="Straight Connector 42">
            <a:extLst>
              <a:ext uri="{FF2B5EF4-FFF2-40B4-BE49-F238E27FC236}">
                <a16:creationId xmlns:a16="http://schemas.microsoft.com/office/drawing/2014/main" id="{FFB1E714-8B40-45C4-B63F-17F813E93DD7}"/>
              </a:ext>
            </a:extLst>
          </p:cNvPr>
          <p:cNvCxnSpPr>
            <a:cxnSpLocks/>
          </p:cNvCxnSpPr>
          <p:nvPr/>
        </p:nvCxnSpPr>
        <p:spPr>
          <a:xfrm flipH="1">
            <a:off x="1793860" y="4341142"/>
            <a:ext cx="518159" cy="10169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47">
            <a:extLst>
              <a:ext uri="{FF2B5EF4-FFF2-40B4-BE49-F238E27FC236}">
                <a16:creationId xmlns:a16="http://schemas.microsoft.com/office/drawing/2014/main" id="{B56C1297-7D2F-4D36-8425-76C37DC5427F}"/>
              </a:ext>
            </a:extLst>
          </p:cNvPr>
          <p:cNvCxnSpPr>
            <a:cxnSpLocks/>
          </p:cNvCxnSpPr>
          <p:nvPr/>
        </p:nvCxnSpPr>
        <p:spPr>
          <a:xfrm flipH="1">
            <a:off x="2070950" y="4237225"/>
            <a:ext cx="362171" cy="13692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50">
            <a:extLst>
              <a:ext uri="{FF2B5EF4-FFF2-40B4-BE49-F238E27FC236}">
                <a16:creationId xmlns:a16="http://schemas.microsoft.com/office/drawing/2014/main" id="{E7D0BD5E-1AC0-475E-8BEB-0DDFC28213AC}"/>
              </a:ext>
            </a:extLst>
          </p:cNvPr>
          <p:cNvSpPr txBox="1"/>
          <p:nvPr/>
        </p:nvSpPr>
        <p:spPr>
          <a:xfrm>
            <a:off x="1358827" y="5575800"/>
            <a:ext cx="1318952" cy="646331"/>
          </a:xfrm>
          <a:prstGeom prst="rect">
            <a:avLst/>
          </a:prstGeom>
          <a:noFill/>
        </p:spPr>
        <p:txBody>
          <a:bodyPr wrap="square" rtlCol="0">
            <a:spAutoFit/>
          </a:bodyPr>
          <a:lstStyle/>
          <a:p>
            <a:pPr algn="ctr"/>
            <a:r>
              <a:rPr lang="en-US" sz="1200" u="sng" dirty="0"/>
              <a:t>Xylose</a:t>
            </a:r>
          </a:p>
          <a:p>
            <a:pPr algn="ctr"/>
            <a:r>
              <a:rPr lang="en-US" sz="1200" dirty="0"/>
              <a:t>Mannose</a:t>
            </a:r>
          </a:p>
          <a:p>
            <a:pPr algn="ctr"/>
            <a:r>
              <a:rPr lang="en-US" sz="1200" dirty="0"/>
              <a:t>Galactose</a:t>
            </a:r>
          </a:p>
        </p:txBody>
      </p:sp>
      <p:cxnSp>
        <p:nvCxnSpPr>
          <p:cNvPr id="33" name="Straight Connector 51">
            <a:extLst>
              <a:ext uri="{FF2B5EF4-FFF2-40B4-BE49-F238E27FC236}">
                <a16:creationId xmlns:a16="http://schemas.microsoft.com/office/drawing/2014/main" id="{86CBD38A-6650-4EA0-8C7E-DD9CCCA187EC}"/>
              </a:ext>
            </a:extLst>
          </p:cNvPr>
          <p:cNvCxnSpPr>
            <a:cxnSpLocks/>
          </p:cNvCxnSpPr>
          <p:nvPr/>
        </p:nvCxnSpPr>
        <p:spPr>
          <a:xfrm>
            <a:off x="2504998" y="4341142"/>
            <a:ext cx="325181" cy="12653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54">
            <a:extLst>
              <a:ext uri="{FF2B5EF4-FFF2-40B4-BE49-F238E27FC236}">
                <a16:creationId xmlns:a16="http://schemas.microsoft.com/office/drawing/2014/main" id="{56C2E016-EFB5-42E5-A3FF-DD203FA682DF}"/>
              </a:ext>
            </a:extLst>
          </p:cNvPr>
          <p:cNvSpPr txBox="1"/>
          <p:nvPr/>
        </p:nvSpPr>
        <p:spPr>
          <a:xfrm>
            <a:off x="2497608" y="5572196"/>
            <a:ext cx="1318952" cy="276999"/>
          </a:xfrm>
          <a:prstGeom prst="rect">
            <a:avLst/>
          </a:prstGeom>
          <a:noFill/>
        </p:spPr>
        <p:txBody>
          <a:bodyPr wrap="square" rtlCol="0">
            <a:spAutoFit/>
          </a:bodyPr>
          <a:lstStyle/>
          <a:p>
            <a:r>
              <a:rPr lang="en-US" sz="1200" dirty="0"/>
              <a:t>Rhamnose</a:t>
            </a:r>
          </a:p>
        </p:txBody>
      </p:sp>
      <p:cxnSp>
        <p:nvCxnSpPr>
          <p:cNvPr id="35" name="Straight Connector 55">
            <a:extLst>
              <a:ext uri="{FF2B5EF4-FFF2-40B4-BE49-F238E27FC236}">
                <a16:creationId xmlns:a16="http://schemas.microsoft.com/office/drawing/2014/main" id="{9A35FDD0-D280-43A5-8167-EA490A2FB2F4}"/>
              </a:ext>
            </a:extLst>
          </p:cNvPr>
          <p:cNvCxnSpPr>
            <a:cxnSpLocks/>
          </p:cNvCxnSpPr>
          <p:nvPr/>
        </p:nvCxnSpPr>
        <p:spPr>
          <a:xfrm>
            <a:off x="2591881" y="4295034"/>
            <a:ext cx="1179089" cy="1285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56">
            <a:extLst>
              <a:ext uri="{FF2B5EF4-FFF2-40B4-BE49-F238E27FC236}">
                <a16:creationId xmlns:a16="http://schemas.microsoft.com/office/drawing/2014/main" id="{676B8E6E-2E35-46EB-AD05-7D271E75BC6A}"/>
              </a:ext>
            </a:extLst>
          </p:cNvPr>
          <p:cNvSpPr txBox="1"/>
          <p:nvPr/>
        </p:nvSpPr>
        <p:spPr>
          <a:xfrm>
            <a:off x="4383824" y="5592387"/>
            <a:ext cx="1318952" cy="276999"/>
          </a:xfrm>
          <a:prstGeom prst="rect">
            <a:avLst/>
          </a:prstGeom>
          <a:noFill/>
        </p:spPr>
        <p:txBody>
          <a:bodyPr wrap="square" rtlCol="0">
            <a:spAutoFit/>
          </a:bodyPr>
          <a:lstStyle/>
          <a:p>
            <a:r>
              <a:rPr lang="en-US" sz="1200" dirty="0"/>
              <a:t>Acetate</a:t>
            </a:r>
          </a:p>
        </p:txBody>
      </p:sp>
      <p:sp>
        <p:nvSpPr>
          <p:cNvPr id="37" name="TextBox 59">
            <a:extLst>
              <a:ext uri="{FF2B5EF4-FFF2-40B4-BE49-F238E27FC236}">
                <a16:creationId xmlns:a16="http://schemas.microsoft.com/office/drawing/2014/main" id="{C765A42B-0361-4553-A53F-E69139C34F56}"/>
              </a:ext>
            </a:extLst>
          </p:cNvPr>
          <p:cNvSpPr txBox="1"/>
          <p:nvPr/>
        </p:nvSpPr>
        <p:spPr>
          <a:xfrm>
            <a:off x="3486759" y="5526088"/>
            <a:ext cx="1318952" cy="276999"/>
          </a:xfrm>
          <a:prstGeom prst="rect">
            <a:avLst/>
          </a:prstGeom>
          <a:noFill/>
        </p:spPr>
        <p:txBody>
          <a:bodyPr wrap="square" rtlCol="0">
            <a:spAutoFit/>
          </a:bodyPr>
          <a:lstStyle/>
          <a:p>
            <a:r>
              <a:rPr lang="en-US" sz="1200" dirty="0"/>
              <a:t>Arabinose</a:t>
            </a:r>
          </a:p>
        </p:txBody>
      </p:sp>
      <p:cxnSp>
        <p:nvCxnSpPr>
          <p:cNvPr id="38" name="Straight Connector 60">
            <a:extLst>
              <a:ext uri="{FF2B5EF4-FFF2-40B4-BE49-F238E27FC236}">
                <a16:creationId xmlns:a16="http://schemas.microsoft.com/office/drawing/2014/main" id="{69A16640-8F83-4054-AC50-B94F6B0CA562}"/>
              </a:ext>
            </a:extLst>
          </p:cNvPr>
          <p:cNvCxnSpPr>
            <a:cxnSpLocks/>
          </p:cNvCxnSpPr>
          <p:nvPr/>
        </p:nvCxnSpPr>
        <p:spPr>
          <a:xfrm>
            <a:off x="3334359" y="4295034"/>
            <a:ext cx="1259717" cy="12771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9" name="Table 64">
            <a:extLst>
              <a:ext uri="{FF2B5EF4-FFF2-40B4-BE49-F238E27FC236}">
                <a16:creationId xmlns:a16="http://schemas.microsoft.com/office/drawing/2014/main" id="{9FBFA362-FEA9-4750-BB2D-A0FEFC2D0176}"/>
              </a:ext>
            </a:extLst>
          </p:cNvPr>
          <p:cNvGraphicFramePr>
            <a:graphicFrameLocks noGrp="1"/>
          </p:cNvGraphicFramePr>
          <p:nvPr/>
        </p:nvGraphicFramePr>
        <p:xfrm>
          <a:off x="5246885" y="4107885"/>
          <a:ext cx="1892300" cy="1352550"/>
        </p:xfrm>
        <a:graphic>
          <a:graphicData uri="http://schemas.openxmlformats.org/drawingml/2006/table">
            <a:tbl>
              <a:tblPr/>
              <a:tblGrid>
                <a:gridCol w="923999">
                  <a:extLst>
                    <a:ext uri="{9D8B030D-6E8A-4147-A177-3AD203B41FA5}">
                      <a16:colId xmlns:a16="http://schemas.microsoft.com/office/drawing/2014/main" val="1860901558"/>
                    </a:ext>
                  </a:extLst>
                </a:gridCol>
                <a:gridCol w="522123">
                  <a:extLst>
                    <a:ext uri="{9D8B030D-6E8A-4147-A177-3AD203B41FA5}">
                      <a16:colId xmlns:a16="http://schemas.microsoft.com/office/drawing/2014/main" val="772702767"/>
                    </a:ext>
                  </a:extLst>
                </a:gridCol>
                <a:gridCol w="446178">
                  <a:extLst>
                    <a:ext uri="{9D8B030D-6E8A-4147-A177-3AD203B41FA5}">
                      <a16:colId xmlns:a16="http://schemas.microsoft.com/office/drawing/2014/main" val="391944715"/>
                    </a:ext>
                  </a:extLst>
                </a:gridCol>
              </a:tblGrid>
              <a:tr h="200025">
                <a:tc>
                  <a:txBody>
                    <a:bodyPr/>
                    <a:lstStyle/>
                    <a:p>
                      <a:pPr algn="ctr" fontAlgn="b"/>
                      <a:r>
                        <a:rPr lang="en-GB" sz="1100" b="1" i="0" u="none" strike="noStrike">
                          <a:solidFill>
                            <a:srgbClr val="000000"/>
                          </a:solidFill>
                          <a:effectLst/>
                          <a:latin typeface="Calibri" panose="020F0502020204030204" pitchFamily="34" charset="0"/>
                        </a:rPr>
                        <a:t>Compound</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dirty="0">
                          <a:solidFill>
                            <a:srgbClr val="000000"/>
                          </a:solidFill>
                          <a:effectLst/>
                          <a:latin typeface="Calibri" panose="020F0502020204030204" pitchFamily="34" charset="0"/>
                        </a:rPr>
                        <a:t>[](g.L</a:t>
                      </a:r>
                      <a:r>
                        <a:rPr lang="en-GB" sz="1100" b="1" i="0" u="none" strike="noStrike" baseline="30000" dirty="0">
                          <a:solidFill>
                            <a:srgbClr val="000000"/>
                          </a:solidFill>
                          <a:effectLst/>
                          <a:latin typeface="Calibri" panose="020F0502020204030204" pitchFamily="34" charset="0"/>
                        </a:rPr>
                        <a:t>-1</a:t>
                      </a:r>
                      <a:r>
                        <a:rPr lang="en-GB" sz="1100" b="1" i="0" u="none" strike="noStrike" dirty="0">
                          <a:solidFill>
                            <a:srgbClr val="000000"/>
                          </a:solidFill>
                          <a:effectLst/>
                          <a:latin typeface="Calibri" panose="020F0502020204030204" pitchFamily="34" charset="0"/>
                        </a:rPr>
                        <a:t>)</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8394533"/>
                  </a:ext>
                </a:extLst>
              </a:tr>
              <a:tr h="190500">
                <a:tc>
                  <a:txBody>
                    <a:bodyPr/>
                    <a:lstStyle/>
                    <a:p>
                      <a:pPr algn="l" fontAlgn="b"/>
                      <a:r>
                        <a:rPr lang="en-GB" sz="1100" b="0" i="0" u="none" strike="noStrike">
                          <a:solidFill>
                            <a:srgbClr val="000000"/>
                          </a:solidFill>
                          <a:effectLst/>
                          <a:latin typeface="Calibri" panose="020F0502020204030204" pitchFamily="34" charset="0"/>
                        </a:rPr>
                        <a:t>Glucose</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1,7</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GB" sz="1100" b="0" i="0" u="none" strike="noStrike">
                          <a:solidFill>
                            <a:srgbClr val="000000"/>
                          </a:solidFill>
                          <a:effectLst/>
                          <a:latin typeface="Calibri" panose="020F0502020204030204" pitchFamily="34" charset="0"/>
                        </a:rPr>
                        <a:t>12,2</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14522074"/>
                  </a:ext>
                </a:extLst>
              </a:tr>
              <a:tr h="190500">
                <a:tc>
                  <a:txBody>
                    <a:bodyPr/>
                    <a:lstStyle/>
                    <a:p>
                      <a:pPr algn="l" fontAlgn="b"/>
                      <a:r>
                        <a:rPr lang="en-GB" sz="1100" b="0" i="0" u="none" strike="noStrike">
                          <a:solidFill>
                            <a:srgbClr val="000000"/>
                          </a:solidFill>
                          <a:effectLst/>
                          <a:latin typeface="Calibri" panose="020F0502020204030204" pitchFamily="34" charset="0"/>
                        </a:rPr>
                        <a:t>Xyl-Man-Gal</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10,1</a:t>
                      </a:r>
                    </a:p>
                  </a:txBody>
                  <a:tcPr marL="9525" marR="9525" marT="9525" marB="0" anchor="b">
                    <a:lnL>
                      <a:noFill/>
                    </a:lnL>
                    <a:lnR>
                      <a:noFill/>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71,2</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51497621"/>
                  </a:ext>
                </a:extLst>
              </a:tr>
              <a:tr h="190500">
                <a:tc>
                  <a:txBody>
                    <a:bodyPr/>
                    <a:lstStyle/>
                    <a:p>
                      <a:pPr algn="l" fontAlgn="b"/>
                      <a:r>
                        <a:rPr lang="en-GB" sz="1100" b="0" i="0" u="none" strike="noStrike" dirty="0">
                          <a:solidFill>
                            <a:srgbClr val="000000"/>
                          </a:solidFill>
                          <a:effectLst/>
                          <a:latin typeface="Calibri" panose="020F0502020204030204" pitchFamily="34" charset="0"/>
                        </a:rPr>
                        <a:t>Rhamnose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0,5</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3,5</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76632017"/>
                  </a:ext>
                </a:extLst>
              </a:tr>
              <a:tr h="190500">
                <a:tc>
                  <a:txBody>
                    <a:bodyPr/>
                    <a:lstStyle/>
                    <a:p>
                      <a:pPr algn="l" fontAlgn="b"/>
                      <a:r>
                        <a:rPr lang="en-GB" sz="1100" b="0" i="0" u="none" strike="noStrike">
                          <a:solidFill>
                            <a:srgbClr val="000000"/>
                          </a:solidFill>
                          <a:effectLst/>
                          <a:latin typeface="Calibri" panose="020F0502020204030204" pitchFamily="34" charset="0"/>
                        </a:rPr>
                        <a:t>Arabinose</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0,4</a:t>
                      </a:r>
                    </a:p>
                  </a:txBody>
                  <a:tcPr marL="9525" marR="9525" marT="9525" marB="0" anchor="b">
                    <a:lnL>
                      <a:noFill/>
                    </a:lnL>
                    <a:lnR>
                      <a:noFill/>
                    </a:lnR>
                    <a:lnT>
                      <a:noFill/>
                    </a:lnT>
                    <a:lnB>
                      <a:noFill/>
                    </a:lnB>
                  </a:tcPr>
                </a:tc>
                <a:tc>
                  <a:txBody>
                    <a:bodyPr/>
                    <a:lstStyle/>
                    <a:p>
                      <a:pPr algn="ctr" fontAlgn="b"/>
                      <a:r>
                        <a:rPr lang="en-GB" sz="1100" b="0" i="0" u="none" strike="noStrike">
                          <a:solidFill>
                            <a:srgbClr val="000000"/>
                          </a:solidFill>
                          <a:effectLst/>
                          <a:latin typeface="Calibri" panose="020F0502020204030204" pitchFamily="34" charset="0"/>
                        </a:rPr>
                        <a:t>3,1</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71787300"/>
                  </a:ext>
                </a:extLst>
              </a:tr>
              <a:tr h="200025">
                <a:tc>
                  <a:txBody>
                    <a:bodyPr/>
                    <a:lstStyle/>
                    <a:p>
                      <a:pPr algn="l" fontAlgn="b"/>
                      <a:r>
                        <a:rPr lang="en-GB" sz="1100" b="0" i="0" u="none" strike="noStrike">
                          <a:solidFill>
                            <a:srgbClr val="000000"/>
                          </a:solidFill>
                          <a:effectLst/>
                          <a:latin typeface="Calibri" panose="020F0502020204030204" pitchFamily="34" charset="0"/>
                        </a:rPr>
                        <a:t>Acetate</a:t>
                      </a:r>
                    </a:p>
                  </a:txBody>
                  <a:tcPr marL="9525" marR="9525" marT="9525"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1,4</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GB" sz="1100" b="0" i="0" u="none" strike="noStrike">
                          <a:solidFill>
                            <a:srgbClr val="000000"/>
                          </a:solidFill>
                          <a:effectLst/>
                          <a:latin typeface="Calibri" panose="020F0502020204030204" pitchFamily="34" charset="0"/>
                        </a:rPr>
                        <a:t>10,1</a:t>
                      </a:r>
                    </a:p>
                  </a:txBody>
                  <a:tcPr marL="9525" marR="9525" marT="9525"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991569"/>
                  </a:ext>
                </a:extLst>
              </a:tr>
              <a:tr h="190500">
                <a:tc>
                  <a:txBody>
                    <a:bodyPr/>
                    <a:lstStyle/>
                    <a:p>
                      <a:pPr algn="ctr" fontAlgn="b"/>
                      <a:r>
                        <a:rPr lang="en-GB" sz="1100" b="1"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1" i="0" u="none" strike="noStrike">
                          <a:solidFill>
                            <a:srgbClr val="000000"/>
                          </a:solidFill>
                          <a:effectLst/>
                          <a:latin typeface="Calibri" panose="020F0502020204030204" pitchFamily="34" charset="0"/>
                        </a:rPr>
                        <a:t>14,1</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100" b="0" i="0" u="none" strike="noStrike" dirty="0">
                          <a:solidFill>
                            <a:srgbClr val="000000"/>
                          </a:solidFill>
                          <a:effectLst/>
                          <a:latin typeface="Calibri" panose="020F0502020204030204" pitchFamily="34" charset="0"/>
                        </a:rPr>
                        <a:t>100,0</a:t>
                      </a:r>
                    </a:p>
                  </a:txBody>
                  <a:tcPr marL="9525" marR="9525" marT="9525"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4225537"/>
                  </a:ext>
                </a:extLst>
              </a:tr>
            </a:tbl>
          </a:graphicData>
        </a:graphic>
      </p:graphicFrame>
      <p:pic>
        <p:nvPicPr>
          <p:cNvPr id="40" name="Picture 6" descr="Euglena | Definition, Classification, &amp; Facts | Britannica">
            <a:extLst>
              <a:ext uri="{FF2B5EF4-FFF2-40B4-BE49-F238E27FC236}">
                <a16:creationId xmlns:a16="http://schemas.microsoft.com/office/drawing/2014/main" id="{2D702D79-99A5-417E-8358-27A29128F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8194" y="5536692"/>
            <a:ext cx="840652" cy="840652"/>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41" name="Picture 10">
            <a:extLst>
              <a:ext uri="{FF2B5EF4-FFF2-40B4-BE49-F238E27FC236}">
                <a16:creationId xmlns:a16="http://schemas.microsoft.com/office/drawing/2014/main" id="{709F1982-24B5-476B-9B38-F9069DA91DEF}"/>
              </a:ext>
            </a:extLst>
          </p:cNvPr>
          <p:cNvPicPr>
            <a:picLocks noChangeAspect="1"/>
          </p:cNvPicPr>
          <p:nvPr/>
        </p:nvPicPr>
        <p:blipFill>
          <a:blip r:embed="rId5"/>
          <a:stretch>
            <a:fillRect/>
          </a:stretch>
        </p:blipFill>
        <p:spPr>
          <a:xfrm>
            <a:off x="9728616" y="4486795"/>
            <a:ext cx="968808" cy="649363"/>
          </a:xfrm>
          <a:prstGeom prst="rect">
            <a:avLst/>
          </a:prstGeom>
          <a:ln w="19050">
            <a:solidFill>
              <a:schemeClr val="tx1"/>
            </a:solidFill>
          </a:ln>
        </p:spPr>
      </p:pic>
      <p:sp>
        <p:nvSpPr>
          <p:cNvPr id="42" name="TextBox 11">
            <a:extLst>
              <a:ext uri="{FF2B5EF4-FFF2-40B4-BE49-F238E27FC236}">
                <a16:creationId xmlns:a16="http://schemas.microsoft.com/office/drawing/2014/main" id="{8BCCFE83-E79A-4F56-996C-E8CBA3115A5C}"/>
              </a:ext>
            </a:extLst>
          </p:cNvPr>
          <p:cNvSpPr txBox="1"/>
          <p:nvPr/>
        </p:nvSpPr>
        <p:spPr>
          <a:xfrm>
            <a:off x="9763732" y="6373498"/>
            <a:ext cx="1314450" cy="261610"/>
          </a:xfrm>
          <a:prstGeom prst="rect">
            <a:avLst/>
          </a:prstGeom>
          <a:noFill/>
        </p:spPr>
        <p:txBody>
          <a:bodyPr wrap="square" rtlCol="0">
            <a:spAutoFit/>
          </a:bodyPr>
          <a:lstStyle/>
          <a:p>
            <a:r>
              <a:rPr lang="en-US" sz="1050" i="1" dirty="0">
                <a:cs typeface="Times New Roman" panose="02020603050405020304" pitchFamily="18" charset="0"/>
              </a:rPr>
              <a:t>Euglena </a:t>
            </a:r>
            <a:r>
              <a:rPr lang="en-US" sz="1050" i="1" dirty="0" err="1">
                <a:cs typeface="Times New Roman" panose="02020603050405020304" pitchFamily="18" charset="0"/>
              </a:rPr>
              <a:t>gracilis</a:t>
            </a:r>
            <a:endParaRPr lang="en-US" sz="1050" i="1" dirty="0">
              <a:cs typeface="Times New Roman" panose="02020603050405020304" pitchFamily="18" charset="0"/>
            </a:endParaRPr>
          </a:p>
        </p:txBody>
      </p:sp>
      <p:sp>
        <p:nvSpPr>
          <p:cNvPr id="43" name="TextBox 12">
            <a:extLst>
              <a:ext uri="{FF2B5EF4-FFF2-40B4-BE49-F238E27FC236}">
                <a16:creationId xmlns:a16="http://schemas.microsoft.com/office/drawing/2014/main" id="{4818C608-49EA-4947-A1F5-B0FD830BF449}"/>
              </a:ext>
            </a:extLst>
          </p:cNvPr>
          <p:cNvSpPr txBox="1"/>
          <p:nvPr/>
        </p:nvSpPr>
        <p:spPr>
          <a:xfrm>
            <a:off x="8333482" y="5957018"/>
            <a:ext cx="1637723" cy="253916"/>
          </a:xfrm>
          <a:prstGeom prst="rect">
            <a:avLst/>
          </a:prstGeom>
          <a:noFill/>
        </p:spPr>
        <p:txBody>
          <a:bodyPr wrap="square" rtlCol="0">
            <a:spAutoFit/>
          </a:bodyPr>
          <a:lstStyle/>
          <a:p>
            <a:r>
              <a:rPr lang="en-US" sz="1050" i="1" dirty="0">
                <a:cs typeface="Times New Roman" panose="02020603050405020304" pitchFamily="18" charset="0"/>
              </a:rPr>
              <a:t>Chlorella </a:t>
            </a:r>
            <a:r>
              <a:rPr lang="en-US" sz="1050" i="1" dirty="0" err="1">
                <a:cs typeface="Times New Roman" panose="02020603050405020304" pitchFamily="18" charset="0"/>
              </a:rPr>
              <a:t>protothecoides</a:t>
            </a:r>
            <a:endParaRPr lang="en-US" sz="1050" i="1" dirty="0">
              <a:cs typeface="Times New Roman" panose="02020603050405020304" pitchFamily="18" charset="0"/>
            </a:endParaRPr>
          </a:p>
        </p:txBody>
      </p:sp>
      <p:sp>
        <p:nvSpPr>
          <p:cNvPr id="44" name="TextBox 13">
            <a:extLst>
              <a:ext uri="{FF2B5EF4-FFF2-40B4-BE49-F238E27FC236}">
                <a16:creationId xmlns:a16="http://schemas.microsoft.com/office/drawing/2014/main" id="{DF93BF1B-FFBD-4BBF-8EAD-7EB26FA605C4}"/>
              </a:ext>
            </a:extLst>
          </p:cNvPr>
          <p:cNvSpPr txBox="1"/>
          <p:nvPr/>
        </p:nvSpPr>
        <p:spPr>
          <a:xfrm>
            <a:off x="9642431" y="5134835"/>
            <a:ext cx="1762125" cy="253916"/>
          </a:xfrm>
          <a:prstGeom prst="rect">
            <a:avLst/>
          </a:prstGeom>
          <a:noFill/>
        </p:spPr>
        <p:txBody>
          <a:bodyPr wrap="square" rtlCol="0">
            <a:spAutoFit/>
          </a:bodyPr>
          <a:lstStyle/>
          <a:p>
            <a:r>
              <a:rPr lang="en-US" sz="1050" i="1" dirty="0" err="1">
                <a:cs typeface="Times New Roman" panose="02020603050405020304" pitchFamily="18" charset="0"/>
              </a:rPr>
              <a:t>Galdieria</a:t>
            </a:r>
            <a:r>
              <a:rPr lang="en-US" sz="1050" i="1" dirty="0">
                <a:cs typeface="Times New Roman" panose="02020603050405020304" pitchFamily="18" charset="0"/>
              </a:rPr>
              <a:t> </a:t>
            </a:r>
            <a:r>
              <a:rPr lang="en-US" sz="1050" i="1" dirty="0" err="1">
                <a:cs typeface="Times New Roman" panose="02020603050405020304" pitchFamily="18" charset="0"/>
              </a:rPr>
              <a:t>sulphuraria</a:t>
            </a:r>
            <a:endParaRPr lang="en-US" sz="1050" i="1" dirty="0">
              <a:cs typeface="Times New Roman" panose="02020603050405020304" pitchFamily="18" charset="0"/>
            </a:endParaRPr>
          </a:p>
        </p:txBody>
      </p:sp>
      <p:pic>
        <p:nvPicPr>
          <p:cNvPr id="45" name="Picture 1">
            <a:extLst>
              <a:ext uri="{FF2B5EF4-FFF2-40B4-BE49-F238E27FC236}">
                <a16:creationId xmlns:a16="http://schemas.microsoft.com/office/drawing/2014/main" id="{66DCC44A-0AD1-4749-9443-EC395873D085}"/>
              </a:ext>
            </a:extLst>
          </p:cNvPr>
          <p:cNvPicPr>
            <a:picLocks noChangeAspect="1"/>
          </p:cNvPicPr>
          <p:nvPr/>
        </p:nvPicPr>
        <p:blipFill>
          <a:blip r:embed="rId6"/>
          <a:stretch>
            <a:fillRect/>
          </a:stretch>
        </p:blipFill>
        <p:spPr>
          <a:xfrm>
            <a:off x="8517393" y="5116365"/>
            <a:ext cx="1086522" cy="840653"/>
          </a:xfrm>
          <a:prstGeom prst="rect">
            <a:avLst/>
          </a:prstGeom>
          <a:ln w="19050">
            <a:solidFill>
              <a:schemeClr val="tx1"/>
            </a:solidFill>
          </a:ln>
        </p:spPr>
      </p:pic>
      <p:sp>
        <p:nvSpPr>
          <p:cNvPr id="46" name="Rectangle 45">
            <a:extLst>
              <a:ext uri="{FF2B5EF4-FFF2-40B4-BE49-F238E27FC236}">
                <a16:creationId xmlns:a16="http://schemas.microsoft.com/office/drawing/2014/main" id="{60BD06CB-5479-4D2F-BEF0-3847C380C79F}"/>
              </a:ext>
            </a:extLst>
          </p:cNvPr>
          <p:cNvSpPr/>
          <p:nvPr/>
        </p:nvSpPr>
        <p:spPr>
          <a:xfrm>
            <a:off x="8407174" y="4237225"/>
            <a:ext cx="2538152" cy="23978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Slide Number Placeholder 74">
            <a:extLst>
              <a:ext uri="{FF2B5EF4-FFF2-40B4-BE49-F238E27FC236}">
                <a16:creationId xmlns:a16="http://schemas.microsoft.com/office/drawing/2014/main" id="{CF56815B-469C-4699-A7DC-0EB55D571665}"/>
              </a:ext>
            </a:extLst>
          </p:cNvPr>
          <p:cNvSpPr>
            <a:spLocks noGrp="1"/>
          </p:cNvSpPr>
          <p:nvPr>
            <p:ph type="sldNum" sz="quarter" idx="12"/>
          </p:nvPr>
        </p:nvSpPr>
        <p:spPr>
          <a:xfrm>
            <a:off x="8486491" y="6171205"/>
            <a:ext cx="2057400" cy="365125"/>
          </a:xfrm>
        </p:spPr>
        <p:txBody>
          <a:bodyPr/>
          <a:lstStyle/>
          <a:p>
            <a:fld id="{DDF359E8-F524-4EC1-B2F3-C46CDACEA64F}" type="slidenum">
              <a:rPr lang="en-US" smtClean="0"/>
              <a:t>29</a:t>
            </a:fld>
            <a:endParaRPr lang="en-US"/>
          </a:p>
        </p:txBody>
      </p:sp>
      <p:sp>
        <p:nvSpPr>
          <p:cNvPr id="48" name="Rectangle 47">
            <a:extLst>
              <a:ext uri="{FF2B5EF4-FFF2-40B4-BE49-F238E27FC236}">
                <a16:creationId xmlns:a16="http://schemas.microsoft.com/office/drawing/2014/main" id="{FCA4D84E-1F6C-49E0-8B02-8518B62B6616}"/>
              </a:ext>
            </a:extLst>
          </p:cNvPr>
          <p:cNvSpPr/>
          <p:nvPr/>
        </p:nvSpPr>
        <p:spPr>
          <a:xfrm>
            <a:off x="858736" y="-12722"/>
            <a:ext cx="11006412" cy="584775"/>
          </a:xfrm>
          <a:prstGeom prst="rect">
            <a:avLst/>
          </a:prstGeom>
        </p:spPr>
        <p:txBody>
          <a:bodyPr wrap="square">
            <a:spAutoFit/>
          </a:bodyPr>
          <a:lstStyle/>
          <a:p>
            <a:pPr algn="ctr"/>
            <a:r>
              <a:rPr lang="en-US" sz="3200" dirty="0">
                <a:cs typeface="Times New Roman" panose="02020603050405020304" pitchFamily="18" charset="0"/>
              </a:rPr>
              <a:t>Lignocellulosic matter hydrolysis</a:t>
            </a:r>
          </a:p>
        </p:txBody>
      </p:sp>
    </p:spTree>
    <p:extLst>
      <p:ext uri="{BB962C8B-B14F-4D97-AF65-F5344CB8AC3E}">
        <p14:creationId xmlns:p14="http://schemas.microsoft.com/office/powerpoint/2010/main" val="246075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0" grpId="0"/>
      <p:bldP spid="11" grpId="0"/>
      <p:bldP spid="12" grpId="0" animBg="1"/>
      <p:bldP spid="13" grpId="0" animBg="1"/>
      <p:bldP spid="14" grpId="0" animBg="1"/>
      <p:bldP spid="15" grpId="0"/>
      <p:bldP spid="16" grpId="0"/>
      <p:bldP spid="20" grpId="0"/>
      <p:bldP spid="21" grpId="0"/>
      <p:bldP spid="22" grpId="0"/>
      <p:bldP spid="23" grpId="0" animBg="1"/>
      <p:bldP spid="26" grpId="0"/>
      <p:bldP spid="27" grpId="0"/>
      <p:bldP spid="28" grpId="0"/>
      <p:bldP spid="32" grpId="0"/>
      <p:bldP spid="34" grpId="0"/>
      <p:bldP spid="36" grpId="0"/>
      <p:bldP spid="37" grpId="0"/>
      <p:bldP spid="42" grpId="0"/>
      <p:bldP spid="43" grpId="0"/>
      <p:bldP spid="44" grpId="0"/>
      <p:bldP spid="46" grpId="0" animBg="1"/>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12">
            <a:extLst>
              <a:ext uri="{FF2B5EF4-FFF2-40B4-BE49-F238E27FC236}">
                <a16:creationId xmlns:a16="http://schemas.microsoft.com/office/drawing/2014/main" id="{4DEE9727-1283-4082-BC00-F03826E10C05}"/>
              </a:ext>
            </a:extLst>
          </p:cNvPr>
          <p:cNvPicPr>
            <a:picLocks noChangeAspect="1"/>
          </p:cNvPicPr>
          <p:nvPr/>
        </p:nvPicPr>
        <p:blipFill>
          <a:blip r:embed="rId2"/>
          <a:stretch>
            <a:fillRect/>
          </a:stretch>
        </p:blipFill>
        <p:spPr>
          <a:xfrm>
            <a:off x="10328224" y="2051662"/>
            <a:ext cx="1050921" cy="987080"/>
          </a:xfrm>
          <a:prstGeom prst="rect">
            <a:avLst/>
          </a:prstGeom>
        </p:spPr>
      </p:pic>
      <p:sp>
        <p:nvSpPr>
          <p:cNvPr id="4" name="Rectangle 3">
            <a:extLst>
              <a:ext uri="{FF2B5EF4-FFF2-40B4-BE49-F238E27FC236}">
                <a16:creationId xmlns:a16="http://schemas.microsoft.com/office/drawing/2014/main" id="{D17BCDC1-6515-4A7F-A047-E6234654CEC8}"/>
              </a:ext>
            </a:extLst>
          </p:cNvPr>
          <p:cNvSpPr/>
          <p:nvPr/>
        </p:nvSpPr>
        <p:spPr>
          <a:xfrm>
            <a:off x="2205393" y="1051175"/>
            <a:ext cx="3596451" cy="1953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GEMBLOUX - Charte graphique">
            <a:extLst>
              <a:ext uri="{FF2B5EF4-FFF2-40B4-BE49-F238E27FC236}">
                <a16:creationId xmlns:a16="http://schemas.microsoft.com/office/drawing/2014/main" id="{A289E134-5525-43DD-AD28-4A79A78CE2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607" y="4076662"/>
            <a:ext cx="1262058" cy="444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Faculté des Sciences - Physiologie végétale">
            <a:extLst>
              <a:ext uri="{FF2B5EF4-FFF2-40B4-BE49-F238E27FC236}">
                <a16:creationId xmlns:a16="http://schemas.microsoft.com/office/drawing/2014/main" id="{E6707FEF-0902-40FE-8723-441823AAFC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8592" b="5366"/>
          <a:stretch/>
        </p:blipFill>
        <p:spPr bwMode="auto">
          <a:xfrm>
            <a:off x="1961367" y="1178540"/>
            <a:ext cx="1985474" cy="6458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University of Antwerp - Wikipedia">
            <a:extLst>
              <a:ext uri="{FF2B5EF4-FFF2-40B4-BE49-F238E27FC236}">
                <a16:creationId xmlns:a16="http://schemas.microsoft.com/office/drawing/2014/main" id="{96EB19E7-B864-4C07-BEFA-DA65F88A9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6145" y="4332738"/>
            <a:ext cx="684809" cy="7775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Robiette Research Group">
            <a:extLst>
              <a:ext uri="{FF2B5EF4-FFF2-40B4-BE49-F238E27FC236}">
                <a16:creationId xmlns:a16="http://schemas.microsoft.com/office/drawing/2014/main" id="{432B3E50-A3E5-4386-B407-D1CC01AA63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6275" y="3700517"/>
            <a:ext cx="1568746" cy="3623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5" descr="Universiteit Gent">
            <a:extLst>
              <a:ext uri="{FF2B5EF4-FFF2-40B4-BE49-F238E27FC236}">
                <a16:creationId xmlns:a16="http://schemas.microsoft.com/office/drawing/2014/main" id="{D8F9B97C-A4C7-49C5-8BAA-5E34247B9C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14422" y="1001568"/>
            <a:ext cx="913064" cy="9130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6">
            <a:extLst>
              <a:ext uri="{FF2B5EF4-FFF2-40B4-BE49-F238E27FC236}">
                <a16:creationId xmlns:a16="http://schemas.microsoft.com/office/drawing/2014/main" id="{FB773A9B-A4D5-4AC9-802F-55E7A9E36D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35731" y="2027293"/>
            <a:ext cx="789594" cy="850592"/>
          </a:xfrm>
          <a:prstGeom prst="rect">
            <a:avLst/>
          </a:prstGeom>
        </p:spPr>
      </p:pic>
      <p:pic>
        <p:nvPicPr>
          <p:cNvPr id="12" name="Picture 37">
            <a:extLst>
              <a:ext uri="{FF2B5EF4-FFF2-40B4-BE49-F238E27FC236}">
                <a16:creationId xmlns:a16="http://schemas.microsoft.com/office/drawing/2014/main" id="{439411F0-0C3F-4C44-A72D-62FB27940DAD}"/>
              </a:ext>
            </a:extLst>
          </p:cNvPr>
          <p:cNvPicPr>
            <a:picLocks noChangeAspect="1"/>
          </p:cNvPicPr>
          <p:nvPr/>
        </p:nvPicPr>
        <p:blipFill rotWithShape="1">
          <a:blip r:embed="rId9">
            <a:extLst>
              <a:ext uri="{28A0092B-C50C-407E-A947-70E740481C1C}">
                <a14:useLocalDpi xmlns:a14="http://schemas.microsoft.com/office/drawing/2010/main" val="0"/>
              </a:ext>
            </a:extLst>
          </a:blip>
          <a:srcRect l="29399" t="13609" r="26167" b="11865"/>
          <a:stretch/>
        </p:blipFill>
        <p:spPr>
          <a:xfrm>
            <a:off x="2179751" y="1986744"/>
            <a:ext cx="789593" cy="927022"/>
          </a:xfrm>
          <a:prstGeom prst="rect">
            <a:avLst/>
          </a:prstGeom>
        </p:spPr>
      </p:pic>
      <p:pic>
        <p:nvPicPr>
          <p:cNvPr id="13" name="Picture 38">
            <a:extLst>
              <a:ext uri="{FF2B5EF4-FFF2-40B4-BE49-F238E27FC236}">
                <a16:creationId xmlns:a16="http://schemas.microsoft.com/office/drawing/2014/main" id="{0ACD07D5-77E6-4C56-892F-045AC64C0D4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267226">
            <a:off x="4387932" y="2055940"/>
            <a:ext cx="602103" cy="788631"/>
          </a:xfrm>
          <a:prstGeom prst="rect">
            <a:avLst/>
          </a:prstGeom>
        </p:spPr>
      </p:pic>
      <p:sp>
        <p:nvSpPr>
          <p:cNvPr id="14" name="Flèche : droite 13">
            <a:extLst>
              <a:ext uri="{FF2B5EF4-FFF2-40B4-BE49-F238E27FC236}">
                <a16:creationId xmlns:a16="http://schemas.microsoft.com/office/drawing/2014/main" id="{2D2E908F-2273-46DA-A579-4FC1ADB55BFE}"/>
              </a:ext>
            </a:extLst>
          </p:cNvPr>
          <p:cNvSpPr/>
          <p:nvPr/>
        </p:nvSpPr>
        <p:spPr>
          <a:xfrm rot="5400000">
            <a:off x="3535225" y="3325754"/>
            <a:ext cx="513674" cy="46974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E0116E0-3C43-49F0-BAC9-C8EF2DF23761}"/>
              </a:ext>
            </a:extLst>
          </p:cNvPr>
          <p:cNvSpPr/>
          <p:nvPr/>
        </p:nvSpPr>
        <p:spPr>
          <a:xfrm>
            <a:off x="1647837" y="15644"/>
            <a:ext cx="9565559" cy="461665"/>
          </a:xfrm>
          <a:prstGeom prst="rect">
            <a:avLst/>
          </a:prstGeom>
        </p:spPr>
        <p:txBody>
          <a:bodyPr wrap="square">
            <a:spAutoFit/>
          </a:bodyPr>
          <a:lstStyle/>
          <a:p>
            <a:pPr algn="ctr"/>
            <a:r>
              <a:rPr lang="en-GB" sz="2400" b="1" dirty="0">
                <a:ea typeface="Calibri" panose="020F0502020204030204" pitchFamily="34" charset="0"/>
                <a:cs typeface="Arial" panose="020B0604020202020204" pitchFamily="34" charset="0"/>
              </a:rPr>
              <a:t>ADV_BIO </a:t>
            </a:r>
            <a:r>
              <a:rPr lang="en-US" sz="2400" dirty="0"/>
              <a:t>– </a:t>
            </a:r>
            <a:r>
              <a:rPr lang="en-GB" sz="2400" b="1" dirty="0">
                <a:ea typeface="Calibri" panose="020F0502020204030204" pitchFamily="34" charset="0"/>
                <a:cs typeface="Arial" panose="020B0604020202020204" pitchFamily="34" charset="0"/>
              </a:rPr>
              <a:t>Presentation of the project</a:t>
            </a:r>
            <a:endParaRPr lang="en-US" sz="2000" b="1" i="1" dirty="0">
              <a:ea typeface="Calibri" panose="020F0502020204030204" pitchFamily="34" charset="0"/>
              <a:cs typeface="Arial" panose="020B0604020202020204" pitchFamily="34" charset="0"/>
            </a:endParaRPr>
          </a:p>
        </p:txBody>
      </p:sp>
      <p:pic>
        <p:nvPicPr>
          <p:cNvPr id="16" name="Picture 3076">
            <a:extLst>
              <a:ext uri="{FF2B5EF4-FFF2-40B4-BE49-F238E27FC236}">
                <a16:creationId xmlns:a16="http://schemas.microsoft.com/office/drawing/2014/main" id="{AB8A25BD-D485-49F6-9085-3DDB962F79AF}"/>
              </a:ext>
            </a:extLst>
          </p:cNvPr>
          <p:cNvPicPr>
            <a:picLocks noChangeAspect="1"/>
          </p:cNvPicPr>
          <p:nvPr/>
        </p:nvPicPr>
        <p:blipFill>
          <a:blip r:embed="rId11"/>
          <a:stretch>
            <a:fillRect/>
          </a:stretch>
        </p:blipFill>
        <p:spPr>
          <a:xfrm>
            <a:off x="3908177" y="5820310"/>
            <a:ext cx="1197892" cy="848108"/>
          </a:xfrm>
          <a:prstGeom prst="rect">
            <a:avLst/>
          </a:prstGeom>
        </p:spPr>
      </p:pic>
      <p:pic>
        <p:nvPicPr>
          <p:cNvPr id="17" name="Picture 3078">
            <a:extLst>
              <a:ext uri="{FF2B5EF4-FFF2-40B4-BE49-F238E27FC236}">
                <a16:creationId xmlns:a16="http://schemas.microsoft.com/office/drawing/2014/main" id="{08A0AB3B-D518-4E61-B0C7-78A5A729F141}"/>
              </a:ext>
            </a:extLst>
          </p:cNvPr>
          <p:cNvPicPr>
            <a:picLocks noChangeAspect="1"/>
          </p:cNvPicPr>
          <p:nvPr/>
        </p:nvPicPr>
        <p:blipFill>
          <a:blip r:embed="rId12"/>
          <a:stretch>
            <a:fillRect/>
          </a:stretch>
        </p:blipFill>
        <p:spPr>
          <a:xfrm flipH="1">
            <a:off x="2877694" y="5820098"/>
            <a:ext cx="738371" cy="687197"/>
          </a:xfrm>
          <a:prstGeom prst="rect">
            <a:avLst/>
          </a:prstGeom>
        </p:spPr>
      </p:pic>
      <p:pic>
        <p:nvPicPr>
          <p:cNvPr id="18" name="Image 122">
            <a:extLst>
              <a:ext uri="{FF2B5EF4-FFF2-40B4-BE49-F238E27FC236}">
                <a16:creationId xmlns:a16="http://schemas.microsoft.com/office/drawing/2014/main" id="{D9448CFB-492E-4F54-8F66-C4E4696ECD20}"/>
              </a:ext>
            </a:extLst>
          </p:cNvPr>
          <p:cNvPicPr>
            <a:picLocks noChangeAspect="1"/>
          </p:cNvPicPr>
          <p:nvPr/>
        </p:nvPicPr>
        <p:blipFill>
          <a:blip r:embed="rId13"/>
          <a:stretch>
            <a:fillRect/>
          </a:stretch>
        </p:blipFill>
        <p:spPr>
          <a:xfrm>
            <a:off x="3461701" y="3933491"/>
            <a:ext cx="660721" cy="908492"/>
          </a:xfrm>
          <a:prstGeom prst="rect">
            <a:avLst/>
          </a:prstGeom>
        </p:spPr>
      </p:pic>
      <p:sp>
        <p:nvSpPr>
          <p:cNvPr id="19" name="Flèche : droite 18">
            <a:extLst>
              <a:ext uri="{FF2B5EF4-FFF2-40B4-BE49-F238E27FC236}">
                <a16:creationId xmlns:a16="http://schemas.microsoft.com/office/drawing/2014/main" id="{F75D5C2F-ECF3-4248-A308-179EBDEAE8E7}"/>
              </a:ext>
            </a:extLst>
          </p:cNvPr>
          <p:cNvSpPr/>
          <p:nvPr/>
        </p:nvSpPr>
        <p:spPr>
          <a:xfrm rot="5400000">
            <a:off x="3562754" y="4991317"/>
            <a:ext cx="513674" cy="46974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2">
            <a:extLst>
              <a:ext uri="{FF2B5EF4-FFF2-40B4-BE49-F238E27FC236}">
                <a16:creationId xmlns:a16="http://schemas.microsoft.com/office/drawing/2014/main" id="{AB2D6D02-8F7C-44D5-BC80-34E1D84F008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08417" y="2347856"/>
            <a:ext cx="2199197" cy="1469605"/>
          </a:xfrm>
          <a:prstGeom prst="rect">
            <a:avLst/>
          </a:prstGeom>
          <a:noFill/>
          <a:ln w="28575">
            <a:noFill/>
          </a:ln>
          <a:extLst>
            <a:ext uri="{909E8E84-426E-40DD-AFC4-6F175D3DCCD1}">
              <a14:hiddenFill xmlns:a14="http://schemas.microsoft.com/office/drawing/2010/main">
                <a:solidFill>
                  <a:srgbClr val="FFFFFF"/>
                </a:solidFill>
              </a14:hiddenFill>
            </a:ext>
          </a:extLst>
        </p:spPr>
      </p:pic>
      <p:sp>
        <p:nvSpPr>
          <p:cNvPr id="21" name="ZoneTexte 6">
            <a:extLst>
              <a:ext uri="{FF2B5EF4-FFF2-40B4-BE49-F238E27FC236}">
                <a16:creationId xmlns:a16="http://schemas.microsoft.com/office/drawing/2014/main" id="{D3330040-D179-461E-9E50-C39A73F47163}"/>
              </a:ext>
            </a:extLst>
          </p:cNvPr>
          <p:cNvSpPr txBox="1"/>
          <p:nvPr/>
        </p:nvSpPr>
        <p:spPr>
          <a:xfrm>
            <a:off x="10328223" y="3162950"/>
            <a:ext cx="1050921" cy="738664"/>
          </a:xfrm>
          <a:prstGeom prst="rect">
            <a:avLst/>
          </a:prstGeom>
          <a:noFill/>
        </p:spPr>
        <p:txBody>
          <a:bodyPr wrap="square" rtlCol="0">
            <a:spAutoFit/>
          </a:bodyPr>
          <a:lstStyle/>
          <a:p>
            <a:r>
              <a:rPr lang="fr-BE" sz="1400" i="1" dirty="0">
                <a:latin typeface="Times New Roman" panose="02020603050405020304" pitchFamily="18" charset="0"/>
                <a:cs typeface="Times New Roman" panose="02020603050405020304" pitchFamily="18" charset="0"/>
              </a:rPr>
              <a:t>Open pond culture of </a:t>
            </a:r>
            <a:r>
              <a:rPr lang="fr-BE" sz="1400" i="1" dirty="0" err="1">
                <a:latin typeface="Times New Roman" panose="02020603050405020304" pitchFamily="18" charset="0"/>
                <a:cs typeface="Times New Roman" panose="02020603050405020304" pitchFamily="18" charset="0"/>
              </a:rPr>
              <a:t>microalgae</a:t>
            </a:r>
            <a:r>
              <a:rPr lang="fr-BE" sz="1400" i="1" dirty="0">
                <a:latin typeface="Times New Roman" panose="02020603050405020304" pitchFamily="18" charset="0"/>
                <a:cs typeface="Times New Roman" panose="02020603050405020304" pitchFamily="18" charset="0"/>
              </a:rPr>
              <a:t> </a:t>
            </a:r>
          </a:p>
        </p:txBody>
      </p:sp>
      <p:pic>
        <p:nvPicPr>
          <p:cNvPr id="23" name="Picture 4" descr="Cloud, clouds, rain clouds, sky clouds, sky clouds weather, weather clouds  icon - Download on Iconfinder">
            <a:extLst>
              <a:ext uri="{FF2B5EF4-FFF2-40B4-BE49-F238E27FC236}">
                <a16:creationId xmlns:a16="http://schemas.microsoft.com/office/drawing/2014/main" id="{97950D8C-E988-4C86-A30C-07D25155EB0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74545" y="1007806"/>
            <a:ext cx="2403607" cy="2239297"/>
          </a:xfrm>
          <a:prstGeom prst="rect">
            <a:avLst/>
          </a:prstGeom>
          <a:noFill/>
          <a:extLst>
            <a:ext uri="{909E8E84-426E-40DD-AFC4-6F175D3DCCD1}">
              <a14:hiddenFill xmlns:a14="http://schemas.microsoft.com/office/drawing/2010/main">
                <a:solidFill>
                  <a:srgbClr val="FFFFFF"/>
                </a:solidFill>
              </a14:hiddenFill>
            </a:ext>
          </a:extLst>
        </p:spPr>
      </p:pic>
      <p:sp>
        <p:nvSpPr>
          <p:cNvPr id="24" name="ZoneTexte 16">
            <a:extLst>
              <a:ext uri="{FF2B5EF4-FFF2-40B4-BE49-F238E27FC236}">
                <a16:creationId xmlns:a16="http://schemas.microsoft.com/office/drawing/2014/main" id="{4A11BB7F-A916-4606-97B6-80135C1EB569}"/>
              </a:ext>
            </a:extLst>
          </p:cNvPr>
          <p:cNvSpPr txBox="1"/>
          <p:nvPr/>
        </p:nvSpPr>
        <p:spPr>
          <a:xfrm>
            <a:off x="8313907" y="6143581"/>
            <a:ext cx="2124882" cy="461665"/>
          </a:xfrm>
          <a:prstGeom prst="rect">
            <a:avLst/>
          </a:prstGeom>
          <a:noFill/>
        </p:spPr>
        <p:txBody>
          <a:bodyPr wrap="square" rtlCol="0">
            <a:spAutoFit/>
          </a:bodyPr>
          <a:lstStyle/>
          <a:p>
            <a:r>
              <a:rPr lang="fr-BE" sz="2400" b="1" dirty="0" err="1">
                <a:cs typeface="Times New Roman" panose="02020603050405020304" pitchFamily="18" charset="0"/>
              </a:rPr>
              <a:t>Heterotrophy</a:t>
            </a:r>
            <a:endParaRPr lang="fr-BE" sz="2400" b="1" dirty="0">
              <a:cs typeface="Times New Roman" panose="02020603050405020304" pitchFamily="18" charset="0"/>
            </a:endParaRPr>
          </a:p>
        </p:txBody>
      </p:sp>
      <p:pic>
        <p:nvPicPr>
          <p:cNvPr id="25" name="Picture 28">
            <a:extLst>
              <a:ext uri="{FF2B5EF4-FFF2-40B4-BE49-F238E27FC236}">
                <a16:creationId xmlns:a16="http://schemas.microsoft.com/office/drawing/2014/main" id="{543EB4CB-EC2F-40C6-B2FB-88E3AFEAF97B}"/>
              </a:ext>
            </a:extLst>
          </p:cNvPr>
          <p:cNvPicPr>
            <a:picLocks noChangeAspect="1"/>
          </p:cNvPicPr>
          <p:nvPr/>
        </p:nvPicPr>
        <p:blipFill>
          <a:blip r:embed="rId16"/>
          <a:stretch>
            <a:fillRect/>
          </a:stretch>
        </p:blipFill>
        <p:spPr>
          <a:xfrm>
            <a:off x="8251449" y="4745647"/>
            <a:ext cx="2066943" cy="1445276"/>
          </a:xfrm>
          <a:prstGeom prst="rect">
            <a:avLst/>
          </a:prstGeom>
          <a:noFill/>
          <a:ln w="28575">
            <a:solidFill>
              <a:schemeClr val="tx1"/>
            </a:solidFill>
          </a:ln>
        </p:spPr>
      </p:pic>
      <p:sp>
        <p:nvSpPr>
          <p:cNvPr id="26" name="Flèche : droite 25">
            <a:extLst>
              <a:ext uri="{FF2B5EF4-FFF2-40B4-BE49-F238E27FC236}">
                <a16:creationId xmlns:a16="http://schemas.microsoft.com/office/drawing/2014/main" id="{44D3E405-DBA2-4D63-98FA-61D76DB30D49}"/>
              </a:ext>
            </a:extLst>
          </p:cNvPr>
          <p:cNvSpPr/>
          <p:nvPr/>
        </p:nvSpPr>
        <p:spPr>
          <a:xfrm rot="5400000">
            <a:off x="8953728" y="4054318"/>
            <a:ext cx="604447" cy="46973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7D64A3F-C60B-42CE-9846-62EEBAA923F3}"/>
              </a:ext>
            </a:extLst>
          </p:cNvPr>
          <p:cNvSpPr/>
          <p:nvPr/>
        </p:nvSpPr>
        <p:spPr>
          <a:xfrm>
            <a:off x="1623248" y="949796"/>
            <a:ext cx="4807369" cy="580651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 coins arrondis 1">
            <a:extLst>
              <a:ext uri="{FF2B5EF4-FFF2-40B4-BE49-F238E27FC236}">
                <a16:creationId xmlns:a16="http://schemas.microsoft.com/office/drawing/2014/main" id="{EE085D7F-077D-4F9A-B637-0DD428D0A3DD}"/>
              </a:ext>
            </a:extLst>
          </p:cNvPr>
          <p:cNvSpPr/>
          <p:nvPr/>
        </p:nvSpPr>
        <p:spPr>
          <a:xfrm>
            <a:off x="4326352" y="1938897"/>
            <a:ext cx="1798973" cy="105508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Connecteur droit avec flèche 30">
            <a:extLst>
              <a:ext uri="{FF2B5EF4-FFF2-40B4-BE49-F238E27FC236}">
                <a16:creationId xmlns:a16="http://schemas.microsoft.com/office/drawing/2014/main" id="{93482903-4210-442F-B467-82EC0A9AAF23}"/>
              </a:ext>
            </a:extLst>
          </p:cNvPr>
          <p:cNvCxnSpPr>
            <a:cxnSpLocks/>
          </p:cNvCxnSpPr>
          <p:nvPr/>
        </p:nvCxnSpPr>
        <p:spPr>
          <a:xfrm flipH="1">
            <a:off x="3064150" y="2496668"/>
            <a:ext cx="1262202" cy="14551"/>
          </a:xfrm>
          <a:prstGeom prst="straightConnector1">
            <a:avLst/>
          </a:prstGeom>
          <a:ln w="28575">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92783567-7B1A-462F-86E4-19CDD9F62EFC}"/>
              </a:ext>
            </a:extLst>
          </p:cNvPr>
          <p:cNvSpPr txBox="1"/>
          <p:nvPr/>
        </p:nvSpPr>
        <p:spPr>
          <a:xfrm>
            <a:off x="3161265" y="2477308"/>
            <a:ext cx="1248697" cy="338554"/>
          </a:xfrm>
          <a:prstGeom prst="rect">
            <a:avLst/>
          </a:prstGeom>
          <a:noFill/>
        </p:spPr>
        <p:txBody>
          <a:bodyPr wrap="square" rtlCol="0">
            <a:spAutoFit/>
          </a:bodyPr>
          <a:lstStyle/>
          <a:p>
            <a:r>
              <a:rPr lang="fr-BE" sz="1600" dirty="0" err="1">
                <a:solidFill>
                  <a:srgbClr val="FF0000"/>
                </a:solidFill>
              </a:rPr>
              <a:t>Feedstock</a:t>
            </a:r>
            <a:endParaRPr lang="en-US" sz="1600" dirty="0">
              <a:solidFill>
                <a:srgbClr val="FF0000"/>
              </a:solidFill>
            </a:endParaRPr>
          </a:p>
        </p:txBody>
      </p:sp>
    </p:spTree>
    <p:extLst>
      <p:ext uri="{BB962C8B-B14F-4D97-AF65-F5344CB8AC3E}">
        <p14:creationId xmlns:p14="http://schemas.microsoft.com/office/powerpoint/2010/main" val="392429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animBg="1"/>
      <p:bldP spid="21" grpId="0"/>
      <p:bldP spid="24"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17AFBA28-D3DE-476A-B8C2-B733AAE2C27B}"/>
              </a:ext>
            </a:extLst>
          </p:cNvPr>
          <p:cNvPicPr>
            <a:picLocks noChangeAspect="1"/>
          </p:cNvPicPr>
          <p:nvPr/>
        </p:nvPicPr>
        <p:blipFill>
          <a:blip r:embed="rId3"/>
          <a:stretch>
            <a:fillRect/>
          </a:stretch>
        </p:blipFill>
        <p:spPr>
          <a:xfrm>
            <a:off x="2362815" y="2706720"/>
            <a:ext cx="987780" cy="1414929"/>
          </a:xfrm>
          <a:prstGeom prst="rect">
            <a:avLst/>
          </a:prstGeom>
        </p:spPr>
      </p:pic>
      <p:sp>
        <p:nvSpPr>
          <p:cNvPr id="6" name="TextBox 4">
            <a:extLst>
              <a:ext uri="{FF2B5EF4-FFF2-40B4-BE49-F238E27FC236}">
                <a16:creationId xmlns:a16="http://schemas.microsoft.com/office/drawing/2014/main" id="{F77AF358-48D3-45DC-90CB-2CD071367755}"/>
              </a:ext>
            </a:extLst>
          </p:cNvPr>
          <p:cNvSpPr txBox="1"/>
          <p:nvPr/>
        </p:nvSpPr>
        <p:spPr>
          <a:xfrm>
            <a:off x="2340526" y="4061511"/>
            <a:ext cx="1193287" cy="369332"/>
          </a:xfrm>
          <a:prstGeom prst="rect">
            <a:avLst/>
          </a:prstGeom>
          <a:noFill/>
        </p:spPr>
        <p:txBody>
          <a:bodyPr wrap="square" rtlCol="0">
            <a:spAutoFit/>
          </a:bodyPr>
          <a:lstStyle/>
          <a:p>
            <a:r>
              <a:rPr lang="en-US" i="1" dirty="0"/>
              <a:t>Chlorella</a:t>
            </a:r>
          </a:p>
        </p:txBody>
      </p:sp>
      <p:sp>
        <p:nvSpPr>
          <p:cNvPr id="7" name="TextBox 9">
            <a:extLst>
              <a:ext uri="{FF2B5EF4-FFF2-40B4-BE49-F238E27FC236}">
                <a16:creationId xmlns:a16="http://schemas.microsoft.com/office/drawing/2014/main" id="{D22F67EA-CC78-4BF4-91AC-C6C82637503A}"/>
              </a:ext>
            </a:extLst>
          </p:cNvPr>
          <p:cNvSpPr txBox="1"/>
          <p:nvPr/>
        </p:nvSpPr>
        <p:spPr>
          <a:xfrm>
            <a:off x="3495569" y="3213510"/>
            <a:ext cx="249288" cy="523220"/>
          </a:xfrm>
          <a:prstGeom prst="rect">
            <a:avLst/>
          </a:prstGeom>
          <a:noFill/>
        </p:spPr>
        <p:txBody>
          <a:bodyPr wrap="square" rtlCol="0">
            <a:spAutoFit/>
          </a:bodyPr>
          <a:lstStyle/>
          <a:p>
            <a:r>
              <a:rPr lang="en-US" sz="2800" dirty="0"/>
              <a:t>+</a:t>
            </a:r>
          </a:p>
        </p:txBody>
      </p:sp>
      <p:sp>
        <p:nvSpPr>
          <p:cNvPr id="8" name="TextBox 7">
            <a:extLst>
              <a:ext uri="{FF2B5EF4-FFF2-40B4-BE49-F238E27FC236}">
                <a16:creationId xmlns:a16="http://schemas.microsoft.com/office/drawing/2014/main" id="{CC439B6A-A7F9-436D-A25D-AF5D6D91ED08}"/>
              </a:ext>
            </a:extLst>
          </p:cNvPr>
          <p:cNvSpPr txBox="1"/>
          <p:nvPr/>
        </p:nvSpPr>
        <p:spPr>
          <a:xfrm>
            <a:off x="3960418" y="2828835"/>
            <a:ext cx="1626332" cy="1200329"/>
          </a:xfrm>
          <a:prstGeom prst="rect">
            <a:avLst/>
          </a:prstGeom>
          <a:noFill/>
        </p:spPr>
        <p:txBody>
          <a:bodyPr wrap="square" rtlCol="0">
            <a:spAutoFit/>
          </a:bodyPr>
          <a:lstStyle/>
          <a:p>
            <a:r>
              <a:rPr lang="en-US" dirty="0"/>
              <a:t>TMP</a:t>
            </a:r>
          </a:p>
          <a:p>
            <a:r>
              <a:rPr lang="en-US" dirty="0"/>
              <a:t>pH7</a:t>
            </a:r>
          </a:p>
          <a:p>
            <a:r>
              <a:rPr lang="en-US" dirty="0"/>
              <a:t>25°C</a:t>
            </a:r>
          </a:p>
          <a:p>
            <a:r>
              <a:rPr lang="en-US" dirty="0" err="1"/>
              <a:t>Xyl</a:t>
            </a:r>
            <a:r>
              <a:rPr lang="en-US" dirty="0"/>
              <a:t>/Ace/Glu</a:t>
            </a:r>
          </a:p>
        </p:txBody>
      </p:sp>
      <p:cxnSp>
        <p:nvCxnSpPr>
          <p:cNvPr id="9" name="Straight Arrow Connector 11">
            <a:extLst>
              <a:ext uri="{FF2B5EF4-FFF2-40B4-BE49-F238E27FC236}">
                <a16:creationId xmlns:a16="http://schemas.microsoft.com/office/drawing/2014/main" id="{D951BE94-497C-48DC-8E71-21B2C764F1B2}"/>
              </a:ext>
            </a:extLst>
          </p:cNvPr>
          <p:cNvCxnSpPr>
            <a:cxnSpLocks/>
          </p:cNvCxnSpPr>
          <p:nvPr/>
        </p:nvCxnSpPr>
        <p:spPr>
          <a:xfrm flipV="1">
            <a:off x="5384318" y="3450564"/>
            <a:ext cx="1032867"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Curved 14">
            <a:extLst>
              <a:ext uri="{FF2B5EF4-FFF2-40B4-BE49-F238E27FC236}">
                <a16:creationId xmlns:a16="http://schemas.microsoft.com/office/drawing/2014/main" id="{F609BB0D-AD0E-484F-9352-459A6CEB641E}"/>
              </a:ext>
            </a:extLst>
          </p:cNvPr>
          <p:cNvCxnSpPr>
            <a:cxnSpLocks/>
          </p:cNvCxnSpPr>
          <p:nvPr/>
        </p:nvCxnSpPr>
        <p:spPr>
          <a:xfrm>
            <a:off x="5384318" y="3450565"/>
            <a:ext cx="614796" cy="631561"/>
          </a:xfrm>
          <a:prstGeom prst="curved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6">
            <a:extLst>
              <a:ext uri="{FF2B5EF4-FFF2-40B4-BE49-F238E27FC236}">
                <a16:creationId xmlns:a16="http://schemas.microsoft.com/office/drawing/2014/main" id="{2AC319C6-882B-4986-835D-EF820D95ECAD}"/>
              </a:ext>
            </a:extLst>
          </p:cNvPr>
          <p:cNvSpPr txBox="1"/>
          <p:nvPr/>
        </p:nvSpPr>
        <p:spPr>
          <a:xfrm>
            <a:off x="5448904" y="4061511"/>
            <a:ext cx="1384691" cy="646331"/>
          </a:xfrm>
          <a:prstGeom prst="rect">
            <a:avLst/>
          </a:prstGeom>
          <a:noFill/>
        </p:spPr>
        <p:txBody>
          <a:bodyPr wrap="square" rtlCol="0">
            <a:spAutoFit/>
          </a:bodyPr>
          <a:lstStyle/>
          <a:p>
            <a:r>
              <a:rPr lang="en-US" i="1" dirty="0"/>
              <a:t>Chlorella </a:t>
            </a:r>
            <a:r>
              <a:rPr lang="en-US" dirty="0"/>
              <a:t>biomass</a:t>
            </a:r>
            <a:endParaRPr lang="en-US" i="1" dirty="0"/>
          </a:p>
        </p:txBody>
      </p:sp>
      <p:pic>
        <p:nvPicPr>
          <p:cNvPr id="12" name="Picture 17">
            <a:extLst>
              <a:ext uri="{FF2B5EF4-FFF2-40B4-BE49-F238E27FC236}">
                <a16:creationId xmlns:a16="http://schemas.microsoft.com/office/drawing/2014/main" id="{1EE63225-5128-469F-8106-6C57AFA9656D}"/>
              </a:ext>
            </a:extLst>
          </p:cNvPr>
          <p:cNvPicPr>
            <a:picLocks noChangeAspect="1"/>
          </p:cNvPicPr>
          <p:nvPr/>
        </p:nvPicPr>
        <p:blipFill>
          <a:blip r:embed="rId3"/>
          <a:stretch>
            <a:fillRect/>
          </a:stretch>
        </p:blipFill>
        <p:spPr>
          <a:xfrm>
            <a:off x="6866998" y="2641160"/>
            <a:ext cx="987780" cy="1414929"/>
          </a:xfrm>
          <a:prstGeom prst="rect">
            <a:avLst/>
          </a:prstGeom>
        </p:spPr>
      </p:pic>
      <p:sp>
        <p:nvSpPr>
          <p:cNvPr id="13" name="TextBox 18">
            <a:extLst>
              <a:ext uri="{FF2B5EF4-FFF2-40B4-BE49-F238E27FC236}">
                <a16:creationId xmlns:a16="http://schemas.microsoft.com/office/drawing/2014/main" id="{3C7B5174-A3D5-4C3D-AD1F-BEF27657BD17}"/>
              </a:ext>
            </a:extLst>
          </p:cNvPr>
          <p:cNvSpPr txBox="1"/>
          <p:nvPr/>
        </p:nvSpPr>
        <p:spPr>
          <a:xfrm>
            <a:off x="6799038" y="4036713"/>
            <a:ext cx="1193287" cy="369332"/>
          </a:xfrm>
          <a:prstGeom prst="rect">
            <a:avLst/>
          </a:prstGeom>
          <a:noFill/>
        </p:spPr>
        <p:txBody>
          <a:bodyPr wrap="square" rtlCol="0">
            <a:spAutoFit/>
          </a:bodyPr>
          <a:lstStyle/>
          <a:p>
            <a:r>
              <a:rPr lang="en-US" i="1" dirty="0" err="1"/>
              <a:t>Galdieria</a:t>
            </a:r>
            <a:endParaRPr lang="en-US" i="1" dirty="0"/>
          </a:p>
        </p:txBody>
      </p:sp>
      <p:sp>
        <p:nvSpPr>
          <p:cNvPr id="14" name="TextBox 19">
            <a:extLst>
              <a:ext uri="{FF2B5EF4-FFF2-40B4-BE49-F238E27FC236}">
                <a16:creationId xmlns:a16="http://schemas.microsoft.com/office/drawing/2014/main" id="{C7F04CF6-16CF-4D1A-9DE0-F24E3EF96027}"/>
              </a:ext>
            </a:extLst>
          </p:cNvPr>
          <p:cNvSpPr txBox="1"/>
          <p:nvPr/>
        </p:nvSpPr>
        <p:spPr>
          <a:xfrm>
            <a:off x="7799740" y="3185405"/>
            <a:ext cx="249288" cy="523220"/>
          </a:xfrm>
          <a:prstGeom prst="rect">
            <a:avLst/>
          </a:prstGeom>
          <a:noFill/>
        </p:spPr>
        <p:txBody>
          <a:bodyPr wrap="square" rtlCol="0">
            <a:spAutoFit/>
          </a:bodyPr>
          <a:lstStyle/>
          <a:p>
            <a:r>
              <a:rPr lang="en-US" sz="2800" dirty="0"/>
              <a:t>+</a:t>
            </a:r>
          </a:p>
        </p:txBody>
      </p:sp>
      <p:sp>
        <p:nvSpPr>
          <p:cNvPr id="15" name="TextBox 20">
            <a:extLst>
              <a:ext uri="{FF2B5EF4-FFF2-40B4-BE49-F238E27FC236}">
                <a16:creationId xmlns:a16="http://schemas.microsoft.com/office/drawing/2014/main" id="{A39CA3B7-1C3E-440A-88A0-70D739BDDE2F}"/>
              </a:ext>
            </a:extLst>
          </p:cNvPr>
          <p:cNvSpPr txBox="1"/>
          <p:nvPr/>
        </p:nvSpPr>
        <p:spPr>
          <a:xfrm>
            <a:off x="8232340" y="2759564"/>
            <a:ext cx="1425071" cy="1200329"/>
          </a:xfrm>
          <a:prstGeom prst="rect">
            <a:avLst/>
          </a:prstGeom>
          <a:noFill/>
        </p:spPr>
        <p:txBody>
          <a:bodyPr wrap="square" rtlCol="0">
            <a:spAutoFit/>
          </a:bodyPr>
          <a:lstStyle/>
          <a:p>
            <a:r>
              <a:rPr lang="en-US" dirty="0"/>
              <a:t>Oligos, NaCl</a:t>
            </a:r>
          </a:p>
          <a:p>
            <a:r>
              <a:rPr lang="en-US" dirty="0"/>
              <a:t>H</a:t>
            </a:r>
            <a:r>
              <a:rPr lang="en-US" baseline="-25000" dirty="0"/>
              <a:t>2</a:t>
            </a:r>
            <a:r>
              <a:rPr lang="en-US" dirty="0"/>
              <a:t>SO</a:t>
            </a:r>
            <a:r>
              <a:rPr lang="en-US" baseline="-25000" dirty="0"/>
              <a:t>4</a:t>
            </a:r>
            <a:r>
              <a:rPr lang="en-US" dirty="0"/>
              <a:t>  pH2</a:t>
            </a:r>
          </a:p>
          <a:p>
            <a:r>
              <a:rPr lang="en-US" dirty="0"/>
              <a:t>42°C</a:t>
            </a:r>
          </a:p>
          <a:p>
            <a:r>
              <a:rPr lang="en-US" dirty="0" err="1"/>
              <a:t>Xyl</a:t>
            </a:r>
            <a:endParaRPr lang="en-US" dirty="0"/>
          </a:p>
        </p:txBody>
      </p:sp>
      <p:pic>
        <p:nvPicPr>
          <p:cNvPr id="16" name="Picture 38">
            <a:extLst>
              <a:ext uri="{FF2B5EF4-FFF2-40B4-BE49-F238E27FC236}">
                <a16:creationId xmlns:a16="http://schemas.microsoft.com/office/drawing/2014/main" id="{B44B40FB-B4A7-4DA3-A160-6F72FB47C557}"/>
              </a:ext>
            </a:extLst>
          </p:cNvPr>
          <p:cNvPicPr>
            <a:picLocks noChangeAspect="1"/>
          </p:cNvPicPr>
          <p:nvPr/>
        </p:nvPicPr>
        <p:blipFill>
          <a:blip r:embed="rId4"/>
          <a:stretch>
            <a:fillRect/>
          </a:stretch>
        </p:blipFill>
        <p:spPr>
          <a:xfrm rot="4669849" flipV="1">
            <a:off x="5724062" y="2856594"/>
            <a:ext cx="725487" cy="794553"/>
          </a:xfrm>
          <a:prstGeom prst="rect">
            <a:avLst/>
          </a:prstGeom>
        </p:spPr>
      </p:pic>
      <p:sp>
        <p:nvSpPr>
          <p:cNvPr id="17" name="TextBox 39">
            <a:extLst>
              <a:ext uri="{FF2B5EF4-FFF2-40B4-BE49-F238E27FC236}">
                <a16:creationId xmlns:a16="http://schemas.microsoft.com/office/drawing/2014/main" id="{6670759F-367A-4D9D-863D-D6B577C4B07A}"/>
              </a:ext>
            </a:extLst>
          </p:cNvPr>
          <p:cNvSpPr txBox="1"/>
          <p:nvPr/>
        </p:nvSpPr>
        <p:spPr>
          <a:xfrm>
            <a:off x="5194824" y="2574898"/>
            <a:ext cx="1193287" cy="369332"/>
          </a:xfrm>
          <a:prstGeom prst="rect">
            <a:avLst/>
          </a:prstGeom>
          <a:noFill/>
        </p:spPr>
        <p:txBody>
          <a:bodyPr wrap="square" rtlCol="0">
            <a:spAutoFit/>
          </a:bodyPr>
          <a:lstStyle/>
          <a:p>
            <a:r>
              <a:rPr lang="en-US" i="1" dirty="0" err="1"/>
              <a:t>Galdieria</a:t>
            </a:r>
            <a:endParaRPr lang="en-US" i="1" dirty="0"/>
          </a:p>
        </p:txBody>
      </p:sp>
      <p:sp>
        <p:nvSpPr>
          <p:cNvPr id="19" name="Rectangle 18">
            <a:extLst>
              <a:ext uri="{FF2B5EF4-FFF2-40B4-BE49-F238E27FC236}">
                <a16:creationId xmlns:a16="http://schemas.microsoft.com/office/drawing/2014/main" id="{3BA73BA2-6C68-4190-924E-C7E3200E6C26}"/>
              </a:ext>
            </a:extLst>
          </p:cNvPr>
          <p:cNvSpPr/>
          <p:nvPr/>
        </p:nvSpPr>
        <p:spPr>
          <a:xfrm>
            <a:off x="532563" y="-12722"/>
            <a:ext cx="11332585" cy="584775"/>
          </a:xfrm>
          <a:prstGeom prst="rect">
            <a:avLst/>
          </a:prstGeom>
        </p:spPr>
        <p:txBody>
          <a:bodyPr wrap="square">
            <a:spAutoFit/>
          </a:bodyPr>
          <a:lstStyle/>
          <a:p>
            <a:pPr algn="ctr"/>
            <a:r>
              <a:rPr lang="en-US" sz="3200" dirty="0">
                <a:cs typeface="Times New Roman" panose="02020603050405020304" pitchFamily="18" charset="0"/>
              </a:rPr>
              <a:t>How to valorize all the carbon sources found in the hydrolysate ?</a:t>
            </a:r>
          </a:p>
        </p:txBody>
      </p:sp>
      <p:sp>
        <p:nvSpPr>
          <p:cNvPr id="20" name="TextBox 4">
            <a:extLst>
              <a:ext uri="{FF2B5EF4-FFF2-40B4-BE49-F238E27FC236}">
                <a16:creationId xmlns:a16="http://schemas.microsoft.com/office/drawing/2014/main" id="{060039F5-040F-4791-9C8B-BA4929B7BD78}"/>
              </a:ext>
            </a:extLst>
          </p:cNvPr>
          <p:cNvSpPr txBox="1"/>
          <p:nvPr/>
        </p:nvSpPr>
        <p:spPr>
          <a:xfrm>
            <a:off x="343977" y="634114"/>
            <a:ext cx="11006412" cy="923330"/>
          </a:xfrm>
          <a:prstGeom prst="rect">
            <a:avLst/>
          </a:prstGeom>
          <a:noFill/>
        </p:spPr>
        <p:txBody>
          <a:bodyPr wrap="square" rtlCol="0">
            <a:spAutoFit/>
          </a:bodyPr>
          <a:lstStyle/>
          <a:p>
            <a:pPr marL="285750" indent="-285750">
              <a:buFont typeface="Arial" panose="020B0604020202020204" pitchFamily="34" charset="0"/>
              <a:buChar char="•"/>
            </a:pPr>
            <a:r>
              <a:rPr lang="fr-BE" i="1" dirty="0" err="1"/>
              <a:t>Chlorella</a:t>
            </a:r>
            <a:r>
              <a:rPr lang="fr-BE" i="1" dirty="0"/>
              <a:t> </a:t>
            </a:r>
            <a:r>
              <a:rPr lang="fr-BE" i="1" dirty="0" err="1"/>
              <a:t>protothecoides</a:t>
            </a:r>
            <a:r>
              <a:rPr lang="fr-BE" i="1" dirty="0"/>
              <a:t> </a:t>
            </a:r>
            <a:r>
              <a:rPr lang="fr-BE" dirty="0" err="1"/>
              <a:t>is</a:t>
            </a:r>
            <a:r>
              <a:rPr lang="fr-BE" dirty="0"/>
              <a:t> able to </a:t>
            </a:r>
            <a:r>
              <a:rPr lang="fr-BE" dirty="0" err="1"/>
              <a:t>assimilate</a:t>
            </a:r>
            <a:r>
              <a:rPr lang="fr-BE" dirty="0"/>
              <a:t> </a:t>
            </a:r>
            <a:r>
              <a:rPr lang="fr-BE" dirty="0" err="1"/>
              <a:t>acetate</a:t>
            </a:r>
            <a:r>
              <a:rPr lang="fr-BE" dirty="0"/>
              <a:t> and glucose, and </a:t>
            </a:r>
            <a:r>
              <a:rPr lang="fr-BE" dirty="0" err="1"/>
              <a:t>produces</a:t>
            </a:r>
            <a:r>
              <a:rPr lang="fr-BE" dirty="0"/>
              <a:t> </a:t>
            </a:r>
            <a:r>
              <a:rPr lang="fr-BE" dirty="0" err="1"/>
              <a:t>interesting</a:t>
            </a:r>
            <a:r>
              <a:rPr lang="fr-BE" dirty="0"/>
              <a:t> </a:t>
            </a:r>
            <a:r>
              <a:rPr lang="fr-BE" dirty="0" err="1"/>
              <a:t>amounts</a:t>
            </a:r>
            <a:r>
              <a:rPr lang="fr-BE" dirty="0"/>
              <a:t> of </a:t>
            </a:r>
            <a:r>
              <a:rPr lang="fr-BE" dirty="0" err="1"/>
              <a:t>lipids</a:t>
            </a:r>
            <a:r>
              <a:rPr lang="fr-BE" dirty="0"/>
              <a:t>.</a:t>
            </a:r>
          </a:p>
          <a:p>
            <a:pPr marL="285750" indent="-285750">
              <a:buFont typeface="Arial" panose="020B0604020202020204" pitchFamily="34" charset="0"/>
              <a:buChar char="•"/>
            </a:pPr>
            <a:r>
              <a:rPr lang="fr-BE" i="1" dirty="0" err="1"/>
              <a:t>Galdieria</a:t>
            </a:r>
            <a:r>
              <a:rPr lang="fr-BE" i="1" dirty="0"/>
              <a:t> </a:t>
            </a:r>
            <a:r>
              <a:rPr lang="fr-BE" i="1" dirty="0" err="1"/>
              <a:t>sulphuraria</a:t>
            </a:r>
            <a:r>
              <a:rPr lang="fr-BE" i="1" dirty="0"/>
              <a:t> </a:t>
            </a:r>
            <a:r>
              <a:rPr lang="fr-BE" dirty="0" err="1"/>
              <a:t>growth</a:t>
            </a:r>
            <a:r>
              <a:rPr lang="fr-BE" dirty="0"/>
              <a:t> </a:t>
            </a:r>
            <a:r>
              <a:rPr lang="fr-BE" dirty="0" err="1"/>
              <a:t>is</a:t>
            </a:r>
            <a:r>
              <a:rPr lang="fr-BE" dirty="0"/>
              <a:t> </a:t>
            </a:r>
            <a:r>
              <a:rPr lang="fr-BE" dirty="0" err="1"/>
              <a:t>inhibited</a:t>
            </a:r>
            <a:r>
              <a:rPr lang="fr-BE" dirty="0"/>
              <a:t> by the </a:t>
            </a:r>
            <a:r>
              <a:rPr lang="fr-BE" dirty="0" err="1"/>
              <a:t>presence</a:t>
            </a:r>
            <a:r>
              <a:rPr lang="fr-BE" dirty="0"/>
              <a:t> of </a:t>
            </a:r>
            <a:r>
              <a:rPr lang="fr-BE" dirty="0" err="1"/>
              <a:t>acetate</a:t>
            </a:r>
            <a:r>
              <a:rPr lang="fr-BE" dirty="0"/>
              <a:t> in the medium. </a:t>
            </a:r>
            <a:r>
              <a:rPr lang="fr-BE" dirty="0" err="1"/>
              <a:t>Nevertheless</a:t>
            </a:r>
            <a:r>
              <a:rPr lang="fr-BE" dirty="0"/>
              <a:t>, </a:t>
            </a:r>
            <a:r>
              <a:rPr lang="fr-BE" dirty="0" err="1"/>
              <a:t>it</a:t>
            </a:r>
            <a:r>
              <a:rPr lang="fr-BE" dirty="0"/>
              <a:t> </a:t>
            </a:r>
            <a:r>
              <a:rPr lang="fr-BE" dirty="0" err="1"/>
              <a:t>is</a:t>
            </a:r>
            <a:r>
              <a:rPr lang="fr-BE" dirty="0"/>
              <a:t> a good candidate for xylose </a:t>
            </a:r>
            <a:r>
              <a:rPr lang="fr-BE" dirty="0" err="1"/>
              <a:t>valorization</a:t>
            </a:r>
            <a:r>
              <a:rPr lang="fr-BE" dirty="0"/>
              <a:t>. </a:t>
            </a:r>
          </a:p>
        </p:txBody>
      </p:sp>
      <p:sp>
        <p:nvSpPr>
          <p:cNvPr id="23" name="Espace réservé du numéro de diapositive 22">
            <a:extLst>
              <a:ext uri="{FF2B5EF4-FFF2-40B4-BE49-F238E27FC236}">
                <a16:creationId xmlns:a16="http://schemas.microsoft.com/office/drawing/2014/main" id="{036D3984-AD25-4760-8EC0-E5CF33DE220B}"/>
              </a:ext>
            </a:extLst>
          </p:cNvPr>
          <p:cNvSpPr>
            <a:spLocks noGrp="1"/>
          </p:cNvSpPr>
          <p:nvPr>
            <p:ph type="sldNum" sz="quarter" idx="12"/>
          </p:nvPr>
        </p:nvSpPr>
        <p:spPr/>
        <p:txBody>
          <a:bodyPr/>
          <a:lstStyle/>
          <a:p>
            <a:fld id="{1CB3E755-7887-4926-81A1-A78525687160}" type="slidenum">
              <a:rPr lang="en-US" smtClean="0"/>
              <a:t>30</a:t>
            </a:fld>
            <a:endParaRPr lang="en-US"/>
          </a:p>
        </p:txBody>
      </p:sp>
      <p:sp>
        <p:nvSpPr>
          <p:cNvPr id="27" name="TextBox 4">
            <a:extLst>
              <a:ext uri="{FF2B5EF4-FFF2-40B4-BE49-F238E27FC236}">
                <a16:creationId xmlns:a16="http://schemas.microsoft.com/office/drawing/2014/main" id="{27106C32-3073-43B4-82E7-1BA3CAA004BC}"/>
              </a:ext>
            </a:extLst>
          </p:cNvPr>
          <p:cNvSpPr txBox="1"/>
          <p:nvPr/>
        </p:nvSpPr>
        <p:spPr>
          <a:xfrm>
            <a:off x="695649" y="5340687"/>
            <a:ext cx="11006412" cy="707886"/>
          </a:xfrm>
          <a:prstGeom prst="rect">
            <a:avLst/>
          </a:prstGeom>
          <a:noFill/>
        </p:spPr>
        <p:txBody>
          <a:bodyPr wrap="square" rtlCol="0">
            <a:spAutoFit/>
          </a:bodyPr>
          <a:lstStyle/>
          <a:p>
            <a:pPr marL="342900" indent="-342900">
              <a:buFont typeface="Wingdings" panose="05000000000000000000" pitchFamily="2" charset="2"/>
              <a:buChar char="Ø"/>
            </a:pPr>
            <a:r>
              <a:rPr lang="fr-BE" sz="2000" dirty="0"/>
              <a:t>First </a:t>
            </a:r>
            <a:r>
              <a:rPr lang="fr-BE" sz="2000" dirty="0" err="1"/>
              <a:t>attempt</a:t>
            </a:r>
            <a:r>
              <a:rPr lang="fr-BE" sz="2000" dirty="0"/>
              <a:t> </a:t>
            </a:r>
            <a:r>
              <a:rPr lang="fr-BE" sz="2000" dirty="0" err="1"/>
              <a:t>conducted</a:t>
            </a:r>
            <a:r>
              <a:rPr lang="fr-BE" sz="2000" dirty="0"/>
              <a:t> </a:t>
            </a:r>
            <a:r>
              <a:rPr lang="fr-BE" sz="2000" dirty="0" err="1"/>
              <a:t>with</a:t>
            </a:r>
            <a:r>
              <a:rPr lang="fr-BE" sz="2000" dirty="0"/>
              <a:t> the M1 </a:t>
            </a:r>
            <a:r>
              <a:rPr lang="fr-BE" sz="2000" dirty="0" err="1"/>
              <a:t>intern</a:t>
            </a:r>
            <a:r>
              <a:rPr lang="fr-BE" sz="2000" dirty="0"/>
              <a:t>. 1/10 of the medium </a:t>
            </a:r>
            <a:r>
              <a:rPr lang="fr-BE" sz="2000" dirty="0" err="1"/>
              <a:t>was</a:t>
            </a:r>
            <a:r>
              <a:rPr lang="fr-BE" sz="2000" dirty="0"/>
              <a:t> </a:t>
            </a:r>
            <a:r>
              <a:rPr lang="fr-BE" sz="2000" dirty="0" err="1"/>
              <a:t>replaced</a:t>
            </a:r>
            <a:r>
              <a:rPr lang="fr-BE" sz="2000" dirty="0"/>
              <a:t> by the </a:t>
            </a:r>
            <a:r>
              <a:rPr lang="fr-BE" sz="2000" dirty="0" err="1"/>
              <a:t>neutralised</a:t>
            </a:r>
            <a:r>
              <a:rPr lang="fr-BE" sz="2000" dirty="0"/>
              <a:t> </a:t>
            </a:r>
            <a:r>
              <a:rPr lang="fr-BE" sz="2000" dirty="0" err="1"/>
              <a:t>hemicellulose</a:t>
            </a:r>
            <a:r>
              <a:rPr lang="fr-BE" sz="2000" dirty="0"/>
              <a:t> </a:t>
            </a:r>
            <a:r>
              <a:rPr lang="fr-BE" sz="2000" dirty="0" err="1"/>
              <a:t>hydrolysate</a:t>
            </a:r>
            <a:r>
              <a:rPr lang="fr-BE" sz="2000" dirty="0"/>
              <a:t>. </a:t>
            </a:r>
          </a:p>
        </p:txBody>
      </p:sp>
    </p:spTree>
    <p:extLst>
      <p:ext uri="{BB962C8B-B14F-4D97-AF65-F5344CB8AC3E}">
        <p14:creationId xmlns:p14="http://schemas.microsoft.com/office/powerpoint/2010/main" val="144679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1" grpId="0"/>
      <p:bldP spid="13" grpId="0"/>
      <p:bldP spid="14" grpId="0"/>
      <p:bldP spid="15"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429218B-87EE-44C0-A31A-A51F61C1B7BE}"/>
              </a:ext>
            </a:extLst>
          </p:cNvPr>
          <p:cNvSpPr>
            <a:spLocks noGrp="1"/>
          </p:cNvSpPr>
          <p:nvPr>
            <p:ph type="sldNum" sz="quarter" idx="12"/>
          </p:nvPr>
        </p:nvSpPr>
        <p:spPr/>
        <p:txBody>
          <a:bodyPr/>
          <a:lstStyle/>
          <a:p>
            <a:fld id="{1CB3E755-7887-4926-81A1-A78525687160}" type="slidenum">
              <a:rPr lang="en-US" smtClean="0"/>
              <a:t>31</a:t>
            </a:fld>
            <a:endParaRPr lang="en-US"/>
          </a:p>
        </p:txBody>
      </p:sp>
      <p:graphicFrame>
        <p:nvGraphicFramePr>
          <p:cNvPr id="5" name="Graphique 4">
            <a:extLst>
              <a:ext uri="{FF2B5EF4-FFF2-40B4-BE49-F238E27FC236}">
                <a16:creationId xmlns:a16="http://schemas.microsoft.com/office/drawing/2014/main" id="{205FF6C6-2B18-4C6B-B988-E2175B27177E}"/>
              </a:ext>
            </a:extLst>
          </p:cNvPr>
          <p:cNvGraphicFramePr>
            <a:graphicFrameLocks/>
          </p:cNvGraphicFramePr>
          <p:nvPr/>
        </p:nvGraphicFramePr>
        <p:xfrm>
          <a:off x="5987980" y="1040257"/>
          <a:ext cx="5053484" cy="2591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C512AB7D-04FE-4B29-96A5-9F0F50234062}"/>
              </a:ext>
            </a:extLst>
          </p:cNvPr>
          <p:cNvGraphicFramePr>
            <a:graphicFrameLocks/>
          </p:cNvGraphicFramePr>
          <p:nvPr/>
        </p:nvGraphicFramePr>
        <p:xfrm>
          <a:off x="6636574" y="3398666"/>
          <a:ext cx="4717226" cy="2489479"/>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72536A74-97E4-439C-A25A-6901B64D59FB}"/>
              </a:ext>
            </a:extLst>
          </p:cNvPr>
          <p:cNvSpPr/>
          <p:nvPr/>
        </p:nvSpPr>
        <p:spPr>
          <a:xfrm>
            <a:off x="532563" y="1218830"/>
            <a:ext cx="5751256" cy="1477328"/>
          </a:xfrm>
          <a:prstGeom prst="rect">
            <a:avLst/>
          </a:prstGeom>
        </p:spPr>
        <p:txBody>
          <a:bodyPr wrap="square">
            <a:spAutoFit/>
          </a:bodyPr>
          <a:lstStyle/>
          <a:p>
            <a:pPr marL="342900" indent="-342900">
              <a:buFont typeface="Wingdings" panose="05000000000000000000" pitchFamily="2" charset="2"/>
              <a:buChar char="Ø"/>
            </a:pPr>
            <a:r>
              <a:rPr lang="fr-BE" i="1" dirty="0"/>
              <a:t>C. </a:t>
            </a:r>
            <a:r>
              <a:rPr lang="fr-BE" i="1" dirty="0" err="1"/>
              <a:t>protothecoides</a:t>
            </a:r>
            <a:r>
              <a:rPr lang="fr-BE" i="1" dirty="0"/>
              <a:t> </a:t>
            </a:r>
            <a:r>
              <a:rPr lang="fr-BE" dirty="0" err="1"/>
              <a:t>was</a:t>
            </a:r>
            <a:r>
              <a:rPr lang="fr-BE" dirty="0"/>
              <a:t> able to </a:t>
            </a:r>
            <a:r>
              <a:rPr lang="fr-BE" dirty="0" err="1"/>
              <a:t>grow</a:t>
            </a:r>
            <a:r>
              <a:rPr lang="fr-BE" dirty="0"/>
              <a:t> and </a:t>
            </a:r>
            <a:r>
              <a:rPr lang="fr-BE" dirty="0" err="1"/>
              <a:t>remove</a:t>
            </a:r>
            <a:r>
              <a:rPr lang="fr-BE" dirty="0"/>
              <a:t> the </a:t>
            </a:r>
            <a:r>
              <a:rPr lang="fr-BE" dirty="0" err="1"/>
              <a:t>acetate</a:t>
            </a:r>
            <a:r>
              <a:rPr lang="fr-BE" dirty="0"/>
              <a:t> </a:t>
            </a:r>
            <a:r>
              <a:rPr lang="fr-BE" dirty="0" err="1"/>
              <a:t>from</a:t>
            </a:r>
            <a:r>
              <a:rPr lang="fr-BE" dirty="0"/>
              <a:t> the medium. </a:t>
            </a:r>
          </a:p>
          <a:p>
            <a:pPr marL="342900" indent="-342900">
              <a:buFont typeface="Wingdings" panose="05000000000000000000" pitchFamily="2" charset="2"/>
              <a:buChar char="Ø"/>
            </a:pPr>
            <a:r>
              <a:rPr lang="fr-BE" i="1" dirty="0"/>
              <a:t>G. </a:t>
            </a:r>
            <a:r>
              <a:rPr lang="fr-BE" i="1" dirty="0" err="1"/>
              <a:t>sulphuraria</a:t>
            </a:r>
            <a:r>
              <a:rPr lang="fr-BE" i="1" dirty="0"/>
              <a:t> </a:t>
            </a:r>
            <a:r>
              <a:rPr lang="fr-BE" dirty="0" err="1"/>
              <a:t>could</a:t>
            </a:r>
            <a:r>
              <a:rPr lang="fr-BE" dirty="0"/>
              <a:t> </a:t>
            </a:r>
            <a:r>
              <a:rPr lang="fr-BE" dirty="0" err="1"/>
              <a:t>grow</a:t>
            </a:r>
            <a:r>
              <a:rPr lang="fr-BE" dirty="0"/>
              <a:t> in the </a:t>
            </a:r>
            <a:r>
              <a:rPr lang="fr-BE" dirty="0" err="1"/>
              <a:t>acidified</a:t>
            </a:r>
            <a:r>
              <a:rPr lang="fr-BE" dirty="0"/>
              <a:t> medium </a:t>
            </a:r>
            <a:r>
              <a:rPr lang="fr-BE" dirty="0" err="1"/>
              <a:t>after</a:t>
            </a:r>
            <a:r>
              <a:rPr lang="fr-BE" dirty="0"/>
              <a:t> </a:t>
            </a:r>
            <a:r>
              <a:rPr lang="fr-BE" i="1" dirty="0"/>
              <a:t>C. </a:t>
            </a:r>
            <a:r>
              <a:rPr lang="fr-BE" i="1" dirty="0" err="1"/>
              <a:t>protothecoides</a:t>
            </a:r>
            <a:r>
              <a:rPr lang="fr-BE" i="1" dirty="0"/>
              <a:t> </a:t>
            </a:r>
            <a:r>
              <a:rPr lang="fr-BE" dirty="0" err="1"/>
              <a:t>removal</a:t>
            </a:r>
            <a:r>
              <a:rPr lang="fr-BE" dirty="0"/>
              <a:t>, </a:t>
            </a:r>
            <a:r>
              <a:rPr lang="fr-BE" dirty="0" err="1"/>
              <a:t>consuming</a:t>
            </a:r>
            <a:r>
              <a:rPr lang="fr-BE" dirty="0"/>
              <a:t> the </a:t>
            </a:r>
            <a:r>
              <a:rPr lang="fr-BE" dirty="0" err="1"/>
              <a:t>remaining</a:t>
            </a:r>
            <a:r>
              <a:rPr lang="fr-BE" dirty="0"/>
              <a:t> xylose </a:t>
            </a:r>
            <a:r>
              <a:rPr lang="fr-BE" dirty="0" err="1"/>
              <a:t>from</a:t>
            </a:r>
            <a:r>
              <a:rPr lang="fr-BE" dirty="0"/>
              <a:t> the medium.</a:t>
            </a:r>
          </a:p>
        </p:txBody>
      </p:sp>
      <p:sp>
        <p:nvSpPr>
          <p:cNvPr id="8" name="Rectangle 7">
            <a:extLst>
              <a:ext uri="{FF2B5EF4-FFF2-40B4-BE49-F238E27FC236}">
                <a16:creationId xmlns:a16="http://schemas.microsoft.com/office/drawing/2014/main" id="{8ED90880-BC90-4D60-B7B0-0147F2FCFF9E}"/>
              </a:ext>
            </a:extLst>
          </p:cNvPr>
          <p:cNvSpPr/>
          <p:nvPr/>
        </p:nvSpPr>
        <p:spPr>
          <a:xfrm>
            <a:off x="532563" y="-12722"/>
            <a:ext cx="11332585" cy="584775"/>
          </a:xfrm>
          <a:prstGeom prst="rect">
            <a:avLst/>
          </a:prstGeom>
        </p:spPr>
        <p:txBody>
          <a:bodyPr wrap="square">
            <a:spAutoFit/>
          </a:bodyPr>
          <a:lstStyle/>
          <a:p>
            <a:pPr algn="ctr"/>
            <a:r>
              <a:rPr lang="en-US" sz="3200" dirty="0">
                <a:cs typeface="Times New Roman" panose="02020603050405020304" pitchFamily="18" charset="0"/>
              </a:rPr>
              <a:t>How to valorize all the carbon sources found in the hydrolysate ?</a:t>
            </a:r>
          </a:p>
        </p:txBody>
      </p:sp>
      <p:sp>
        <p:nvSpPr>
          <p:cNvPr id="9" name="ZoneTexte 8">
            <a:extLst>
              <a:ext uri="{FF2B5EF4-FFF2-40B4-BE49-F238E27FC236}">
                <a16:creationId xmlns:a16="http://schemas.microsoft.com/office/drawing/2014/main" id="{1395F607-91B7-40EE-AA7B-C61CADDF26CE}"/>
              </a:ext>
            </a:extLst>
          </p:cNvPr>
          <p:cNvSpPr txBox="1"/>
          <p:nvPr/>
        </p:nvSpPr>
        <p:spPr>
          <a:xfrm>
            <a:off x="525864" y="4398477"/>
            <a:ext cx="6669734" cy="1477328"/>
          </a:xfrm>
          <a:prstGeom prst="rect">
            <a:avLst/>
          </a:prstGeom>
          <a:noFill/>
        </p:spPr>
        <p:txBody>
          <a:bodyPr wrap="square" rtlCol="0">
            <a:spAutoFit/>
          </a:bodyPr>
          <a:lstStyle/>
          <a:p>
            <a:pPr marL="285750" indent="-285750">
              <a:buFont typeface="Arial" panose="020B0604020202020204" pitchFamily="34" charset="0"/>
              <a:buChar char="•"/>
            </a:pPr>
            <a:r>
              <a:rPr lang="fr-BE" dirty="0" err="1"/>
              <a:t>Analysis</a:t>
            </a:r>
            <a:r>
              <a:rPr lang="fr-BE" dirty="0"/>
              <a:t> of the </a:t>
            </a:r>
            <a:r>
              <a:rPr lang="fr-BE" dirty="0" err="1"/>
              <a:t>biomass</a:t>
            </a:r>
            <a:r>
              <a:rPr lang="fr-BE" dirty="0"/>
              <a:t> composition of </a:t>
            </a:r>
            <a:r>
              <a:rPr lang="fr-BE" dirty="0" err="1"/>
              <a:t>each</a:t>
            </a:r>
            <a:r>
              <a:rPr lang="fr-BE" dirty="0"/>
              <a:t> algal fraction</a:t>
            </a:r>
          </a:p>
          <a:p>
            <a:pPr marL="285750" indent="-285750">
              <a:buFont typeface="Arial" panose="020B0604020202020204" pitchFamily="34" charset="0"/>
              <a:buChar char="•"/>
            </a:pPr>
            <a:r>
              <a:rPr lang="fr-BE" dirty="0" err="1"/>
              <a:t>Increasing</a:t>
            </a:r>
            <a:r>
              <a:rPr lang="fr-BE" dirty="0"/>
              <a:t> the </a:t>
            </a:r>
            <a:r>
              <a:rPr lang="fr-BE" dirty="0" err="1"/>
              <a:t>hydrolysate</a:t>
            </a:r>
            <a:r>
              <a:rPr lang="fr-BE" dirty="0"/>
              <a:t> concentration</a:t>
            </a:r>
          </a:p>
          <a:p>
            <a:pPr marL="285750" indent="-285750">
              <a:buFont typeface="Arial" panose="020B0604020202020204" pitchFamily="34" charset="0"/>
              <a:buChar char="•"/>
            </a:pPr>
            <a:r>
              <a:rPr lang="fr-BE" dirty="0"/>
              <a:t>Scale-up of the process </a:t>
            </a:r>
            <a:r>
              <a:rPr lang="fr-BE" dirty="0" err="1"/>
              <a:t>using</a:t>
            </a:r>
            <a:r>
              <a:rPr lang="fr-BE" dirty="0"/>
              <a:t> the </a:t>
            </a:r>
            <a:r>
              <a:rPr lang="fr-BE" dirty="0" err="1"/>
              <a:t>bioreactor</a:t>
            </a:r>
            <a:r>
              <a:rPr lang="fr-BE" dirty="0"/>
              <a:t> (</a:t>
            </a:r>
            <a:r>
              <a:rPr lang="fr-BE" dirty="0" err="1"/>
              <a:t>fed</a:t>
            </a:r>
            <a:r>
              <a:rPr lang="fr-BE" dirty="0"/>
              <a:t> batch or </a:t>
            </a:r>
            <a:r>
              <a:rPr lang="fr-BE" dirty="0" err="1"/>
              <a:t>continuous</a:t>
            </a:r>
            <a:r>
              <a:rPr lang="fr-BE" dirty="0"/>
              <a:t>)</a:t>
            </a:r>
          </a:p>
          <a:p>
            <a:pPr marL="285750" indent="-285750">
              <a:buFont typeface="Arial" panose="020B0604020202020204" pitchFamily="34" charset="0"/>
              <a:buChar char="•"/>
            </a:pPr>
            <a:r>
              <a:rPr lang="fr-BE" dirty="0" err="1"/>
              <a:t>Another</a:t>
            </a:r>
            <a:r>
              <a:rPr lang="fr-BE" dirty="0"/>
              <a:t> publication?</a:t>
            </a:r>
            <a:endParaRPr lang="en-US" dirty="0"/>
          </a:p>
        </p:txBody>
      </p:sp>
      <p:sp>
        <p:nvSpPr>
          <p:cNvPr id="10" name="TextBox 4">
            <a:extLst>
              <a:ext uri="{FF2B5EF4-FFF2-40B4-BE49-F238E27FC236}">
                <a16:creationId xmlns:a16="http://schemas.microsoft.com/office/drawing/2014/main" id="{01C32801-A867-429E-B5B1-9F990F4D8073}"/>
              </a:ext>
            </a:extLst>
          </p:cNvPr>
          <p:cNvSpPr txBox="1"/>
          <p:nvPr/>
        </p:nvSpPr>
        <p:spPr>
          <a:xfrm>
            <a:off x="2584053" y="3875257"/>
            <a:ext cx="2247358" cy="523220"/>
          </a:xfrm>
          <a:prstGeom prst="rect">
            <a:avLst/>
          </a:prstGeom>
          <a:noFill/>
        </p:spPr>
        <p:txBody>
          <a:bodyPr wrap="square" rtlCol="0">
            <a:spAutoFit/>
          </a:bodyPr>
          <a:lstStyle/>
          <a:p>
            <a:r>
              <a:rPr lang="fr-BE" sz="2800" dirty="0" err="1"/>
              <a:t>What</a:t>
            </a:r>
            <a:r>
              <a:rPr lang="fr-BE" sz="2800" dirty="0"/>
              <a:t> </a:t>
            </a:r>
            <a:r>
              <a:rPr lang="fr-BE" sz="2800" dirty="0" err="1"/>
              <a:t>is</a:t>
            </a:r>
            <a:r>
              <a:rPr lang="fr-BE" sz="2800" dirty="0"/>
              <a:t> </a:t>
            </a:r>
            <a:r>
              <a:rPr lang="fr-BE" sz="2800" dirty="0" err="1"/>
              <a:t>next</a:t>
            </a:r>
            <a:r>
              <a:rPr lang="fr-BE" sz="2800" dirty="0"/>
              <a:t>?  </a:t>
            </a:r>
          </a:p>
        </p:txBody>
      </p:sp>
    </p:spTree>
    <p:extLst>
      <p:ext uri="{BB962C8B-B14F-4D97-AF65-F5344CB8AC3E}">
        <p14:creationId xmlns:p14="http://schemas.microsoft.com/office/powerpoint/2010/main" val="1278022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 name="Connecteur droit avec flèche 35">
            <a:extLst>
              <a:ext uri="{FF2B5EF4-FFF2-40B4-BE49-F238E27FC236}">
                <a16:creationId xmlns:a16="http://schemas.microsoft.com/office/drawing/2014/main" id="{DA14EF73-AF63-41CC-A53E-A1332F3C88FD}"/>
              </a:ext>
            </a:extLst>
          </p:cNvPr>
          <p:cNvCxnSpPr>
            <a:cxnSpLocks/>
          </p:cNvCxnSpPr>
          <p:nvPr/>
        </p:nvCxnSpPr>
        <p:spPr>
          <a:xfrm>
            <a:off x="2774215" y="3360341"/>
            <a:ext cx="0" cy="498423"/>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Connecteur droit avec flèche 36">
            <a:extLst>
              <a:ext uri="{FF2B5EF4-FFF2-40B4-BE49-F238E27FC236}">
                <a16:creationId xmlns:a16="http://schemas.microsoft.com/office/drawing/2014/main" id="{EFF7C5D6-46CD-4998-AE57-E4D951AB84B4}"/>
              </a:ext>
            </a:extLst>
          </p:cNvPr>
          <p:cNvCxnSpPr>
            <a:cxnSpLocks/>
          </p:cNvCxnSpPr>
          <p:nvPr/>
        </p:nvCxnSpPr>
        <p:spPr>
          <a:xfrm flipH="1">
            <a:off x="5745625" y="3523079"/>
            <a:ext cx="1" cy="682863"/>
          </a:xfrm>
          <a:prstGeom prst="straightConnector1">
            <a:avLst/>
          </a:prstGeom>
          <a:ln w="76200">
            <a:solidFill>
              <a:schemeClr val="accent4">
                <a:lumMod val="50000"/>
              </a:schemeClr>
            </a:solidFill>
            <a:tailEnd type="triangle"/>
          </a:ln>
        </p:spPr>
        <p:style>
          <a:lnRef idx="3">
            <a:schemeClr val="accent2"/>
          </a:lnRef>
          <a:fillRef idx="0">
            <a:schemeClr val="accent2"/>
          </a:fillRef>
          <a:effectRef idx="2">
            <a:schemeClr val="accent2"/>
          </a:effectRef>
          <a:fontRef idx="minor">
            <a:schemeClr val="tx1"/>
          </a:fontRef>
        </p:style>
      </p:cxnSp>
      <p:pic>
        <p:nvPicPr>
          <p:cNvPr id="6" name="Picture 4" descr="Afficher l’image source">
            <a:extLst>
              <a:ext uri="{FF2B5EF4-FFF2-40B4-BE49-F238E27FC236}">
                <a16:creationId xmlns:a16="http://schemas.microsoft.com/office/drawing/2014/main" id="{511C8914-E486-4043-AFA8-DF501F565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2522" y="1547366"/>
            <a:ext cx="1121660" cy="675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Afficher l’image source">
            <a:extLst>
              <a:ext uri="{FF2B5EF4-FFF2-40B4-BE49-F238E27FC236}">
                <a16:creationId xmlns:a16="http://schemas.microsoft.com/office/drawing/2014/main" id="{E0CEBD4A-C673-4B0B-B376-215E6ECB442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773" r="6971"/>
          <a:stretch/>
        </p:blipFill>
        <p:spPr bwMode="auto">
          <a:xfrm>
            <a:off x="3782881" y="1484017"/>
            <a:ext cx="1205964" cy="8016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Image">
            <a:extLst>
              <a:ext uri="{FF2B5EF4-FFF2-40B4-BE49-F238E27FC236}">
                <a16:creationId xmlns:a16="http://schemas.microsoft.com/office/drawing/2014/main" id="{5B7B6EED-707E-43D7-A315-6FECCD992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5938" y="1515121"/>
            <a:ext cx="958505" cy="7855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Résultat d’images pour bagasse de canne à sucre png">
            <a:extLst>
              <a:ext uri="{FF2B5EF4-FFF2-40B4-BE49-F238E27FC236}">
                <a16:creationId xmlns:a16="http://schemas.microsoft.com/office/drawing/2014/main" id="{6455B68D-AD78-4BC5-A825-34C651BD97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2801" y="1563929"/>
            <a:ext cx="1099615" cy="6879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Afficher l’image source">
            <a:extLst>
              <a:ext uri="{FF2B5EF4-FFF2-40B4-BE49-F238E27FC236}">
                <a16:creationId xmlns:a16="http://schemas.microsoft.com/office/drawing/2014/main" id="{820938A2-B2C6-4123-989E-A724226BB41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8704" t="3889" r="5926" b="27222"/>
          <a:stretch/>
        </p:blipFill>
        <p:spPr bwMode="auto">
          <a:xfrm>
            <a:off x="7292454" y="1425843"/>
            <a:ext cx="1074802" cy="8139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a:extLst>
              <a:ext uri="{FF2B5EF4-FFF2-40B4-BE49-F238E27FC236}">
                <a16:creationId xmlns:a16="http://schemas.microsoft.com/office/drawing/2014/main" id="{52DD98B3-7E11-4F9B-A6E0-C5917E91D27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0605" y="4002883"/>
            <a:ext cx="1339093" cy="13602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Afficher l’image source">
            <a:extLst>
              <a:ext uri="{FF2B5EF4-FFF2-40B4-BE49-F238E27FC236}">
                <a16:creationId xmlns:a16="http://schemas.microsoft.com/office/drawing/2014/main" id="{EF93078B-C9D6-4CC8-9021-FE22EEA1D97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32408" y="4263170"/>
            <a:ext cx="1628504" cy="1044651"/>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44">
            <a:extLst>
              <a:ext uri="{FF2B5EF4-FFF2-40B4-BE49-F238E27FC236}">
                <a16:creationId xmlns:a16="http://schemas.microsoft.com/office/drawing/2014/main" id="{37D62B66-DADD-4E4D-A25E-D3ED18EA6CEA}"/>
              </a:ext>
            </a:extLst>
          </p:cNvPr>
          <p:cNvSpPr txBox="1"/>
          <p:nvPr/>
        </p:nvSpPr>
        <p:spPr>
          <a:xfrm>
            <a:off x="2326103" y="5276838"/>
            <a:ext cx="1317050" cy="300790"/>
          </a:xfrm>
          <a:prstGeom prst="rect">
            <a:avLst/>
          </a:prstGeom>
          <a:noFill/>
        </p:spPr>
        <p:txBody>
          <a:bodyPr wrap="square" rtlCol="0">
            <a:spAutoFit/>
          </a:bodyPr>
          <a:lstStyle/>
          <a:p>
            <a:pPr algn="ctr"/>
            <a:r>
              <a:rPr lang="fr-BE" dirty="0"/>
              <a:t>Glucose</a:t>
            </a:r>
          </a:p>
        </p:txBody>
      </p:sp>
      <p:sp>
        <p:nvSpPr>
          <p:cNvPr id="14" name="ZoneTexte 45">
            <a:extLst>
              <a:ext uri="{FF2B5EF4-FFF2-40B4-BE49-F238E27FC236}">
                <a16:creationId xmlns:a16="http://schemas.microsoft.com/office/drawing/2014/main" id="{E8BFD17F-7032-4D07-A2C8-7D92DC555CED}"/>
              </a:ext>
            </a:extLst>
          </p:cNvPr>
          <p:cNvSpPr txBox="1"/>
          <p:nvPr/>
        </p:nvSpPr>
        <p:spPr>
          <a:xfrm>
            <a:off x="5064219" y="5258534"/>
            <a:ext cx="1317050" cy="300790"/>
          </a:xfrm>
          <a:prstGeom prst="rect">
            <a:avLst/>
          </a:prstGeom>
          <a:noFill/>
        </p:spPr>
        <p:txBody>
          <a:bodyPr wrap="square" rtlCol="0">
            <a:spAutoFit/>
          </a:bodyPr>
          <a:lstStyle/>
          <a:p>
            <a:pPr algn="ctr"/>
            <a:r>
              <a:rPr lang="fr-BE" dirty="0"/>
              <a:t>Xylose</a:t>
            </a:r>
          </a:p>
        </p:txBody>
      </p:sp>
      <p:cxnSp>
        <p:nvCxnSpPr>
          <p:cNvPr id="15" name="Connecteur droit avec flèche 46">
            <a:extLst>
              <a:ext uri="{FF2B5EF4-FFF2-40B4-BE49-F238E27FC236}">
                <a16:creationId xmlns:a16="http://schemas.microsoft.com/office/drawing/2014/main" id="{FCA7EE6A-1FD0-43B9-AEEF-1990726CAF4C}"/>
              </a:ext>
            </a:extLst>
          </p:cNvPr>
          <p:cNvCxnSpPr>
            <a:cxnSpLocks/>
          </p:cNvCxnSpPr>
          <p:nvPr/>
        </p:nvCxnSpPr>
        <p:spPr>
          <a:xfrm flipH="1">
            <a:off x="4101125" y="3523080"/>
            <a:ext cx="1644500" cy="791465"/>
          </a:xfrm>
          <a:prstGeom prst="straightConnector1">
            <a:avLst/>
          </a:prstGeom>
          <a:ln w="76200">
            <a:solidFill>
              <a:schemeClr val="accent4">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6" name="Connecteur droit avec flèche 29">
            <a:extLst>
              <a:ext uri="{FF2B5EF4-FFF2-40B4-BE49-F238E27FC236}">
                <a16:creationId xmlns:a16="http://schemas.microsoft.com/office/drawing/2014/main" id="{21C89D19-3D33-4A0F-9E0E-6B00ECEBF64B}"/>
              </a:ext>
            </a:extLst>
          </p:cNvPr>
          <p:cNvCxnSpPr>
            <a:cxnSpLocks/>
          </p:cNvCxnSpPr>
          <p:nvPr/>
        </p:nvCxnSpPr>
        <p:spPr>
          <a:xfrm>
            <a:off x="5745626" y="3523079"/>
            <a:ext cx="1730542" cy="708720"/>
          </a:xfrm>
          <a:prstGeom prst="straightConnector1">
            <a:avLst/>
          </a:prstGeom>
          <a:ln w="76200">
            <a:solidFill>
              <a:schemeClr val="accent4">
                <a:lumMod val="50000"/>
              </a:schemeClr>
            </a:solidFill>
            <a:tailEnd type="triangle"/>
          </a:ln>
        </p:spPr>
        <p:style>
          <a:lnRef idx="3">
            <a:schemeClr val="accent2"/>
          </a:lnRef>
          <a:fillRef idx="0">
            <a:schemeClr val="accent2"/>
          </a:fillRef>
          <a:effectRef idx="2">
            <a:schemeClr val="accent2"/>
          </a:effectRef>
          <a:fontRef idx="minor">
            <a:schemeClr val="tx1"/>
          </a:fontRef>
        </p:style>
      </p:cxnSp>
      <p:pic>
        <p:nvPicPr>
          <p:cNvPr id="17" name="Image 30">
            <a:extLst>
              <a:ext uri="{FF2B5EF4-FFF2-40B4-BE49-F238E27FC236}">
                <a16:creationId xmlns:a16="http://schemas.microsoft.com/office/drawing/2014/main" id="{5EE65846-D269-4A28-8A9F-C111A52BA987}"/>
              </a:ext>
            </a:extLst>
          </p:cNvPr>
          <p:cNvPicPr>
            <a:picLocks noChangeAspect="1"/>
          </p:cNvPicPr>
          <p:nvPr/>
        </p:nvPicPr>
        <p:blipFill>
          <a:blip r:embed="rId10"/>
          <a:stretch>
            <a:fillRect/>
          </a:stretch>
        </p:blipFill>
        <p:spPr>
          <a:xfrm>
            <a:off x="7206412" y="4197617"/>
            <a:ext cx="1239901" cy="992936"/>
          </a:xfrm>
          <a:prstGeom prst="rect">
            <a:avLst/>
          </a:prstGeom>
        </p:spPr>
      </p:pic>
      <p:sp>
        <p:nvSpPr>
          <p:cNvPr id="18" name="ZoneTexte 31">
            <a:extLst>
              <a:ext uri="{FF2B5EF4-FFF2-40B4-BE49-F238E27FC236}">
                <a16:creationId xmlns:a16="http://schemas.microsoft.com/office/drawing/2014/main" id="{F9EEDF90-186B-4794-8279-331AE5BAF6E4}"/>
              </a:ext>
            </a:extLst>
          </p:cNvPr>
          <p:cNvSpPr txBox="1"/>
          <p:nvPr/>
        </p:nvSpPr>
        <p:spPr>
          <a:xfrm>
            <a:off x="7129263" y="5246546"/>
            <a:ext cx="1317050" cy="369332"/>
          </a:xfrm>
          <a:prstGeom prst="rect">
            <a:avLst/>
          </a:prstGeom>
          <a:noFill/>
        </p:spPr>
        <p:txBody>
          <a:bodyPr wrap="square" rtlCol="0">
            <a:spAutoFit/>
          </a:bodyPr>
          <a:lstStyle/>
          <a:p>
            <a:pPr algn="ctr"/>
            <a:r>
              <a:rPr lang="fr-BE" dirty="0" err="1"/>
              <a:t>Acetate</a:t>
            </a:r>
            <a:endParaRPr lang="fr-BE" dirty="0"/>
          </a:p>
        </p:txBody>
      </p:sp>
      <p:pic>
        <p:nvPicPr>
          <p:cNvPr id="19" name="Picture 22">
            <a:extLst>
              <a:ext uri="{FF2B5EF4-FFF2-40B4-BE49-F238E27FC236}">
                <a16:creationId xmlns:a16="http://schemas.microsoft.com/office/drawing/2014/main" id="{F7F6C502-8053-49D5-93C0-D248922CCE11}"/>
              </a:ext>
            </a:extLst>
          </p:cNvPr>
          <p:cNvPicPr>
            <a:picLocks noChangeAspect="1"/>
          </p:cNvPicPr>
          <p:nvPr/>
        </p:nvPicPr>
        <p:blipFill>
          <a:blip r:embed="rId11"/>
          <a:stretch>
            <a:fillRect/>
          </a:stretch>
        </p:blipFill>
        <p:spPr>
          <a:xfrm>
            <a:off x="9239918" y="3729349"/>
            <a:ext cx="1518945" cy="1929471"/>
          </a:xfrm>
          <a:prstGeom prst="rect">
            <a:avLst/>
          </a:prstGeom>
        </p:spPr>
      </p:pic>
      <p:sp>
        <p:nvSpPr>
          <p:cNvPr id="20" name="TextBox 23">
            <a:extLst>
              <a:ext uri="{FF2B5EF4-FFF2-40B4-BE49-F238E27FC236}">
                <a16:creationId xmlns:a16="http://schemas.microsoft.com/office/drawing/2014/main" id="{55CC18C8-AE96-445E-ABF8-6458AA8CE338}"/>
              </a:ext>
            </a:extLst>
          </p:cNvPr>
          <p:cNvSpPr txBox="1"/>
          <p:nvPr/>
        </p:nvSpPr>
        <p:spPr>
          <a:xfrm>
            <a:off x="9060980" y="5640901"/>
            <a:ext cx="2243383" cy="369332"/>
          </a:xfrm>
          <a:prstGeom prst="rect">
            <a:avLst/>
          </a:prstGeom>
          <a:noFill/>
        </p:spPr>
        <p:txBody>
          <a:bodyPr wrap="square" rtlCol="0">
            <a:spAutoFit/>
          </a:bodyPr>
          <a:lstStyle/>
          <a:p>
            <a:r>
              <a:rPr lang="en-US" dirty="0"/>
              <a:t>Phenolic compounds </a:t>
            </a:r>
          </a:p>
        </p:txBody>
      </p:sp>
      <p:cxnSp>
        <p:nvCxnSpPr>
          <p:cNvPr id="21" name="Connecteur droit avec flèche 29">
            <a:extLst>
              <a:ext uri="{FF2B5EF4-FFF2-40B4-BE49-F238E27FC236}">
                <a16:creationId xmlns:a16="http://schemas.microsoft.com/office/drawing/2014/main" id="{19AF23DA-FC1A-4AF9-86C2-E4F83254AD4D}"/>
              </a:ext>
            </a:extLst>
          </p:cNvPr>
          <p:cNvCxnSpPr>
            <a:cxnSpLocks/>
          </p:cNvCxnSpPr>
          <p:nvPr/>
        </p:nvCxnSpPr>
        <p:spPr>
          <a:xfrm>
            <a:off x="9072761" y="3332478"/>
            <a:ext cx="258992" cy="670405"/>
          </a:xfrm>
          <a:prstGeom prst="straightConnector1">
            <a:avLst/>
          </a:prstGeom>
          <a:ln w="76200">
            <a:solidFill>
              <a:schemeClr val="accent2">
                <a:lumMod val="50000"/>
              </a:schemeClr>
            </a:solidFill>
            <a:tailEnd type="triangle"/>
          </a:ln>
        </p:spPr>
        <p:style>
          <a:lnRef idx="3">
            <a:schemeClr val="accent2"/>
          </a:lnRef>
          <a:fillRef idx="0">
            <a:schemeClr val="accent2"/>
          </a:fillRef>
          <a:effectRef idx="2">
            <a:schemeClr val="accent2"/>
          </a:effectRef>
          <a:fontRef idx="minor">
            <a:schemeClr val="tx1"/>
          </a:fontRef>
        </p:style>
      </p:cxnSp>
      <p:sp>
        <p:nvSpPr>
          <p:cNvPr id="22" name="TextBox 29">
            <a:extLst>
              <a:ext uri="{FF2B5EF4-FFF2-40B4-BE49-F238E27FC236}">
                <a16:creationId xmlns:a16="http://schemas.microsoft.com/office/drawing/2014/main" id="{9FCCB1D3-7150-4D8D-B0FA-F32AF1D359F4}"/>
              </a:ext>
            </a:extLst>
          </p:cNvPr>
          <p:cNvSpPr txBox="1"/>
          <p:nvPr/>
        </p:nvSpPr>
        <p:spPr>
          <a:xfrm>
            <a:off x="4440150" y="1028272"/>
            <a:ext cx="2610953" cy="400110"/>
          </a:xfrm>
          <a:prstGeom prst="rect">
            <a:avLst/>
          </a:prstGeom>
          <a:noFill/>
        </p:spPr>
        <p:txBody>
          <a:bodyPr wrap="square" rtlCol="0">
            <a:spAutoFit/>
          </a:bodyPr>
          <a:lstStyle/>
          <a:p>
            <a:pPr algn="ctr"/>
            <a:r>
              <a:rPr lang="en-US" sz="2000" b="1" dirty="0"/>
              <a:t>Lignocellulosic matter</a:t>
            </a:r>
          </a:p>
        </p:txBody>
      </p:sp>
      <p:cxnSp>
        <p:nvCxnSpPr>
          <p:cNvPr id="23" name="Straight Arrow Connector 34">
            <a:extLst>
              <a:ext uri="{FF2B5EF4-FFF2-40B4-BE49-F238E27FC236}">
                <a16:creationId xmlns:a16="http://schemas.microsoft.com/office/drawing/2014/main" id="{4C2FCB20-E5E0-43A6-996D-700E959B0E72}"/>
              </a:ext>
            </a:extLst>
          </p:cNvPr>
          <p:cNvCxnSpPr>
            <a:cxnSpLocks/>
          </p:cNvCxnSpPr>
          <p:nvPr/>
        </p:nvCxnSpPr>
        <p:spPr>
          <a:xfrm flipH="1">
            <a:off x="3217014" y="1387994"/>
            <a:ext cx="2389826" cy="1317258"/>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36">
            <a:extLst>
              <a:ext uri="{FF2B5EF4-FFF2-40B4-BE49-F238E27FC236}">
                <a16:creationId xmlns:a16="http://schemas.microsoft.com/office/drawing/2014/main" id="{8C05773B-4FA1-4982-88BC-CC7B55862D06}"/>
              </a:ext>
            </a:extLst>
          </p:cNvPr>
          <p:cNvCxnSpPr>
            <a:cxnSpLocks/>
            <a:stCxn id="22" idx="2"/>
          </p:cNvCxnSpPr>
          <p:nvPr/>
        </p:nvCxnSpPr>
        <p:spPr>
          <a:xfrm flipH="1">
            <a:off x="5731017" y="1428382"/>
            <a:ext cx="14610" cy="1251012"/>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39">
            <a:extLst>
              <a:ext uri="{FF2B5EF4-FFF2-40B4-BE49-F238E27FC236}">
                <a16:creationId xmlns:a16="http://schemas.microsoft.com/office/drawing/2014/main" id="{24A0EF16-F1E0-4DCF-9F43-4C57A76325FB}"/>
              </a:ext>
            </a:extLst>
          </p:cNvPr>
          <p:cNvCxnSpPr>
            <a:cxnSpLocks/>
          </p:cNvCxnSpPr>
          <p:nvPr/>
        </p:nvCxnSpPr>
        <p:spPr>
          <a:xfrm>
            <a:off x="5895623" y="1387994"/>
            <a:ext cx="2122073" cy="129140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Oval 43">
            <a:extLst>
              <a:ext uri="{FF2B5EF4-FFF2-40B4-BE49-F238E27FC236}">
                <a16:creationId xmlns:a16="http://schemas.microsoft.com/office/drawing/2014/main" id="{8CBC3124-B10B-41B6-A536-2CAFFAA5C80B}"/>
              </a:ext>
            </a:extLst>
          </p:cNvPr>
          <p:cNvSpPr/>
          <p:nvPr/>
        </p:nvSpPr>
        <p:spPr>
          <a:xfrm>
            <a:off x="1765550" y="2717799"/>
            <a:ext cx="2017331" cy="642542"/>
          </a:xfrm>
          <a:prstGeom prst="ellipse">
            <a:avLst/>
          </a:prstGeom>
          <a:solidFill>
            <a:schemeClr val="accent6">
              <a:lumMod val="60000"/>
              <a:lumOff val="40000"/>
            </a:schemeClr>
          </a:solid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6">
                    <a:lumMod val="50000"/>
                  </a:schemeClr>
                </a:solidFill>
              </a:rPr>
              <a:t>Cellulose</a:t>
            </a:r>
          </a:p>
          <a:p>
            <a:pPr algn="ctr"/>
            <a:r>
              <a:rPr lang="en-US" dirty="0">
                <a:solidFill>
                  <a:schemeClr val="accent6">
                    <a:lumMod val="50000"/>
                  </a:schemeClr>
                </a:solidFill>
              </a:rPr>
              <a:t>40-50% DW</a:t>
            </a:r>
          </a:p>
        </p:txBody>
      </p:sp>
      <p:sp>
        <p:nvSpPr>
          <p:cNvPr id="27" name="Oval 44">
            <a:extLst>
              <a:ext uri="{FF2B5EF4-FFF2-40B4-BE49-F238E27FC236}">
                <a16:creationId xmlns:a16="http://schemas.microsoft.com/office/drawing/2014/main" id="{26DD31E8-4111-48A7-BB02-7E1B5D144EF8}"/>
              </a:ext>
            </a:extLst>
          </p:cNvPr>
          <p:cNvSpPr/>
          <p:nvPr/>
        </p:nvSpPr>
        <p:spPr>
          <a:xfrm>
            <a:off x="4677286" y="2858372"/>
            <a:ext cx="2122071" cy="642542"/>
          </a:xfrm>
          <a:prstGeom prst="ellipse">
            <a:avLst/>
          </a:prstGeom>
          <a:solidFill>
            <a:schemeClr val="accent4">
              <a:lumMod val="60000"/>
              <a:lumOff val="40000"/>
            </a:schemeClr>
          </a:solidFill>
          <a:ln w="381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4">
                    <a:lumMod val="50000"/>
                  </a:schemeClr>
                </a:solidFill>
              </a:rPr>
              <a:t>Hemicellulose</a:t>
            </a:r>
          </a:p>
          <a:p>
            <a:pPr algn="ctr"/>
            <a:r>
              <a:rPr lang="en-US" dirty="0">
                <a:solidFill>
                  <a:schemeClr val="accent4">
                    <a:lumMod val="50000"/>
                  </a:schemeClr>
                </a:solidFill>
              </a:rPr>
              <a:t>20-50% DW</a:t>
            </a:r>
          </a:p>
        </p:txBody>
      </p:sp>
      <p:sp>
        <p:nvSpPr>
          <p:cNvPr id="28" name="Oval 45">
            <a:extLst>
              <a:ext uri="{FF2B5EF4-FFF2-40B4-BE49-F238E27FC236}">
                <a16:creationId xmlns:a16="http://schemas.microsoft.com/office/drawing/2014/main" id="{A3B17767-FEB3-43EA-94CD-342EC04B661D}"/>
              </a:ext>
            </a:extLst>
          </p:cNvPr>
          <p:cNvSpPr/>
          <p:nvPr/>
        </p:nvSpPr>
        <p:spPr>
          <a:xfrm>
            <a:off x="7619243" y="2717799"/>
            <a:ext cx="2122071" cy="642542"/>
          </a:xfrm>
          <a:prstGeom prst="ellipse">
            <a:avLst/>
          </a:prstGeom>
          <a:solidFill>
            <a:schemeClr val="accent2">
              <a:lumMod val="60000"/>
              <a:lumOff val="40000"/>
            </a:schemeClr>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lumMod val="50000"/>
                  </a:schemeClr>
                </a:solidFill>
              </a:rPr>
              <a:t>Lignin</a:t>
            </a:r>
          </a:p>
          <a:p>
            <a:pPr algn="ctr"/>
            <a:r>
              <a:rPr lang="en-US" dirty="0">
                <a:solidFill>
                  <a:schemeClr val="accent2">
                    <a:lumMod val="50000"/>
                  </a:schemeClr>
                </a:solidFill>
              </a:rPr>
              <a:t>0-30% DW</a:t>
            </a:r>
          </a:p>
        </p:txBody>
      </p:sp>
      <p:sp>
        <p:nvSpPr>
          <p:cNvPr id="29" name="TextBox 48">
            <a:extLst>
              <a:ext uri="{FF2B5EF4-FFF2-40B4-BE49-F238E27FC236}">
                <a16:creationId xmlns:a16="http://schemas.microsoft.com/office/drawing/2014/main" id="{ED7773F0-A7E8-47A4-8956-BFFE6DC1802A}"/>
              </a:ext>
            </a:extLst>
          </p:cNvPr>
          <p:cNvSpPr txBox="1"/>
          <p:nvPr/>
        </p:nvSpPr>
        <p:spPr>
          <a:xfrm>
            <a:off x="142319" y="6438789"/>
            <a:ext cx="3246462" cy="307777"/>
          </a:xfrm>
          <a:prstGeom prst="rect">
            <a:avLst/>
          </a:prstGeom>
          <a:noFill/>
        </p:spPr>
        <p:txBody>
          <a:bodyPr wrap="square" rtlCol="0">
            <a:spAutoFit/>
          </a:bodyPr>
          <a:lstStyle/>
          <a:p>
            <a:r>
              <a:rPr lang="en-US" sz="1400" i="1" dirty="0"/>
              <a:t>*Data from </a:t>
            </a:r>
            <a:r>
              <a:rPr lang="en-US" sz="1400" i="1" dirty="0" err="1"/>
              <a:t>Jahirul</a:t>
            </a:r>
            <a:r>
              <a:rPr lang="en-US" sz="1400" i="1" dirty="0"/>
              <a:t> et al., 2012 </a:t>
            </a:r>
          </a:p>
        </p:txBody>
      </p:sp>
      <p:sp>
        <p:nvSpPr>
          <p:cNvPr id="31" name="Rectangle 30">
            <a:extLst>
              <a:ext uri="{FF2B5EF4-FFF2-40B4-BE49-F238E27FC236}">
                <a16:creationId xmlns:a16="http://schemas.microsoft.com/office/drawing/2014/main" id="{6DAC99CB-6793-43F7-BDAB-9C5EB25783B6}"/>
              </a:ext>
            </a:extLst>
          </p:cNvPr>
          <p:cNvSpPr/>
          <p:nvPr/>
        </p:nvSpPr>
        <p:spPr>
          <a:xfrm>
            <a:off x="887636" y="111434"/>
            <a:ext cx="10416727" cy="461665"/>
          </a:xfrm>
          <a:prstGeom prst="rect">
            <a:avLst/>
          </a:prstGeom>
        </p:spPr>
        <p:txBody>
          <a:bodyPr wrap="square">
            <a:spAutoFit/>
          </a:bodyPr>
          <a:lstStyle/>
          <a:p>
            <a:pPr algn="ctr"/>
            <a:r>
              <a:rPr lang="en-US" sz="2400" b="1" dirty="0" err="1">
                <a:cs typeface="Times New Roman" panose="02020603050405020304" pitchFamily="18" charset="0"/>
              </a:rPr>
              <a:t>Hemicellulosic</a:t>
            </a:r>
            <a:r>
              <a:rPr lang="en-US" sz="2400" b="1" dirty="0">
                <a:cs typeface="Times New Roman" panose="02020603050405020304" pitchFamily="18" charset="0"/>
              </a:rPr>
              <a:t>-rich biomass valorization  </a:t>
            </a:r>
          </a:p>
        </p:txBody>
      </p:sp>
      <p:sp>
        <p:nvSpPr>
          <p:cNvPr id="2" name="Slide Number Placeholder 1">
            <a:extLst>
              <a:ext uri="{FF2B5EF4-FFF2-40B4-BE49-F238E27FC236}">
                <a16:creationId xmlns:a16="http://schemas.microsoft.com/office/drawing/2014/main" id="{3C4487ED-F130-3EF0-E06D-65E3AE5E3855}"/>
              </a:ext>
            </a:extLst>
          </p:cNvPr>
          <p:cNvSpPr>
            <a:spLocks noGrp="1"/>
          </p:cNvSpPr>
          <p:nvPr>
            <p:ph type="sldNum" sz="quarter" idx="12"/>
          </p:nvPr>
        </p:nvSpPr>
        <p:spPr/>
        <p:txBody>
          <a:bodyPr/>
          <a:lstStyle/>
          <a:p>
            <a:fld id="{1CB3E755-7887-4926-81A1-A78525687160}" type="slidenum">
              <a:rPr lang="en-US" smtClean="0"/>
              <a:t>4</a:t>
            </a:fld>
            <a:endParaRPr lang="en-US"/>
          </a:p>
        </p:txBody>
      </p:sp>
    </p:spTree>
    <p:extLst>
      <p:ext uri="{BB962C8B-B14F-4D97-AF65-F5344CB8AC3E}">
        <p14:creationId xmlns:p14="http://schemas.microsoft.com/office/powerpoint/2010/main" val="183588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0" grpId="0"/>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fficher l’image source">
            <a:extLst>
              <a:ext uri="{FF2B5EF4-FFF2-40B4-BE49-F238E27FC236}">
                <a16:creationId xmlns:a16="http://schemas.microsoft.com/office/drawing/2014/main" id="{A4D4FF85-D3CB-98C8-56E6-21642ABC27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2522" y="1547366"/>
            <a:ext cx="1121660" cy="675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Afficher l’image source">
            <a:extLst>
              <a:ext uri="{FF2B5EF4-FFF2-40B4-BE49-F238E27FC236}">
                <a16:creationId xmlns:a16="http://schemas.microsoft.com/office/drawing/2014/main" id="{634C0415-1F11-E86C-B667-FC95B3A9A5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73" r="6971"/>
          <a:stretch/>
        </p:blipFill>
        <p:spPr bwMode="auto">
          <a:xfrm>
            <a:off x="3782881" y="1484017"/>
            <a:ext cx="1205964" cy="8016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4" descr="Image">
            <a:extLst>
              <a:ext uri="{FF2B5EF4-FFF2-40B4-BE49-F238E27FC236}">
                <a16:creationId xmlns:a16="http://schemas.microsoft.com/office/drawing/2014/main" id="{88BFC4CB-518C-65B5-4595-D3669E1CCC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5938" y="1515121"/>
            <a:ext cx="958505" cy="7855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Résultat d’images pour bagasse de canne à sucre png">
            <a:extLst>
              <a:ext uri="{FF2B5EF4-FFF2-40B4-BE49-F238E27FC236}">
                <a16:creationId xmlns:a16="http://schemas.microsoft.com/office/drawing/2014/main" id="{72786105-DA18-3EDA-666D-EA34E67D40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2801" y="1563929"/>
            <a:ext cx="1099615" cy="6879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0" descr="Afficher l’image source">
            <a:extLst>
              <a:ext uri="{FF2B5EF4-FFF2-40B4-BE49-F238E27FC236}">
                <a16:creationId xmlns:a16="http://schemas.microsoft.com/office/drawing/2014/main" id="{5FE51D68-95EE-C084-E948-070E4EA7F8A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704" t="3889" r="5926" b="27222"/>
          <a:stretch/>
        </p:blipFill>
        <p:spPr bwMode="auto">
          <a:xfrm>
            <a:off x="7292454" y="1425843"/>
            <a:ext cx="1074802" cy="8139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9">
            <a:extLst>
              <a:ext uri="{FF2B5EF4-FFF2-40B4-BE49-F238E27FC236}">
                <a16:creationId xmlns:a16="http://schemas.microsoft.com/office/drawing/2014/main" id="{CC185E6D-237A-6EA0-1CF5-4795F6E3E67A}"/>
              </a:ext>
            </a:extLst>
          </p:cNvPr>
          <p:cNvSpPr txBox="1"/>
          <p:nvPr/>
        </p:nvSpPr>
        <p:spPr>
          <a:xfrm>
            <a:off x="4440150" y="1028272"/>
            <a:ext cx="2610953" cy="400110"/>
          </a:xfrm>
          <a:prstGeom prst="rect">
            <a:avLst/>
          </a:prstGeom>
          <a:noFill/>
        </p:spPr>
        <p:txBody>
          <a:bodyPr wrap="square" rtlCol="0">
            <a:spAutoFit/>
          </a:bodyPr>
          <a:lstStyle/>
          <a:p>
            <a:pPr algn="ctr"/>
            <a:r>
              <a:rPr lang="en-US" sz="2000" b="1" dirty="0"/>
              <a:t>Lignocellulosic matter</a:t>
            </a:r>
          </a:p>
        </p:txBody>
      </p:sp>
      <p:sp>
        <p:nvSpPr>
          <p:cNvPr id="10" name="Rectangle 9">
            <a:extLst>
              <a:ext uri="{FF2B5EF4-FFF2-40B4-BE49-F238E27FC236}">
                <a16:creationId xmlns:a16="http://schemas.microsoft.com/office/drawing/2014/main" id="{1361CAB9-E9F5-E305-73E2-07A76E1A3AFD}"/>
              </a:ext>
            </a:extLst>
          </p:cNvPr>
          <p:cNvSpPr/>
          <p:nvPr/>
        </p:nvSpPr>
        <p:spPr>
          <a:xfrm>
            <a:off x="887636" y="111434"/>
            <a:ext cx="10416727" cy="461665"/>
          </a:xfrm>
          <a:prstGeom prst="rect">
            <a:avLst/>
          </a:prstGeom>
        </p:spPr>
        <p:txBody>
          <a:bodyPr wrap="square">
            <a:spAutoFit/>
          </a:bodyPr>
          <a:lstStyle/>
          <a:p>
            <a:pPr algn="ctr"/>
            <a:r>
              <a:rPr lang="en-US" sz="2400" b="1" dirty="0" err="1">
                <a:cs typeface="Times New Roman" panose="02020603050405020304" pitchFamily="18" charset="0"/>
              </a:rPr>
              <a:t>Hemicellulosic</a:t>
            </a:r>
            <a:r>
              <a:rPr lang="en-US" sz="2400" b="1" dirty="0">
                <a:cs typeface="Times New Roman" panose="02020603050405020304" pitchFamily="18" charset="0"/>
              </a:rPr>
              <a:t>-rich biomass valorization  </a:t>
            </a:r>
          </a:p>
        </p:txBody>
      </p:sp>
      <p:sp>
        <p:nvSpPr>
          <p:cNvPr id="12" name="Flèche : droite 11">
            <a:extLst>
              <a:ext uri="{FF2B5EF4-FFF2-40B4-BE49-F238E27FC236}">
                <a16:creationId xmlns:a16="http://schemas.microsoft.com/office/drawing/2014/main" id="{7138B569-D480-4716-398C-2E637782AE25}"/>
              </a:ext>
            </a:extLst>
          </p:cNvPr>
          <p:cNvSpPr/>
          <p:nvPr/>
        </p:nvSpPr>
        <p:spPr>
          <a:xfrm>
            <a:off x="592444" y="2402649"/>
            <a:ext cx="3362522" cy="644870"/>
          </a:xfrm>
          <a:prstGeom prst="rightArrow">
            <a:avLst>
              <a:gd name="adj1" fmla="val 50000"/>
              <a:gd name="adj2" fmla="val 155222"/>
            </a:avLst>
          </a:prstGeom>
          <a:solidFill>
            <a:schemeClr val="accent2">
              <a:lumMod val="60000"/>
              <a:lumOff val="4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err="1">
                <a:solidFill>
                  <a:schemeClr val="accent2">
                    <a:lumMod val="50000"/>
                  </a:schemeClr>
                </a:solidFill>
              </a:rPr>
              <a:t>Lignin</a:t>
            </a:r>
            <a:r>
              <a:rPr lang="fr-BE" dirty="0">
                <a:solidFill>
                  <a:schemeClr val="accent2">
                    <a:lumMod val="50000"/>
                  </a:schemeClr>
                </a:solidFill>
              </a:rPr>
              <a:t> 0-30% </a:t>
            </a:r>
          </a:p>
        </p:txBody>
      </p:sp>
      <p:sp>
        <p:nvSpPr>
          <p:cNvPr id="13" name="Flèche : droite 12">
            <a:extLst>
              <a:ext uri="{FF2B5EF4-FFF2-40B4-BE49-F238E27FC236}">
                <a16:creationId xmlns:a16="http://schemas.microsoft.com/office/drawing/2014/main" id="{DE722F31-332E-1253-03CC-41DA3DE169B4}"/>
              </a:ext>
            </a:extLst>
          </p:cNvPr>
          <p:cNvSpPr/>
          <p:nvPr/>
        </p:nvSpPr>
        <p:spPr>
          <a:xfrm>
            <a:off x="1387826" y="3154091"/>
            <a:ext cx="5134280" cy="644870"/>
          </a:xfrm>
          <a:prstGeom prst="rightArrow">
            <a:avLst>
              <a:gd name="adj1" fmla="val 50000"/>
              <a:gd name="adj2" fmla="val 155222"/>
            </a:avLst>
          </a:prstGeom>
          <a:solidFill>
            <a:schemeClr val="accent6">
              <a:lumMod val="60000"/>
              <a:lumOff val="4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a:solidFill>
                  <a:schemeClr val="accent6">
                    <a:lumMod val="50000"/>
                  </a:schemeClr>
                </a:solidFill>
              </a:rPr>
              <a:t>Cellulose 40-50% DW</a:t>
            </a:r>
          </a:p>
        </p:txBody>
      </p:sp>
      <p:sp>
        <p:nvSpPr>
          <p:cNvPr id="14" name="Flèche : droite 13">
            <a:extLst>
              <a:ext uri="{FF2B5EF4-FFF2-40B4-BE49-F238E27FC236}">
                <a16:creationId xmlns:a16="http://schemas.microsoft.com/office/drawing/2014/main" id="{9C0E6EA5-E978-5DDF-DE5F-11936CF57A12}"/>
              </a:ext>
            </a:extLst>
          </p:cNvPr>
          <p:cNvSpPr/>
          <p:nvPr/>
        </p:nvSpPr>
        <p:spPr>
          <a:xfrm>
            <a:off x="3782881" y="4001618"/>
            <a:ext cx="5037421" cy="644870"/>
          </a:xfrm>
          <a:prstGeom prst="rightArrow">
            <a:avLst>
              <a:gd name="adj1" fmla="val 50000"/>
              <a:gd name="adj2" fmla="val 155222"/>
            </a:avLst>
          </a:prstGeom>
          <a:solidFill>
            <a:schemeClr val="accent4">
              <a:lumMod val="40000"/>
              <a:lumOff val="6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BE" dirty="0" err="1">
                <a:solidFill>
                  <a:schemeClr val="accent4">
                    <a:lumMod val="50000"/>
                  </a:schemeClr>
                </a:solidFill>
              </a:rPr>
              <a:t>Hemicelllulose</a:t>
            </a:r>
            <a:r>
              <a:rPr lang="fr-BE" dirty="0">
                <a:solidFill>
                  <a:schemeClr val="accent4">
                    <a:lumMod val="50000"/>
                  </a:schemeClr>
                </a:solidFill>
              </a:rPr>
              <a:t> 20-50% DW</a:t>
            </a:r>
          </a:p>
        </p:txBody>
      </p:sp>
      <p:pic>
        <p:nvPicPr>
          <p:cNvPr id="15" name="Picture 22">
            <a:extLst>
              <a:ext uri="{FF2B5EF4-FFF2-40B4-BE49-F238E27FC236}">
                <a16:creationId xmlns:a16="http://schemas.microsoft.com/office/drawing/2014/main" id="{7FF1F764-0157-8B5C-774B-D2127D4DA3B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51346" y="2222367"/>
            <a:ext cx="1170434" cy="118895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4" descr="Afficher l’image source">
            <a:extLst>
              <a:ext uri="{FF2B5EF4-FFF2-40B4-BE49-F238E27FC236}">
                <a16:creationId xmlns:a16="http://schemas.microsoft.com/office/drawing/2014/main" id="{B1D502D3-4A99-5845-471B-9E8A4E1AF3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51345" y="3758187"/>
            <a:ext cx="1461214" cy="937338"/>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44">
            <a:extLst>
              <a:ext uri="{FF2B5EF4-FFF2-40B4-BE49-F238E27FC236}">
                <a16:creationId xmlns:a16="http://schemas.microsoft.com/office/drawing/2014/main" id="{A9E0F00A-3225-F319-3B25-74D9637CD64F}"/>
              </a:ext>
            </a:extLst>
          </p:cNvPr>
          <p:cNvSpPr txBox="1"/>
          <p:nvPr/>
        </p:nvSpPr>
        <p:spPr>
          <a:xfrm>
            <a:off x="9707670" y="3345927"/>
            <a:ext cx="1317050" cy="300790"/>
          </a:xfrm>
          <a:prstGeom prst="rect">
            <a:avLst/>
          </a:prstGeom>
          <a:noFill/>
        </p:spPr>
        <p:txBody>
          <a:bodyPr wrap="square" rtlCol="0">
            <a:spAutoFit/>
          </a:bodyPr>
          <a:lstStyle/>
          <a:p>
            <a:pPr algn="ctr"/>
            <a:r>
              <a:rPr lang="fr-BE" dirty="0"/>
              <a:t>Glucose</a:t>
            </a:r>
          </a:p>
        </p:txBody>
      </p:sp>
      <p:sp>
        <p:nvSpPr>
          <p:cNvPr id="18" name="ZoneTexte 45">
            <a:extLst>
              <a:ext uri="{FF2B5EF4-FFF2-40B4-BE49-F238E27FC236}">
                <a16:creationId xmlns:a16="http://schemas.microsoft.com/office/drawing/2014/main" id="{BA4C6674-651F-BE7A-B487-17B7CA65F39A}"/>
              </a:ext>
            </a:extLst>
          </p:cNvPr>
          <p:cNvSpPr txBox="1"/>
          <p:nvPr/>
        </p:nvSpPr>
        <p:spPr>
          <a:xfrm>
            <a:off x="9650073" y="4695525"/>
            <a:ext cx="1317050" cy="300790"/>
          </a:xfrm>
          <a:prstGeom prst="rect">
            <a:avLst/>
          </a:prstGeom>
          <a:noFill/>
        </p:spPr>
        <p:txBody>
          <a:bodyPr wrap="square" rtlCol="0">
            <a:spAutoFit/>
          </a:bodyPr>
          <a:lstStyle/>
          <a:p>
            <a:pPr algn="ctr"/>
            <a:r>
              <a:rPr lang="fr-BE" dirty="0"/>
              <a:t>Xylose</a:t>
            </a:r>
          </a:p>
        </p:txBody>
      </p:sp>
      <p:pic>
        <p:nvPicPr>
          <p:cNvPr id="19" name="Image 30">
            <a:extLst>
              <a:ext uri="{FF2B5EF4-FFF2-40B4-BE49-F238E27FC236}">
                <a16:creationId xmlns:a16="http://schemas.microsoft.com/office/drawing/2014/main" id="{AF030E35-2CD7-5D8D-495A-7B53C036983B}"/>
              </a:ext>
            </a:extLst>
          </p:cNvPr>
          <p:cNvPicPr>
            <a:picLocks noChangeAspect="1"/>
          </p:cNvPicPr>
          <p:nvPr/>
        </p:nvPicPr>
        <p:blipFill>
          <a:blip r:embed="rId9"/>
          <a:stretch>
            <a:fillRect/>
          </a:stretch>
        </p:blipFill>
        <p:spPr>
          <a:xfrm>
            <a:off x="9919036" y="5092751"/>
            <a:ext cx="1059779" cy="848691"/>
          </a:xfrm>
          <a:prstGeom prst="rect">
            <a:avLst/>
          </a:prstGeom>
        </p:spPr>
      </p:pic>
      <p:sp>
        <p:nvSpPr>
          <p:cNvPr id="20" name="ZoneTexte 31">
            <a:extLst>
              <a:ext uri="{FF2B5EF4-FFF2-40B4-BE49-F238E27FC236}">
                <a16:creationId xmlns:a16="http://schemas.microsoft.com/office/drawing/2014/main" id="{8C451128-BEF2-59DE-4E13-543DCAC7DCEE}"/>
              </a:ext>
            </a:extLst>
          </p:cNvPr>
          <p:cNvSpPr txBox="1"/>
          <p:nvPr/>
        </p:nvSpPr>
        <p:spPr>
          <a:xfrm>
            <a:off x="9707670" y="5846979"/>
            <a:ext cx="1317050" cy="369332"/>
          </a:xfrm>
          <a:prstGeom prst="rect">
            <a:avLst/>
          </a:prstGeom>
          <a:noFill/>
        </p:spPr>
        <p:txBody>
          <a:bodyPr wrap="square" rtlCol="0">
            <a:spAutoFit/>
          </a:bodyPr>
          <a:lstStyle/>
          <a:p>
            <a:pPr algn="ctr"/>
            <a:r>
              <a:rPr lang="fr-BE" dirty="0" err="1"/>
              <a:t>Acetate</a:t>
            </a:r>
            <a:endParaRPr lang="fr-BE" dirty="0"/>
          </a:p>
        </p:txBody>
      </p:sp>
      <p:sp>
        <p:nvSpPr>
          <p:cNvPr id="22" name="ZoneTexte 21">
            <a:extLst>
              <a:ext uri="{FF2B5EF4-FFF2-40B4-BE49-F238E27FC236}">
                <a16:creationId xmlns:a16="http://schemas.microsoft.com/office/drawing/2014/main" id="{20BED5DC-80D4-AB83-3E48-10C000C53307}"/>
              </a:ext>
            </a:extLst>
          </p:cNvPr>
          <p:cNvSpPr txBox="1"/>
          <p:nvPr/>
        </p:nvSpPr>
        <p:spPr>
          <a:xfrm>
            <a:off x="-64864" y="6552574"/>
            <a:ext cx="6096000" cy="338554"/>
          </a:xfrm>
          <a:prstGeom prst="rect">
            <a:avLst/>
          </a:prstGeom>
          <a:noFill/>
        </p:spPr>
        <p:txBody>
          <a:bodyPr wrap="square">
            <a:spAutoFit/>
          </a:bodyPr>
          <a:lstStyle/>
          <a:p>
            <a:r>
              <a:rPr lang="en-US" sz="1600" i="1" dirty="0"/>
              <a:t>Data from Jahirul et al., 2012 </a:t>
            </a:r>
            <a:r>
              <a:rPr lang="en-US" sz="1600" dirty="0"/>
              <a:t>and </a:t>
            </a:r>
            <a:r>
              <a:rPr lang="en-US" sz="1600" i="1" dirty="0" err="1"/>
              <a:t>Miyazek</a:t>
            </a:r>
            <a:r>
              <a:rPr lang="en-US" sz="1600" i="1" dirty="0"/>
              <a:t> et al., 2017 </a:t>
            </a:r>
          </a:p>
        </p:txBody>
      </p:sp>
      <p:sp>
        <p:nvSpPr>
          <p:cNvPr id="23" name="Accolade ouvrante 22">
            <a:extLst>
              <a:ext uri="{FF2B5EF4-FFF2-40B4-BE49-F238E27FC236}">
                <a16:creationId xmlns:a16="http://schemas.microsoft.com/office/drawing/2014/main" id="{45E310CF-80C4-DE04-1ACD-66745F4DD523}"/>
              </a:ext>
            </a:extLst>
          </p:cNvPr>
          <p:cNvSpPr/>
          <p:nvPr/>
        </p:nvSpPr>
        <p:spPr>
          <a:xfrm>
            <a:off x="8995817" y="2117068"/>
            <a:ext cx="563670" cy="4219575"/>
          </a:xfrm>
          <a:prstGeom prst="leftBrace">
            <a:avLst>
              <a:gd name="adj1" fmla="val 8333"/>
              <a:gd name="adj2" fmla="val 5248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fr-BE"/>
          </a:p>
        </p:txBody>
      </p:sp>
      <p:pic>
        <p:nvPicPr>
          <p:cNvPr id="24" name="Picture 3">
            <a:extLst>
              <a:ext uri="{FF2B5EF4-FFF2-40B4-BE49-F238E27FC236}">
                <a16:creationId xmlns:a16="http://schemas.microsoft.com/office/drawing/2014/main" id="{55ADFEB6-5FA2-920E-5B38-F0514BFEB80D}"/>
              </a:ext>
            </a:extLst>
          </p:cNvPr>
          <p:cNvPicPr>
            <a:picLocks noChangeAspect="1"/>
          </p:cNvPicPr>
          <p:nvPr/>
        </p:nvPicPr>
        <p:blipFill>
          <a:blip r:embed="rId10"/>
          <a:stretch>
            <a:fillRect/>
          </a:stretch>
        </p:blipFill>
        <p:spPr>
          <a:xfrm>
            <a:off x="3275544" y="4903306"/>
            <a:ext cx="5552037" cy="1688051"/>
          </a:xfrm>
          <a:prstGeom prst="rect">
            <a:avLst/>
          </a:prstGeom>
        </p:spPr>
      </p:pic>
    </p:spTree>
    <p:extLst>
      <p:ext uri="{BB962C8B-B14F-4D97-AF65-F5344CB8AC3E}">
        <p14:creationId xmlns:p14="http://schemas.microsoft.com/office/powerpoint/2010/main" val="141775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uglena | Definition, Classification, &amp; Facts | Britannica">
            <a:extLst>
              <a:ext uri="{FF2B5EF4-FFF2-40B4-BE49-F238E27FC236}">
                <a16:creationId xmlns:a16="http://schemas.microsoft.com/office/drawing/2014/main" id="{61EBF547-1070-468C-A674-DD5D3CFB9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180" y="1711747"/>
            <a:ext cx="1717368" cy="171736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0FCB6F83-8F84-4E86-A904-ABF2A5D9CB20}"/>
              </a:ext>
            </a:extLst>
          </p:cNvPr>
          <p:cNvSpPr txBox="1"/>
          <p:nvPr/>
        </p:nvSpPr>
        <p:spPr>
          <a:xfrm>
            <a:off x="2304430" y="1711747"/>
            <a:ext cx="4139311" cy="1877437"/>
          </a:xfrm>
          <a:prstGeom prst="rect">
            <a:avLst/>
          </a:prstGeom>
          <a:noFill/>
        </p:spPr>
        <p:txBody>
          <a:bodyPr wrap="square" rtlCol="0">
            <a:spAutoFit/>
          </a:bodyPr>
          <a:lstStyle/>
          <a:p>
            <a:r>
              <a:rPr lang="fr-BE" sz="2000" b="1" i="1" dirty="0" err="1">
                <a:cs typeface="Times New Roman" panose="02020603050405020304" pitchFamily="18" charset="0"/>
              </a:rPr>
              <a:t>Euglena</a:t>
            </a:r>
            <a:r>
              <a:rPr lang="fr-BE" sz="2000" i="1" dirty="0">
                <a:cs typeface="Times New Roman" panose="02020603050405020304" pitchFamily="18" charset="0"/>
              </a:rPr>
              <a:t> </a:t>
            </a:r>
            <a:r>
              <a:rPr lang="fr-BE" sz="2000" b="1" i="1" dirty="0">
                <a:cs typeface="Times New Roman" panose="02020603050405020304" pitchFamily="18" charset="0"/>
              </a:rPr>
              <a:t>gracilis</a:t>
            </a:r>
          </a:p>
          <a:p>
            <a:pPr marL="342900" indent="-342900">
              <a:buFont typeface="Arial" panose="020B0604020202020204" pitchFamily="34" charset="0"/>
              <a:buChar char="•"/>
            </a:pPr>
            <a:r>
              <a:rPr lang="fr-BE" sz="1600" dirty="0" err="1">
                <a:cs typeface="Times New Roman" panose="02020603050405020304" pitchFamily="18" charset="0"/>
              </a:rPr>
              <a:t>Wallless</a:t>
            </a:r>
            <a:r>
              <a:rPr lang="fr-BE" sz="1600" i="1" dirty="0">
                <a:cs typeface="Times New Roman" panose="02020603050405020304" pitchFamily="18" charset="0"/>
              </a:rPr>
              <a:t> </a:t>
            </a:r>
          </a:p>
          <a:p>
            <a:pPr marL="342900" indent="-342900">
              <a:buFont typeface="Arial" panose="020B0604020202020204" pitchFamily="34" charset="0"/>
              <a:buChar char="•"/>
            </a:pPr>
            <a:r>
              <a:rPr lang="fr-BE" sz="1600" dirty="0">
                <a:cs typeface="Times New Roman" panose="02020603050405020304" pitchFamily="18" charset="0"/>
              </a:rPr>
              <a:t>Up to 60% m/m of </a:t>
            </a:r>
            <a:r>
              <a:rPr lang="fr-BE" sz="1600" dirty="0" err="1">
                <a:cs typeface="Times New Roman" panose="02020603050405020304" pitchFamily="18" charset="0"/>
              </a:rPr>
              <a:t>paramylon</a:t>
            </a:r>
            <a:r>
              <a:rPr lang="fr-BE" sz="1600" dirty="0">
                <a:cs typeface="Times New Roman" panose="02020603050405020304" pitchFamily="18" charset="0"/>
              </a:rPr>
              <a:t> in </a:t>
            </a:r>
            <a:r>
              <a:rPr lang="fr-BE" sz="1600" dirty="0" err="1">
                <a:cs typeface="Times New Roman" panose="02020603050405020304" pitchFamily="18" charset="0"/>
              </a:rPr>
              <a:t>aerobic</a:t>
            </a:r>
            <a:r>
              <a:rPr lang="fr-BE" sz="1600" dirty="0">
                <a:cs typeface="Times New Roman" panose="02020603050405020304" pitchFamily="18" charset="0"/>
              </a:rPr>
              <a:t> conditions</a:t>
            </a:r>
          </a:p>
          <a:p>
            <a:pPr marL="342900" indent="-342900">
              <a:buFont typeface="Arial" panose="020B0604020202020204" pitchFamily="34" charset="0"/>
              <a:buChar char="•"/>
            </a:pPr>
            <a:r>
              <a:rPr lang="fr-BE" sz="1600" dirty="0" err="1">
                <a:cs typeface="Times New Roman" panose="02020603050405020304" pitchFamily="18" charset="0"/>
              </a:rPr>
              <a:t>Converted</a:t>
            </a:r>
            <a:r>
              <a:rPr lang="fr-BE" sz="1600" dirty="0">
                <a:cs typeface="Times New Roman" panose="02020603050405020304" pitchFamily="18" charset="0"/>
              </a:rPr>
              <a:t> </a:t>
            </a:r>
            <a:r>
              <a:rPr lang="fr-BE" sz="1600" dirty="0" err="1">
                <a:cs typeface="Times New Roman" panose="02020603050405020304" pitchFamily="18" charset="0"/>
              </a:rPr>
              <a:t>into</a:t>
            </a:r>
            <a:r>
              <a:rPr lang="fr-BE" sz="1600" dirty="0">
                <a:cs typeface="Times New Roman" panose="02020603050405020304" pitchFamily="18" charset="0"/>
              </a:rPr>
              <a:t> wax esters in </a:t>
            </a:r>
            <a:r>
              <a:rPr lang="fr-BE" sz="1600" dirty="0" err="1">
                <a:cs typeface="Times New Roman" panose="02020603050405020304" pitchFamily="18" charset="0"/>
              </a:rPr>
              <a:t>anaerobic</a:t>
            </a:r>
            <a:r>
              <a:rPr lang="fr-BE" sz="1600" dirty="0">
                <a:cs typeface="Times New Roman" panose="02020603050405020304" pitchFamily="18" charset="0"/>
              </a:rPr>
              <a:t> conditions </a:t>
            </a:r>
          </a:p>
          <a:p>
            <a:pPr marL="342900" indent="-342900">
              <a:buFont typeface="Arial" panose="020B0604020202020204" pitchFamily="34" charset="0"/>
              <a:buChar char="•"/>
            </a:pPr>
            <a:endParaRPr lang="fr-BE" sz="1600" dirty="0">
              <a:cs typeface="Times New Roman" panose="02020603050405020304" pitchFamily="18" charset="0"/>
            </a:endParaRPr>
          </a:p>
        </p:txBody>
      </p:sp>
      <p:sp>
        <p:nvSpPr>
          <p:cNvPr id="6" name="ZoneTexte 5">
            <a:extLst>
              <a:ext uri="{FF2B5EF4-FFF2-40B4-BE49-F238E27FC236}">
                <a16:creationId xmlns:a16="http://schemas.microsoft.com/office/drawing/2014/main" id="{9ACD4769-3541-4CC9-8657-AB70C147A099}"/>
              </a:ext>
            </a:extLst>
          </p:cNvPr>
          <p:cNvSpPr txBox="1"/>
          <p:nvPr/>
        </p:nvSpPr>
        <p:spPr>
          <a:xfrm>
            <a:off x="2304430" y="3945205"/>
            <a:ext cx="3918729" cy="1938992"/>
          </a:xfrm>
          <a:prstGeom prst="rect">
            <a:avLst/>
          </a:prstGeom>
          <a:noFill/>
        </p:spPr>
        <p:txBody>
          <a:bodyPr wrap="square" rtlCol="0">
            <a:spAutoFit/>
          </a:bodyPr>
          <a:lstStyle/>
          <a:p>
            <a:r>
              <a:rPr lang="fr-BE" sz="2000" b="1" i="1" dirty="0" err="1">
                <a:cs typeface="Times New Roman" panose="02020603050405020304" pitchFamily="18" charset="0"/>
              </a:rPr>
              <a:t>Auxenochlorella</a:t>
            </a:r>
            <a:r>
              <a:rPr lang="fr-BE" sz="2000" b="1" i="1" dirty="0">
                <a:cs typeface="Times New Roman" panose="02020603050405020304" pitchFamily="18" charset="0"/>
              </a:rPr>
              <a:t> </a:t>
            </a:r>
            <a:r>
              <a:rPr lang="fr-BE" sz="2000" b="1" i="1" dirty="0" err="1">
                <a:cs typeface="Times New Roman" panose="02020603050405020304" pitchFamily="18" charset="0"/>
              </a:rPr>
              <a:t>protothecoides</a:t>
            </a:r>
            <a:endParaRPr lang="fr-BE" sz="2000" b="1" i="1" dirty="0">
              <a:cs typeface="Times New Roman" panose="02020603050405020304" pitchFamily="18" charset="0"/>
            </a:endParaRPr>
          </a:p>
          <a:p>
            <a:pPr marL="342900" indent="-342900">
              <a:buFont typeface="Arial" panose="020B0604020202020204" pitchFamily="34" charset="0"/>
              <a:buChar char="•"/>
            </a:pPr>
            <a:r>
              <a:rPr lang="fr-BE" sz="1600" dirty="0">
                <a:cs typeface="Times New Roman" panose="02020603050405020304" pitchFamily="18" charset="0"/>
              </a:rPr>
              <a:t>High </a:t>
            </a:r>
            <a:r>
              <a:rPr lang="fr-BE" sz="1600" dirty="0" err="1">
                <a:cs typeface="Times New Roman" panose="02020603050405020304" pitchFamily="18" charset="0"/>
              </a:rPr>
              <a:t>lipid</a:t>
            </a:r>
            <a:r>
              <a:rPr lang="fr-BE" sz="1600" dirty="0">
                <a:cs typeface="Times New Roman" panose="02020603050405020304" pitchFamily="18" charset="0"/>
              </a:rPr>
              <a:t> content (±50% of the DW)</a:t>
            </a:r>
          </a:p>
          <a:p>
            <a:pPr marL="342900" indent="-342900">
              <a:buFont typeface="Arial" panose="020B0604020202020204" pitchFamily="34" charset="0"/>
              <a:buChar char="•"/>
            </a:pPr>
            <a:r>
              <a:rPr lang="fr-BE" sz="1600" dirty="0">
                <a:cs typeface="Times New Roman" panose="02020603050405020304" pitchFamily="18" charset="0"/>
              </a:rPr>
              <a:t>High </a:t>
            </a:r>
            <a:r>
              <a:rPr lang="fr-BE" sz="1600" dirty="0" err="1">
                <a:cs typeface="Times New Roman" panose="02020603050405020304" pitchFamily="18" charset="0"/>
              </a:rPr>
              <a:t>level</a:t>
            </a:r>
            <a:r>
              <a:rPr lang="fr-BE" sz="1600" dirty="0">
                <a:cs typeface="Times New Roman" panose="02020603050405020304" pitchFamily="18" charset="0"/>
              </a:rPr>
              <a:t> of </a:t>
            </a:r>
            <a:r>
              <a:rPr lang="fr-BE" sz="1600" dirty="0" err="1">
                <a:cs typeface="Times New Roman" panose="02020603050405020304" pitchFamily="18" charset="0"/>
              </a:rPr>
              <a:t>saturated</a:t>
            </a:r>
            <a:r>
              <a:rPr lang="fr-BE" sz="1600" dirty="0">
                <a:cs typeface="Times New Roman" panose="02020603050405020304" pitchFamily="18" charset="0"/>
              </a:rPr>
              <a:t> </a:t>
            </a:r>
            <a:r>
              <a:rPr lang="fr-BE" sz="1600" dirty="0" err="1">
                <a:cs typeface="Times New Roman" panose="02020603050405020304" pitchFamily="18" charset="0"/>
              </a:rPr>
              <a:t>fatty</a:t>
            </a:r>
            <a:r>
              <a:rPr lang="fr-BE" sz="1600" dirty="0">
                <a:cs typeface="Times New Roman" panose="02020603050405020304" pitchFamily="18" charset="0"/>
              </a:rPr>
              <a:t> </a:t>
            </a:r>
            <a:r>
              <a:rPr lang="fr-BE" sz="1600" dirty="0" err="1">
                <a:cs typeface="Times New Roman" panose="02020603050405020304" pitchFamily="18" charset="0"/>
              </a:rPr>
              <a:t>acids</a:t>
            </a:r>
            <a:r>
              <a:rPr lang="fr-BE" sz="1600" dirty="0">
                <a:cs typeface="Times New Roman" panose="02020603050405020304" pitchFamily="18" charset="0"/>
              </a:rPr>
              <a:t> (up to 90% of the total) </a:t>
            </a:r>
          </a:p>
          <a:p>
            <a:pPr marL="342900" indent="-342900">
              <a:buFont typeface="Arial" panose="020B0604020202020204" pitchFamily="34" charset="0"/>
              <a:buChar char="•"/>
            </a:pPr>
            <a:r>
              <a:rPr lang="fr-BE" sz="1600" dirty="0">
                <a:cs typeface="Times New Roman" panose="02020603050405020304" pitchFamily="18" charset="0"/>
              </a:rPr>
              <a:t>High </a:t>
            </a:r>
            <a:r>
              <a:rPr lang="fr-BE" sz="1600" dirty="0" err="1">
                <a:cs typeface="Times New Roman" panose="02020603050405020304" pitchFamily="18" charset="0"/>
              </a:rPr>
              <a:t>oxidative</a:t>
            </a:r>
            <a:r>
              <a:rPr lang="fr-BE" sz="1600" dirty="0">
                <a:cs typeface="Times New Roman" panose="02020603050405020304" pitchFamily="18" charset="0"/>
              </a:rPr>
              <a:t> </a:t>
            </a:r>
            <a:r>
              <a:rPr lang="fr-BE" sz="1600" dirty="0" err="1">
                <a:cs typeface="Times New Roman" panose="02020603050405020304" pitchFamily="18" charset="0"/>
              </a:rPr>
              <a:t>stability</a:t>
            </a:r>
            <a:r>
              <a:rPr lang="fr-BE" sz="1600" dirty="0">
                <a:cs typeface="Times New Roman" panose="02020603050405020304" pitchFamily="18" charset="0"/>
              </a:rPr>
              <a:t> for biodiesel</a:t>
            </a:r>
          </a:p>
          <a:p>
            <a:pPr marL="342900" indent="-342900">
              <a:buFont typeface="Arial" panose="020B0604020202020204" pitchFamily="34" charset="0"/>
              <a:buChar char="•"/>
            </a:pPr>
            <a:endParaRPr lang="fr-BE" sz="1600" dirty="0">
              <a:cs typeface="Times New Roman" panose="02020603050405020304" pitchFamily="18" charset="0"/>
            </a:endParaRPr>
          </a:p>
          <a:p>
            <a:pPr marL="342900" indent="-342900">
              <a:buFont typeface="Arial" panose="020B0604020202020204" pitchFamily="34" charset="0"/>
              <a:buChar char="•"/>
            </a:pPr>
            <a:endParaRPr lang="fr-BE" sz="1600" dirty="0">
              <a:cs typeface="Times New Roman" panose="02020603050405020304" pitchFamily="18" charset="0"/>
            </a:endParaRPr>
          </a:p>
        </p:txBody>
      </p:sp>
      <p:sp>
        <p:nvSpPr>
          <p:cNvPr id="8" name="ZoneTexte 7">
            <a:extLst>
              <a:ext uri="{FF2B5EF4-FFF2-40B4-BE49-F238E27FC236}">
                <a16:creationId xmlns:a16="http://schemas.microsoft.com/office/drawing/2014/main" id="{5B5B020E-542B-4242-A276-93A5DD2D22CF}"/>
              </a:ext>
            </a:extLst>
          </p:cNvPr>
          <p:cNvSpPr txBox="1"/>
          <p:nvPr/>
        </p:nvSpPr>
        <p:spPr>
          <a:xfrm>
            <a:off x="8800803" y="2706533"/>
            <a:ext cx="3918729" cy="1908215"/>
          </a:xfrm>
          <a:prstGeom prst="rect">
            <a:avLst/>
          </a:prstGeom>
          <a:noFill/>
        </p:spPr>
        <p:txBody>
          <a:bodyPr wrap="square" rtlCol="0">
            <a:spAutoFit/>
          </a:bodyPr>
          <a:lstStyle/>
          <a:p>
            <a:r>
              <a:rPr lang="fr-BE" sz="2000" b="1" i="1" dirty="0" err="1">
                <a:cs typeface="Times New Roman" panose="02020603050405020304" pitchFamily="18" charset="0"/>
              </a:rPr>
              <a:t>Galdieria</a:t>
            </a:r>
            <a:r>
              <a:rPr lang="fr-BE" sz="2000" b="1" i="1" dirty="0">
                <a:cs typeface="Times New Roman" panose="02020603050405020304" pitchFamily="18" charset="0"/>
              </a:rPr>
              <a:t> </a:t>
            </a:r>
            <a:r>
              <a:rPr lang="fr-BE" sz="2000" b="1" i="1" dirty="0" err="1">
                <a:cs typeface="Times New Roman" panose="02020603050405020304" pitchFamily="18" charset="0"/>
              </a:rPr>
              <a:t>sulphuraria</a:t>
            </a:r>
            <a:endParaRPr lang="fr-BE" sz="2000" b="1" i="1" dirty="0">
              <a:cs typeface="Times New Roman" panose="02020603050405020304" pitchFamily="18" charset="0"/>
            </a:endParaRPr>
          </a:p>
          <a:p>
            <a:pPr marL="285750" indent="-285750">
              <a:buFont typeface="Arial" panose="020B0604020202020204" pitchFamily="34" charset="0"/>
              <a:buChar char="•"/>
            </a:pPr>
            <a:r>
              <a:rPr lang="fr-BE" sz="1600" dirty="0">
                <a:cs typeface="Times New Roman" panose="02020603050405020304" pitchFamily="18" charset="0"/>
              </a:rPr>
              <a:t>An </a:t>
            </a:r>
            <a:r>
              <a:rPr lang="fr-BE" sz="1600" dirty="0" err="1">
                <a:cs typeface="Times New Roman" panose="02020603050405020304" pitchFamily="18" charset="0"/>
              </a:rPr>
              <a:t>extremophilic</a:t>
            </a:r>
            <a:r>
              <a:rPr lang="fr-BE" sz="1600" dirty="0">
                <a:cs typeface="Times New Roman" panose="02020603050405020304" pitchFamily="18" charset="0"/>
              </a:rPr>
              <a:t> </a:t>
            </a:r>
            <a:r>
              <a:rPr lang="fr-BE" sz="1600" dirty="0" err="1">
                <a:cs typeface="Times New Roman" panose="02020603050405020304" pitchFamily="18" charset="0"/>
              </a:rPr>
              <a:t>red</a:t>
            </a:r>
            <a:r>
              <a:rPr lang="fr-BE" sz="1600" dirty="0">
                <a:cs typeface="Times New Roman" panose="02020603050405020304" pitchFamily="18" charset="0"/>
              </a:rPr>
              <a:t> </a:t>
            </a:r>
            <a:r>
              <a:rPr lang="fr-BE" sz="1600" dirty="0" err="1">
                <a:cs typeface="Times New Roman" panose="02020603050405020304" pitchFamily="18" charset="0"/>
              </a:rPr>
              <a:t>microalga</a:t>
            </a:r>
            <a:r>
              <a:rPr lang="fr-BE" sz="1600" dirty="0">
                <a:cs typeface="Times New Roman" panose="02020603050405020304" pitchFamily="18" charset="0"/>
              </a:rPr>
              <a:t> </a:t>
            </a:r>
          </a:p>
          <a:p>
            <a:pPr marL="285750" indent="-285750">
              <a:buFont typeface="Arial" panose="020B0604020202020204" pitchFamily="34" charset="0"/>
              <a:buChar char="•"/>
            </a:pPr>
            <a:r>
              <a:rPr lang="fr-BE" sz="1600" dirty="0">
                <a:cs typeface="Times New Roman" panose="02020603050405020304" pitchFamily="18" charset="0"/>
              </a:rPr>
              <a:t>Optimum T° = 42°C </a:t>
            </a:r>
          </a:p>
          <a:p>
            <a:pPr marL="285750" indent="-285750">
              <a:buFont typeface="Arial" panose="020B0604020202020204" pitchFamily="34" charset="0"/>
              <a:buChar char="•"/>
            </a:pPr>
            <a:r>
              <a:rPr lang="fr-BE" sz="1600" dirty="0">
                <a:cs typeface="Times New Roman" panose="02020603050405020304" pitchFamily="18" charset="0"/>
              </a:rPr>
              <a:t>Optimum pH = 2</a:t>
            </a:r>
          </a:p>
          <a:p>
            <a:pPr marL="285750" indent="-285750">
              <a:buFont typeface="Arial" panose="020B0604020202020204" pitchFamily="34" charset="0"/>
              <a:buChar char="•"/>
            </a:pPr>
            <a:r>
              <a:rPr lang="fr-BE" sz="1600" dirty="0">
                <a:cs typeface="Times New Roman" panose="02020603050405020304" pitchFamily="18" charset="0"/>
              </a:rPr>
              <a:t>Able to use up to 50 </a:t>
            </a:r>
            <a:r>
              <a:rPr lang="fr-BE" sz="1600" dirty="0" err="1">
                <a:cs typeface="Times New Roman" panose="02020603050405020304" pitchFamily="18" charset="0"/>
              </a:rPr>
              <a:t>different</a:t>
            </a:r>
            <a:r>
              <a:rPr lang="fr-BE" sz="1600" dirty="0">
                <a:cs typeface="Times New Roman" panose="02020603050405020304" pitchFamily="18" charset="0"/>
              </a:rPr>
              <a:t> </a:t>
            </a:r>
            <a:r>
              <a:rPr lang="fr-BE" sz="1600" dirty="0" err="1">
                <a:cs typeface="Times New Roman" panose="02020603050405020304" pitchFamily="18" charset="0"/>
              </a:rPr>
              <a:t>carbon</a:t>
            </a:r>
            <a:r>
              <a:rPr lang="fr-BE" sz="1600" dirty="0">
                <a:cs typeface="Times New Roman" panose="02020603050405020304" pitchFamily="18" charset="0"/>
              </a:rPr>
              <a:t> sources </a:t>
            </a:r>
          </a:p>
          <a:p>
            <a:pPr marL="342900" indent="-342900">
              <a:buFont typeface="Arial" panose="020B0604020202020204" pitchFamily="34" charset="0"/>
              <a:buChar char="•"/>
            </a:pPr>
            <a:endParaRPr lang="fr-BE" sz="1600" dirty="0">
              <a:cs typeface="Times New Roman" panose="02020603050405020304" pitchFamily="18" charset="0"/>
            </a:endParaRPr>
          </a:p>
        </p:txBody>
      </p:sp>
      <p:pic>
        <p:nvPicPr>
          <p:cNvPr id="9" name="Picture 23">
            <a:extLst>
              <a:ext uri="{FF2B5EF4-FFF2-40B4-BE49-F238E27FC236}">
                <a16:creationId xmlns:a16="http://schemas.microsoft.com/office/drawing/2014/main" id="{2BB28AC4-7583-47A0-80E3-4B829ED6DE8F}"/>
              </a:ext>
            </a:extLst>
          </p:cNvPr>
          <p:cNvPicPr>
            <a:picLocks noChangeAspect="1"/>
          </p:cNvPicPr>
          <p:nvPr/>
        </p:nvPicPr>
        <p:blipFill rotWithShape="1">
          <a:blip r:embed="rId3"/>
          <a:srcRect l="5605" r="33595" b="21417"/>
          <a:stretch/>
        </p:blipFill>
        <p:spPr>
          <a:xfrm>
            <a:off x="400179" y="3874431"/>
            <a:ext cx="1717367" cy="1717367"/>
          </a:xfrm>
          <a:prstGeom prst="rect">
            <a:avLst/>
          </a:prstGeom>
          <a:ln w="28575">
            <a:solidFill>
              <a:schemeClr val="tx1"/>
            </a:solidFill>
          </a:ln>
        </p:spPr>
      </p:pic>
      <p:sp>
        <p:nvSpPr>
          <p:cNvPr id="12" name="Rectangle 11">
            <a:extLst>
              <a:ext uri="{FF2B5EF4-FFF2-40B4-BE49-F238E27FC236}">
                <a16:creationId xmlns:a16="http://schemas.microsoft.com/office/drawing/2014/main" id="{EDF05A4D-5F3A-410A-8692-87099F8D07A5}"/>
              </a:ext>
            </a:extLst>
          </p:cNvPr>
          <p:cNvSpPr/>
          <p:nvPr/>
        </p:nvSpPr>
        <p:spPr>
          <a:xfrm>
            <a:off x="1660961" y="70651"/>
            <a:ext cx="9565559" cy="461665"/>
          </a:xfrm>
          <a:prstGeom prst="rect">
            <a:avLst/>
          </a:prstGeom>
        </p:spPr>
        <p:txBody>
          <a:bodyPr wrap="square">
            <a:spAutoFit/>
          </a:bodyPr>
          <a:lstStyle/>
          <a:p>
            <a:pPr algn="ctr"/>
            <a:r>
              <a:rPr lang="en-GB" sz="2400" b="1" dirty="0">
                <a:ea typeface="Calibri" panose="020F0502020204030204" pitchFamily="34" charset="0"/>
                <a:cs typeface="Arial" panose="020B0604020202020204" pitchFamily="34" charset="0"/>
              </a:rPr>
              <a:t>ADV_BIO </a:t>
            </a:r>
            <a:r>
              <a:rPr lang="en-US" sz="2400" dirty="0"/>
              <a:t>– </a:t>
            </a:r>
            <a:r>
              <a:rPr lang="en-GB" sz="2400" b="1" dirty="0">
                <a:ea typeface="Calibri" panose="020F0502020204030204" pitchFamily="34" charset="0"/>
                <a:cs typeface="Arial" panose="020B0604020202020204" pitchFamily="34" charset="0"/>
              </a:rPr>
              <a:t>What microalgae are studied ?</a:t>
            </a:r>
            <a:endParaRPr lang="en-US" sz="2000" b="1" i="1" dirty="0">
              <a:ea typeface="Calibri" panose="020F0502020204030204" pitchFamily="34" charset="0"/>
              <a:cs typeface="Arial" panose="020B0604020202020204" pitchFamily="34" charset="0"/>
            </a:endParaRPr>
          </a:p>
        </p:txBody>
      </p:sp>
      <p:pic>
        <p:nvPicPr>
          <p:cNvPr id="13" name="Image 14">
            <a:extLst>
              <a:ext uri="{FF2B5EF4-FFF2-40B4-BE49-F238E27FC236}">
                <a16:creationId xmlns:a16="http://schemas.microsoft.com/office/drawing/2014/main" id="{4C550E00-0120-4164-A591-60C54D90FC36}"/>
              </a:ext>
            </a:extLst>
          </p:cNvPr>
          <p:cNvPicPr>
            <a:picLocks noChangeAspect="1"/>
          </p:cNvPicPr>
          <p:nvPr/>
        </p:nvPicPr>
        <p:blipFill>
          <a:blip r:embed="rId4"/>
          <a:stretch>
            <a:fillRect/>
          </a:stretch>
        </p:blipFill>
        <p:spPr>
          <a:xfrm>
            <a:off x="6630623" y="2706533"/>
            <a:ext cx="2103602" cy="1717367"/>
          </a:xfrm>
          <a:prstGeom prst="rect">
            <a:avLst/>
          </a:prstGeom>
          <a:ln w="19050">
            <a:solidFill>
              <a:schemeClr val="tx1"/>
            </a:solidFill>
          </a:ln>
        </p:spPr>
      </p:pic>
    </p:spTree>
    <p:extLst>
      <p:ext uri="{BB962C8B-B14F-4D97-AF65-F5344CB8AC3E}">
        <p14:creationId xmlns:p14="http://schemas.microsoft.com/office/powerpoint/2010/main" val="221162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58329D6-E75A-4C08-A94A-77199D1889D2}"/>
              </a:ext>
            </a:extLst>
          </p:cNvPr>
          <p:cNvSpPr/>
          <p:nvPr/>
        </p:nvSpPr>
        <p:spPr>
          <a:xfrm>
            <a:off x="592794" y="81193"/>
            <a:ext cx="11006412" cy="461665"/>
          </a:xfrm>
          <a:prstGeom prst="rect">
            <a:avLst/>
          </a:prstGeom>
        </p:spPr>
        <p:txBody>
          <a:bodyPr wrap="square">
            <a:spAutoFit/>
          </a:bodyPr>
          <a:lstStyle/>
          <a:p>
            <a:pPr algn="ctr"/>
            <a:r>
              <a:rPr lang="en-US" sz="2400" b="1" dirty="0">
                <a:cs typeface="Times New Roman" panose="02020603050405020304" pitchFamily="18" charset="0"/>
              </a:rPr>
              <a:t>Are our strains able to grow in the presence of the </a:t>
            </a:r>
            <a:r>
              <a:rPr lang="en-US" sz="2400" b="1" dirty="0" err="1">
                <a:cs typeface="Times New Roman" panose="02020603050405020304" pitchFamily="18" charset="0"/>
              </a:rPr>
              <a:t>hemicellulosic</a:t>
            </a:r>
            <a:r>
              <a:rPr lang="en-US" sz="2400" b="1" dirty="0">
                <a:cs typeface="Times New Roman" panose="02020603050405020304" pitchFamily="18" charset="0"/>
              </a:rPr>
              <a:t> carbon sources ? </a:t>
            </a:r>
          </a:p>
        </p:txBody>
      </p:sp>
      <p:sp>
        <p:nvSpPr>
          <p:cNvPr id="5" name="Titre 1">
            <a:extLst>
              <a:ext uri="{FF2B5EF4-FFF2-40B4-BE49-F238E27FC236}">
                <a16:creationId xmlns:a16="http://schemas.microsoft.com/office/drawing/2014/main" id="{A2B75D0F-CBB0-462A-BC0B-7002BD4ADF1F}"/>
              </a:ext>
            </a:extLst>
          </p:cNvPr>
          <p:cNvSpPr>
            <a:spLocks noGrp="1"/>
          </p:cNvSpPr>
          <p:nvPr>
            <p:ph type="title"/>
          </p:nvPr>
        </p:nvSpPr>
        <p:spPr>
          <a:xfrm>
            <a:off x="1124659" y="1539057"/>
            <a:ext cx="3175000" cy="674194"/>
          </a:xfrm>
        </p:spPr>
        <p:txBody>
          <a:bodyPr>
            <a:normAutofit fontScale="90000"/>
          </a:bodyPr>
          <a:lstStyle/>
          <a:p>
            <a:pPr algn="ctr"/>
            <a:r>
              <a:rPr lang="fr-FR" sz="2400" b="1" dirty="0" err="1"/>
              <a:t>Fixed</a:t>
            </a:r>
            <a:r>
              <a:rPr lang="fr-FR" sz="2400" b="1" dirty="0"/>
              <a:t> culture conditions </a:t>
            </a:r>
            <a:r>
              <a:rPr lang="fr-FR" sz="2400" b="1" dirty="0" err="1"/>
              <a:t>depending</a:t>
            </a:r>
            <a:r>
              <a:rPr lang="fr-FR" sz="2400" b="1" dirty="0"/>
              <a:t> on the </a:t>
            </a:r>
            <a:r>
              <a:rPr lang="fr-FR" sz="2400" b="1" dirty="0" err="1"/>
              <a:t>strains</a:t>
            </a:r>
            <a:endParaRPr lang="fr-BE" sz="2400" b="1" dirty="0"/>
          </a:p>
        </p:txBody>
      </p:sp>
      <p:sp>
        <p:nvSpPr>
          <p:cNvPr id="2" name="Slide Number Placeholder 1">
            <a:extLst>
              <a:ext uri="{FF2B5EF4-FFF2-40B4-BE49-F238E27FC236}">
                <a16:creationId xmlns:a16="http://schemas.microsoft.com/office/drawing/2014/main" id="{41185A99-009B-1528-F203-4FD2C8AFBD2A}"/>
              </a:ext>
            </a:extLst>
          </p:cNvPr>
          <p:cNvSpPr>
            <a:spLocks noGrp="1"/>
          </p:cNvSpPr>
          <p:nvPr>
            <p:ph type="sldNum" sz="quarter" idx="12"/>
          </p:nvPr>
        </p:nvSpPr>
        <p:spPr/>
        <p:txBody>
          <a:bodyPr/>
          <a:lstStyle/>
          <a:p>
            <a:fld id="{1CB3E755-7887-4926-81A1-A78525687160}" type="slidenum">
              <a:rPr lang="en-US" smtClean="0"/>
              <a:t>7</a:t>
            </a:fld>
            <a:endParaRPr lang="en-US"/>
          </a:p>
        </p:txBody>
      </p:sp>
      <p:graphicFrame>
        <p:nvGraphicFramePr>
          <p:cNvPr id="6" name="Tableau 5">
            <a:extLst>
              <a:ext uri="{FF2B5EF4-FFF2-40B4-BE49-F238E27FC236}">
                <a16:creationId xmlns:a16="http://schemas.microsoft.com/office/drawing/2014/main" id="{C4094ED4-0D46-4BED-9C87-C441A245AAAC}"/>
              </a:ext>
            </a:extLst>
          </p:cNvPr>
          <p:cNvGraphicFramePr>
            <a:graphicFrameLocks noGrp="1"/>
          </p:cNvGraphicFramePr>
          <p:nvPr/>
        </p:nvGraphicFramePr>
        <p:xfrm>
          <a:off x="6119244" y="2472788"/>
          <a:ext cx="5892624" cy="3041304"/>
        </p:xfrm>
        <a:graphic>
          <a:graphicData uri="http://schemas.openxmlformats.org/drawingml/2006/table">
            <a:tbl>
              <a:tblPr firstRow="1" bandRow="1">
                <a:tableStyleId>{68D230F3-CF80-4859-8CE7-A43EE81993B5}</a:tableStyleId>
              </a:tblPr>
              <a:tblGrid>
                <a:gridCol w="2109110">
                  <a:extLst>
                    <a:ext uri="{9D8B030D-6E8A-4147-A177-3AD203B41FA5}">
                      <a16:colId xmlns:a16="http://schemas.microsoft.com/office/drawing/2014/main" val="4113164000"/>
                    </a:ext>
                  </a:extLst>
                </a:gridCol>
                <a:gridCol w="997967">
                  <a:extLst>
                    <a:ext uri="{9D8B030D-6E8A-4147-A177-3AD203B41FA5}">
                      <a16:colId xmlns:a16="http://schemas.microsoft.com/office/drawing/2014/main" val="3980557132"/>
                    </a:ext>
                  </a:extLst>
                </a:gridCol>
                <a:gridCol w="1395111">
                  <a:extLst>
                    <a:ext uri="{9D8B030D-6E8A-4147-A177-3AD203B41FA5}">
                      <a16:colId xmlns:a16="http://schemas.microsoft.com/office/drawing/2014/main" val="4261464806"/>
                    </a:ext>
                  </a:extLst>
                </a:gridCol>
                <a:gridCol w="1390436">
                  <a:extLst>
                    <a:ext uri="{9D8B030D-6E8A-4147-A177-3AD203B41FA5}">
                      <a16:colId xmlns:a16="http://schemas.microsoft.com/office/drawing/2014/main" val="1017617776"/>
                    </a:ext>
                  </a:extLst>
                </a:gridCol>
              </a:tblGrid>
              <a:tr h="907122">
                <a:tc>
                  <a:txBody>
                    <a:bodyPr/>
                    <a:lstStyle/>
                    <a:p>
                      <a:pPr algn="ctr"/>
                      <a:r>
                        <a:rPr lang="fr-BE" sz="1600" dirty="0"/>
                        <a:t>Carbon source</a:t>
                      </a:r>
                      <a:endParaRPr lang="fr-BE" sz="1600" dirty="0">
                        <a:latin typeface="+mn-lt"/>
                      </a:endParaRPr>
                    </a:p>
                  </a:txBody>
                  <a:tcPr anchor="ctr">
                    <a:lnL>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1600" dirty="0"/>
                        <a:t>Carbon </a:t>
                      </a:r>
                      <a:r>
                        <a:rPr lang="fr-BE" sz="1600" dirty="0" err="1"/>
                        <a:t>atoms</a:t>
                      </a:r>
                      <a:r>
                        <a:rPr lang="fr-BE" sz="1600" dirty="0"/>
                        <a:t> (mM)</a:t>
                      </a:r>
                      <a:endParaRPr lang="fr-BE" sz="1600" dirty="0">
                        <a:latin typeface="+mn-lt"/>
                      </a:endParaRPr>
                    </a:p>
                  </a:txBody>
                  <a:tcPr anchor="ctr">
                    <a:lnL w="12700" cap="flat" cmpd="sng" algn="ctr">
                      <a:noFill/>
                      <a:prstDash val="solid"/>
                      <a:round/>
                      <a:headEnd type="none" w="med" len="med"/>
                      <a:tailEnd type="none" w="med" len="med"/>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1600" dirty="0"/>
                        <a:t>Concentration (g.L</a:t>
                      </a:r>
                      <a:r>
                        <a:rPr lang="fr-BE" sz="1600" baseline="30000" dirty="0"/>
                        <a:t>-1</a:t>
                      </a:r>
                      <a:r>
                        <a:rPr lang="fr-BE" sz="1600" dirty="0"/>
                        <a:t>)</a:t>
                      </a:r>
                      <a:endParaRPr lang="fr-BE" sz="1600" dirty="0">
                        <a:latin typeface="+mn-lt"/>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fr-BE" sz="1600" dirty="0"/>
                        <a:t>Concentration (mM)</a:t>
                      </a:r>
                      <a:endParaRPr lang="fr-BE" sz="1600" dirty="0">
                        <a:latin typeface="+mn-lt"/>
                      </a:endParaRPr>
                    </a:p>
                  </a:txBody>
                  <a:tcPr anchor="ctr">
                    <a:lnL>
                      <a:noFill/>
                    </a:lnL>
                    <a:lnR>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9627735"/>
                  </a:ext>
                </a:extLst>
              </a:tr>
              <a:tr h="518354">
                <a:tc>
                  <a:txBody>
                    <a:bodyPr/>
                    <a:lstStyle/>
                    <a:p>
                      <a:pPr algn="ctr"/>
                      <a:r>
                        <a:rPr lang="fr-BE" sz="1600" b="1" dirty="0"/>
                        <a:t>Glucose</a:t>
                      </a:r>
                      <a:endParaRPr lang="fr-BE"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fr-BE" sz="1600" dirty="0"/>
                        <a:t>150</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fr-BE" sz="1600" dirty="0"/>
                        <a:t>4,5</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fr-BE" sz="1600" dirty="0"/>
                        <a:t>25</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917782017"/>
                  </a:ext>
                </a:extLst>
              </a:tr>
              <a:tr h="518354">
                <a:tc>
                  <a:txBody>
                    <a:bodyPr/>
                    <a:lstStyle/>
                    <a:p>
                      <a:pPr algn="ctr"/>
                      <a:r>
                        <a:rPr lang="fr-BE" sz="1600" b="1" dirty="0"/>
                        <a:t>Xylose </a:t>
                      </a:r>
                      <a:endParaRPr lang="fr-BE"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fr-BE" sz="1600" dirty="0"/>
                        <a:t>150</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fr-BE" sz="1600" dirty="0"/>
                        <a:t>4,5</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fr-BE" sz="1600" dirty="0"/>
                        <a:t>30</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272133719"/>
                  </a:ext>
                </a:extLst>
              </a:tr>
              <a:tr h="518354">
                <a:tc>
                  <a:txBody>
                    <a:bodyPr/>
                    <a:lstStyle/>
                    <a:p>
                      <a:pPr algn="ctr"/>
                      <a:r>
                        <a:rPr lang="fr-BE" sz="1600" b="1" dirty="0" err="1"/>
                        <a:t>Acetate</a:t>
                      </a:r>
                      <a:endParaRPr lang="fr-BE" sz="1600" b="1"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fr-BE" sz="1600" dirty="0"/>
                        <a:t>150</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fr-BE" sz="1600" dirty="0"/>
                        <a:t>6,15</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fr-BE" sz="1600" dirty="0"/>
                        <a:t>75</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947573419"/>
                  </a:ext>
                </a:extLst>
              </a:tr>
              <a:tr h="518354">
                <a:tc>
                  <a:txBody>
                    <a:bodyPr/>
                    <a:lstStyle/>
                    <a:p>
                      <a:pPr algn="ctr"/>
                      <a:r>
                        <a:rPr lang="fr-BE" sz="1600" b="1" dirty="0"/>
                        <a:t>Mix</a:t>
                      </a:r>
                      <a:r>
                        <a:rPr lang="fr-BE" sz="1600" dirty="0"/>
                        <a:t> of glucose – xylose – </a:t>
                      </a:r>
                      <a:r>
                        <a:rPr lang="fr-BE" sz="1600" dirty="0" err="1"/>
                        <a:t>acetate</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fr-BE" sz="1600" dirty="0"/>
                        <a:t>50-50-50</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60000"/>
                        <a:lumOff val="40000"/>
                      </a:schemeClr>
                    </a:solidFill>
                  </a:tcPr>
                </a:tc>
                <a:tc>
                  <a:txBody>
                    <a:bodyPr/>
                    <a:lstStyle/>
                    <a:p>
                      <a:pPr algn="ctr"/>
                      <a:r>
                        <a:rPr lang="fr-BE" sz="1600" dirty="0"/>
                        <a:t>1,5 – 1,5 – 2,05</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ctr"/>
                      <a:r>
                        <a:rPr lang="fr-BE" sz="1600" dirty="0"/>
                        <a:t>8,33 – 10 – 25</a:t>
                      </a:r>
                      <a:endParaRPr lang="fr-BE"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686684132"/>
                  </a:ext>
                </a:extLst>
              </a:tr>
            </a:tbl>
          </a:graphicData>
        </a:graphic>
      </p:graphicFrame>
      <p:sp>
        <p:nvSpPr>
          <p:cNvPr id="8" name="TextBox 2">
            <a:extLst>
              <a:ext uri="{FF2B5EF4-FFF2-40B4-BE49-F238E27FC236}">
                <a16:creationId xmlns:a16="http://schemas.microsoft.com/office/drawing/2014/main" id="{360B2B82-0E10-4BD2-99C1-8E8CC515CBD3}"/>
              </a:ext>
            </a:extLst>
          </p:cNvPr>
          <p:cNvSpPr txBox="1"/>
          <p:nvPr/>
        </p:nvSpPr>
        <p:spPr>
          <a:xfrm>
            <a:off x="72328" y="5283260"/>
            <a:ext cx="4762500" cy="461665"/>
          </a:xfrm>
          <a:prstGeom prst="rect">
            <a:avLst/>
          </a:prstGeom>
          <a:noFill/>
        </p:spPr>
        <p:txBody>
          <a:bodyPr wrap="square" rtlCol="0">
            <a:spAutoFit/>
          </a:bodyPr>
          <a:lstStyle/>
          <a:p>
            <a:pPr algn="ctr"/>
            <a:r>
              <a:rPr lang="en-US" sz="1200" dirty="0"/>
              <a:t>* Some </a:t>
            </a:r>
            <a:r>
              <a:rPr lang="en-US" sz="1200" i="1" dirty="0"/>
              <a:t>E. </a:t>
            </a:r>
            <a:r>
              <a:rPr lang="en-US" sz="1200" i="1" dirty="0" err="1"/>
              <a:t>gracilis</a:t>
            </a:r>
            <a:r>
              <a:rPr lang="en-US" sz="1200" i="1" dirty="0"/>
              <a:t> </a:t>
            </a:r>
            <a:r>
              <a:rPr lang="en-US" sz="1200" dirty="0"/>
              <a:t>essential vitamins were added to the medium after autoclaving  (B1, B8, B12)</a:t>
            </a:r>
          </a:p>
        </p:txBody>
      </p:sp>
      <p:sp>
        <p:nvSpPr>
          <p:cNvPr id="9" name="TextBox 9">
            <a:extLst>
              <a:ext uri="{FF2B5EF4-FFF2-40B4-BE49-F238E27FC236}">
                <a16:creationId xmlns:a16="http://schemas.microsoft.com/office/drawing/2014/main" id="{2E8A5DCA-FBFD-47C6-8235-353C5AD64F21}"/>
              </a:ext>
            </a:extLst>
          </p:cNvPr>
          <p:cNvSpPr txBox="1"/>
          <p:nvPr/>
        </p:nvSpPr>
        <p:spPr>
          <a:xfrm>
            <a:off x="859547" y="2593897"/>
            <a:ext cx="3705225" cy="646331"/>
          </a:xfrm>
          <a:prstGeom prst="rect">
            <a:avLst/>
          </a:prstGeom>
          <a:noFill/>
        </p:spPr>
        <p:txBody>
          <a:bodyPr wrap="square" rtlCol="0">
            <a:spAutoFit/>
          </a:bodyPr>
          <a:lstStyle/>
          <a:p>
            <a:pPr marL="285750" indent="-285750" algn="ctr">
              <a:buFont typeface="Wingdings" panose="05000000000000000000" pitchFamily="2" charset="2"/>
              <a:buChar char="Ø"/>
            </a:pPr>
            <a:r>
              <a:rPr lang="en-US" dirty="0"/>
              <a:t>All strains are grown in the dark under constant agitation</a:t>
            </a:r>
          </a:p>
        </p:txBody>
      </p:sp>
      <p:sp>
        <p:nvSpPr>
          <p:cNvPr id="12" name="TextBox 7">
            <a:extLst>
              <a:ext uri="{FF2B5EF4-FFF2-40B4-BE49-F238E27FC236}">
                <a16:creationId xmlns:a16="http://schemas.microsoft.com/office/drawing/2014/main" id="{0A2448B1-2092-4C59-897C-231C6F5F70DC}"/>
              </a:ext>
            </a:extLst>
          </p:cNvPr>
          <p:cNvSpPr txBox="1"/>
          <p:nvPr/>
        </p:nvSpPr>
        <p:spPr>
          <a:xfrm>
            <a:off x="5789154" y="3964313"/>
            <a:ext cx="498298" cy="369332"/>
          </a:xfrm>
          <a:prstGeom prst="rect">
            <a:avLst/>
          </a:prstGeom>
          <a:noFill/>
        </p:spPr>
        <p:txBody>
          <a:bodyPr wrap="square" rtlCol="0">
            <a:spAutoFit/>
          </a:bodyPr>
          <a:lstStyle/>
          <a:p>
            <a:r>
              <a:rPr lang="en-US" u="sng" dirty="0"/>
              <a:t>or</a:t>
            </a:r>
          </a:p>
        </p:txBody>
      </p:sp>
      <p:sp>
        <p:nvSpPr>
          <p:cNvPr id="13" name="TextBox 13">
            <a:extLst>
              <a:ext uri="{FF2B5EF4-FFF2-40B4-BE49-F238E27FC236}">
                <a16:creationId xmlns:a16="http://schemas.microsoft.com/office/drawing/2014/main" id="{3691AA11-E91E-4564-845A-235C4D910ECF}"/>
              </a:ext>
            </a:extLst>
          </p:cNvPr>
          <p:cNvSpPr txBox="1"/>
          <p:nvPr/>
        </p:nvSpPr>
        <p:spPr>
          <a:xfrm>
            <a:off x="5789154" y="4477573"/>
            <a:ext cx="498298" cy="369332"/>
          </a:xfrm>
          <a:prstGeom prst="rect">
            <a:avLst/>
          </a:prstGeom>
          <a:noFill/>
        </p:spPr>
        <p:txBody>
          <a:bodyPr wrap="square" rtlCol="0">
            <a:spAutoFit/>
          </a:bodyPr>
          <a:lstStyle/>
          <a:p>
            <a:r>
              <a:rPr lang="en-US" u="sng" dirty="0"/>
              <a:t>or</a:t>
            </a:r>
          </a:p>
        </p:txBody>
      </p:sp>
      <p:sp>
        <p:nvSpPr>
          <p:cNvPr id="14" name="TextBox 14">
            <a:extLst>
              <a:ext uri="{FF2B5EF4-FFF2-40B4-BE49-F238E27FC236}">
                <a16:creationId xmlns:a16="http://schemas.microsoft.com/office/drawing/2014/main" id="{920CF6CB-6167-4B34-B01C-EC08513690EF}"/>
              </a:ext>
            </a:extLst>
          </p:cNvPr>
          <p:cNvSpPr txBox="1"/>
          <p:nvPr/>
        </p:nvSpPr>
        <p:spPr>
          <a:xfrm>
            <a:off x="5789154" y="4990833"/>
            <a:ext cx="498298" cy="369332"/>
          </a:xfrm>
          <a:prstGeom prst="rect">
            <a:avLst/>
          </a:prstGeom>
          <a:noFill/>
        </p:spPr>
        <p:txBody>
          <a:bodyPr wrap="square" rtlCol="0">
            <a:spAutoFit/>
          </a:bodyPr>
          <a:lstStyle/>
          <a:p>
            <a:r>
              <a:rPr lang="en-US" u="sng" dirty="0"/>
              <a:t>or</a:t>
            </a:r>
          </a:p>
        </p:txBody>
      </p:sp>
      <p:sp>
        <p:nvSpPr>
          <p:cNvPr id="19" name="Titre 1">
            <a:extLst>
              <a:ext uri="{FF2B5EF4-FFF2-40B4-BE49-F238E27FC236}">
                <a16:creationId xmlns:a16="http://schemas.microsoft.com/office/drawing/2014/main" id="{EC8BD89D-1293-48B9-88AC-FBB31F05E3E9}"/>
              </a:ext>
            </a:extLst>
          </p:cNvPr>
          <p:cNvSpPr txBox="1">
            <a:spLocks/>
          </p:cNvSpPr>
          <p:nvPr/>
        </p:nvSpPr>
        <p:spPr>
          <a:xfrm>
            <a:off x="7418780" y="1555118"/>
            <a:ext cx="3175000" cy="67419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2400" b="1" dirty="0"/>
              <a:t>Variable </a:t>
            </a:r>
            <a:r>
              <a:rPr lang="fr-FR" sz="2400" b="1" dirty="0" err="1"/>
              <a:t>carbon</a:t>
            </a:r>
            <a:r>
              <a:rPr lang="fr-FR" sz="2400" b="1" dirty="0"/>
              <a:t> source content</a:t>
            </a:r>
            <a:r>
              <a:rPr lang="fr-FR" sz="2400" b="1" u="sng" dirty="0"/>
              <a:t> </a:t>
            </a:r>
            <a:endParaRPr lang="fr-BE" sz="2400" b="1" u="sng" dirty="0"/>
          </a:p>
        </p:txBody>
      </p:sp>
      <p:graphicFrame>
        <p:nvGraphicFramePr>
          <p:cNvPr id="21" name="Tableau 20">
            <a:extLst>
              <a:ext uri="{FF2B5EF4-FFF2-40B4-BE49-F238E27FC236}">
                <a16:creationId xmlns:a16="http://schemas.microsoft.com/office/drawing/2014/main" id="{626D4660-886D-4C10-9B14-040600894280}"/>
              </a:ext>
            </a:extLst>
          </p:cNvPr>
          <p:cNvGraphicFramePr>
            <a:graphicFrameLocks noGrp="1"/>
          </p:cNvGraphicFramePr>
          <p:nvPr>
            <p:extLst>
              <p:ext uri="{D42A27DB-BD31-4B8C-83A1-F6EECF244321}">
                <p14:modId xmlns:p14="http://schemas.microsoft.com/office/powerpoint/2010/main" val="4230722164"/>
              </p:ext>
            </p:extLst>
          </p:nvPr>
        </p:nvGraphicFramePr>
        <p:xfrm>
          <a:off x="180132" y="3663108"/>
          <a:ext cx="5064056" cy="1483360"/>
        </p:xfrm>
        <a:graphic>
          <a:graphicData uri="http://schemas.openxmlformats.org/drawingml/2006/table">
            <a:tbl>
              <a:tblPr firstRow="1" bandRow="1">
                <a:tableStyleId>{5C22544A-7EE6-4342-B048-85BDC9FD1C3A}</a:tableStyleId>
              </a:tblPr>
              <a:tblGrid>
                <a:gridCol w="1705510">
                  <a:extLst>
                    <a:ext uri="{9D8B030D-6E8A-4147-A177-3AD203B41FA5}">
                      <a16:colId xmlns:a16="http://schemas.microsoft.com/office/drawing/2014/main" val="4262374545"/>
                    </a:ext>
                  </a:extLst>
                </a:gridCol>
                <a:gridCol w="1273995">
                  <a:extLst>
                    <a:ext uri="{9D8B030D-6E8A-4147-A177-3AD203B41FA5}">
                      <a16:colId xmlns:a16="http://schemas.microsoft.com/office/drawing/2014/main" val="771309542"/>
                    </a:ext>
                  </a:extLst>
                </a:gridCol>
                <a:gridCol w="863029">
                  <a:extLst>
                    <a:ext uri="{9D8B030D-6E8A-4147-A177-3AD203B41FA5}">
                      <a16:colId xmlns:a16="http://schemas.microsoft.com/office/drawing/2014/main" val="2496327376"/>
                    </a:ext>
                  </a:extLst>
                </a:gridCol>
                <a:gridCol w="1221522">
                  <a:extLst>
                    <a:ext uri="{9D8B030D-6E8A-4147-A177-3AD203B41FA5}">
                      <a16:colId xmlns:a16="http://schemas.microsoft.com/office/drawing/2014/main" val="4007623863"/>
                    </a:ext>
                  </a:extLst>
                </a:gridCol>
              </a:tblGrid>
              <a:tr h="370840">
                <a:tc>
                  <a:txBody>
                    <a:bodyPr/>
                    <a:lstStyle/>
                    <a:p>
                      <a:pPr algn="ctr"/>
                      <a:r>
                        <a:rPr lang="fr-BE" sz="1600" dirty="0" err="1">
                          <a:solidFill>
                            <a:schemeClr val="tx1"/>
                          </a:solidFill>
                        </a:rPr>
                        <a:t>Strain</a:t>
                      </a:r>
                      <a:endParaRPr lang="en-US" sz="160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fr-BE" sz="1600" dirty="0">
                          <a:solidFill>
                            <a:schemeClr val="tx1"/>
                          </a:solidFill>
                        </a:rPr>
                        <a:t>Medium</a:t>
                      </a:r>
                      <a:endParaRPr lang="en-US" sz="160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fr-BE" sz="1600" dirty="0">
                          <a:solidFill>
                            <a:schemeClr val="tx1"/>
                          </a:solidFill>
                        </a:rPr>
                        <a:t>T°</a:t>
                      </a:r>
                      <a:endParaRPr lang="en-US" sz="1600" dirty="0">
                        <a:solidFill>
                          <a:schemeClr val="tx1"/>
                        </a:solidFill>
                      </a:endParaRPr>
                    </a:p>
                  </a:txBody>
                  <a:tcPr>
                    <a:lnB w="12700" cap="flat" cmpd="sng" algn="ctr">
                      <a:solidFill>
                        <a:schemeClr val="tx1"/>
                      </a:solidFill>
                      <a:prstDash val="solid"/>
                      <a:round/>
                      <a:headEnd type="none" w="med" len="med"/>
                      <a:tailEnd type="none" w="med" len="med"/>
                    </a:lnB>
                    <a:noFill/>
                  </a:tcPr>
                </a:tc>
                <a:tc>
                  <a:txBody>
                    <a:bodyPr/>
                    <a:lstStyle/>
                    <a:p>
                      <a:pPr algn="ctr"/>
                      <a:r>
                        <a:rPr lang="fr-BE" sz="1600" dirty="0" err="1">
                          <a:solidFill>
                            <a:schemeClr val="tx1"/>
                          </a:solidFill>
                        </a:rPr>
                        <a:t>Starting</a:t>
                      </a:r>
                      <a:r>
                        <a:rPr lang="fr-BE" sz="1600" dirty="0">
                          <a:solidFill>
                            <a:schemeClr val="tx1"/>
                          </a:solidFill>
                        </a:rPr>
                        <a:t> pH</a:t>
                      </a:r>
                      <a:endParaRPr lang="en-US" sz="1600" dirty="0">
                        <a:solidFill>
                          <a:schemeClr val="tx1"/>
                        </a:solidFill>
                      </a:endParaRP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997244"/>
                  </a:ext>
                </a:extLst>
              </a:tr>
              <a:tr h="370840">
                <a:tc>
                  <a:txBody>
                    <a:bodyPr/>
                    <a:lstStyle/>
                    <a:p>
                      <a:pPr algn="ctr"/>
                      <a:r>
                        <a:rPr lang="fr-BE" sz="1600" i="1" dirty="0"/>
                        <a:t>G. </a:t>
                      </a:r>
                      <a:r>
                        <a:rPr lang="fr-BE" sz="1600" i="1" dirty="0" err="1"/>
                        <a:t>sulphuraria</a:t>
                      </a:r>
                      <a:endParaRPr lang="en-US"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fr-BE" sz="1600" dirty="0"/>
                        <a:t>Allen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dirty="0"/>
                        <a:t>42°C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fr-BE" sz="1600" dirty="0"/>
                        <a:t>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413280972"/>
                  </a:ext>
                </a:extLst>
              </a:tr>
              <a:tr h="370840">
                <a:tc>
                  <a:txBody>
                    <a:bodyPr/>
                    <a:lstStyle/>
                    <a:p>
                      <a:pPr algn="ctr"/>
                      <a:r>
                        <a:rPr lang="fr-BE" sz="1600" i="1" dirty="0"/>
                        <a:t>E. gracilis</a:t>
                      </a:r>
                      <a:endParaRPr lang="en-US"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fr-BE" sz="1600" dirty="0"/>
                        <a:t>TMP*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dirty="0"/>
                        <a:t>25°C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fr-BE" sz="1600" dirty="0"/>
                        <a:t>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85764208"/>
                  </a:ext>
                </a:extLst>
              </a:tr>
              <a:tr h="370840">
                <a:tc>
                  <a:txBody>
                    <a:bodyPr/>
                    <a:lstStyle/>
                    <a:p>
                      <a:pPr algn="ctr"/>
                      <a:r>
                        <a:rPr lang="fr-BE" sz="1600" i="1" dirty="0"/>
                        <a:t>A. </a:t>
                      </a:r>
                      <a:r>
                        <a:rPr lang="fr-BE" sz="1600" i="1" dirty="0" err="1"/>
                        <a:t>protothecoides</a:t>
                      </a:r>
                      <a:endParaRPr lang="en-US" sz="16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fr-BE" sz="1600" dirty="0"/>
                        <a:t>TMP</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fr-BE" sz="1600" dirty="0"/>
                        <a:t>25°C</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fr-BE" sz="1600" dirty="0"/>
                        <a:t>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24583343"/>
                  </a:ext>
                </a:extLst>
              </a:tr>
            </a:tbl>
          </a:graphicData>
        </a:graphic>
      </p:graphicFrame>
      <p:cxnSp>
        <p:nvCxnSpPr>
          <p:cNvPr id="23" name="Connecteur droit 22">
            <a:extLst>
              <a:ext uri="{FF2B5EF4-FFF2-40B4-BE49-F238E27FC236}">
                <a16:creationId xmlns:a16="http://schemas.microsoft.com/office/drawing/2014/main" id="{9D0AE560-92A2-403C-8785-EE56BE851FBC}"/>
              </a:ext>
            </a:extLst>
          </p:cNvPr>
          <p:cNvCxnSpPr/>
          <p:nvPr/>
        </p:nvCxnSpPr>
        <p:spPr>
          <a:xfrm>
            <a:off x="5558319" y="1555118"/>
            <a:ext cx="0" cy="5081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37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hart 7">
            <a:extLst>
              <a:ext uri="{FF2B5EF4-FFF2-40B4-BE49-F238E27FC236}">
                <a16:creationId xmlns:a16="http://schemas.microsoft.com/office/drawing/2014/main" id="{1B5ABDCF-EE49-45BF-9F59-155F5B9A00DB}"/>
              </a:ext>
            </a:extLst>
          </p:cNvPr>
          <p:cNvGraphicFramePr>
            <a:graphicFrameLocks/>
          </p:cNvGraphicFramePr>
          <p:nvPr>
            <p:extLst>
              <p:ext uri="{D42A27DB-BD31-4B8C-83A1-F6EECF244321}">
                <p14:modId xmlns:p14="http://schemas.microsoft.com/office/powerpoint/2010/main" val="3959067028"/>
              </p:ext>
            </p:extLst>
          </p:nvPr>
        </p:nvGraphicFramePr>
        <p:xfrm>
          <a:off x="941246" y="1061471"/>
          <a:ext cx="3587165" cy="25565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8">
            <a:extLst>
              <a:ext uri="{FF2B5EF4-FFF2-40B4-BE49-F238E27FC236}">
                <a16:creationId xmlns:a16="http://schemas.microsoft.com/office/drawing/2014/main" id="{CC8819DB-EE3D-4420-9CD3-691CCF27EBAF}"/>
              </a:ext>
            </a:extLst>
          </p:cNvPr>
          <p:cNvGraphicFramePr>
            <a:graphicFrameLocks/>
          </p:cNvGraphicFramePr>
          <p:nvPr>
            <p:extLst>
              <p:ext uri="{D42A27DB-BD31-4B8C-83A1-F6EECF244321}">
                <p14:modId xmlns:p14="http://schemas.microsoft.com/office/powerpoint/2010/main" val="528361264"/>
              </p:ext>
            </p:extLst>
          </p:nvPr>
        </p:nvGraphicFramePr>
        <p:xfrm>
          <a:off x="1116339" y="3833372"/>
          <a:ext cx="3590925" cy="2773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9">
            <a:extLst>
              <a:ext uri="{FF2B5EF4-FFF2-40B4-BE49-F238E27FC236}">
                <a16:creationId xmlns:a16="http://schemas.microsoft.com/office/drawing/2014/main" id="{3AC44509-0E7E-46F6-A3E0-265C16BA5038}"/>
              </a:ext>
            </a:extLst>
          </p:cNvPr>
          <p:cNvGraphicFramePr>
            <a:graphicFrameLocks/>
          </p:cNvGraphicFramePr>
          <p:nvPr>
            <p:extLst>
              <p:ext uri="{D42A27DB-BD31-4B8C-83A1-F6EECF244321}">
                <p14:modId xmlns:p14="http://schemas.microsoft.com/office/powerpoint/2010/main" val="2545731322"/>
              </p:ext>
            </p:extLst>
          </p:nvPr>
        </p:nvGraphicFramePr>
        <p:xfrm>
          <a:off x="4382142" y="919440"/>
          <a:ext cx="3684390" cy="269861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8CF5934D-5CDC-4CD3-BB4E-9B73CDD63160}"/>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Growth parameters and nutrient consumption</a:t>
            </a:r>
          </a:p>
        </p:txBody>
      </p:sp>
      <p:cxnSp>
        <p:nvCxnSpPr>
          <p:cNvPr id="9" name="Straight Connector 30">
            <a:extLst>
              <a:ext uri="{FF2B5EF4-FFF2-40B4-BE49-F238E27FC236}">
                <a16:creationId xmlns:a16="http://schemas.microsoft.com/office/drawing/2014/main" id="{C39D59DC-9D1D-45A7-B1EF-9D57C8F71DBE}"/>
              </a:ext>
            </a:extLst>
          </p:cNvPr>
          <p:cNvCxnSpPr/>
          <p:nvPr/>
        </p:nvCxnSpPr>
        <p:spPr>
          <a:xfrm>
            <a:off x="10433885" y="1328240"/>
            <a:ext cx="366944" cy="0"/>
          </a:xfrm>
          <a:prstGeom prst="line">
            <a:avLst/>
          </a:prstGeom>
          <a:ln w="12700">
            <a:solidFill>
              <a:srgbClr val="C65A11"/>
            </a:solidFill>
            <a:prstDash val="solid"/>
          </a:ln>
        </p:spPr>
        <p:style>
          <a:lnRef idx="1">
            <a:schemeClr val="accent1"/>
          </a:lnRef>
          <a:fillRef idx="0">
            <a:schemeClr val="accent1"/>
          </a:fillRef>
          <a:effectRef idx="0">
            <a:schemeClr val="accent1"/>
          </a:effectRef>
          <a:fontRef idx="minor">
            <a:schemeClr val="tx1"/>
          </a:fontRef>
        </p:style>
      </p:cxnSp>
      <p:cxnSp>
        <p:nvCxnSpPr>
          <p:cNvPr id="10" name="Straight Connector 26">
            <a:extLst>
              <a:ext uri="{FF2B5EF4-FFF2-40B4-BE49-F238E27FC236}">
                <a16:creationId xmlns:a16="http://schemas.microsoft.com/office/drawing/2014/main" id="{EB907819-5587-4F07-BE5D-4FA14825D2BC}"/>
              </a:ext>
            </a:extLst>
          </p:cNvPr>
          <p:cNvCxnSpPr/>
          <p:nvPr/>
        </p:nvCxnSpPr>
        <p:spPr>
          <a:xfrm>
            <a:off x="8248811" y="1579917"/>
            <a:ext cx="366944" cy="0"/>
          </a:xfrm>
          <a:prstGeom prst="line">
            <a:avLst/>
          </a:prstGeom>
          <a:ln w="12700">
            <a:solidFill>
              <a:srgbClr val="2E75B6"/>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5">
            <a:extLst>
              <a:ext uri="{FF2B5EF4-FFF2-40B4-BE49-F238E27FC236}">
                <a16:creationId xmlns:a16="http://schemas.microsoft.com/office/drawing/2014/main" id="{A6B27117-2851-40AC-8A79-AA7719B5CD91}"/>
              </a:ext>
            </a:extLst>
          </p:cNvPr>
          <p:cNvCxnSpPr/>
          <p:nvPr/>
        </p:nvCxnSpPr>
        <p:spPr>
          <a:xfrm>
            <a:off x="10433003" y="1568048"/>
            <a:ext cx="366944" cy="0"/>
          </a:xfrm>
          <a:prstGeom prst="line">
            <a:avLst/>
          </a:prstGeom>
          <a:ln w="127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8">
            <a:extLst>
              <a:ext uri="{FF2B5EF4-FFF2-40B4-BE49-F238E27FC236}">
                <a16:creationId xmlns:a16="http://schemas.microsoft.com/office/drawing/2014/main" id="{013BB26B-CAA9-4A9B-84E2-2F71FEA4C51C}"/>
              </a:ext>
            </a:extLst>
          </p:cNvPr>
          <p:cNvCxnSpPr/>
          <p:nvPr/>
        </p:nvCxnSpPr>
        <p:spPr>
          <a:xfrm>
            <a:off x="10428742" y="1821508"/>
            <a:ext cx="366944" cy="0"/>
          </a:xfrm>
          <a:prstGeom prst="line">
            <a:avLst/>
          </a:prstGeom>
          <a:ln w="127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9" name="Flowchart: Decision 6">
            <a:extLst>
              <a:ext uri="{FF2B5EF4-FFF2-40B4-BE49-F238E27FC236}">
                <a16:creationId xmlns:a16="http://schemas.microsoft.com/office/drawing/2014/main" id="{E49A223C-11EC-4D0E-ADBE-6236EB4EBDEA}"/>
              </a:ext>
            </a:extLst>
          </p:cNvPr>
          <p:cNvSpPr/>
          <p:nvPr/>
        </p:nvSpPr>
        <p:spPr>
          <a:xfrm>
            <a:off x="8397712" y="1536822"/>
            <a:ext cx="80440" cy="81338"/>
          </a:xfrm>
          <a:prstGeom prst="flowChartDecision">
            <a:avLst/>
          </a:prstGeom>
          <a:solidFill>
            <a:srgbClr val="2E7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20" name="Straight Connector 27">
            <a:extLst>
              <a:ext uri="{FF2B5EF4-FFF2-40B4-BE49-F238E27FC236}">
                <a16:creationId xmlns:a16="http://schemas.microsoft.com/office/drawing/2014/main" id="{30382E4B-3C71-4AA7-A16A-A484E0949B70}"/>
              </a:ext>
            </a:extLst>
          </p:cNvPr>
          <p:cNvCxnSpPr/>
          <p:nvPr/>
        </p:nvCxnSpPr>
        <p:spPr>
          <a:xfrm>
            <a:off x="8246723" y="1328008"/>
            <a:ext cx="366944" cy="0"/>
          </a:xfrm>
          <a:prstGeom prst="line">
            <a:avLst/>
          </a:prstGeom>
          <a:ln w="12700">
            <a:solidFill>
              <a:srgbClr val="2E75B6"/>
            </a:solidFill>
            <a:prstDash val="solid"/>
          </a:ln>
        </p:spPr>
        <p:style>
          <a:lnRef idx="1">
            <a:schemeClr val="accent1"/>
          </a:lnRef>
          <a:fillRef idx="0">
            <a:schemeClr val="accent1"/>
          </a:fillRef>
          <a:effectRef idx="0">
            <a:schemeClr val="accent1"/>
          </a:effectRef>
          <a:fontRef idx="minor">
            <a:schemeClr val="tx1"/>
          </a:fontRef>
        </p:style>
      </p:cxnSp>
      <p:sp>
        <p:nvSpPr>
          <p:cNvPr id="21" name="Flowchart: Decision 28">
            <a:extLst>
              <a:ext uri="{FF2B5EF4-FFF2-40B4-BE49-F238E27FC236}">
                <a16:creationId xmlns:a16="http://schemas.microsoft.com/office/drawing/2014/main" id="{215D8CF1-0390-41F6-8A54-C49E9A869426}"/>
              </a:ext>
            </a:extLst>
          </p:cNvPr>
          <p:cNvSpPr/>
          <p:nvPr/>
        </p:nvSpPr>
        <p:spPr>
          <a:xfrm>
            <a:off x="8395624" y="1284913"/>
            <a:ext cx="80440" cy="81338"/>
          </a:xfrm>
          <a:prstGeom prst="flowChartDecision">
            <a:avLst/>
          </a:prstGeom>
          <a:solidFill>
            <a:srgbClr val="2E7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Isosceles Triangle 29">
            <a:extLst>
              <a:ext uri="{FF2B5EF4-FFF2-40B4-BE49-F238E27FC236}">
                <a16:creationId xmlns:a16="http://schemas.microsoft.com/office/drawing/2014/main" id="{0CF267AC-DBDA-41E7-BEC0-0C07B624FF0D}"/>
              </a:ext>
            </a:extLst>
          </p:cNvPr>
          <p:cNvSpPr/>
          <p:nvPr/>
        </p:nvSpPr>
        <p:spPr>
          <a:xfrm>
            <a:off x="10582786" y="1288187"/>
            <a:ext cx="71812" cy="70441"/>
          </a:xfrm>
          <a:prstGeom prst="triangle">
            <a:avLst/>
          </a:prstGeom>
          <a:solidFill>
            <a:srgbClr val="C6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23" name="Straight Connector 31">
            <a:extLst>
              <a:ext uri="{FF2B5EF4-FFF2-40B4-BE49-F238E27FC236}">
                <a16:creationId xmlns:a16="http://schemas.microsoft.com/office/drawing/2014/main" id="{900089F5-EDDF-4416-A168-F914208C578A}"/>
              </a:ext>
            </a:extLst>
          </p:cNvPr>
          <p:cNvCxnSpPr/>
          <p:nvPr/>
        </p:nvCxnSpPr>
        <p:spPr>
          <a:xfrm>
            <a:off x="8255351" y="1808552"/>
            <a:ext cx="366944" cy="0"/>
          </a:xfrm>
          <a:prstGeom prst="line">
            <a:avLst/>
          </a:prstGeom>
          <a:ln w="12700">
            <a:solidFill>
              <a:srgbClr val="C65A11"/>
            </a:solidFill>
            <a:prstDash val="sysDash"/>
          </a:ln>
        </p:spPr>
        <p:style>
          <a:lnRef idx="1">
            <a:schemeClr val="accent1"/>
          </a:lnRef>
          <a:fillRef idx="0">
            <a:schemeClr val="accent1"/>
          </a:fillRef>
          <a:effectRef idx="0">
            <a:schemeClr val="accent1"/>
          </a:effectRef>
          <a:fontRef idx="minor">
            <a:schemeClr val="tx1"/>
          </a:fontRef>
        </p:style>
      </p:cxnSp>
      <p:sp>
        <p:nvSpPr>
          <p:cNvPr id="24" name="Isosceles Triangle 32">
            <a:extLst>
              <a:ext uri="{FF2B5EF4-FFF2-40B4-BE49-F238E27FC236}">
                <a16:creationId xmlns:a16="http://schemas.microsoft.com/office/drawing/2014/main" id="{B84DDEB5-BF8C-4217-A8CB-BF7ED8B3DD29}"/>
              </a:ext>
            </a:extLst>
          </p:cNvPr>
          <p:cNvSpPr/>
          <p:nvPr/>
        </p:nvSpPr>
        <p:spPr>
          <a:xfrm>
            <a:off x="8404252" y="1768499"/>
            <a:ext cx="71812" cy="70441"/>
          </a:xfrm>
          <a:prstGeom prst="triangle">
            <a:avLst/>
          </a:prstGeom>
          <a:solidFill>
            <a:srgbClr val="C6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TextBox 33">
            <a:extLst>
              <a:ext uri="{FF2B5EF4-FFF2-40B4-BE49-F238E27FC236}">
                <a16:creationId xmlns:a16="http://schemas.microsoft.com/office/drawing/2014/main" id="{6F2393BA-26BA-4AC6-AD4C-200D4C37EC39}"/>
              </a:ext>
            </a:extLst>
          </p:cNvPr>
          <p:cNvSpPr txBox="1"/>
          <p:nvPr/>
        </p:nvSpPr>
        <p:spPr>
          <a:xfrm>
            <a:off x="8627053" y="1413833"/>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[Carbon] - </a:t>
            </a:r>
            <a:r>
              <a:rPr lang="en-US" sz="1200" i="1" dirty="0" err="1">
                <a:latin typeface="Times New Roman" panose="02020603050405020304" pitchFamily="18" charset="0"/>
                <a:cs typeface="Times New Roman" panose="02020603050405020304" pitchFamily="18" charset="0"/>
              </a:rPr>
              <a:t>Galdieria</a:t>
            </a:r>
            <a:endParaRPr lang="en-US" sz="1200" i="1" dirty="0">
              <a:latin typeface="Times New Roman" panose="02020603050405020304" pitchFamily="18" charset="0"/>
              <a:cs typeface="Times New Roman" panose="02020603050405020304" pitchFamily="18" charset="0"/>
            </a:endParaRPr>
          </a:p>
        </p:txBody>
      </p:sp>
      <p:sp>
        <p:nvSpPr>
          <p:cNvPr id="26" name="TextBox 34">
            <a:extLst>
              <a:ext uri="{FF2B5EF4-FFF2-40B4-BE49-F238E27FC236}">
                <a16:creationId xmlns:a16="http://schemas.microsoft.com/office/drawing/2014/main" id="{EBD336CD-691A-4093-ADB5-0F692D42AC52}"/>
              </a:ext>
            </a:extLst>
          </p:cNvPr>
          <p:cNvSpPr txBox="1"/>
          <p:nvPr/>
        </p:nvSpPr>
        <p:spPr>
          <a:xfrm>
            <a:off x="8627053" y="1187082"/>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DW</a:t>
            </a:r>
            <a:r>
              <a:rPr lang="en-US" sz="1200" i="1" dirty="0">
                <a:latin typeface="Times New Roman" panose="02020603050405020304" pitchFamily="18" charset="0"/>
                <a:cs typeface="Times New Roman" panose="02020603050405020304" pitchFamily="18" charset="0"/>
              </a:rPr>
              <a:t> - </a:t>
            </a:r>
            <a:r>
              <a:rPr lang="en-US" sz="1200" i="1" dirty="0" err="1">
                <a:latin typeface="Times New Roman" panose="02020603050405020304" pitchFamily="18" charset="0"/>
                <a:cs typeface="Times New Roman" panose="02020603050405020304" pitchFamily="18" charset="0"/>
              </a:rPr>
              <a:t>Galdieria</a:t>
            </a:r>
            <a:endParaRPr lang="en-US" sz="1200" i="1" dirty="0">
              <a:latin typeface="Times New Roman" panose="02020603050405020304" pitchFamily="18" charset="0"/>
              <a:cs typeface="Times New Roman" panose="02020603050405020304" pitchFamily="18" charset="0"/>
            </a:endParaRPr>
          </a:p>
        </p:txBody>
      </p:sp>
      <p:sp>
        <p:nvSpPr>
          <p:cNvPr id="27" name="TextBox 35">
            <a:extLst>
              <a:ext uri="{FF2B5EF4-FFF2-40B4-BE49-F238E27FC236}">
                <a16:creationId xmlns:a16="http://schemas.microsoft.com/office/drawing/2014/main" id="{81900B66-27C4-4E92-A59F-0BB04A15E12D}"/>
              </a:ext>
            </a:extLst>
          </p:cNvPr>
          <p:cNvSpPr txBox="1"/>
          <p:nvPr/>
        </p:nvSpPr>
        <p:spPr>
          <a:xfrm>
            <a:off x="10795686" y="1184907"/>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DW</a:t>
            </a:r>
            <a:r>
              <a:rPr lang="en-US" sz="1200" i="1" dirty="0">
                <a:latin typeface="Times New Roman" panose="02020603050405020304" pitchFamily="18" charset="0"/>
                <a:cs typeface="Times New Roman" panose="02020603050405020304" pitchFamily="18" charset="0"/>
              </a:rPr>
              <a:t> - Euglena</a:t>
            </a:r>
          </a:p>
        </p:txBody>
      </p:sp>
      <p:sp>
        <p:nvSpPr>
          <p:cNvPr id="28" name="TextBox 36">
            <a:extLst>
              <a:ext uri="{FF2B5EF4-FFF2-40B4-BE49-F238E27FC236}">
                <a16:creationId xmlns:a16="http://schemas.microsoft.com/office/drawing/2014/main" id="{9C091B09-1CDC-43FC-94A2-870998B09AED}"/>
              </a:ext>
            </a:extLst>
          </p:cNvPr>
          <p:cNvSpPr txBox="1"/>
          <p:nvPr/>
        </p:nvSpPr>
        <p:spPr>
          <a:xfrm>
            <a:off x="8627053" y="1663891"/>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[Carbon]</a:t>
            </a:r>
            <a:r>
              <a:rPr lang="en-US" sz="1200" i="1" dirty="0">
                <a:latin typeface="Times New Roman" panose="02020603050405020304" pitchFamily="18" charset="0"/>
                <a:cs typeface="Times New Roman" panose="02020603050405020304" pitchFamily="18" charset="0"/>
              </a:rPr>
              <a:t> - Euglena</a:t>
            </a:r>
          </a:p>
        </p:txBody>
      </p:sp>
      <p:sp>
        <p:nvSpPr>
          <p:cNvPr id="29" name="TextBox 37">
            <a:extLst>
              <a:ext uri="{FF2B5EF4-FFF2-40B4-BE49-F238E27FC236}">
                <a16:creationId xmlns:a16="http://schemas.microsoft.com/office/drawing/2014/main" id="{12EB9C10-3DC1-43BC-9A59-9C50D1E60502}"/>
              </a:ext>
            </a:extLst>
          </p:cNvPr>
          <p:cNvSpPr txBox="1"/>
          <p:nvPr/>
        </p:nvSpPr>
        <p:spPr>
          <a:xfrm>
            <a:off x="10799947" y="1411477"/>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[Carbon]</a:t>
            </a:r>
            <a:r>
              <a:rPr lang="en-US" sz="1200" i="1" dirty="0">
                <a:latin typeface="Times New Roman" panose="02020603050405020304" pitchFamily="18" charset="0"/>
                <a:cs typeface="Times New Roman" panose="02020603050405020304" pitchFamily="18" charset="0"/>
              </a:rPr>
              <a:t> - Chlorella</a:t>
            </a:r>
          </a:p>
        </p:txBody>
      </p:sp>
      <p:sp>
        <p:nvSpPr>
          <p:cNvPr id="30" name="TextBox 38">
            <a:extLst>
              <a:ext uri="{FF2B5EF4-FFF2-40B4-BE49-F238E27FC236}">
                <a16:creationId xmlns:a16="http://schemas.microsoft.com/office/drawing/2014/main" id="{16D1060E-5723-4CED-A8F4-512D6E9BBC8C}"/>
              </a:ext>
            </a:extLst>
          </p:cNvPr>
          <p:cNvSpPr txBox="1"/>
          <p:nvPr/>
        </p:nvSpPr>
        <p:spPr>
          <a:xfrm>
            <a:off x="10795686" y="1664766"/>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DW </a:t>
            </a:r>
            <a:r>
              <a:rPr lang="en-US" sz="1200" i="1" dirty="0">
                <a:latin typeface="Times New Roman" panose="02020603050405020304" pitchFamily="18" charset="0"/>
                <a:cs typeface="Times New Roman" panose="02020603050405020304" pitchFamily="18" charset="0"/>
              </a:rPr>
              <a:t>- Chlorella</a:t>
            </a:r>
          </a:p>
        </p:txBody>
      </p:sp>
      <p:sp>
        <p:nvSpPr>
          <p:cNvPr id="34" name="Rectangle 33">
            <a:extLst>
              <a:ext uri="{FF2B5EF4-FFF2-40B4-BE49-F238E27FC236}">
                <a16:creationId xmlns:a16="http://schemas.microsoft.com/office/drawing/2014/main" id="{D9FA9023-A373-BC42-8D36-CC39C9F0A187}"/>
              </a:ext>
            </a:extLst>
          </p:cNvPr>
          <p:cNvSpPr/>
          <p:nvPr/>
        </p:nvSpPr>
        <p:spPr>
          <a:xfrm>
            <a:off x="10580569" y="1533863"/>
            <a:ext cx="71812" cy="70442"/>
          </a:xfrm>
          <a:prstGeom prst="rect">
            <a:avLst/>
          </a:prstGeom>
          <a:solidFill>
            <a:srgbClr val="38572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BE"/>
          </a:p>
        </p:txBody>
      </p:sp>
      <p:sp>
        <p:nvSpPr>
          <p:cNvPr id="35" name="Rectangle 34">
            <a:extLst>
              <a:ext uri="{FF2B5EF4-FFF2-40B4-BE49-F238E27FC236}">
                <a16:creationId xmlns:a16="http://schemas.microsoft.com/office/drawing/2014/main" id="{87251073-159B-27E8-E321-F68BF7166C64}"/>
              </a:ext>
            </a:extLst>
          </p:cNvPr>
          <p:cNvSpPr/>
          <p:nvPr/>
        </p:nvSpPr>
        <p:spPr>
          <a:xfrm>
            <a:off x="10580569" y="1786183"/>
            <a:ext cx="71812" cy="70442"/>
          </a:xfrm>
          <a:prstGeom prst="rect">
            <a:avLst/>
          </a:prstGeom>
          <a:solidFill>
            <a:srgbClr val="38572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BE"/>
          </a:p>
        </p:txBody>
      </p:sp>
      <p:sp>
        <p:nvSpPr>
          <p:cNvPr id="36" name="ZoneTexte 35">
            <a:extLst>
              <a:ext uri="{FF2B5EF4-FFF2-40B4-BE49-F238E27FC236}">
                <a16:creationId xmlns:a16="http://schemas.microsoft.com/office/drawing/2014/main" id="{6F4F49A0-3C9D-4D08-8F89-389A5AC9963C}"/>
              </a:ext>
            </a:extLst>
          </p:cNvPr>
          <p:cNvSpPr txBox="1"/>
          <p:nvPr/>
        </p:nvSpPr>
        <p:spPr>
          <a:xfrm>
            <a:off x="5820310" y="651803"/>
            <a:ext cx="1154433" cy="369332"/>
          </a:xfrm>
          <a:prstGeom prst="rect">
            <a:avLst/>
          </a:prstGeom>
          <a:noFill/>
        </p:spPr>
        <p:txBody>
          <a:bodyPr wrap="square" rtlCol="0">
            <a:spAutoFit/>
          </a:bodyPr>
          <a:lstStyle/>
          <a:p>
            <a:pPr algn="ctr"/>
            <a:r>
              <a:rPr lang="fr-BE" dirty="0"/>
              <a:t>Xylose</a:t>
            </a:r>
            <a:endParaRPr lang="en-US" dirty="0"/>
          </a:p>
        </p:txBody>
      </p:sp>
      <p:sp>
        <p:nvSpPr>
          <p:cNvPr id="37" name="ZoneTexte 36">
            <a:extLst>
              <a:ext uri="{FF2B5EF4-FFF2-40B4-BE49-F238E27FC236}">
                <a16:creationId xmlns:a16="http://schemas.microsoft.com/office/drawing/2014/main" id="{E6A45316-9361-4594-A799-6D5BC329A235}"/>
              </a:ext>
            </a:extLst>
          </p:cNvPr>
          <p:cNvSpPr txBox="1"/>
          <p:nvPr/>
        </p:nvSpPr>
        <p:spPr>
          <a:xfrm>
            <a:off x="2185552" y="653900"/>
            <a:ext cx="1154433" cy="369332"/>
          </a:xfrm>
          <a:prstGeom prst="rect">
            <a:avLst/>
          </a:prstGeom>
          <a:noFill/>
        </p:spPr>
        <p:txBody>
          <a:bodyPr wrap="square" rtlCol="0">
            <a:spAutoFit/>
          </a:bodyPr>
          <a:lstStyle/>
          <a:p>
            <a:pPr algn="ctr"/>
            <a:r>
              <a:rPr lang="fr-BE" dirty="0"/>
              <a:t>Glucose</a:t>
            </a:r>
            <a:endParaRPr lang="en-US" dirty="0"/>
          </a:p>
        </p:txBody>
      </p:sp>
      <p:sp>
        <p:nvSpPr>
          <p:cNvPr id="38" name="ZoneTexte 37">
            <a:extLst>
              <a:ext uri="{FF2B5EF4-FFF2-40B4-BE49-F238E27FC236}">
                <a16:creationId xmlns:a16="http://schemas.microsoft.com/office/drawing/2014/main" id="{2F242ACB-BCAD-448B-9FFA-451732E0053E}"/>
              </a:ext>
            </a:extLst>
          </p:cNvPr>
          <p:cNvSpPr txBox="1"/>
          <p:nvPr/>
        </p:nvSpPr>
        <p:spPr>
          <a:xfrm>
            <a:off x="2323368" y="3648706"/>
            <a:ext cx="1154433" cy="369332"/>
          </a:xfrm>
          <a:prstGeom prst="rect">
            <a:avLst/>
          </a:prstGeom>
          <a:noFill/>
        </p:spPr>
        <p:txBody>
          <a:bodyPr wrap="square" rtlCol="0">
            <a:spAutoFit/>
          </a:bodyPr>
          <a:lstStyle/>
          <a:p>
            <a:pPr algn="ctr"/>
            <a:r>
              <a:rPr lang="fr-BE" dirty="0" err="1"/>
              <a:t>Acetate</a:t>
            </a:r>
            <a:endParaRPr lang="en-US" dirty="0"/>
          </a:p>
        </p:txBody>
      </p:sp>
      <p:graphicFrame>
        <p:nvGraphicFramePr>
          <p:cNvPr id="39" name="Chart 10">
            <a:extLst>
              <a:ext uri="{FF2B5EF4-FFF2-40B4-BE49-F238E27FC236}">
                <a16:creationId xmlns:a16="http://schemas.microsoft.com/office/drawing/2014/main" id="{F52FA34B-2624-4FB2-9D5F-2A900E07B870}"/>
              </a:ext>
            </a:extLst>
          </p:cNvPr>
          <p:cNvGraphicFramePr>
            <a:graphicFrameLocks/>
          </p:cNvGraphicFramePr>
          <p:nvPr>
            <p:extLst>
              <p:ext uri="{D42A27DB-BD31-4B8C-83A1-F6EECF244321}">
                <p14:modId xmlns:p14="http://schemas.microsoft.com/office/powerpoint/2010/main" val="440660852"/>
              </p:ext>
            </p:extLst>
          </p:nvPr>
        </p:nvGraphicFramePr>
        <p:xfrm>
          <a:off x="4528411" y="3844914"/>
          <a:ext cx="4953000" cy="3762375"/>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13">
            <a:extLst>
              <a:ext uri="{FF2B5EF4-FFF2-40B4-BE49-F238E27FC236}">
                <a16:creationId xmlns:a16="http://schemas.microsoft.com/office/drawing/2014/main" id="{78D9A1EB-1CA9-41ED-9130-D65C62590D73}"/>
              </a:ext>
            </a:extLst>
          </p:cNvPr>
          <p:cNvSpPr txBox="1"/>
          <p:nvPr/>
        </p:nvSpPr>
        <p:spPr>
          <a:xfrm>
            <a:off x="5248602" y="4165187"/>
            <a:ext cx="365760" cy="400110"/>
          </a:xfrm>
          <a:prstGeom prst="rect">
            <a:avLst/>
          </a:prstGeom>
          <a:noFill/>
        </p:spPr>
        <p:txBody>
          <a:bodyPr wrap="square" rtlCol="0">
            <a:spAutoFit/>
          </a:bodyPr>
          <a:lstStyle/>
          <a:p>
            <a:r>
              <a:rPr lang="en-US" sz="2000" b="1" dirty="0"/>
              <a:t>D</a:t>
            </a:r>
          </a:p>
        </p:txBody>
      </p:sp>
      <p:sp>
        <p:nvSpPr>
          <p:cNvPr id="41" name="ZoneTexte 40">
            <a:extLst>
              <a:ext uri="{FF2B5EF4-FFF2-40B4-BE49-F238E27FC236}">
                <a16:creationId xmlns:a16="http://schemas.microsoft.com/office/drawing/2014/main" id="{F37DEC69-EDCB-4636-B50E-8D33ECB3A97D}"/>
              </a:ext>
            </a:extLst>
          </p:cNvPr>
          <p:cNvSpPr txBox="1"/>
          <p:nvPr/>
        </p:nvSpPr>
        <p:spPr>
          <a:xfrm>
            <a:off x="5906489" y="3660248"/>
            <a:ext cx="1154433" cy="369332"/>
          </a:xfrm>
          <a:prstGeom prst="rect">
            <a:avLst/>
          </a:prstGeom>
          <a:noFill/>
        </p:spPr>
        <p:txBody>
          <a:bodyPr wrap="square" rtlCol="0">
            <a:spAutoFit/>
          </a:bodyPr>
          <a:lstStyle/>
          <a:p>
            <a:pPr algn="ctr"/>
            <a:r>
              <a:rPr lang="fr-BE" dirty="0"/>
              <a:t>Mix</a:t>
            </a:r>
            <a:endParaRPr lang="en-US" dirty="0"/>
          </a:p>
        </p:txBody>
      </p:sp>
      <p:sp>
        <p:nvSpPr>
          <p:cNvPr id="42" name="ZoneTexte 41">
            <a:extLst>
              <a:ext uri="{FF2B5EF4-FFF2-40B4-BE49-F238E27FC236}">
                <a16:creationId xmlns:a16="http://schemas.microsoft.com/office/drawing/2014/main" id="{2C9B10AF-7FF4-4C76-A9B7-C889036B4239}"/>
              </a:ext>
            </a:extLst>
          </p:cNvPr>
          <p:cNvSpPr txBox="1"/>
          <p:nvPr/>
        </p:nvSpPr>
        <p:spPr>
          <a:xfrm>
            <a:off x="8255351" y="2421433"/>
            <a:ext cx="3532322" cy="5078313"/>
          </a:xfrm>
          <a:prstGeom prst="rect">
            <a:avLst/>
          </a:prstGeom>
          <a:noFill/>
        </p:spPr>
        <p:txBody>
          <a:bodyPr wrap="square" rtlCol="0">
            <a:spAutoFit/>
          </a:bodyPr>
          <a:lstStyle/>
          <a:p>
            <a:r>
              <a:rPr lang="fr-BE" b="1" dirty="0"/>
              <a:t>Glucose</a:t>
            </a:r>
          </a:p>
          <a:p>
            <a:pPr marL="285750" indent="-285750">
              <a:buFontTx/>
              <a:buChar char="-"/>
            </a:pPr>
            <a:r>
              <a:rPr lang="fr-BE" i="1" dirty="0"/>
              <a:t>E. gracilis </a:t>
            </a:r>
            <a:r>
              <a:rPr lang="fr-BE" dirty="0" err="1"/>
              <a:t>did</a:t>
            </a:r>
            <a:r>
              <a:rPr lang="fr-BE" dirty="0"/>
              <a:t> not show </a:t>
            </a:r>
            <a:r>
              <a:rPr lang="fr-BE" dirty="0" err="1"/>
              <a:t>any</a:t>
            </a:r>
            <a:r>
              <a:rPr lang="fr-BE" dirty="0"/>
              <a:t> </a:t>
            </a:r>
            <a:r>
              <a:rPr lang="fr-BE" dirty="0" err="1"/>
              <a:t>growth</a:t>
            </a:r>
            <a:r>
              <a:rPr lang="fr-BE" dirty="0"/>
              <a:t> in the </a:t>
            </a:r>
            <a:r>
              <a:rPr lang="fr-BE" dirty="0" err="1"/>
              <a:t>presence</a:t>
            </a:r>
            <a:r>
              <a:rPr lang="fr-BE" dirty="0"/>
              <a:t> of glucose</a:t>
            </a:r>
            <a:endParaRPr lang="fr-BE" i="1" dirty="0"/>
          </a:p>
          <a:p>
            <a:r>
              <a:rPr lang="fr-BE" b="1" dirty="0"/>
              <a:t>Xylose</a:t>
            </a:r>
          </a:p>
          <a:p>
            <a:pPr marL="285750" indent="-285750">
              <a:buFontTx/>
              <a:buChar char="-"/>
            </a:pPr>
            <a:r>
              <a:rPr lang="fr-BE" dirty="0" err="1"/>
              <a:t>Only</a:t>
            </a:r>
            <a:r>
              <a:rPr lang="fr-BE" dirty="0"/>
              <a:t> </a:t>
            </a:r>
            <a:r>
              <a:rPr lang="fr-BE" i="1" dirty="0"/>
              <a:t>G. </a:t>
            </a:r>
            <a:r>
              <a:rPr lang="fr-BE" i="1" dirty="0" err="1"/>
              <a:t>sulphuraria</a:t>
            </a:r>
            <a:r>
              <a:rPr lang="fr-BE" i="1" dirty="0"/>
              <a:t> </a:t>
            </a:r>
            <a:r>
              <a:rPr lang="fr-BE" dirty="0" err="1"/>
              <a:t>was</a:t>
            </a:r>
            <a:r>
              <a:rPr lang="fr-BE" dirty="0"/>
              <a:t> able to </a:t>
            </a:r>
            <a:r>
              <a:rPr lang="fr-BE" dirty="0" err="1"/>
              <a:t>grow</a:t>
            </a:r>
            <a:r>
              <a:rPr lang="fr-BE" dirty="0"/>
              <a:t> in the </a:t>
            </a:r>
            <a:r>
              <a:rPr lang="fr-BE" dirty="0" err="1"/>
              <a:t>presence</a:t>
            </a:r>
            <a:r>
              <a:rPr lang="fr-BE" dirty="0"/>
              <a:t> of xylose</a:t>
            </a:r>
          </a:p>
          <a:p>
            <a:r>
              <a:rPr lang="fr-BE" b="1" dirty="0" err="1"/>
              <a:t>Acetate</a:t>
            </a:r>
            <a:r>
              <a:rPr lang="fr-BE" dirty="0"/>
              <a:t> </a:t>
            </a:r>
          </a:p>
          <a:p>
            <a:pPr marL="285750" indent="-285750">
              <a:buFontTx/>
              <a:buChar char="-"/>
            </a:pPr>
            <a:r>
              <a:rPr lang="fr-BE" i="1" dirty="0"/>
              <a:t>G. </a:t>
            </a:r>
            <a:r>
              <a:rPr lang="fr-BE" i="1" dirty="0" err="1"/>
              <a:t>sulhpuraria’s</a:t>
            </a:r>
            <a:r>
              <a:rPr lang="fr-BE" i="1" dirty="0"/>
              <a:t> </a:t>
            </a:r>
            <a:r>
              <a:rPr lang="fr-BE" dirty="0" err="1"/>
              <a:t>growth</a:t>
            </a:r>
            <a:r>
              <a:rPr lang="fr-BE" dirty="0"/>
              <a:t> </a:t>
            </a:r>
            <a:r>
              <a:rPr lang="fr-BE" dirty="0" err="1"/>
              <a:t>is</a:t>
            </a:r>
            <a:r>
              <a:rPr lang="fr-BE" dirty="0"/>
              <a:t> </a:t>
            </a:r>
            <a:r>
              <a:rPr lang="fr-BE" dirty="0" err="1"/>
              <a:t>inhibited</a:t>
            </a:r>
            <a:r>
              <a:rPr lang="fr-BE" dirty="0"/>
              <a:t> by the </a:t>
            </a:r>
            <a:r>
              <a:rPr lang="fr-BE" dirty="0" err="1"/>
              <a:t>presence</a:t>
            </a:r>
            <a:r>
              <a:rPr lang="fr-BE" dirty="0"/>
              <a:t> of </a:t>
            </a:r>
            <a:r>
              <a:rPr lang="fr-BE" dirty="0" err="1"/>
              <a:t>acetate</a:t>
            </a:r>
            <a:endParaRPr lang="fr-BE" dirty="0"/>
          </a:p>
          <a:p>
            <a:r>
              <a:rPr lang="fr-BE" b="1" dirty="0"/>
              <a:t>Mix</a:t>
            </a:r>
            <a:r>
              <a:rPr lang="fr-BE" dirty="0"/>
              <a:t> </a:t>
            </a:r>
          </a:p>
          <a:p>
            <a:r>
              <a:rPr lang="fr-BE" dirty="0"/>
              <a:t>- </a:t>
            </a:r>
            <a:r>
              <a:rPr lang="fr-BE" i="1" dirty="0"/>
              <a:t>A. </a:t>
            </a:r>
            <a:r>
              <a:rPr lang="fr-BE" i="1" dirty="0" err="1"/>
              <a:t>protothecoides</a:t>
            </a:r>
            <a:r>
              <a:rPr lang="fr-BE" i="1" dirty="0"/>
              <a:t> </a:t>
            </a:r>
            <a:r>
              <a:rPr lang="fr-BE" dirty="0"/>
              <a:t>and </a:t>
            </a:r>
            <a:r>
              <a:rPr lang="fr-BE" i="1" dirty="0"/>
              <a:t>E. gracilis </a:t>
            </a:r>
            <a:r>
              <a:rPr lang="fr-BE" dirty="0" err="1"/>
              <a:t>exhibited</a:t>
            </a:r>
            <a:r>
              <a:rPr lang="fr-BE" dirty="0"/>
              <a:t> </a:t>
            </a:r>
            <a:r>
              <a:rPr lang="fr-BE" dirty="0" err="1"/>
              <a:t>growth</a:t>
            </a:r>
            <a:r>
              <a:rPr lang="fr-BE" dirty="0"/>
              <a:t> in the </a:t>
            </a:r>
            <a:r>
              <a:rPr lang="fr-BE" dirty="0" err="1"/>
              <a:t>presence</a:t>
            </a:r>
            <a:r>
              <a:rPr lang="fr-BE" dirty="0"/>
              <a:t> of all the </a:t>
            </a:r>
            <a:r>
              <a:rPr lang="fr-BE" dirty="0" err="1"/>
              <a:t>three</a:t>
            </a:r>
            <a:r>
              <a:rPr lang="fr-BE" dirty="0"/>
              <a:t> </a:t>
            </a:r>
            <a:r>
              <a:rPr lang="fr-BE" dirty="0" err="1"/>
              <a:t>carbon</a:t>
            </a:r>
            <a:r>
              <a:rPr lang="fr-BE" dirty="0"/>
              <a:t> sources</a:t>
            </a:r>
          </a:p>
          <a:p>
            <a:pPr marL="285750" indent="-285750">
              <a:buFontTx/>
              <a:buChar char="-"/>
            </a:pPr>
            <a:endParaRPr lang="fr-BE" dirty="0"/>
          </a:p>
          <a:p>
            <a:pPr marL="285750" indent="-285750">
              <a:buFontTx/>
              <a:buChar char="-"/>
            </a:pPr>
            <a:endParaRPr lang="fr-BE" dirty="0"/>
          </a:p>
          <a:p>
            <a:r>
              <a:rPr lang="fr-BE" i="1" dirty="0"/>
              <a:t> </a:t>
            </a:r>
            <a:endParaRPr lang="en-US" i="1" dirty="0"/>
          </a:p>
        </p:txBody>
      </p:sp>
    </p:spTree>
    <p:extLst>
      <p:ext uri="{BB962C8B-B14F-4D97-AF65-F5344CB8AC3E}">
        <p14:creationId xmlns:p14="http://schemas.microsoft.com/office/powerpoint/2010/main" val="3734749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7">
            <a:extLst>
              <a:ext uri="{FF2B5EF4-FFF2-40B4-BE49-F238E27FC236}">
                <a16:creationId xmlns:a16="http://schemas.microsoft.com/office/drawing/2014/main" id="{BA359FFD-7C17-7D3B-6590-2961879306E0}"/>
              </a:ext>
            </a:extLst>
          </p:cNvPr>
          <p:cNvGraphicFramePr>
            <a:graphicFrameLocks/>
          </p:cNvGraphicFramePr>
          <p:nvPr>
            <p:extLst>
              <p:ext uri="{D42A27DB-BD31-4B8C-83A1-F6EECF244321}">
                <p14:modId xmlns:p14="http://schemas.microsoft.com/office/powerpoint/2010/main" val="2599792293"/>
              </p:ext>
            </p:extLst>
          </p:nvPr>
        </p:nvGraphicFramePr>
        <p:xfrm>
          <a:off x="920571" y="1631416"/>
          <a:ext cx="3587165" cy="2757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8">
            <a:extLst>
              <a:ext uri="{FF2B5EF4-FFF2-40B4-BE49-F238E27FC236}">
                <a16:creationId xmlns:a16="http://schemas.microsoft.com/office/drawing/2014/main" id="{891F00F3-B282-1EE7-9551-4C6E907B6449}"/>
              </a:ext>
            </a:extLst>
          </p:cNvPr>
          <p:cNvGraphicFramePr>
            <a:graphicFrameLocks/>
          </p:cNvGraphicFramePr>
          <p:nvPr>
            <p:extLst>
              <p:ext uri="{D42A27DB-BD31-4B8C-83A1-F6EECF244321}">
                <p14:modId xmlns:p14="http://schemas.microsoft.com/office/powerpoint/2010/main" val="744673566"/>
              </p:ext>
            </p:extLst>
          </p:nvPr>
        </p:nvGraphicFramePr>
        <p:xfrm>
          <a:off x="8162371" y="1546347"/>
          <a:ext cx="3590925" cy="27739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9">
            <a:extLst>
              <a:ext uri="{FF2B5EF4-FFF2-40B4-BE49-F238E27FC236}">
                <a16:creationId xmlns:a16="http://schemas.microsoft.com/office/drawing/2014/main" id="{F9D4AA2F-1E8A-E95E-AE37-684F151BEB64}"/>
              </a:ext>
            </a:extLst>
          </p:cNvPr>
          <p:cNvGraphicFramePr>
            <a:graphicFrameLocks/>
          </p:cNvGraphicFramePr>
          <p:nvPr>
            <p:extLst>
              <p:ext uri="{D42A27DB-BD31-4B8C-83A1-F6EECF244321}">
                <p14:modId xmlns:p14="http://schemas.microsoft.com/office/powerpoint/2010/main" val="4073049316"/>
              </p:ext>
            </p:extLst>
          </p:nvPr>
        </p:nvGraphicFramePr>
        <p:xfrm>
          <a:off x="4371628" y="1731013"/>
          <a:ext cx="3684390" cy="2698618"/>
        </p:xfrm>
        <a:graphic>
          <a:graphicData uri="http://schemas.openxmlformats.org/drawingml/2006/chart">
            <c:chart xmlns:c="http://schemas.openxmlformats.org/drawingml/2006/chart" xmlns:r="http://schemas.openxmlformats.org/officeDocument/2006/relationships" r:id="rId4"/>
          </a:graphicData>
        </a:graphic>
      </p:graphicFrame>
      <p:sp>
        <p:nvSpPr>
          <p:cNvPr id="7" name="ZoneTexte 6">
            <a:extLst>
              <a:ext uri="{FF2B5EF4-FFF2-40B4-BE49-F238E27FC236}">
                <a16:creationId xmlns:a16="http://schemas.microsoft.com/office/drawing/2014/main" id="{97BDDBDD-4E5B-B7D0-B0D4-B53AFFE4CF8D}"/>
              </a:ext>
            </a:extLst>
          </p:cNvPr>
          <p:cNvSpPr txBox="1"/>
          <p:nvPr/>
        </p:nvSpPr>
        <p:spPr>
          <a:xfrm>
            <a:off x="5827207" y="1406415"/>
            <a:ext cx="1154433" cy="369332"/>
          </a:xfrm>
          <a:prstGeom prst="rect">
            <a:avLst/>
          </a:prstGeom>
          <a:noFill/>
        </p:spPr>
        <p:txBody>
          <a:bodyPr wrap="square" rtlCol="0">
            <a:spAutoFit/>
          </a:bodyPr>
          <a:lstStyle/>
          <a:p>
            <a:pPr algn="ctr"/>
            <a:r>
              <a:rPr lang="fr-BE" b="1" dirty="0"/>
              <a:t>Xylose</a:t>
            </a:r>
            <a:endParaRPr lang="en-US" b="1" dirty="0"/>
          </a:p>
        </p:txBody>
      </p:sp>
      <p:sp>
        <p:nvSpPr>
          <p:cNvPr id="8" name="ZoneTexte 7">
            <a:extLst>
              <a:ext uri="{FF2B5EF4-FFF2-40B4-BE49-F238E27FC236}">
                <a16:creationId xmlns:a16="http://schemas.microsoft.com/office/drawing/2014/main" id="{4AB25779-57A2-6EC0-6FE8-5D107280DF83}"/>
              </a:ext>
            </a:extLst>
          </p:cNvPr>
          <p:cNvSpPr txBox="1"/>
          <p:nvPr/>
        </p:nvSpPr>
        <p:spPr>
          <a:xfrm>
            <a:off x="2136936" y="1406415"/>
            <a:ext cx="1154433" cy="369332"/>
          </a:xfrm>
          <a:prstGeom prst="rect">
            <a:avLst/>
          </a:prstGeom>
          <a:noFill/>
        </p:spPr>
        <p:txBody>
          <a:bodyPr wrap="square" rtlCol="0">
            <a:spAutoFit/>
          </a:bodyPr>
          <a:lstStyle/>
          <a:p>
            <a:pPr algn="ctr"/>
            <a:r>
              <a:rPr lang="fr-BE" b="1" dirty="0"/>
              <a:t>Glucose</a:t>
            </a:r>
            <a:endParaRPr lang="en-US" b="1" dirty="0"/>
          </a:p>
        </p:txBody>
      </p:sp>
      <p:sp>
        <p:nvSpPr>
          <p:cNvPr id="9" name="ZoneTexte 8">
            <a:extLst>
              <a:ext uri="{FF2B5EF4-FFF2-40B4-BE49-F238E27FC236}">
                <a16:creationId xmlns:a16="http://schemas.microsoft.com/office/drawing/2014/main" id="{6BB5CF52-BB0E-25EF-098D-2B93F7B317B2}"/>
              </a:ext>
            </a:extLst>
          </p:cNvPr>
          <p:cNvSpPr txBox="1"/>
          <p:nvPr/>
        </p:nvSpPr>
        <p:spPr>
          <a:xfrm>
            <a:off x="9416909" y="1406415"/>
            <a:ext cx="1154433" cy="369332"/>
          </a:xfrm>
          <a:prstGeom prst="rect">
            <a:avLst/>
          </a:prstGeom>
          <a:noFill/>
        </p:spPr>
        <p:txBody>
          <a:bodyPr wrap="square" rtlCol="0">
            <a:spAutoFit/>
          </a:bodyPr>
          <a:lstStyle/>
          <a:p>
            <a:pPr algn="ctr"/>
            <a:r>
              <a:rPr lang="fr-BE" b="1" dirty="0" err="1"/>
              <a:t>Acetate</a:t>
            </a:r>
            <a:endParaRPr lang="en-US" b="1" dirty="0"/>
          </a:p>
        </p:txBody>
      </p:sp>
      <p:sp>
        <p:nvSpPr>
          <p:cNvPr id="10" name="Rectangle 9">
            <a:extLst>
              <a:ext uri="{FF2B5EF4-FFF2-40B4-BE49-F238E27FC236}">
                <a16:creationId xmlns:a16="http://schemas.microsoft.com/office/drawing/2014/main" id="{5B1B33DD-F411-355E-F288-E32F56AD815E}"/>
              </a:ext>
            </a:extLst>
          </p:cNvPr>
          <p:cNvSpPr/>
          <p:nvPr/>
        </p:nvSpPr>
        <p:spPr>
          <a:xfrm>
            <a:off x="858736" y="-12722"/>
            <a:ext cx="11006412" cy="461665"/>
          </a:xfrm>
          <a:prstGeom prst="rect">
            <a:avLst/>
          </a:prstGeom>
        </p:spPr>
        <p:txBody>
          <a:bodyPr wrap="square">
            <a:spAutoFit/>
          </a:bodyPr>
          <a:lstStyle/>
          <a:p>
            <a:pPr algn="ctr"/>
            <a:r>
              <a:rPr lang="en-US" sz="2400" b="1" dirty="0">
                <a:cs typeface="Times New Roman" panose="02020603050405020304" pitchFamily="18" charset="0"/>
              </a:rPr>
              <a:t>Growth parameters and nutrient consumption</a:t>
            </a:r>
          </a:p>
        </p:txBody>
      </p:sp>
      <p:sp>
        <p:nvSpPr>
          <p:cNvPr id="11" name="ZoneTexte 10">
            <a:extLst>
              <a:ext uri="{FF2B5EF4-FFF2-40B4-BE49-F238E27FC236}">
                <a16:creationId xmlns:a16="http://schemas.microsoft.com/office/drawing/2014/main" id="{97354C19-35AE-7793-AA5A-244F62B8B5A0}"/>
              </a:ext>
            </a:extLst>
          </p:cNvPr>
          <p:cNvSpPr txBox="1"/>
          <p:nvPr/>
        </p:nvSpPr>
        <p:spPr>
          <a:xfrm>
            <a:off x="8450128" y="4413683"/>
            <a:ext cx="3532322" cy="1754326"/>
          </a:xfrm>
          <a:prstGeom prst="rect">
            <a:avLst/>
          </a:prstGeom>
          <a:noFill/>
        </p:spPr>
        <p:txBody>
          <a:bodyPr wrap="square" rtlCol="0">
            <a:spAutoFit/>
          </a:bodyPr>
          <a:lstStyle/>
          <a:p>
            <a:pPr marL="285750" indent="-285750">
              <a:buFontTx/>
              <a:buChar char="-"/>
            </a:pPr>
            <a:r>
              <a:rPr lang="fr-BE" i="1" dirty="0"/>
              <a:t>G. </a:t>
            </a:r>
            <a:r>
              <a:rPr lang="fr-BE" i="1" dirty="0" err="1"/>
              <a:t>sulhpuraria’s</a:t>
            </a:r>
            <a:r>
              <a:rPr lang="fr-BE" i="1" dirty="0"/>
              <a:t> </a:t>
            </a:r>
            <a:r>
              <a:rPr lang="fr-BE" dirty="0" err="1"/>
              <a:t>growth</a:t>
            </a:r>
            <a:r>
              <a:rPr lang="fr-BE" dirty="0"/>
              <a:t> </a:t>
            </a:r>
            <a:r>
              <a:rPr lang="fr-BE" dirty="0" err="1"/>
              <a:t>is</a:t>
            </a:r>
            <a:r>
              <a:rPr lang="fr-BE" dirty="0"/>
              <a:t> </a:t>
            </a:r>
            <a:r>
              <a:rPr lang="fr-BE" dirty="0" err="1"/>
              <a:t>inhibited</a:t>
            </a:r>
            <a:r>
              <a:rPr lang="fr-BE" dirty="0"/>
              <a:t> by the </a:t>
            </a:r>
            <a:r>
              <a:rPr lang="fr-BE" dirty="0" err="1"/>
              <a:t>presence</a:t>
            </a:r>
            <a:r>
              <a:rPr lang="fr-BE" dirty="0"/>
              <a:t> of </a:t>
            </a:r>
            <a:r>
              <a:rPr lang="fr-BE" dirty="0" err="1"/>
              <a:t>acetate</a:t>
            </a:r>
            <a:endParaRPr lang="fr-BE" dirty="0"/>
          </a:p>
          <a:p>
            <a:pPr marL="285750" indent="-285750">
              <a:buFontTx/>
              <a:buChar char="-"/>
            </a:pPr>
            <a:endParaRPr lang="fr-BE" dirty="0"/>
          </a:p>
          <a:p>
            <a:pPr marL="285750" indent="-285750">
              <a:buFontTx/>
              <a:buChar char="-"/>
            </a:pPr>
            <a:endParaRPr lang="fr-BE" dirty="0"/>
          </a:p>
          <a:p>
            <a:r>
              <a:rPr lang="fr-BE" i="1" dirty="0"/>
              <a:t> </a:t>
            </a:r>
            <a:endParaRPr lang="en-US" i="1" dirty="0"/>
          </a:p>
        </p:txBody>
      </p:sp>
      <p:sp>
        <p:nvSpPr>
          <p:cNvPr id="13" name="ZoneTexte 12">
            <a:extLst>
              <a:ext uri="{FF2B5EF4-FFF2-40B4-BE49-F238E27FC236}">
                <a16:creationId xmlns:a16="http://schemas.microsoft.com/office/drawing/2014/main" id="{1A3BD3AA-33DE-3FBB-E45E-64652E91EA78}"/>
              </a:ext>
            </a:extLst>
          </p:cNvPr>
          <p:cNvSpPr txBox="1"/>
          <p:nvPr/>
        </p:nvSpPr>
        <p:spPr>
          <a:xfrm>
            <a:off x="920571" y="4413683"/>
            <a:ext cx="3346629" cy="923330"/>
          </a:xfrm>
          <a:prstGeom prst="rect">
            <a:avLst/>
          </a:prstGeom>
          <a:noFill/>
        </p:spPr>
        <p:txBody>
          <a:bodyPr wrap="square">
            <a:spAutoFit/>
          </a:bodyPr>
          <a:lstStyle/>
          <a:p>
            <a:pPr marL="285750" indent="-285750">
              <a:buFontTx/>
              <a:buChar char="-"/>
            </a:pPr>
            <a:r>
              <a:rPr lang="fr-BE" i="1" dirty="0"/>
              <a:t>E. gracilis </a:t>
            </a:r>
            <a:r>
              <a:rPr lang="fr-BE" dirty="0" err="1"/>
              <a:t>did</a:t>
            </a:r>
            <a:r>
              <a:rPr lang="fr-BE" dirty="0"/>
              <a:t> not show </a:t>
            </a:r>
            <a:r>
              <a:rPr lang="fr-BE" dirty="0" err="1"/>
              <a:t>any</a:t>
            </a:r>
            <a:r>
              <a:rPr lang="fr-BE" dirty="0"/>
              <a:t> </a:t>
            </a:r>
            <a:r>
              <a:rPr lang="fr-BE" dirty="0" err="1"/>
              <a:t>growth</a:t>
            </a:r>
            <a:r>
              <a:rPr lang="fr-BE" dirty="0"/>
              <a:t> in the </a:t>
            </a:r>
            <a:r>
              <a:rPr lang="fr-BE" dirty="0" err="1"/>
              <a:t>presence</a:t>
            </a:r>
            <a:r>
              <a:rPr lang="fr-BE" dirty="0"/>
              <a:t> of glucose</a:t>
            </a:r>
            <a:endParaRPr lang="fr-BE" i="1" dirty="0"/>
          </a:p>
        </p:txBody>
      </p:sp>
      <p:sp>
        <p:nvSpPr>
          <p:cNvPr id="15" name="ZoneTexte 14">
            <a:extLst>
              <a:ext uri="{FF2B5EF4-FFF2-40B4-BE49-F238E27FC236}">
                <a16:creationId xmlns:a16="http://schemas.microsoft.com/office/drawing/2014/main" id="{42B729F8-35D6-9C7A-4A91-F9315893153B}"/>
              </a:ext>
            </a:extLst>
          </p:cNvPr>
          <p:cNvSpPr txBox="1"/>
          <p:nvPr/>
        </p:nvSpPr>
        <p:spPr>
          <a:xfrm>
            <a:off x="4789932" y="4413683"/>
            <a:ext cx="2873137" cy="923330"/>
          </a:xfrm>
          <a:prstGeom prst="rect">
            <a:avLst/>
          </a:prstGeom>
          <a:noFill/>
        </p:spPr>
        <p:txBody>
          <a:bodyPr wrap="square">
            <a:spAutoFit/>
          </a:bodyPr>
          <a:lstStyle/>
          <a:p>
            <a:pPr marL="285750" indent="-285750">
              <a:buFontTx/>
              <a:buChar char="-"/>
            </a:pPr>
            <a:r>
              <a:rPr lang="fr-BE" dirty="0" err="1"/>
              <a:t>Only</a:t>
            </a:r>
            <a:r>
              <a:rPr lang="fr-BE" dirty="0"/>
              <a:t> </a:t>
            </a:r>
            <a:r>
              <a:rPr lang="fr-BE" i="1" dirty="0"/>
              <a:t>G. </a:t>
            </a:r>
            <a:r>
              <a:rPr lang="fr-BE" i="1" dirty="0" err="1"/>
              <a:t>sulphuraria</a:t>
            </a:r>
            <a:r>
              <a:rPr lang="fr-BE" i="1" dirty="0"/>
              <a:t> </a:t>
            </a:r>
            <a:r>
              <a:rPr lang="fr-BE" dirty="0" err="1"/>
              <a:t>was</a:t>
            </a:r>
            <a:r>
              <a:rPr lang="fr-BE" dirty="0"/>
              <a:t> able to </a:t>
            </a:r>
            <a:r>
              <a:rPr lang="fr-BE" dirty="0" err="1"/>
              <a:t>grow</a:t>
            </a:r>
            <a:r>
              <a:rPr lang="fr-BE" dirty="0"/>
              <a:t> in the </a:t>
            </a:r>
            <a:r>
              <a:rPr lang="fr-BE" dirty="0" err="1"/>
              <a:t>presence</a:t>
            </a:r>
            <a:r>
              <a:rPr lang="fr-BE" dirty="0"/>
              <a:t> of xylose</a:t>
            </a:r>
          </a:p>
        </p:txBody>
      </p:sp>
      <p:cxnSp>
        <p:nvCxnSpPr>
          <p:cNvPr id="16" name="Straight Connector 30">
            <a:extLst>
              <a:ext uri="{FF2B5EF4-FFF2-40B4-BE49-F238E27FC236}">
                <a16:creationId xmlns:a16="http://schemas.microsoft.com/office/drawing/2014/main" id="{B64687AA-1E3C-2D81-260C-64F5887D1D9B}"/>
              </a:ext>
            </a:extLst>
          </p:cNvPr>
          <p:cNvCxnSpPr/>
          <p:nvPr/>
        </p:nvCxnSpPr>
        <p:spPr>
          <a:xfrm>
            <a:off x="6727447" y="750291"/>
            <a:ext cx="366944" cy="0"/>
          </a:xfrm>
          <a:prstGeom prst="line">
            <a:avLst/>
          </a:prstGeom>
          <a:ln w="12700">
            <a:solidFill>
              <a:srgbClr val="C65A1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26">
            <a:extLst>
              <a:ext uri="{FF2B5EF4-FFF2-40B4-BE49-F238E27FC236}">
                <a16:creationId xmlns:a16="http://schemas.microsoft.com/office/drawing/2014/main" id="{6F6889C2-A105-AEFA-93A0-A233FAB5D0B9}"/>
              </a:ext>
            </a:extLst>
          </p:cNvPr>
          <p:cNvCxnSpPr/>
          <p:nvPr/>
        </p:nvCxnSpPr>
        <p:spPr>
          <a:xfrm>
            <a:off x="4542373" y="1001968"/>
            <a:ext cx="366944" cy="0"/>
          </a:xfrm>
          <a:prstGeom prst="line">
            <a:avLst/>
          </a:prstGeom>
          <a:ln w="12700">
            <a:solidFill>
              <a:srgbClr val="2E75B6"/>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5">
            <a:extLst>
              <a:ext uri="{FF2B5EF4-FFF2-40B4-BE49-F238E27FC236}">
                <a16:creationId xmlns:a16="http://schemas.microsoft.com/office/drawing/2014/main" id="{C98447DA-25E7-BE11-FE1F-B8BC2D0A39F0}"/>
              </a:ext>
            </a:extLst>
          </p:cNvPr>
          <p:cNvCxnSpPr/>
          <p:nvPr/>
        </p:nvCxnSpPr>
        <p:spPr>
          <a:xfrm>
            <a:off x="6726565" y="990099"/>
            <a:ext cx="366944" cy="0"/>
          </a:xfrm>
          <a:prstGeom prst="line">
            <a:avLst/>
          </a:prstGeom>
          <a:ln w="12700">
            <a:solidFill>
              <a:schemeClr val="accent6">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8FE58AE-D9D4-2F58-D591-2044DB425079}"/>
              </a:ext>
            </a:extLst>
          </p:cNvPr>
          <p:cNvCxnSpPr/>
          <p:nvPr/>
        </p:nvCxnSpPr>
        <p:spPr>
          <a:xfrm>
            <a:off x="6726565" y="1260921"/>
            <a:ext cx="366944" cy="0"/>
          </a:xfrm>
          <a:prstGeom prst="line">
            <a:avLst/>
          </a:prstGeom>
          <a:ln w="12700">
            <a:solidFill>
              <a:schemeClr val="accent6">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Flowchart: Decision 6">
            <a:extLst>
              <a:ext uri="{FF2B5EF4-FFF2-40B4-BE49-F238E27FC236}">
                <a16:creationId xmlns:a16="http://schemas.microsoft.com/office/drawing/2014/main" id="{D0E8B1DA-44F9-517B-06C2-257300590A99}"/>
              </a:ext>
            </a:extLst>
          </p:cNvPr>
          <p:cNvSpPr/>
          <p:nvPr/>
        </p:nvSpPr>
        <p:spPr>
          <a:xfrm>
            <a:off x="4691274" y="958873"/>
            <a:ext cx="80440" cy="81338"/>
          </a:xfrm>
          <a:prstGeom prst="flowChartDecision">
            <a:avLst/>
          </a:prstGeom>
          <a:solidFill>
            <a:srgbClr val="2E7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21" name="Straight Connector 27">
            <a:extLst>
              <a:ext uri="{FF2B5EF4-FFF2-40B4-BE49-F238E27FC236}">
                <a16:creationId xmlns:a16="http://schemas.microsoft.com/office/drawing/2014/main" id="{95D2AB41-E74B-A3EB-6C66-850DDD67DCDE}"/>
              </a:ext>
            </a:extLst>
          </p:cNvPr>
          <p:cNvCxnSpPr/>
          <p:nvPr/>
        </p:nvCxnSpPr>
        <p:spPr>
          <a:xfrm>
            <a:off x="4540285" y="750059"/>
            <a:ext cx="366944" cy="0"/>
          </a:xfrm>
          <a:prstGeom prst="line">
            <a:avLst/>
          </a:prstGeom>
          <a:ln w="12700">
            <a:solidFill>
              <a:srgbClr val="2E75B6"/>
            </a:solidFill>
            <a:prstDash val="solid"/>
          </a:ln>
        </p:spPr>
        <p:style>
          <a:lnRef idx="1">
            <a:schemeClr val="accent1"/>
          </a:lnRef>
          <a:fillRef idx="0">
            <a:schemeClr val="accent1"/>
          </a:fillRef>
          <a:effectRef idx="0">
            <a:schemeClr val="accent1"/>
          </a:effectRef>
          <a:fontRef idx="minor">
            <a:schemeClr val="tx1"/>
          </a:fontRef>
        </p:style>
      </p:cxnSp>
      <p:sp>
        <p:nvSpPr>
          <p:cNvPr id="22" name="Flowchart: Decision 28">
            <a:extLst>
              <a:ext uri="{FF2B5EF4-FFF2-40B4-BE49-F238E27FC236}">
                <a16:creationId xmlns:a16="http://schemas.microsoft.com/office/drawing/2014/main" id="{63198DD1-29C1-481B-AC9B-DBE80AC7A47E}"/>
              </a:ext>
            </a:extLst>
          </p:cNvPr>
          <p:cNvSpPr/>
          <p:nvPr/>
        </p:nvSpPr>
        <p:spPr>
          <a:xfrm>
            <a:off x="4689186" y="706964"/>
            <a:ext cx="80440" cy="81338"/>
          </a:xfrm>
          <a:prstGeom prst="flowChartDecision">
            <a:avLst/>
          </a:prstGeom>
          <a:solidFill>
            <a:srgbClr val="2E75B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Isosceles Triangle 29">
            <a:extLst>
              <a:ext uri="{FF2B5EF4-FFF2-40B4-BE49-F238E27FC236}">
                <a16:creationId xmlns:a16="http://schemas.microsoft.com/office/drawing/2014/main" id="{20D2A4F8-8B71-4FBD-3617-DEEBDBC99608}"/>
              </a:ext>
            </a:extLst>
          </p:cNvPr>
          <p:cNvSpPr/>
          <p:nvPr/>
        </p:nvSpPr>
        <p:spPr>
          <a:xfrm>
            <a:off x="6876348" y="710238"/>
            <a:ext cx="71812" cy="70441"/>
          </a:xfrm>
          <a:prstGeom prst="triangle">
            <a:avLst/>
          </a:prstGeom>
          <a:solidFill>
            <a:srgbClr val="C6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cxnSp>
        <p:nvCxnSpPr>
          <p:cNvPr id="24" name="Straight Connector 31">
            <a:extLst>
              <a:ext uri="{FF2B5EF4-FFF2-40B4-BE49-F238E27FC236}">
                <a16:creationId xmlns:a16="http://schemas.microsoft.com/office/drawing/2014/main" id="{F918CA42-ED2A-786F-CDAF-0F0B520E4022}"/>
              </a:ext>
            </a:extLst>
          </p:cNvPr>
          <p:cNvCxnSpPr/>
          <p:nvPr/>
        </p:nvCxnSpPr>
        <p:spPr>
          <a:xfrm>
            <a:off x="4548913" y="1230603"/>
            <a:ext cx="366944" cy="0"/>
          </a:xfrm>
          <a:prstGeom prst="line">
            <a:avLst/>
          </a:prstGeom>
          <a:ln w="12700">
            <a:solidFill>
              <a:srgbClr val="C65A11"/>
            </a:solidFill>
            <a:prstDash val="sysDash"/>
          </a:ln>
        </p:spPr>
        <p:style>
          <a:lnRef idx="1">
            <a:schemeClr val="accent1"/>
          </a:lnRef>
          <a:fillRef idx="0">
            <a:schemeClr val="accent1"/>
          </a:fillRef>
          <a:effectRef idx="0">
            <a:schemeClr val="accent1"/>
          </a:effectRef>
          <a:fontRef idx="minor">
            <a:schemeClr val="tx1"/>
          </a:fontRef>
        </p:style>
      </p:cxnSp>
      <p:sp>
        <p:nvSpPr>
          <p:cNvPr id="25" name="Isosceles Triangle 32">
            <a:extLst>
              <a:ext uri="{FF2B5EF4-FFF2-40B4-BE49-F238E27FC236}">
                <a16:creationId xmlns:a16="http://schemas.microsoft.com/office/drawing/2014/main" id="{14EB1F7E-F521-EF37-AACA-7F65C16342EE}"/>
              </a:ext>
            </a:extLst>
          </p:cNvPr>
          <p:cNvSpPr/>
          <p:nvPr/>
        </p:nvSpPr>
        <p:spPr>
          <a:xfrm>
            <a:off x="4697814" y="1190550"/>
            <a:ext cx="71812" cy="70441"/>
          </a:xfrm>
          <a:prstGeom prst="triangle">
            <a:avLst/>
          </a:prstGeom>
          <a:solidFill>
            <a:srgbClr val="C65A1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TextBox 33">
            <a:extLst>
              <a:ext uri="{FF2B5EF4-FFF2-40B4-BE49-F238E27FC236}">
                <a16:creationId xmlns:a16="http://schemas.microsoft.com/office/drawing/2014/main" id="{23C80873-C2C3-8C16-3D96-4E66A371640C}"/>
              </a:ext>
            </a:extLst>
          </p:cNvPr>
          <p:cNvSpPr txBox="1"/>
          <p:nvPr/>
        </p:nvSpPr>
        <p:spPr>
          <a:xfrm>
            <a:off x="4920615" y="835884"/>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[Carbon] - </a:t>
            </a:r>
            <a:r>
              <a:rPr lang="en-US" sz="1200" i="1" dirty="0" err="1">
                <a:latin typeface="Times New Roman" panose="02020603050405020304" pitchFamily="18" charset="0"/>
                <a:cs typeface="Times New Roman" panose="02020603050405020304" pitchFamily="18" charset="0"/>
              </a:rPr>
              <a:t>Galdieria</a:t>
            </a:r>
            <a:endParaRPr lang="en-US" sz="1200" i="1" dirty="0">
              <a:latin typeface="Times New Roman" panose="02020603050405020304" pitchFamily="18" charset="0"/>
              <a:cs typeface="Times New Roman" panose="02020603050405020304" pitchFamily="18" charset="0"/>
            </a:endParaRPr>
          </a:p>
        </p:txBody>
      </p:sp>
      <p:sp>
        <p:nvSpPr>
          <p:cNvPr id="27" name="TextBox 34">
            <a:extLst>
              <a:ext uri="{FF2B5EF4-FFF2-40B4-BE49-F238E27FC236}">
                <a16:creationId xmlns:a16="http://schemas.microsoft.com/office/drawing/2014/main" id="{119E1DEE-6A5B-195C-F07C-E3D5E37054AB}"/>
              </a:ext>
            </a:extLst>
          </p:cNvPr>
          <p:cNvSpPr txBox="1"/>
          <p:nvPr/>
        </p:nvSpPr>
        <p:spPr>
          <a:xfrm>
            <a:off x="4920615" y="609133"/>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DW</a:t>
            </a:r>
            <a:r>
              <a:rPr lang="en-US" sz="1200" i="1" dirty="0">
                <a:latin typeface="Times New Roman" panose="02020603050405020304" pitchFamily="18" charset="0"/>
                <a:cs typeface="Times New Roman" panose="02020603050405020304" pitchFamily="18" charset="0"/>
              </a:rPr>
              <a:t> - </a:t>
            </a:r>
            <a:r>
              <a:rPr lang="en-US" sz="1200" i="1" dirty="0" err="1">
                <a:latin typeface="Times New Roman" panose="02020603050405020304" pitchFamily="18" charset="0"/>
                <a:cs typeface="Times New Roman" panose="02020603050405020304" pitchFamily="18" charset="0"/>
              </a:rPr>
              <a:t>Galdieria</a:t>
            </a:r>
            <a:endParaRPr lang="en-US" sz="1200" i="1" dirty="0">
              <a:latin typeface="Times New Roman" panose="02020603050405020304" pitchFamily="18" charset="0"/>
              <a:cs typeface="Times New Roman" panose="02020603050405020304" pitchFamily="18" charset="0"/>
            </a:endParaRPr>
          </a:p>
        </p:txBody>
      </p:sp>
      <p:sp>
        <p:nvSpPr>
          <p:cNvPr id="28" name="TextBox 35">
            <a:extLst>
              <a:ext uri="{FF2B5EF4-FFF2-40B4-BE49-F238E27FC236}">
                <a16:creationId xmlns:a16="http://schemas.microsoft.com/office/drawing/2014/main" id="{A0EB9AEC-3B00-5CE1-EF24-610FDAD0B9E5}"/>
              </a:ext>
            </a:extLst>
          </p:cNvPr>
          <p:cNvSpPr txBox="1"/>
          <p:nvPr/>
        </p:nvSpPr>
        <p:spPr>
          <a:xfrm>
            <a:off x="7089248" y="606958"/>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DW</a:t>
            </a:r>
            <a:r>
              <a:rPr lang="en-US" sz="1200" i="1" dirty="0">
                <a:latin typeface="Times New Roman" panose="02020603050405020304" pitchFamily="18" charset="0"/>
                <a:cs typeface="Times New Roman" panose="02020603050405020304" pitchFamily="18" charset="0"/>
              </a:rPr>
              <a:t> - Euglena</a:t>
            </a:r>
          </a:p>
        </p:txBody>
      </p:sp>
      <p:sp>
        <p:nvSpPr>
          <p:cNvPr id="29" name="TextBox 36">
            <a:extLst>
              <a:ext uri="{FF2B5EF4-FFF2-40B4-BE49-F238E27FC236}">
                <a16:creationId xmlns:a16="http://schemas.microsoft.com/office/drawing/2014/main" id="{27135260-DD34-E8BD-FA02-B2BF42E8FF7E}"/>
              </a:ext>
            </a:extLst>
          </p:cNvPr>
          <p:cNvSpPr txBox="1"/>
          <p:nvPr/>
        </p:nvSpPr>
        <p:spPr>
          <a:xfrm>
            <a:off x="4920615" y="1085942"/>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[Carbon]</a:t>
            </a:r>
            <a:r>
              <a:rPr lang="en-US" sz="1200" i="1" dirty="0">
                <a:latin typeface="Times New Roman" panose="02020603050405020304" pitchFamily="18" charset="0"/>
                <a:cs typeface="Times New Roman" panose="02020603050405020304" pitchFamily="18" charset="0"/>
              </a:rPr>
              <a:t> - Euglena</a:t>
            </a:r>
          </a:p>
        </p:txBody>
      </p:sp>
      <p:sp>
        <p:nvSpPr>
          <p:cNvPr id="30" name="TextBox 37">
            <a:extLst>
              <a:ext uri="{FF2B5EF4-FFF2-40B4-BE49-F238E27FC236}">
                <a16:creationId xmlns:a16="http://schemas.microsoft.com/office/drawing/2014/main" id="{35D73963-F4C1-E5C4-1BB9-62F9D50738A2}"/>
              </a:ext>
            </a:extLst>
          </p:cNvPr>
          <p:cNvSpPr txBox="1"/>
          <p:nvPr/>
        </p:nvSpPr>
        <p:spPr>
          <a:xfrm>
            <a:off x="7093509" y="833528"/>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[Carbon]</a:t>
            </a:r>
            <a:r>
              <a:rPr lang="en-US" sz="1200" i="1" dirty="0">
                <a:latin typeface="Times New Roman" panose="02020603050405020304" pitchFamily="18" charset="0"/>
                <a:cs typeface="Times New Roman" panose="02020603050405020304" pitchFamily="18" charset="0"/>
              </a:rPr>
              <a:t> - Chlorella</a:t>
            </a:r>
          </a:p>
        </p:txBody>
      </p:sp>
      <p:sp>
        <p:nvSpPr>
          <p:cNvPr id="31" name="TextBox 38">
            <a:extLst>
              <a:ext uri="{FF2B5EF4-FFF2-40B4-BE49-F238E27FC236}">
                <a16:creationId xmlns:a16="http://schemas.microsoft.com/office/drawing/2014/main" id="{21A76270-C639-97E9-5C8F-E55E3D0AC2A4}"/>
              </a:ext>
            </a:extLst>
          </p:cNvPr>
          <p:cNvSpPr txBox="1"/>
          <p:nvPr/>
        </p:nvSpPr>
        <p:spPr>
          <a:xfrm>
            <a:off x="7089248" y="1086817"/>
            <a:ext cx="1555191"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DW </a:t>
            </a:r>
            <a:r>
              <a:rPr lang="en-US" sz="1200" i="1" dirty="0">
                <a:latin typeface="Times New Roman" panose="02020603050405020304" pitchFamily="18" charset="0"/>
                <a:cs typeface="Times New Roman" panose="02020603050405020304" pitchFamily="18" charset="0"/>
              </a:rPr>
              <a:t>- Chlorella</a:t>
            </a:r>
          </a:p>
        </p:txBody>
      </p:sp>
      <p:sp>
        <p:nvSpPr>
          <p:cNvPr id="32" name="Rectangle 31">
            <a:extLst>
              <a:ext uri="{FF2B5EF4-FFF2-40B4-BE49-F238E27FC236}">
                <a16:creationId xmlns:a16="http://schemas.microsoft.com/office/drawing/2014/main" id="{361145AB-B3E7-5F87-DF8B-44597B7E28E9}"/>
              </a:ext>
            </a:extLst>
          </p:cNvPr>
          <p:cNvSpPr/>
          <p:nvPr/>
        </p:nvSpPr>
        <p:spPr>
          <a:xfrm>
            <a:off x="6874131" y="955914"/>
            <a:ext cx="71812" cy="70442"/>
          </a:xfrm>
          <a:prstGeom prst="rect">
            <a:avLst/>
          </a:prstGeom>
          <a:solidFill>
            <a:srgbClr val="38572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BE"/>
          </a:p>
        </p:txBody>
      </p:sp>
      <p:sp>
        <p:nvSpPr>
          <p:cNvPr id="33" name="Rectangle 32">
            <a:extLst>
              <a:ext uri="{FF2B5EF4-FFF2-40B4-BE49-F238E27FC236}">
                <a16:creationId xmlns:a16="http://schemas.microsoft.com/office/drawing/2014/main" id="{BEE27562-925D-B17E-5AE7-DEF013C6C163}"/>
              </a:ext>
            </a:extLst>
          </p:cNvPr>
          <p:cNvSpPr/>
          <p:nvPr/>
        </p:nvSpPr>
        <p:spPr>
          <a:xfrm>
            <a:off x="6874131" y="1208234"/>
            <a:ext cx="71812" cy="70442"/>
          </a:xfrm>
          <a:prstGeom prst="rect">
            <a:avLst/>
          </a:prstGeom>
          <a:solidFill>
            <a:srgbClr val="385723"/>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fr-BE"/>
          </a:p>
        </p:txBody>
      </p:sp>
    </p:spTree>
    <p:extLst>
      <p:ext uri="{BB962C8B-B14F-4D97-AF65-F5344CB8AC3E}">
        <p14:creationId xmlns:p14="http://schemas.microsoft.com/office/powerpoint/2010/main" val="38382632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231</TotalTime>
  <Words>2859</Words>
  <Application>Microsoft Office PowerPoint</Application>
  <PresentationFormat>Grand écran</PresentationFormat>
  <Paragraphs>627</Paragraphs>
  <Slides>31</Slides>
  <Notes>11</Notes>
  <HiddenSlides>2</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31</vt:i4>
      </vt:variant>
    </vt:vector>
  </HeadingPairs>
  <TitlesOfParts>
    <vt:vector size="39" baseType="lpstr">
      <vt:lpstr>Arial</vt:lpstr>
      <vt:lpstr>Calibri</vt:lpstr>
      <vt:lpstr>Calibri Light</vt:lpstr>
      <vt:lpstr>Times New Roman</vt:lpstr>
      <vt:lpstr>Wingdings</vt:lpstr>
      <vt:lpstr>Thème Office</vt:lpstr>
      <vt:lpstr>Thème Office</vt:lpstr>
      <vt:lpstr>Feuille de calcul Microsoft Excel</vt:lpstr>
      <vt:lpstr>Présentation PowerPoint</vt:lpstr>
      <vt:lpstr>Présentation PowerPoint</vt:lpstr>
      <vt:lpstr>Présentation PowerPoint</vt:lpstr>
      <vt:lpstr>Présentation PowerPoint</vt:lpstr>
      <vt:lpstr>Présentation PowerPoint</vt:lpstr>
      <vt:lpstr>Présentation PowerPoint</vt:lpstr>
      <vt:lpstr>Fixed culture conditions depending on the strains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Perez Saura Pablo</dc:creator>
  <cp:lastModifiedBy>Perez Saura Pablo</cp:lastModifiedBy>
  <cp:revision>33</cp:revision>
  <dcterms:created xsi:type="dcterms:W3CDTF">2023-09-11T11:02:52Z</dcterms:created>
  <dcterms:modified xsi:type="dcterms:W3CDTF">2023-09-12T11:12:21Z</dcterms:modified>
</cp:coreProperties>
</file>