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0" r:id="rId2"/>
    <p:sldId id="284" r:id="rId3"/>
    <p:sldId id="307" r:id="rId4"/>
    <p:sldId id="260" r:id="rId5"/>
    <p:sldId id="304" r:id="rId6"/>
    <p:sldId id="286" r:id="rId7"/>
    <p:sldId id="305" r:id="rId8"/>
    <p:sldId id="258" r:id="rId9"/>
    <p:sldId id="295" r:id="rId10"/>
    <p:sldId id="299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66260" autoAdjust="0"/>
  </p:normalViewPr>
  <p:slideViewPr>
    <p:cSldViewPr snapToGrid="0">
      <p:cViewPr varScale="1">
        <p:scale>
          <a:sx n="49" d="100"/>
          <a:sy n="49" d="100"/>
        </p:scale>
        <p:origin x="159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LG\Desktop\Pablo\Pablo%20doc%20sur%20DoX\Galdieria%20sulphuraria\strain%20074W\Glucose-glyc&#233;rol\21-10-04_G.sulphuraria_Glu-Gly_JC-(Article)\Ac.%20gras\2021-12-14_ac.gras_glu-gly_06-10-et-08-10-et-11-10_J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LG\Desktop\Pablo\Pablo%20doc%20sur%20DoX\Galdieria%20sulphuraria\strain%20074W\Glucose-glyc&#233;rol\21-10-04_G.sulphuraria_Glu-Gly_JC-(Article)\Ac.%20gras\2021-12-14_ac.gras_glu-gly_06-10-et-08-10-et-11-10_J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eur\Desktop\Pablo\Galdieria%20sulphuraria\strain%20074W\Hemi-cellulose\JC\R&#233;sultats%20rassembl&#233;s%20par%20mes%20soins_h&#233;micellulose(adapt&#233;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eur\Desktop\Pablo\Galdieria%20sulphuraria\strain%20074W\Hemi-cellulose\JC\R&#233;sultats%20rassembl&#233;s%20par%20mes%20soins_h&#233;micellulose(adapt&#233;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107283627583045E-2"/>
          <c:y val="5.0925875644854741E-2"/>
          <c:w val="0.82888157319081868"/>
          <c:h val="0.58278501600990429"/>
        </c:manualLayout>
      </c:layout>
      <c:scatterChart>
        <c:scatterStyle val="lineMarker"/>
        <c:varyColors val="0"/>
        <c:ser>
          <c:idx val="2"/>
          <c:order val="2"/>
          <c:tx>
            <c:v>[Glucose]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'Param. croissance'!$I$64:$I$70</c:f>
                <c:numCache>
                  <c:formatCode>General</c:formatCode>
                  <c:ptCount val="7"/>
                  <c:pt idx="0">
                    <c:v>1.9751540525183908E-2</c:v>
                  </c:pt>
                  <c:pt idx="1">
                    <c:v>1.3447940416307357E-2</c:v>
                  </c:pt>
                  <c:pt idx="2">
                    <c:v>3.6119990083140645E-2</c:v>
                  </c:pt>
                  <c:pt idx="3">
                    <c:v>1.9717368787187388E-3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plus>
            <c:minus>
              <c:numRef>
                <c:f>'Param. croissance'!$I$64:$I$70</c:f>
                <c:numCache>
                  <c:formatCode>General</c:formatCode>
                  <c:ptCount val="7"/>
                  <c:pt idx="0">
                    <c:v>1.9751540525183908E-2</c:v>
                  </c:pt>
                  <c:pt idx="1">
                    <c:v>1.3447940416307357E-2</c:v>
                  </c:pt>
                  <c:pt idx="2">
                    <c:v>3.6119990083140645E-2</c:v>
                  </c:pt>
                  <c:pt idx="3">
                    <c:v>1.9717368787187388E-3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'Param. croissance'!$C$64:$C$70</c:f>
              <c:numCache>
                <c:formatCode>0</c:formatCode>
                <c:ptCount val="7"/>
                <c:pt idx="0">
                  <c:v>0</c:v>
                </c:pt>
                <c:pt idx="1">
                  <c:v>1.9166666666642413</c:v>
                </c:pt>
                <c:pt idx="2">
                  <c:v>2.9166666666642413</c:v>
                </c:pt>
                <c:pt idx="3">
                  <c:v>3.9166666666642413</c:v>
                </c:pt>
                <c:pt idx="4">
                  <c:v>4.2291666666642413</c:v>
                </c:pt>
                <c:pt idx="5">
                  <c:v>6.9375</c:v>
                </c:pt>
                <c:pt idx="6">
                  <c:v>7.9375</c:v>
                </c:pt>
              </c:numCache>
            </c:numRef>
          </c:xVal>
          <c:yVal>
            <c:numRef>
              <c:f>'Param. croissance'!$H$64:$H$70</c:f>
              <c:numCache>
                <c:formatCode>General</c:formatCode>
                <c:ptCount val="7"/>
                <c:pt idx="0">
                  <c:v>4.3926491461874271</c:v>
                </c:pt>
                <c:pt idx="1">
                  <c:v>3.9448453889876767</c:v>
                </c:pt>
                <c:pt idx="2">
                  <c:v>2.9127397226514211</c:v>
                </c:pt>
                <c:pt idx="3">
                  <c:v>2.5252019910795001E-3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45-499D-9A46-A805FF4E5AF1}"/>
            </c:ext>
          </c:extLst>
        </c:ser>
        <c:ser>
          <c:idx val="3"/>
          <c:order val="3"/>
          <c:tx>
            <c:v>[Glycerol]</c:v>
          </c:tx>
          <c:spPr>
            <a:ln w="1905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'Param. croissance'!$N$64:$N$70</c:f>
                <c:numCache>
                  <c:formatCode>General</c:formatCode>
                  <c:ptCount val="7"/>
                  <c:pt idx="0">
                    <c:v>2.3697255568136837E-3</c:v>
                  </c:pt>
                  <c:pt idx="1">
                    <c:v>3.5553175811957619E-2</c:v>
                  </c:pt>
                  <c:pt idx="2">
                    <c:v>5.1672808749581321E-2</c:v>
                  </c:pt>
                  <c:pt idx="3">
                    <c:v>0.12303968691611727</c:v>
                  </c:pt>
                  <c:pt idx="4">
                    <c:v>3.5555054959563804E-4</c:v>
                  </c:pt>
                  <c:pt idx="5">
                    <c:v>3.7787948486708481E-4</c:v>
                  </c:pt>
                  <c:pt idx="6">
                    <c:v>0</c:v>
                  </c:pt>
                </c:numCache>
              </c:numRef>
            </c:plus>
            <c:minus>
              <c:numRef>
                <c:f>'Param. croissance'!$N$64:$N$70</c:f>
                <c:numCache>
                  <c:formatCode>General</c:formatCode>
                  <c:ptCount val="7"/>
                  <c:pt idx="0">
                    <c:v>2.3697255568136837E-3</c:v>
                  </c:pt>
                  <c:pt idx="1">
                    <c:v>3.5553175811957619E-2</c:v>
                  </c:pt>
                  <c:pt idx="2">
                    <c:v>5.1672808749581321E-2</c:v>
                  </c:pt>
                  <c:pt idx="3">
                    <c:v>0.12303968691611727</c:v>
                  </c:pt>
                  <c:pt idx="4">
                    <c:v>3.5555054959563804E-4</c:v>
                  </c:pt>
                  <c:pt idx="5">
                    <c:v>3.7787948486708481E-4</c:v>
                  </c:pt>
                  <c:pt idx="6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'Param. croissance'!$C$64:$C$70</c:f>
              <c:numCache>
                <c:formatCode>0</c:formatCode>
                <c:ptCount val="7"/>
                <c:pt idx="0">
                  <c:v>0</c:v>
                </c:pt>
                <c:pt idx="1">
                  <c:v>1.9166666666642413</c:v>
                </c:pt>
                <c:pt idx="2">
                  <c:v>2.9166666666642413</c:v>
                </c:pt>
                <c:pt idx="3">
                  <c:v>3.9166666666642413</c:v>
                </c:pt>
                <c:pt idx="4">
                  <c:v>4.2291666666642413</c:v>
                </c:pt>
                <c:pt idx="5">
                  <c:v>6.9375</c:v>
                </c:pt>
                <c:pt idx="6">
                  <c:v>7.9375</c:v>
                </c:pt>
              </c:numCache>
            </c:numRef>
          </c:xVal>
          <c:yVal>
            <c:numRef>
              <c:f>'Param. croissance'!$M$64:$M$70</c:f>
              <c:numCache>
                <c:formatCode>General</c:formatCode>
                <c:ptCount val="7"/>
                <c:pt idx="0">
                  <c:v>4.7254671787231306</c:v>
                </c:pt>
                <c:pt idx="1">
                  <c:v>4.3325748831422812</c:v>
                </c:pt>
                <c:pt idx="2">
                  <c:v>3.3329264935218625</c:v>
                </c:pt>
                <c:pt idx="3">
                  <c:v>0.72184323481343482</c:v>
                </c:pt>
                <c:pt idx="4">
                  <c:v>1.9181877018373619E-3</c:v>
                </c:pt>
                <c:pt idx="5">
                  <c:v>4.2449764672336954E-4</c:v>
                </c:pt>
                <c:pt idx="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45-499D-9A46-A805FF4E5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975791"/>
        <c:axId val="1248657503"/>
      </c:scatterChart>
      <c:scatterChart>
        <c:scatterStyle val="lineMarker"/>
        <c:varyColors val="0"/>
        <c:ser>
          <c:idx val="0"/>
          <c:order val="0"/>
          <c:tx>
            <c:strRef>
              <c:f>'Param. croissance'!$E$62:$I$62</c:f>
              <c:strCache>
                <c:ptCount val="1"/>
                <c:pt idx="0">
                  <c:v>Glucose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'Param. croissance'!$V$36:$V$43</c:f>
                <c:numCache>
                  <c:formatCode>General</c:formatCode>
                  <c:ptCount val="8"/>
                  <c:pt idx="0">
                    <c:v>6.1797251864777651E-3</c:v>
                  </c:pt>
                  <c:pt idx="1">
                    <c:v>2.6761374374980832E-2</c:v>
                  </c:pt>
                  <c:pt idx="2">
                    <c:v>3.507539233599917E-2</c:v>
                  </c:pt>
                  <c:pt idx="3">
                    <c:v>0.12163878853991882</c:v>
                  </c:pt>
                  <c:pt idx="4">
                    <c:v>0.34377685588154061</c:v>
                  </c:pt>
                  <c:pt idx="5">
                    <c:v>0.38110298694540545</c:v>
                  </c:pt>
                  <c:pt idx="6">
                    <c:v>1.7776388834631007E-2</c:v>
                  </c:pt>
                  <c:pt idx="7">
                    <c:v>0.24746633400957321</c:v>
                  </c:pt>
                </c:numCache>
              </c:numRef>
            </c:plus>
            <c:minus>
              <c:numRef>
                <c:f>'Param. croissance'!$V$36:$V$43</c:f>
                <c:numCache>
                  <c:formatCode>General</c:formatCode>
                  <c:ptCount val="8"/>
                  <c:pt idx="0">
                    <c:v>6.1797251864777651E-3</c:v>
                  </c:pt>
                  <c:pt idx="1">
                    <c:v>2.6761374374980832E-2</c:v>
                  </c:pt>
                  <c:pt idx="2">
                    <c:v>3.507539233599917E-2</c:v>
                  </c:pt>
                  <c:pt idx="3">
                    <c:v>0.12163878853991882</c:v>
                  </c:pt>
                  <c:pt idx="4">
                    <c:v>0.34377685588154061</c:v>
                  </c:pt>
                  <c:pt idx="5">
                    <c:v>0.38110298694540545</c:v>
                  </c:pt>
                  <c:pt idx="6">
                    <c:v>1.7776388834631007E-2</c:v>
                  </c:pt>
                  <c:pt idx="7">
                    <c:v>0.24746633400957321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xVal>
            <c:numRef>
              <c:f>'Param. croissance'!$C$36:$C$43</c:f>
              <c:numCache>
                <c:formatCode>0</c:formatCode>
                <c:ptCount val="8"/>
                <c:pt idx="0">
                  <c:v>0</c:v>
                </c:pt>
                <c:pt idx="1">
                  <c:v>0.91666666666424135</c:v>
                </c:pt>
                <c:pt idx="2">
                  <c:v>1.9166666666642413</c:v>
                </c:pt>
                <c:pt idx="3">
                  <c:v>2.9166666666642413</c:v>
                </c:pt>
                <c:pt idx="4">
                  <c:v>3.9166666666642413</c:v>
                </c:pt>
                <c:pt idx="5">
                  <c:v>4.2291666666642413</c:v>
                </c:pt>
                <c:pt idx="6">
                  <c:v>6.9375</c:v>
                </c:pt>
                <c:pt idx="7">
                  <c:v>7.9375</c:v>
                </c:pt>
              </c:numCache>
            </c:numRef>
          </c:xVal>
          <c:yVal>
            <c:numRef>
              <c:f>'Param. croissance'!$U$36:$U$43</c:f>
              <c:numCache>
                <c:formatCode>General</c:formatCode>
                <c:ptCount val="8"/>
                <c:pt idx="0">
                  <c:v>3.1719936842105272E-2</c:v>
                </c:pt>
                <c:pt idx="1">
                  <c:v>8.553218906088754E-2</c:v>
                </c:pt>
                <c:pt idx="2">
                  <c:v>0.21404490331711637</c:v>
                </c:pt>
                <c:pt idx="3">
                  <c:v>0.75307625652366228</c:v>
                </c:pt>
                <c:pt idx="4">
                  <c:v>2.372752717086835</c:v>
                </c:pt>
                <c:pt idx="5">
                  <c:v>2.2168693085655318</c:v>
                </c:pt>
                <c:pt idx="6">
                  <c:v>1.7500000000000007</c:v>
                </c:pt>
                <c:pt idx="7">
                  <c:v>1.7898103346601804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145-499D-9A46-A805FF4E5AF1}"/>
            </c:ext>
          </c:extLst>
        </c:ser>
        <c:ser>
          <c:idx val="1"/>
          <c:order val="1"/>
          <c:tx>
            <c:strRef>
              <c:f>'Param. croissance'!$J$62:$N$62</c:f>
              <c:strCache>
                <c:ptCount val="1"/>
                <c:pt idx="0">
                  <c:v>Glycerol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'Param. croissance'!$X$36:$X$43</c:f>
                <c:numCache>
                  <c:formatCode>General</c:formatCode>
                  <c:ptCount val="8"/>
                  <c:pt idx="0">
                    <c:v>7.3274607547519147E-3</c:v>
                  </c:pt>
                  <c:pt idx="1">
                    <c:v>8.4213344092067145E-3</c:v>
                  </c:pt>
                  <c:pt idx="2">
                    <c:v>1.5892716318833485E-2</c:v>
                  </c:pt>
                  <c:pt idx="3">
                    <c:v>5.6392211223135875E-2</c:v>
                  </c:pt>
                  <c:pt idx="4">
                    <c:v>0.14880892034555684</c:v>
                  </c:pt>
                  <c:pt idx="5">
                    <c:v>0.47854301207510175</c:v>
                  </c:pt>
                  <c:pt idx="6">
                    <c:v>2.6102362600602995E-2</c:v>
                  </c:pt>
                  <c:pt idx="7">
                    <c:v>0.27926673496020094</c:v>
                  </c:pt>
                </c:numCache>
              </c:numRef>
            </c:plus>
            <c:minus>
              <c:numRef>
                <c:f>'Param. croissance'!$X$36:$X$43</c:f>
                <c:numCache>
                  <c:formatCode>General</c:formatCode>
                  <c:ptCount val="8"/>
                  <c:pt idx="0">
                    <c:v>7.3274607547519147E-3</c:v>
                  </c:pt>
                  <c:pt idx="1">
                    <c:v>8.4213344092067145E-3</c:v>
                  </c:pt>
                  <c:pt idx="2">
                    <c:v>1.5892716318833485E-2</c:v>
                  </c:pt>
                  <c:pt idx="3">
                    <c:v>5.6392211223135875E-2</c:v>
                  </c:pt>
                  <c:pt idx="4">
                    <c:v>0.14880892034555684</c:v>
                  </c:pt>
                  <c:pt idx="5">
                    <c:v>0.47854301207510175</c:v>
                  </c:pt>
                  <c:pt idx="6">
                    <c:v>2.6102362600602995E-2</c:v>
                  </c:pt>
                  <c:pt idx="7">
                    <c:v>0.27926673496020094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'Param. croissance'!$C$36:$C$43</c:f>
              <c:numCache>
                <c:formatCode>0</c:formatCode>
                <c:ptCount val="8"/>
                <c:pt idx="0">
                  <c:v>0</c:v>
                </c:pt>
                <c:pt idx="1">
                  <c:v>0.91666666666424135</c:v>
                </c:pt>
                <c:pt idx="2">
                  <c:v>1.9166666666642413</c:v>
                </c:pt>
                <c:pt idx="3">
                  <c:v>2.9166666666642413</c:v>
                </c:pt>
                <c:pt idx="4">
                  <c:v>3.9166666666642413</c:v>
                </c:pt>
                <c:pt idx="5">
                  <c:v>4.2291666666642413</c:v>
                </c:pt>
                <c:pt idx="6">
                  <c:v>6.9375</c:v>
                </c:pt>
                <c:pt idx="7">
                  <c:v>7.9375</c:v>
                </c:pt>
              </c:numCache>
            </c:numRef>
          </c:xVal>
          <c:yVal>
            <c:numRef>
              <c:f>'Param. croissance'!$W$36:$W$43</c:f>
              <c:numCache>
                <c:formatCode>General</c:formatCode>
                <c:ptCount val="8"/>
                <c:pt idx="0">
                  <c:v>3.1966969838460028E-2</c:v>
                </c:pt>
                <c:pt idx="1">
                  <c:v>0.10130420026738045</c:v>
                </c:pt>
                <c:pt idx="2">
                  <c:v>0.24287618328957761</c:v>
                </c:pt>
                <c:pt idx="3">
                  <c:v>0.78992541522358195</c:v>
                </c:pt>
                <c:pt idx="4">
                  <c:v>2.2858877195983021</c:v>
                </c:pt>
                <c:pt idx="5">
                  <c:v>2.6674946253110647</c:v>
                </c:pt>
                <c:pt idx="6">
                  <c:v>2.0433333333333334</c:v>
                </c:pt>
                <c:pt idx="7">
                  <c:v>1.9082947741091356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145-499D-9A46-A805FF4E5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412208"/>
        <c:axId val="792409712"/>
      </c:scatterChart>
      <c:valAx>
        <c:axId val="1238975791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Time (days)</a:t>
                </a:r>
              </a:p>
            </c:rich>
          </c:tx>
          <c:layout>
            <c:manualLayout>
              <c:xMode val="edge"/>
              <c:yMode val="edge"/>
              <c:x val="0.45627589274703745"/>
              <c:y val="0.74227709325102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8657503"/>
        <c:crosses val="autoZero"/>
        <c:crossBetween val="midCat"/>
      </c:valAx>
      <c:valAx>
        <c:axId val="1248657503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[Carbon source] (g.L</a:t>
                </a:r>
                <a:r>
                  <a:rPr lang="en-GB" baseline="30000"/>
                  <a:t>-1</a:t>
                </a:r>
                <a:r>
                  <a:rPr lang="en-GB" baseline="0"/>
                  <a:t>)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8511699099777977E-2"/>
              <c:y val="6.69544903124120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38975791"/>
        <c:crosses val="autoZero"/>
        <c:crossBetween val="midCat"/>
        <c:majorUnit val="1"/>
      </c:valAx>
      <c:valAx>
        <c:axId val="7924097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200" b="0" i="0" baseline="0">
                    <a:effectLst/>
                  </a:rPr>
                  <a:t>DW (g.L</a:t>
                </a:r>
                <a:r>
                  <a:rPr lang="en-GB" sz="1200" b="0" i="0" baseline="30000">
                    <a:effectLst/>
                  </a:rPr>
                  <a:t>-1</a:t>
                </a:r>
                <a:r>
                  <a:rPr lang="en-GB" sz="1200" b="0" i="0" baseline="0">
                    <a:effectLst/>
                  </a:rPr>
                  <a:t>)</a:t>
                </a:r>
                <a:endParaRPr lang="en-US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2412208"/>
        <c:crosses val="max"/>
        <c:crossBetween val="midCat"/>
        <c:majorUnit val="1"/>
      </c:valAx>
      <c:valAx>
        <c:axId val="79241220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792409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49801164511613"/>
          <c:y val="0.86340941610774591"/>
          <c:w val="0.81035081388795616"/>
          <c:h val="9.4362967068470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Total fatty acid</a:t>
            </a:r>
            <a:r>
              <a:rPr lang="en-US" baseline="0" dirty="0"/>
              <a:t>s content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55801155347578"/>
          <c:y val="0.16826889343598128"/>
          <c:w val="0.85645528823418504"/>
          <c:h val="0.617595822848604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DE-4094-B11C-850386066E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DE-4094-B11C-850386066E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DE-4094-B11C-850386066EA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DE-4094-B11C-850386066EA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DE-4094-B11C-850386066EA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DE-4094-B11C-850386066EAA}"/>
              </c:ext>
            </c:extLst>
          </c:dPt>
          <c:errBars>
            <c:errBarType val="plus"/>
            <c:errValType val="cust"/>
            <c:noEndCap val="0"/>
            <c:plus>
              <c:numRef>
                <c:f>'Comparaison glu-gly'!$P$6:$U$6</c:f>
                <c:numCache>
                  <c:formatCode>General</c:formatCode>
                  <c:ptCount val="6"/>
                  <c:pt idx="0">
                    <c:v>10.97892945756457</c:v>
                  </c:pt>
                  <c:pt idx="1">
                    <c:v>3.6761143904046931</c:v>
                  </c:pt>
                  <c:pt idx="2">
                    <c:v>2.3985037184285485</c:v>
                  </c:pt>
                  <c:pt idx="3">
                    <c:v>5.2769212787313089</c:v>
                  </c:pt>
                  <c:pt idx="4">
                    <c:v>9.0991515102316303</c:v>
                  </c:pt>
                  <c:pt idx="5">
                    <c:v>1.5099433355234433</c:v>
                  </c:pt>
                </c:numCache>
              </c:numRef>
            </c:plus>
            <c:minus>
              <c:numRef>
                <c:f>'Comparaison glu-gly'!$P$6:$U$6</c:f>
                <c:numCache>
                  <c:formatCode>General</c:formatCode>
                  <c:ptCount val="6"/>
                  <c:pt idx="0">
                    <c:v>10.97892945756457</c:v>
                  </c:pt>
                  <c:pt idx="1">
                    <c:v>3.6761143904046931</c:v>
                  </c:pt>
                  <c:pt idx="2">
                    <c:v>2.3985037184285485</c:v>
                  </c:pt>
                  <c:pt idx="3">
                    <c:v>5.2769212787313089</c:v>
                  </c:pt>
                  <c:pt idx="4">
                    <c:v>9.0991515102316303</c:v>
                  </c:pt>
                  <c:pt idx="5">
                    <c:v>1.5099433355234433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'Comparaison glu-gly'!$P$3:$U$4</c:f>
              <c:multiLvlStrCache>
                <c:ptCount val="6"/>
                <c:lvl>
                  <c:pt idx="0">
                    <c:v>Day 2</c:v>
                  </c:pt>
                  <c:pt idx="1">
                    <c:v>Day 4</c:v>
                  </c:pt>
                  <c:pt idx="2">
                    <c:v>Day 8</c:v>
                  </c:pt>
                  <c:pt idx="3">
                    <c:v>Day 2</c:v>
                  </c:pt>
                  <c:pt idx="4">
                    <c:v>Day 4</c:v>
                  </c:pt>
                  <c:pt idx="5">
                    <c:v>Day 8</c:v>
                  </c:pt>
                </c:lvl>
                <c:lvl>
                  <c:pt idx="0">
                    <c:v>Glucose</c:v>
                  </c:pt>
                  <c:pt idx="3">
                    <c:v>Glycerol</c:v>
                  </c:pt>
                </c:lvl>
              </c:multiLvlStrCache>
            </c:multiLvlStrRef>
          </c:cat>
          <c:val>
            <c:numRef>
              <c:f>'Comparaison glu-gly'!$P$5:$U$5</c:f>
              <c:numCache>
                <c:formatCode>General</c:formatCode>
                <c:ptCount val="6"/>
                <c:pt idx="0">
                  <c:v>145.40229385228076</c:v>
                </c:pt>
                <c:pt idx="1">
                  <c:v>68.818157156217666</c:v>
                </c:pt>
                <c:pt idx="2">
                  <c:v>83.626603718330415</c:v>
                </c:pt>
                <c:pt idx="3">
                  <c:v>178.37035774193677</c:v>
                </c:pt>
                <c:pt idx="4">
                  <c:v>85.766718731654848</c:v>
                </c:pt>
                <c:pt idx="5">
                  <c:v>57.140746711824896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DE-4094-B11C-850386066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3"/>
        <c:axId val="162529584"/>
        <c:axId val="2133293712"/>
      </c:barChart>
      <c:catAx>
        <c:axId val="16252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33293712"/>
        <c:crosses val="autoZero"/>
        <c:auto val="1"/>
        <c:lblAlgn val="ctr"/>
        <c:lblOffset val="100"/>
        <c:noMultiLvlLbl val="0"/>
      </c:catAx>
      <c:valAx>
        <c:axId val="21332937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dirty="0"/>
                  <a:t>[FA](mg.gDW</a:t>
                </a:r>
                <a:r>
                  <a:rPr lang="en-GB" baseline="30000" dirty="0"/>
                  <a:t>-1</a:t>
                </a:r>
                <a:r>
                  <a:rPr lang="en-GB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252958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Fatty acids distribution in exponential phase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10465312824475"/>
          <c:y val="0.15277052004728878"/>
          <c:w val="0.83682862869147367"/>
          <c:h val="0.51383837221033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glu-gly'!$AT$3:$AU$3</c:f>
              <c:strCache>
                <c:ptCount val="1"/>
                <c:pt idx="0">
                  <c:v>Glucose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'Comparaison glu-gly'!$AU$5:$AU$14</c:f>
                <c:numCache>
                  <c:formatCode>General</c:formatCode>
                  <c:ptCount val="10"/>
                  <c:pt idx="0">
                    <c:v>0.1505491878403758</c:v>
                  </c:pt>
                  <c:pt idx="1">
                    <c:v>0.15132829469789449</c:v>
                  </c:pt>
                  <c:pt idx="2">
                    <c:v>1.2155080571460222</c:v>
                  </c:pt>
                  <c:pt idx="3">
                    <c:v>1.3924102310612418</c:v>
                  </c:pt>
                  <c:pt idx="4">
                    <c:v>0.35346338952620254</c:v>
                  </c:pt>
                  <c:pt idx="5">
                    <c:v>1.4415284906979249</c:v>
                  </c:pt>
                  <c:pt idx="6">
                    <c:v>0.43244214023481842</c:v>
                  </c:pt>
                  <c:pt idx="7">
                    <c:v>1.5517359038176783</c:v>
                  </c:pt>
                  <c:pt idx="8">
                    <c:v>1.9563514073568038</c:v>
                  </c:pt>
                  <c:pt idx="9">
                    <c:v>0.22696657946266866</c:v>
                  </c:pt>
                </c:numCache>
              </c:numRef>
            </c:plus>
            <c:minus>
              <c:numRef>
                <c:f>'Comparaison glu-gly'!$AU$5:$AU$14</c:f>
                <c:numCache>
                  <c:formatCode>General</c:formatCode>
                  <c:ptCount val="10"/>
                  <c:pt idx="0">
                    <c:v>0.1505491878403758</c:v>
                  </c:pt>
                  <c:pt idx="1">
                    <c:v>0.15132829469789449</c:v>
                  </c:pt>
                  <c:pt idx="2">
                    <c:v>1.2155080571460222</c:v>
                  </c:pt>
                  <c:pt idx="3">
                    <c:v>1.3924102310612418</c:v>
                  </c:pt>
                  <c:pt idx="4">
                    <c:v>0.35346338952620254</c:v>
                  </c:pt>
                  <c:pt idx="5">
                    <c:v>1.4415284906979249</c:v>
                  </c:pt>
                  <c:pt idx="6">
                    <c:v>0.43244214023481842</c:v>
                  </c:pt>
                  <c:pt idx="7">
                    <c:v>1.5517359038176783</c:v>
                  </c:pt>
                  <c:pt idx="8">
                    <c:v>1.9563514073568038</c:v>
                  </c:pt>
                  <c:pt idx="9">
                    <c:v>0.22696657946266866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'Comparaison glu-gly'!$AS$5:$AS$14</c:f>
              <c:strCache>
                <c:ptCount val="10"/>
                <c:pt idx="0">
                  <c:v>C14:0</c:v>
                </c:pt>
                <c:pt idx="1">
                  <c:v>C15:0</c:v>
                </c:pt>
                <c:pt idx="2">
                  <c:v>C16:0</c:v>
                </c:pt>
                <c:pt idx="3">
                  <c:v>C17:0</c:v>
                </c:pt>
                <c:pt idx="4">
                  <c:v>C18:0</c:v>
                </c:pt>
                <c:pt idx="5">
                  <c:v>C18:1n9t</c:v>
                </c:pt>
                <c:pt idx="6">
                  <c:v>C18:1n9c</c:v>
                </c:pt>
                <c:pt idx="7">
                  <c:v>C18:2n6c</c:v>
                </c:pt>
                <c:pt idx="8">
                  <c:v>C18:3n3</c:v>
                </c:pt>
                <c:pt idx="9">
                  <c:v>C20:0</c:v>
                </c:pt>
              </c:strCache>
            </c:strRef>
          </c:cat>
          <c:val>
            <c:numRef>
              <c:f>'Comparaison glu-gly'!$AT$5:$AT$14</c:f>
              <c:numCache>
                <c:formatCode>General</c:formatCode>
                <c:ptCount val="10"/>
                <c:pt idx="0">
                  <c:v>3.9997406742741206</c:v>
                </c:pt>
                <c:pt idx="1">
                  <c:v>3.3504022681803591</c:v>
                </c:pt>
                <c:pt idx="2">
                  <c:v>29.911102446920726</c:v>
                </c:pt>
                <c:pt idx="3">
                  <c:v>4.5495739240788486</c:v>
                </c:pt>
                <c:pt idx="4">
                  <c:v>16.740386795356624</c:v>
                </c:pt>
                <c:pt idx="5">
                  <c:v>1.6634243230495283</c:v>
                </c:pt>
                <c:pt idx="6">
                  <c:v>8.0749730550990506</c:v>
                </c:pt>
                <c:pt idx="7">
                  <c:v>11.980283417575459</c:v>
                </c:pt>
                <c:pt idx="8">
                  <c:v>15.9077815326663</c:v>
                </c:pt>
                <c:pt idx="9">
                  <c:v>3.822331562798984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5-4B6D-AAB4-1E620860686E}"/>
            </c:ext>
          </c:extLst>
        </c:ser>
        <c:ser>
          <c:idx val="1"/>
          <c:order val="1"/>
          <c:tx>
            <c:strRef>
              <c:f>'Comparaison glu-gly'!$AV$3:$AW$3</c:f>
              <c:strCache>
                <c:ptCount val="1"/>
                <c:pt idx="0">
                  <c:v>Glycerol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'Comparaison glu-gly'!$AW$5:$AW$14</c:f>
                <c:numCache>
                  <c:formatCode>General</c:formatCode>
                  <c:ptCount val="10"/>
                  <c:pt idx="0">
                    <c:v>0.22584207109401644</c:v>
                  </c:pt>
                  <c:pt idx="1">
                    <c:v>0.19543601933061316</c:v>
                  </c:pt>
                  <c:pt idx="2">
                    <c:v>3.3513879589702276</c:v>
                  </c:pt>
                  <c:pt idx="3">
                    <c:v>0.11663120470414279</c:v>
                  </c:pt>
                  <c:pt idx="4">
                    <c:v>0.85934799838999409</c:v>
                  </c:pt>
                  <c:pt idx="5">
                    <c:v>7.640744135950997E-2</c:v>
                  </c:pt>
                  <c:pt idx="6">
                    <c:v>0.53891281770643074</c:v>
                  </c:pt>
                  <c:pt idx="7">
                    <c:v>1.1502515915050464</c:v>
                  </c:pt>
                  <c:pt idx="8">
                    <c:v>1.7315058407836985</c:v>
                  </c:pt>
                  <c:pt idx="9">
                    <c:v>0.2634126727482321</c:v>
                  </c:pt>
                </c:numCache>
              </c:numRef>
            </c:plus>
            <c:minus>
              <c:numRef>
                <c:f>'Comparaison glu-gly'!$AW$5:$AW$14</c:f>
                <c:numCache>
                  <c:formatCode>General</c:formatCode>
                  <c:ptCount val="10"/>
                  <c:pt idx="0">
                    <c:v>0.22584207109401644</c:v>
                  </c:pt>
                  <c:pt idx="1">
                    <c:v>0.19543601933061316</c:v>
                  </c:pt>
                  <c:pt idx="2">
                    <c:v>3.3513879589702276</c:v>
                  </c:pt>
                  <c:pt idx="3">
                    <c:v>0.11663120470414279</c:v>
                  </c:pt>
                  <c:pt idx="4">
                    <c:v>0.85934799838999409</c:v>
                  </c:pt>
                  <c:pt idx="5">
                    <c:v>7.640744135950997E-2</c:v>
                  </c:pt>
                  <c:pt idx="6">
                    <c:v>0.53891281770643074</c:v>
                  </c:pt>
                  <c:pt idx="7">
                    <c:v>1.1502515915050464</c:v>
                  </c:pt>
                  <c:pt idx="8">
                    <c:v>1.7315058407836985</c:v>
                  </c:pt>
                  <c:pt idx="9">
                    <c:v>0.2634126727482321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'Comparaison glu-gly'!$AS$5:$AS$14</c:f>
              <c:strCache>
                <c:ptCount val="10"/>
                <c:pt idx="0">
                  <c:v>C14:0</c:v>
                </c:pt>
                <c:pt idx="1">
                  <c:v>C15:0</c:v>
                </c:pt>
                <c:pt idx="2">
                  <c:v>C16:0</c:v>
                </c:pt>
                <c:pt idx="3">
                  <c:v>C17:0</c:v>
                </c:pt>
                <c:pt idx="4">
                  <c:v>C18:0</c:v>
                </c:pt>
                <c:pt idx="5">
                  <c:v>C18:1n9t</c:v>
                </c:pt>
                <c:pt idx="6">
                  <c:v>C18:1n9c</c:v>
                </c:pt>
                <c:pt idx="7">
                  <c:v>C18:2n6c</c:v>
                </c:pt>
                <c:pt idx="8">
                  <c:v>C18:3n3</c:v>
                </c:pt>
                <c:pt idx="9">
                  <c:v>C20:0</c:v>
                </c:pt>
              </c:strCache>
            </c:strRef>
          </c:cat>
          <c:val>
            <c:numRef>
              <c:f>'Comparaison glu-gly'!$AV$5:$AV$14</c:f>
              <c:numCache>
                <c:formatCode>General</c:formatCode>
                <c:ptCount val="10"/>
                <c:pt idx="0">
                  <c:v>3.500859009273535</c:v>
                </c:pt>
                <c:pt idx="1">
                  <c:v>3.0334048605128774</c:v>
                </c:pt>
                <c:pt idx="2">
                  <c:v>29.275121899543507</c:v>
                </c:pt>
                <c:pt idx="3">
                  <c:v>2.4402261435708876</c:v>
                </c:pt>
                <c:pt idx="4">
                  <c:v>14.947473380887269</c:v>
                </c:pt>
                <c:pt idx="5">
                  <c:v>2.0802282000451542</c:v>
                </c:pt>
                <c:pt idx="6">
                  <c:v>7.1365646279982871</c:v>
                </c:pt>
                <c:pt idx="7">
                  <c:v>12.230593720584503</c:v>
                </c:pt>
                <c:pt idx="8">
                  <c:v>14.702249232682915</c:v>
                </c:pt>
                <c:pt idx="9">
                  <c:v>2.8769000235979636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5-4B6D-AAB4-1E6208606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152831"/>
        <c:axId val="1611611983"/>
      </c:barChart>
      <c:catAx>
        <c:axId val="149215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11611983"/>
        <c:crosses val="autoZero"/>
        <c:auto val="1"/>
        <c:lblAlgn val="ctr"/>
        <c:lblOffset val="100"/>
        <c:noMultiLvlLbl val="0"/>
      </c:catAx>
      <c:valAx>
        <c:axId val="161161198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9215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441928862917441"/>
          <c:y val="0.2190770020772918"/>
          <c:w val="0.30977519136503029"/>
          <c:h val="7.867290026671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5530567359673"/>
          <c:y val="6.4150175369445422E-2"/>
          <c:w val="0.74573491690821969"/>
          <c:h val="0.70303353139518276"/>
        </c:manualLayout>
      </c:layout>
      <c:scatterChart>
        <c:scatterStyle val="lineMarker"/>
        <c:varyColors val="0"/>
        <c:ser>
          <c:idx val="2"/>
          <c:order val="1"/>
          <c:tx>
            <c:v>[Total carbon sources]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Sheet1!$AE$53:$AE$58</c:f>
                <c:numCache>
                  <c:formatCode>General</c:formatCode>
                  <c:ptCount val="6"/>
                  <c:pt idx="0">
                    <c:v>2.0708017921312962E-2</c:v>
                  </c:pt>
                  <c:pt idx="1">
                    <c:v>0.13446080166079208</c:v>
                  </c:pt>
                  <c:pt idx="2">
                    <c:v>2.2524041925827146E-2</c:v>
                  </c:pt>
                  <c:pt idx="3">
                    <c:v>1.2604254890415502E-2</c:v>
                  </c:pt>
                  <c:pt idx="4">
                    <c:v>7.985572447694781E-4</c:v>
                  </c:pt>
                  <c:pt idx="5">
                    <c:v>9.1469233956864213E-4</c:v>
                  </c:pt>
                </c:numCache>
              </c:numRef>
            </c:plus>
            <c:minus>
              <c:numRef>
                <c:f>Sheet1!$AE$53:$AE$58</c:f>
                <c:numCache>
                  <c:formatCode>General</c:formatCode>
                  <c:ptCount val="6"/>
                  <c:pt idx="0">
                    <c:v>2.0708017921312962E-2</c:v>
                  </c:pt>
                  <c:pt idx="1">
                    <c:v>0.13446080166079208</c:v>
                  </c:pt>
                  <c:pt idx="2">
                    <c:v>2.2524041925827146E-2</c:v>
                  </c:pt>
                  <c:pt idx="3">
                    <c:v>1.2604254890415502E-2</c:v>
                  </c:pt>
                  <c:pt idx="4">
                    <c:v>7.985572447694781E-4</c:v>
                  </c:pt>
                  <c:pt idx="5">
                    <c:v>9.1469233956864213E-4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Sheet1!$K$53:$K$58</c:f>
              <c:numCache>
                <c:formatCode>General</c:formatCode>
                <c:ptCount val="6"/>
                <c:pt idx="0">
                  <c:v>0</c:v>
                </c:pt>
                <c:pt idx="1">
                  <c:v>1.8</c:v>
                </c:pt>
                <c:pt idx="2">
                  <c:v>3</c:v>
                </c:pt>
                <c:pt idx="3">
                  <c:v>4.9000000000000004</c:v>
                </c:pt>
                <c:pt idx="4">
                  <c:v>6.1</c:v>
                </c:pt>
                <c:pt idx="5">
                  <c:v>7</c:v>
                </c:pt>
              </c:numCache>
            </c:numRef>
          </c:xVal>
          <c:yVal>
            <c:numRef>
              <c:f>Sheet1!$AD$53:$AD$58</c:f>
              <c:numCache>
                <c:formatCode>General</c:formatCode>
                <c:ptCount val="6"/>
                <c:pt idx="0">
                  <c:v>4.3773481883533076</c:v>
                </c:pt>
                <c:pt idx="1">
                  <c:v>4.2670676856294074</c:v>
                </c:pt>
                <c:pt idx="2">
                  <c:v>3.3633700182308788</c:v>
                </c:pt>
                <c:pt idx="3">
                  <c:v>0.87665550735332953</c:v>
                </c:pt>
                <c:pt idx="4">
                  <c:v>5.863943172844473E-3</c:v>
                </c:pt>
                <c:pt idx="5">
                  <c:v>5.9780389812639275E-3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F2-48FE-AF35-54D27F6FE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904272"/>
        <c:axId val="196212144"/>
      </c:scatterChart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DW(g/L)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Sheet1!$H$52:$H$58</c:f>
                <c:numCache>
                  <c:formatCode>General</c:formatCode>
                  <c:ptCount val="7"/>
                  <c:pt idx="0">
                    <c:v>1.4770588477589588E-3</c:v>
                  </c:pt>
                  <c:pt idx="1">
                    <c:v>1.4721598160840732E-3</c:v>
                  </c:pt>
                  <c:pt idx="2">
                    <c:v>5.0672895822086424E-3</c:v>
                  </c:pt>
                  <c:pt idx="3">
                    <c:v>3.0526947011591504E-2</c:v>
                  </c:pt>
                  <c:pt idx="4">
                    <c:v>0.10364562409118856</c:v>
                  </c:pt>
                  <c:pt idx="5">
                    <c:v>6.9342614788599807E-2</c:v>
                  </c:pt>
                  <c:pt idx="6">
                    <c:v>0.11511898395407595</c:v>
                  </c:pt>
                </c:numCache>
              </c:numRef>
            </c:plus>
            <c:minus>
              <c:numRef>
                <c:f>Sheet1!$H$52:$H$58</c:f>
                <c:numCache>
                  <c:formatCode>General</c:formatCode>
                  <c:ptCount val="7"/>
                  <c:pt idx="0">
                    <c:v>1.4770588477589588E-3</c:v>
                  </c:pt>
                  <c:pt idx="1">
                    <c:v>1.4721598160840732E-3</c:v>
                  </c:pt>
                  <c:pt idx="2">
                    <c:v>5.0672895822086424E-3</c:v>
                  </c:pt>
                  <c:pt idx="3">
                    <c:v>3.0526947011591504E-2</c:v>
                  </c:pt>
                  <c:pt idx="4">
                    <c:v>0.10364562409118856</c:v>
                  </c:pt>
                  <c:pt idx="5">
                    <c:v>6.9342614788599807E-2</c:v>
                  </c:pt>
                  <c:pt idx="6">
                    <c:v>0.11511898395407595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Sheet1!$C$52:$C$58</c:f>
              <c:numCache>
                <c:formatCode>0.0</c:formatCode>
                <c:ptCount val="7"/>
                <c:pt idx="0">
                  <c:v>0</c:v>
                </c:pt>
                <c:pt idx="1">
                  <c:v>0.83333333333333337</c:v>
                </c:pt>
                <c:pt idx="2">
                  <c:v>1.8333333333333333</c:v>
                </c:pt>
                <c:pt idx="3">
                  <c:v>2.9583333333333335</c:v>
                </c:pt>
                <c:pt idx="4">
                  <c:v>4.854166666666667</c:v>
                </c:pt>
                <c:pt idx="5">
                  <c:v>6.0625</c:v>
                </c:pt>
                <c:pt idx="6">
                  <c:v>7.041666666666667</c:v>
                </c:pt>
              </c:numCache>
            </c:numRef>
          </c:xVal>
          <c:yVal>
            <c:numRef>
              <c:f>Sheet1!$G$52:$G$58</c:f>
              <c:numCache>
                <c:formatCode>General</c:formatCode>
                <c:ptCount val="7"/>
                <c:pt idx="0">
                  <c:v>3.5635260597269229E-2</c:v>
                </c:pt>
                <c:pt idx="1">
                  <c:v>7.5256027952384244E-2</c:v>
                </c:pt>
                <c:pt idx="2">
                  <c:v>0.1398244911699017</c:v>
                </c:pt>
                <c:pt idx="3">
                  <c:v>0.38123603822154684</c:v>
                </c:pt>
                <c:pt idx="4">
                  <c:v>1.9843020139992171</c:v>
                </c:pt>
                <c:pt idx="5">
                  <c:v>1.7305570442771294</c:v>
                </c:pt>
                <c:pt idx="6">
                  <c:v>1.5014409840897054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F2-48FE-AF35-54D27F6FE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794928"/>
        <c:axId val="634780368"/>
      </c:scatterChart>
      <c:valAx>
        <c:axId val="550904272"/>
        <c:scaling>
          <c:orientation val="minMax"/>
          <c:max val="1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Time (Days)</a:t>
                </a:r>
              </a:p>
            </c:rich>
          </c:tx>
          <c:layout>
            <c:manualLayout>
              <c:xMode val="edge"/>
              <c:yMode val="edge"/>
              <c:x val="0.35744416890234582"/>
              <c:y val="0.89824888416959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6212144"/>
        <c:crosses val="autoZero"/>
        <c:crossBetween val="midCat"/>
      </c:valAx>
      <c:valAx>
        <c:axId val="196212144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[Carbon source](g.L</a:t>
                </a:r>
                <a:r>
                  <a:rPr lang="en-GB" baseline="30000"/>
                  <a:t>-1</a:t>
                </a:r>
                <a:r>
                  <a:rPr lang="en-GB"/>
                  <a:t>)</a:t>
                </a:r>
              </a:p>
            </c:rich>
          </c:tx>
          <c:layout>
            <c:manualLayout>
              <c:xMode val="edge"/>
              <c:yMode val="edge"/>
              <c:x val="7.6749609780831342E-3"/>
              <c:y val="0.114182385144179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0904272"/>
        <c:crosses val="autoZero"/>
        <c:crossBetween val="midCat"/>
      </c:valAx>
      <c:valAx>
        <c:axId val="634780368"/>
        <c:scaling>
          <c:orientation val="minMax"/>
          <c:max val="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DW(g.L</a:t>
                </a:r>
                <a:r>
                  <a:rPr lang="en-GB" baseline="30000"/>
                  <a:t>-1</a:t>
                </a:r>
                <a:r>
                  <a:rPr lang="en-GB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4794928"/>
        <c:crosses val="max"/>
        <c:crossBetween val="midCat"/>
        <c:majorUnit val="1"/>
      </c:valAx>
      <c:valAx>
        <c:axId val="6347949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34780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15187916554494"/>
          <c:y val="0.38850836279948298"/>
          <c:w val="0.24129030592487413"/>
          <c:h val="0.42607660999373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16638227393282"/>
          <c:y val="6.4150383076757009E-2"/>
          <c:w val="0.71591996457030982"/>
          <c:h val="0.70360426039757717"/>
        </c:manualLayout>
      </c:layout>
      <c:scatterChart>
        <c:scatterStyle val="lineMarker"/>
        <c:varyColors val="0"/>
        <c:ser>
          <c:idx val="1"/>
          <c:order val="1"/>
          <c:tx>
            <c:v>[Glucose]</c:v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Sheet1!$O$53:$O$58</c:f>
                <c:numCache>
                  <c:formatCode>General</c:formatCode>
                  <c:ptCount val="6"/>
                  <c:pt idx="0">
                    <c:v>1.1013306866087161E-2</c:v>
                  </c:pt>
                  <c:pt idx="1">
                    <c:v>1.0248665179975877E-2</c:v>
                  </c:pt>
                  <c:pt idx="2">
                    <c:v>1.9681301463752611E-3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plus>
            <c:minus>
              <c:numRef>
                <c:f>Sheet1!$O$53:$O$58</c:f>
                <c:numCache>
                  <c:formatCode>General</c:formatCode>
                  <c:ptCount val="6"/>
                  <c:pt idx="0">
                    <c:v>1.1013306866087161E-2</c:v>
                  </c:pt>
                  <c:pt idx="1">
                    <c:v>1.0248665179975877E-2</c:v>
                  </c:pt>
                  <c:pt idx="2">
                    <c:v>1.9681301463752611E-3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Sheet1!$K$53:$K$58</c:f>
              <c:numCache>
                <c:formatCode>General</c:formatCode>
                <c:ptCount val="6"/>
                <c:pt idx="0">
                  <c:v>0</c:v>
                </c:pt>
                <c:pt idx="1">
                  <c:v>1.8</c:v>
                </c:pt>
                <c:pt idx="2">
                  <c:v>3</c:v>
                </c:pt>
                <c:pt idx="3">
                  <c:v>4.9000000000000004</c:v>
                </c:pt>
                <c:pt idx="4">
                  <c:v>6.1</c:v>
                </c:pt>
                <c:pt idx="5">
                  <c:v>7</c:v>
                </c:pt>
              </c:numCache>
            </c:numRef>
          </c:xVal>
          <c:yVal>
            <c:numRef>
              <c:f>Sheet1!$N$53:$N$58</c:f>
              <c:numCache>
                <c:formatCode>General</c:formatCode>
                <c:ptCount val="6"/>
                <c:pt idx="0">
                  <c:v>0.77325854282910522</c:v>
                </c:pt>
                <c:pt idx="1">
                  <c:v>0.68214613591967366</c:v>
                </c:pt>
                <c:pt idx="2">
                  <c:v>0.39461961162838644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28-4882-ACAF-FC6BC38C4FC0}"/>
            </c:ext>
          </c:extLst>
        </c:ser>
        <c:ser>
          <c:idx val="2"/>
          <c:order val="2"/>
          <c:tx>
            <c:v>[Xyl+Man+Ara]</c:v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Sheet1!$S$53:$S$58</c:f>
                <c:numCache>
                  <c:formatCode>General</c:formatCode>
                  <c:ptCount val="6"/>
                  <c:pt idx="0">
                    <c:v>2.2404823598422855E-3</c:v>
                  </c:pt>
                  <c:pt idx="1">
                    <c:v>7.5753997367713405E-2</c:v>
                  </c:pt>
                  <c:pt idx="2">
                    <c:v>2.0551800802645057E-2</c:v>
                  </c:pt>
                  <c:pt idx="3">
                    <c:v>8.7358257149814126E-4</c:v>
                  </c:pt>
                  <c:pt idx="4">
                    <c:v>6.9578282459322588E-4</c:v>
                  </c:pt>
                  <c:pt idx="5">
                    <c:v>8.3144505922587843E-4</c:v>
                  </c:pt>
                </c:numCache>
              </c:numRef>
            </c:plus>
            <c:minus>
              <c:numRef>
                <c:f>Sheet1!$S$53:$S$58</c:f>
                <c:numCache>
                  <c:formatCode>General</c:formatCode>
                  <c:ptCount val="6"/>
                  <c:pt idx="0">
                    <c:v>2.2404823598422855E-3</c:v>
                  </c:pt>
                  <c:pt idx="1">
                    <c:v>7.5753997367713405E-2</c:v>
                  </c:pt>
                  <c:pt idx="2">
                    <c:v>2.0551800802645057E-2</c:v>
                  </c:pt>
                  <c:pt idx="3">
                    <c:v>8.7358257149814126E-4</c:v>
                  </c:pt>
                  <c:pt idx="4">
                    <c:v>6.9578282459322588E-4</c:v>
                  </c:pt>
                  <c:pt idx="5">
                    <c:v>8.3144505922587843E-4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Sheet1!$K$53:$K$58</c:f>
              <c:numCache>
                <c:formatCode>General</c:formatCode>
                <c:ptCount val="6"/>
                <c:pt idx="0">
                  <c:v>0</c:v>
                </c:pt>
                <c:pt idx="1">
                  <c:v>1.8</c:v>
                </c:pt>
                <c:pt idx="2">
                  <c:v>3</c:v>
                </c:pt>
                <c:pt idx="3">
                  <c:v>4.9000000000000004</c:v>
                </c:pt>
                <c:pt idx="4">
                  <c:v>6.1</c:v>
                </c:pt>
                <c:pt idx="5">
                  <c:v>7</c:v>
                </c:pt>
              </c:numCache>
            </c:numRef>
          </c:xVal>
          <c:yVal>
            <c:numRef>
              <c:f>Sheet1!$R$53:$R$58</c:f>
              <c:numCache>
                <c:formatCode>General</c:formatCode>
                <c:ptCount val="6"/>
                <c:pt idx="0">
                  <c:v>2.2140807598470253</c:v>
                </c:pt>
                <c:pt idx="1">
                  <c:v>2.1594681107584037</c:v>
                </c:pt>
                <c:pt idx="2">
                  <c:v>1.7149057842127551</c:v>
                </c:pt>
                <c:pt idx="3">
                  <c:v>5.496947101176799E-3</c:v>
                </c:pt>
                <c:pt idx="4">
                  <c:v>5.4729651796618824E-3</c:v>
                </c:pt>
                <c:pt idx="5">
                  <c:v>5.743306840375495E-3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28-4882-ACAF-FC6BC38C4FC0}"/>
            </c:ext>
          </c:extLst>
        </c:ser>
        <c:ser>
          <c:idx val="3"/>
          <c:order val="3"/>
          <c:tx>
            <c:v>[Rhamnose]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Sheet1!$W$53:$W$58</c:f>
                <c:numCache>
                  <c:formatCode>General</c:formatCode>
                  <c:ptCount val="6"/>
                  <c:pt idx="0">
                    <c:v>2.3668948966590439E-3</c:v>
                  </c:pt>
                  <c:pt idx="1">
                    <c:v>2.3512731847922925E-2</c:v>
                  </c:pt>
                  <c:pt idx="2">
                    <c:v>2.0554884035519695E-6</c:v>
                  </c:pt>
                  <c:pt idx="3">
                    <c:v>6.7389187309568133E-3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plus>
            <c:minus>
              <c:numRef>
                <c:f>Sheet1!$W$53:$W$58</c:f>
                <c:numCache>
                  <c:formatCode>General</c:formatCode>
                  <c:ptCount val="6"/>
                  <c:pt idx="0">
                    <c:v>2.3668948966590439E-3</c:v>
                  </c:pt>
                  <c:pt idx="1">
                    <c:v>2.3512731847922925E-2</c:v>
                  </c:pt>
                  <c:pt idx="2">
                    <c:v>2.0554884035519695E-6</c:v>
                  </c:pt>
                  <c:pt idx="3">
                    <c:v>6.7389187309568133E-3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Sheet1!$K$53:$K$58</c:f>
              <c:numCache>
                <c:formatCode>General</c:formatCode>
                <c:ptCount val="6"/>
                <c:pt idx="0">
                  <c:v>0</c:v>
                </c:pt>
                <c:pt idx="1">
                  <c:v>1.8</c:v>
                </c:pt>
                <c:pt idx="2">
                  <c:v>3</c:v>
                </c:pt>
                <c:pt idx="3">
                  <c:v>4.9000000000000004</c:v>
                </c:pt>
                <c:pt idx="4">
                  <c:v>6.1</c:v>
                </c:pt>
                <c:pt idx="5">
                  <c:v>7</c:v>
                </c:pt>
              </c:numCache>
            </c:numRef>
          </c:xVal>
          <c:yVal>
            <c:numRef>
              <c:f>Sheet1!$V$53:$V$58</c:f>
              <c:numCache>
                <c:formatCode>General</c:formatCode>
                <c:ptCount val="6"/>
                <c:pt idx="0">
                  <c:v>0.64128166838314904</c:v>
                </c:pt>
                <c:pt idx="1">
                  <c:v>0.65872379257343772</c:v>
                </c:pt>
                <c:pt idx="2">
                  <c:v>0.62692231119486874</c:v>
                </c:pt>
                <c:pt idx="3">
                  <c:v>0.43557928012607638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428-4882-ACAF-FC6BC38C4FC0}"/>
            </c:ext>
          </c:extLst>
        </c:ser>
        <c:ser>
          <c:idx val="4"/>
          <c:order val="4"/>
          <c:tx>
            <c:v>[Arabinose]</c:v>
          </c:tx>
          <c:spPr>
            <a:ln w="1905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Sheet1!$AA$53:$AA$58</c:f>
                <c:numCache>
                  <c:formatCode>General</c:formatCode>
                  <c:ptCount val="6"/>
                  <c:pt idx="0">
                    <c:v>9.568298518409046E-3</c:v>
                  </c:pt>
                  <c:pt idx="1">
                    <c:v>2.4945407265179884E-2</c:v>
                  </c:pt>
                  <c:pt idx="2">
                    <c:v>2.0554884035519695E-6</c:v>
                  </c:pt>
                  <c:pt idx="3">
                    <c:v>6.7389187309568133E-3</c:v>
                  </c:pt>
                  <c:pt idx="4">
                    <c:v>1.0277442017625196E-4</c:v>
                  </c:pt>
                  <c:pt idx="5">
                    <c:v>8.324728034276411E-5</c:v>
                  </c:pt>
                </c:numCache>
              </c:numRef>
            </c:plus>
            <c:minus>
              <c:numRef>
                <c:f>Sheet1!$AA$53:$AA$58</c:f>
                <c:numCache>
                  <c:formatCode>General</c:formatCode>
                  <c:ptCount val="6"/>
                  <c:pt idx="0">
                    <c:v>9.568298518409046E-3</c:v>
                  </c:pt>
                  <c:pt idx="1">
                    <c:v>2.4945407265179884E-2</c:v>
                  </c:pt>
                  <c:pt idx="2">
                    <c:v>2.0554884035519695E-6</c:v>
                  </c:pt>
                  <c:pt idx="3">
                    <c:v>6.7389187309568133E-3</c:v>
                  </c:pt>
                  <c:pt idx="4">
                    <c:v>1.0277442017625196E-4</c:v>
                  </c:pt>
                  <c:pt idx="5">
                    <c:v>8.324728034276411E-5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Sheet1!$K$53:$K$58</c:f>
              <c:numCache>
                <c:formatCode>General</c:formatCode>
                <c:ptCount val="6"/>
                <c:pt idx="0">
                  <c:v>0</c:v>
                </c:pt>
                <c:pt idx="1">
                  <c:v>1.8</c:v>
                </c:pt>
                <c:pt idx="2">
                  <c:v>3</c:v>
                </c:pt>
                <c:pt idx="3">
                  <c:v>4.9000000000000004</c:v>
                </c:pt>
                <c:pt idx="4">
                  <c:v>6.1</c:v>
                </c:pt>
                <c:pt idx="5">
                  <c:v>7</c:v>
                </c:pt>
              </c:numCache>
            </c:numRef>
          </c:xVal>
          <c:yVal>
            <c:numRef>
              <c:f>Sheet1!$Z$53:$Z$58</c:f>
              <c:numCache>
                <c:formatCode>General</c:formatCode>
                <c:ptCount val="6"/>
                <c:pt idx="0">
                  <c:v>0.74872721729402802</c:v>
                </c:pt>
                <c:pt idx="1">
                  <c:v>0.76672964637789254</c:v>
                </c:pt>
                <c:pt idx="2">
                  <c:v>0.62692231119486874</c:v>
                </c:pt>
                <c:pt idx="3">
                  <c:v>0.43557928012607638</c:v>
                </c:pt>
                <c:pt idx="4">
                  <c:v>3.9097799318259089E-4</c:v>
                </c:pt>
                <c:pt idx="5">
                  <c:v>2.3473214088843284E-4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428-4882-ACAF-FC6BC38C4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904272"/>
        <c:axId val="196212144"/>
      </c:scatterChart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DW(g/L)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Sheet1!$H$52:$H$58</c:f>
                <c:numCache>
                  <c:formatCode>General</c:formatCode>
                  <c:ptCount val="7"/>
                  <c:pt idx="0">
                    <c:v>1.4770588477589588E-3</c:v>
                  </c:pt>
                  <c:pt idx="1">
                    <c:v>1.4721598160840732E-3</c:v>
                  </c:pt>
                  <c:pt idx="2">
                    <c:v>5.0672895822086424E-3</c:v>
                  </c:pt>
                  <c:pt idx="3">
                    <c:v>3.0526947011591504E-2</c:v>
                  </c:pt>
                  <c:pt idx="4">
                    <c:v>0.10364562409118856</c:v>
                  </c:pt>
                  <c:pt idx="5">
                    <c:v>6.9342614788599807E-2</c:v>
                  </c:pt>
                  <c:pt idx="6">
                    <c:v>0.11511898395407595</c:v>
                  </c:pt>
                </c:numCache>
              </c:numRef>
            </c:plus>
            <c:minus>
              <c:numRef>
                <c:f>Sheet1!$H$52:$H$58</c:f>
                <c:numCache>
                  <c:formatCode>General</c:formatCode>
                  <c:ptCount val="7"/>
                  <c:pt idx="0">
                    <c:v>1.4770588477589588E-3</c:v>
                  </c:pt>
                  <c:pt idx="1">
                    <c:v>1.4721598160840732E-3</c:v>
                  </c:pt>
                  <c:pt idx="2">
                    <c:v>5.0672895822086424E-3</c:v>
                  </c:pt>
                  <c:pt idx="3">
                    <c:v>3.0526947011591504E-2</c:v>
                  </c:pt>
                  <c:pt idx="4">
                    <c:v>0.10364562409118856</c:v>
                  </c:pt>
                  <c:pt idx="5">
                    <c:v>6.9342614788599807E-2</c:v>
                  </c:pt>
                  <c:pt idx="6">
                    <c:v>0.11511898395407595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Sheet1!$C$52:$C$58</c:f>
              <c:numCache>
                <c:formatCode>0.0</c:formatCode>
                <c:ptCount val="7"/>
                <c:pt idx="0">
                  <c:v>0</c:v>
                </c:pt>
                <c:pt idx="1">
                  <c:v>0.83333333333333337</c:v>
                </c:pt>
                <c:pt idx="2">
                  <c:v>1.8333333333333333</c:v>
                </c:pt>
                <c:pt idx="3">
                  <c:v>2.9583333333333335</c:v>
                </c:pt>
                <c:pt idx="4">
                  <c:v>4.854166666666667</c:v>
                </c:pt>
                <c:pt idx="5">
                  <c:v>6.0625</c:v>
                </c:pt>
                <c:pt idx="6">
                  <c:v>7.041666666666667</c:v>
                </c:pt>
              </c:numCache>
            </c:numRef>
          </c:xVal>
          <c:yVal>
            <c:numRef>
              <c:f>Sheet1!$G$52:$G$58</c:f>
              <c:numCache>
                <c:formatCode>General</c:formatCode>
                <c:ptCount val="7"/>
                <c:pt idx="0">
                  <c:v>3.5635260597269229E-2</c:v>
                </c:pt>
                <c:pt idx="1">
                  <c:v>7.5256027952384244E-2</c:v>
                </c:pt>
                <c:pt idx="2">
                  <c:v>0.1398244911699017</c:v>
                </c:pt>
                <c:pt idx="3">
                  <c:v>0.38123603822154684</c:v>
                </c:pt>
                <c:pt idx="4">
                  <c:v>1.9843020139992171</c:v>
                </c:pt>
                <c:pt idx="5">
                  <c:v>1.7305570442771294</c:v>
                </c:pt>
                <c:pt idx="6">
                  <c:v>1.5014409840897054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428-4882-ACAF-FC6BC38C4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794928"/>
        <c:axId val="634780368"/>
      </c:scatterChart>
      <c:valAx>
        <c:axId val="550904272"/>
        <c:scaling>
          <c:orientation val="minMax"/>
          <c:max val="12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6212144"/>
        <c:crosses val="autoZero"/>
        <c:crossBetween val="midCat"/>
      </c:valAx>
      <c:valAx>
        <c:axId val="19621214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[Carbon source](g.L</a:t>
                </a:r>
                <a:r>
                  <a:rPr lang="en-GB" baseline="30000"/>
                  <a:t>-1</a:t>
                </a:r>
                <a:r>
                  <a:rPr lang="en-GB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0904272"/>
        <c:crosses val="autoZero"/>
        <c:crossBetween val="midCat"/>
      </c:valAx>
      <c:valAx>
        <c:axId val="634780368"/>
        <c:scaling>
          <c:orientation val="minMax"/>
          <c:max val="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DW(g.L</a:t>
                </a:r>
                <a:r>
                  <a:rPr lang="en-GB" baseline="30000"/>
                  <a:t>-1</a:t>
                </a:r>
                <a:r>
                  <a:rPr lang="en-GB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4794928"/>
        <c:crosses val="max"/>
        <c:crossBetween val="midCat"/>
        <c:majorUnit val="1"/>
      </c:valAx>
      <c:valAx>
        <c:axId val="6347949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34780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976569837094388"/>
          <c:y val="0.40047637356875709"/>
          <c:w val="0.35984078191986596"/>
          <c:h val="0.37414999275952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982ED-2F45-4627-9CFC-1537F5389595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B3B73-6828-4326-9046-6726260558B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3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4C227-0363-448F-B2B9-6E1589E57B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4C227-0363-448F-B2B9-6E1589E57B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3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4C227-0363-448F-B2B9-6E1589E57B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8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Montrer différents sucre avec lesquels ça pousse et dire que je compare les sucres et les souches et voilà.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5C21F-E18F-49B0-BD4C-7D02A6CD53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2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4C227-0363-448F-B2B9-6E1589E57B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73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1B56-2503-4AD8-BE09-3C57A722F7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1B56-2503-4AD8-BE09-3C57A722F7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6A889-4BA8-4145-AB8D-B209804DA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124C73-6882-40EE-811A-DBC919F19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A9338-AA1E-4502-8029-617BC64C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9FFC-01AE-4C38-B2CA-BE80852DEBD1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E708E5-DADB-43EB-8343-F0BF1ED0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55A7E-4414-4C13-A1A7-1CB52F35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3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C3DFA-47CB-4A99-8AC6-2A4DFFD1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F7F9CE-6127-4A5B-9950-178006D2B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D4F39D-E1C7-433B-96A8-4AF6C0E9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F37A-9ADC-429B-9144-74173A8B8764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6260DF-F7FF-4294-92E9-EC4D38A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B64EDF-61E6-4CF6-8E4E-48F79BE5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1718276-90DA-42C7-AF92-69676911E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0A06B7-64F6-4CD7-8F48-4F71F4575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2CEEE-0FFF-4FDD-91FB-D5C6DD30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595-ECEA-4B56-ACFA-CD426BF71019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B86422-8A5A-4435-A354-AD54D534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17AAA-671A-46B0-9188-4DB25CD9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5A276-377F-403C-9AF8-E5F8519E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AEA90D-6037-4A94-96F6-3730ADA23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168DEE-0A2F-4D10-9C98-4ABE9174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E603-5320-4B95-9BB4-C9DC8D22D307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E52986-3213-4E74-AE0A-A67B7125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2847C-3126-4E6D-BBD2-2E08C74D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16CDF-F6C5-4912-86DA-4C72E545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E9A199-EB81-422B-94CC-78C74219B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E5A93B-C132-4C88-A3A9-859DDBEE1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4292-C9E2-4AA1-A575-829D51868D9E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0FF518-D5D5-4744-A014-24A2C9E8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10D5F9-5EA3-4099-BB8F-2C02FA2A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4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FED0F-8CE1-45DD-97F2-10E0CC75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8B8D43-1E19-4DFE-A116-45ED26395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8E3D53-DD59-4C6E-AEAD-7A8A0818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AF4F44-214A-41D5-97F2-59A16A9A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969A-C2C5-4C15-9FB0-51AFDCEC0495}" type="datetime1">
              <a:rPr lang="en-US" smtClean="0"/>
              <a:t>6/12/2022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4C0D18-2398-4C0B-84F5-5F797B0E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864C5D-88B4-4F4E-B644-B1D96F51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3D107-6FD8-46A9-B4B9-40FDD339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59439-182C-479F-A958-476689D98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C99A40-771A-4D2A-AE95-C30C1A0AC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1110A4-74D3-42E2-8E31-E17887747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268A0D-35A8-4F66-BD2E-5A0836705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3E7081-6A9C-42D4-97EC-96C8DECE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9133-6770-47E9-8220-D767D0176E18}" type="datetime1">
              <a:rPr lang="en-US" smtClean="0"/>
              <a:t>6/12/2022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A97947-E4E0-4D42-BB5F-6CAB6EC8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22EFC2-74EF-40F6-8BA5-C0F3DBE7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0485A-7629-434E-99C9-7CB5BE98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7636A2-D244-4182-9F27-23C2EF84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B106-8188-4396-806C-69187AE1CA7C}" type="datetime1">
              <a:rPr lang="en-US" smtClean="0"/>
              <a:t>6/12/2022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CD4AD6-4A0C-4E07-B2CE-7FBDF480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583C8C-15DE-46B8-8E6D-631852C1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5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30484F-5E76-4651-B5AB-912086B5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C5C4-18CE-48DB-9FBB-2007B39672E0}" type="datetime1">
              <a:rPr lang="en-US" smtClean="0"/>
              <a:t>6/12/2022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06976B-226C-45E0-849A-D44A15B3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8E581F-C5F4-454D-9BC3-84892A1F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0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8A985-D0A8-438D-B11D-85DD8E70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CD6DB1-435A-4005-A1D1-8818CC2BF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FED7D1-2D8F-411F-8C73-980C3C8FD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076C9B-0488-4CB4-A413-810A5E5A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7CD2-F37B-4BBE-90F7-AFA089AA71C0}" type="datetime1">
              <a:rPr lang="en-US" smtClean="0"/>
              <a:t>6/12/2022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4255D9-3981-4FC5-8D36-C907B72A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168E56-173B-4D28-A92F-579F88BE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DCDBA-A6EE-48B4-B8C2-67CAA521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033F55-9F55-4B2F-B349-7349ED9F1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B85FC7-B1C4-4527-BF78-55034A0C5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A0B602-B402-4BE5-8A3A-E20ADDD2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34B-864B-46D3-ACF6-8DF0ADAA978C}" type="datetime1">
              <a:rPr lang="en-US" smtClean="0"/>
              <a:t>6/12/2022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0C206-B1BC-4B53-A8C6-BB2C2D64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5EB439-293E-415A-9959-34F45F10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5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FE2EC3-00CF-452A-A476-E2E6B00B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125266-1DD2-40B1-9025-635435E6A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23E0D-C5C0-4FCA-912A-1F12A473B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627B-A1B3-437A-AE41-936400D73447}" type="datetime1">
              <a:rPr lang="en-US" smtClean="0"/>
              <a:t>6/12/2022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844193-C210-4889-8A78-54CBF248C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DF25D5-B24F-4713-B1ED-2A86995B4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1443-7B12-46DB-AC2C-E0A7EC90D6B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40CAE-6A4B-4A63-BC92-454B9408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459B-316A-4CBB-B4D6-71A9D93DDE8B}" type="slidenum">
              <a:rPr lang="en-GB" smtClean="0">
                <a:cs typeface="Times New Roman" panose="02020603050405020304" pitchFamily="18" charset="0"/>
              </a:rPr>
              <a:t>1</a:t>
            </a:fld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89509-EBE9-4965-9FB7-4C6ED8C26272}"/>
              </a:ext>
            </a:extLst>
          </p:cNvPr>
          <p:cNvSpPr/>
          <p:nvPr/>
        </p:nvSpPr>
        <p:spPr>
          <a:xfrm>
            <a:off x="2667000" y="1400103"/>
            <a:ext cx="68580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cs typeface="Times New Roman" panose="02020603050405020304" pitchFamily="18" charset="0"/>
              </a:rPr>
              <a:t>Optimization of the growth of microalgae in the presence of organic carbon sources by genetic and physiological approaches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5C08B-5051-47DB-9C84-2787CC8CD353}"/>
              </a:ext>
            </a:extLst>
          </p:cNvPr>
          <p:cNvSpPr txBox="1"/>
          <p:nvPr/>
        </p:nvSpPr>
        <p:spPr>
          <a:xfrm>
            <a:off x="4143375" y="6140703"/>
            <a:ext cx="390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Pablo Perez – May 2022 </a:t>
            </a:r>
          </a:p>
          <a:p>
            <a:pPr algn="ctr"/>
            <a:r>
              <a:rPr lang="en-US" sz="1600" dirty="0">
                <a:cs typeface="Times New Roman" panose="02020603050405020304" pitchFamily="18" charset="0"/>
              </a:rPr>
              <a:t>Annual Meeting ADV-BIO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1DDE2-CC10-4AB8-B2F6-79AD5C512E50}"/>
              </a:ext>
            </a:extLst>
          </p:cNvPr>
          <p:cNvSpPr/>
          <p:nvPr/>
        </p:nvSpPr>
        <p:spPr>
          <a:xfrm>
            <a:off x="3048000" y="34742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>
                <a:cs typeface="Times New Roman" panose="02020603050405020304" pitchFamily="18" charset="0"/>
              </a:rPr>
              <a:t>Département des Sciences de la Vie</a:t>
            </a:r>
          </a:p>
          <a:p>
            <a:pPr algn="ctr"/>
            <a:r>
              <a:rPr lang="fr-FR" dirty="0" err="1">
                <a:cs typeface="Times New Roman" panose="02020603050405020304" pitchFamily="18" charset="0"/>
              </a:rPr>
              <a:t>Laboratory</a:t>
            </a:r>
            <a:r>
              <a:rPr lang="fr-FR" dirty="0">
                <a:cs typeface="Times New Roman" panose="02020603050405020304" pitchFamily="18" charset="0"/>
              </a:rPr>
              <a:t> of </a:t>
            </a:r>
            <a:r>
              <a:rPr lang="fr-FR" dirty="0" err="1">
                <a:cs typeface="Times New Roman" panose="02020603050405020304" pitchFamily="18" charset="0"/>
              </a:rPr>
              <a:t>genetics</a:t>
            </a:r>
            <a:r>
              <a:rPr lang="fr-FR" dirty="0">
                <a:cs typeface="Times New Roman" panose="02020603050405020304" pitchFamily="18" charset="0"/>
              </a:rPr>
              <a:t> and </a:t>
            </a:r>
            <a:r>
              <a:rPr lang="fr-FR" dirty="0" err="1">
                <a:cs typeface="Times New Roman" panose="02020603050405020304" pitchFamily="18" charset="0"/>
              </a:rPr>
              <a:t>physiology</a:t>
            </a:r>
            <a:r>
              <a:rPr lang="fr-FR" dirty="0">
                <a:cs typeface="Times New Roman" panose="02020603050405020304" pitchFamily="18" charset="0"/>
              </a:rPr>
              <a:t> of </a:t>
            </a:r>
            <a:r>
              <a:rPr lang="fr-FR" dirty="0" err="1">
                <a:cs typeface="Times New Roman" panose="02020603050405020304" pitchFamily="18" charset="0"/>
              </a:rPr>
              <a:t>microalgae</a:t>
            </a:r>
            <a:endParaRPr lang="fr-FR" dirty="0">
              <a:cs typeface="Times New Roman" panose="02020603050405020304" pitchFamily="18" charset="0"/>
            </a:endParaRPr>
          </a:p>
        </p:txBody>
      </p:sp>
      <p:pic>
        <p:nvPicPr>
          <p:cNvPr id="9" name="Picture 6" descr="Euglena | Definition, Classification, &amp; Facts | Britannica">
            <a:extLst>
              <a:ext uri="{FF2B5EF4-FFF2-40B4-BE49-F238E27FC236}">
                <a16:creationId xmlns:a16="http://schemas.microsoft.com/office/drawing/2014/main" id="{0C8E8D01-B44C-4DA9-981D-F30D76B3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7" y="2707515"/>
            <a:ext cx="1290270" cy="129027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9BCC4A-CFB7-4B55-A697-3B607A9E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55" y="4374006"/>
            <a:ext cx="3183194" cy="2133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6BD830-9A61-4E59-BD96-AB5BF66822F8}"/>
              </a:ext>
            </a:extLst>
          </p:cNvPr>
          <p:cNvSpPr txBox="1"/>
          <p:nvPr/>
        </p:nvSpPr>
        <p:spPr>
          <a:xfrm>
            <a:off x="676275" y="3958653"/>
            <a:ext cx="1314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cs typeface="Times New Roman" panose="02020603050405020304" pitchFamily="18" charset="0"/>
              </a:rPr>
              <a:t>Euglena </a:t>
            </a:r>
            <a:r>
              <a:rPr lang="en-US" sz="1050" i="1" dirty="0" err="1">
                <a:cs typeface="Times New Roman" panose="02020603050405020304" pitchFamily="18" charset="0"/>
              </a:rPr>
              <a:t>gracilis</a:t>
            </a:r>
            <a:endParaRPr lang="en-US" sz="1050" i="1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03460-D180-4A0A-81FC-51AFA45709F7}"/>
              </a:ext>
            </a:extLst>
          </p:cNvPr>
          <p:cNvSpPr txBox="1"/>
          <p:nvPr/>
        </p:nvSpPr>
        <p:spPr>
          <a:xfrm>
            <a:off x="9068687" y="5498785"/>
            <a:ext cx="16377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cs typeface="Times New Roman" panose="02020603050405020304" pitchFamily="18" charset="0"/>
              </a:rPr>
              <a:t>Chlorella </a:t>
            </a:r>
            <a:r>
              <a:rPr lang="en-US" sz="1050" i="1" dirty="0" err="1">
                <a:cs typeface="Times New Roman" panose="02020603050405020304" pitchFamily="18" charset="0"/>
              </a:rPr>
              <a:t>protothecoides</a:t>
            </a:r>
            <a:endParaRPr lang="en-US" sz="1050" i="1" dirty="0"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022941-B94D-4E8D-B252-385AE955BE55}"/>
              </a:ext>
            </a:extLst>
          </p:cNvPr>
          <p:cNvSpPr txBox="1"/>
          <p:nvPr/>
        </p:nvSpPr>
        <p:spPr>
          <a:xfrm>
            <a:off x="523874" y="6501098"/>
            <a:ext cx="17621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cs typeface="Times New Roman" panose="02020603050405020304" pitchFamily="18" charset="0"/>
              </a:rPr>
              <a:t>Galdieria</a:t>
            </a:r>
            <a:r>
              <a:rPr lang="en-US" sz="1050" i="1" dirty="0">
                <a:cs typeface="Times New Roman" panose="02020603050405020304" pitchFamily="18" charset="0"/>
              </a:rPr>
              <a:t> </a:t>
            </a:r>
            <a:r>
              <a:rPr lang="en-US" sz="1050" i="1" dirty="0" err="1">
                <a:cs typeface="Times New Roman" panose="02020603050405020304" pitchFamily="18" charset="0"/>
              </a:rPr>
              <a:t>sulphuraria</a:t>
            </a:r>
            <a:endParaRPr lang="en-US" sz="1050" i="1" dirty="0">
              <a:cs typeface="Times New Roman" panose="02020603050405020304" pitchFamily="18" charset="0"/>
            </a:endParaRPr>
          </a:p>
        </p:txBody>
      </p:sp>
      <p:pic>
        <p:nvPicPr>
          <p:cNvPr id="15" name="Image 4">
            <a:extLst>
              <a:ext uri="{FF2B5EF4-FFF2-40B4-BE49-F238E27FC236}">
                <a16:creationId xmlns:a16="http://schemas.microsoft.com/office/drawing/2014/main" id="{922D693D-F46C-4B4D-A798-CA9AE5141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7" y="0"/>
            <a:ext cx="2903221" cy="1270159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1A44E3B6-D458-4791-9D43-E959520E6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50" y="-46215"/>
            <a:ext cx="3034029" cy="13625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934F07-862D-4B55-A36E-377C9E5476E8}"/>
              </a:ext>
            </a:extLst>
          </p:cNvPr>
          <p:cNvSpPr/>
          <p:nvPr/>
        </p:nvSpPr>
        <p:spPr>
          <a:xfrm>
            <a:off x="3048000" y="419487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b="1" dirty="0" err="1">
                <a:cs typeface="Times New Roman" panose="02020603050405020304" pitchFamily="18" charset="0"/>
              </a:rPr>
              <a:t>Promoter</a:t>
            </a:r>
            <a:r>
              <a:rPr lang="fr-FR" sz="1600" b="1" dirty="0">
                <a:cs typeface="Times New Roman" panose="02020603050405020304" pitchFamily="18" charset="0"/>
              </a:rPr>
              <a:t> : </a:t>
            </a:r>
            <a:r>
              <a:rPr lang="fr-FR" sz="1600" dirty="0">
                <a:cs typeface="Times New Roman" panose="02020603050405020304" pitchFamily="18" charset="0"/>
              </a:rPr>
              <a:t>Claire REMACLE</a:t>
            </a:r>
          </a:p>
          <a:p>
            <a:pPr algn="ctr"/>
            <a:r>
              <a:rPr lang="fr-FR" sz="1600" b="1" dirty="0">
                <a:cs typeface="Times New Roman" panose="02020603050405020304" pitchFamily="18" charset="0"/>
              </a:rPr>
              <a:t>Co-</a:t>
            </a:r>
            <a:r>
              <a:rPr lang="fr-FR" sz="1600" b="1" dirty="0" err="1">
                <a:cs typeface="Times New Roman" panose="02020603050405020304" pitchFamily="18" charset="0"/>
              </a:rPr>
              <a:t>promoter</a:t>
            </a:r>
            <a:r>
              <a:rPr lang="fr-FR" sz="1600" b="1" dirty="0">
                <a:cs typeface="Times New Roman" panose="02020603050405020304" pitchFamily="18" charset="0"/>
              </a:rPr>
              <a:t> : </a:t>
            </a:r>
            <a:r>
              <a:rPr lang="fr-FR" sz="1600" dirty="0">
                <a:cs typeface="Times New Roman" panose="02020603050405020304" pitchFamily="18" charset="0"/>
              </a:rPr>
              <a:t>Pierre CARDOL</a:t>
            </a:r>
            <a:endParaRPr lang="fr-FR" sz="1600" b="1" dirty="0"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178CA5-D40E-40E7-9082-6414381FA398}"/>
              </a:ext>
            </a:extLst>
          </p:cNvPr>
          <p:cNvSpPr/>
          <p:nvPr/>
        </p:nvSpPr>
        <p:spPr>
          <a:xfrm>
            <a:off x="2667000" y="2785098"/>
            <a:ext cx="6858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i="1" dirty="0">
                <a:cs typeface="Times New Roman" panose="02020603050405020304" pitchFamily="18" charset="0"/>
              </a:rPr>
              <a:t>ADV_BIO Project</a:t>
            </a:r>
            <a:endParaRPr lang="en-US" sz="2800" i="1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734F78-A65D-46DD-B5BE-6C26067A4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3711404"/>
            <a:ext cx="2310142" cy="17873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782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aphical abstract: On the interaction of softwood hemicellulose with cellulose surfaces in relation to molecular structure and physicochemical properties of hemicellulose">
            <a:extLst>
              <a:ext uri="{FF2B5EF4-FFF2-40B4-BE49-F238E27FC236}">
                <a16:creationId xmlns:a16="http://schemas.microsoft.com/office/drawing/2014/main" id="{D5A2C5E8-DC5B-4341-B3E8-912066D8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1" y="1206198"/>
            <a:ext cx="4316243" cy="13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8550732-51A4-4814-AB8B-4056E113963F}"/>
              </a:ext>
            </a:extLst>
          </p:cNvPr>
          <p:cNvSpPr txBox="1"/>
          <p:nvPr/>
        </p:nvSpPr>
        <p:spPr>
          <a:xfrm>
            <a:off x="267785" y="2602007"/>
            <a:ext cx="271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/>
              <a:t>Naidjokona</a:t>
            </a:r>
            <a:r>
              <a:rPr lang="fr-BE" sz="1400" i="1" dirty="0"/>
              <a:t> et al., 2020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C5430A-508A-45D3-9BB0-8AA64273090A}"/>
              </a:ext>
            </a:extLst>
          </p:cNvPr>
          <p:cNvSpPr txBox="1"/>
          <p:nvPr/>
        </p:nvSpPr>
        <p:spPr>
          <a:xfrm>
            <a:off x="4840307" y="1206198"/>
            <a:ext cx="3018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Make</a:t>
            </a:r>
            <a:r>
              <a:rPr lang="fr-BE" dirty="0"/>
              <a:t> bonds </a:t>
            </a:r>
            <a:r>
              <a:rPr lang="fr-BE" dirty="0" err="1"/>
              <a:t>between</a:t>
            </a:r>
            <a:r>
              <a:rPr lang="fr-BE" dirty="0"/>
              <a:t> </a:t>
            </a:r>
            <a:r>
              <a:rPr lang="fr-BE" dirty="0" err="1"/>
              <a:t>cellulosic</a:t>
            </a:r>
            <a:r>
              <a:rPr lang="fr-BE" dirty="0"/>
              <a:t> fibres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Represent</a:t>
            </a:r>
            <a:r>
              <a:rPr lang="fr-BE" dirty="0"/>
              <a:t> 30 to 45% of the total plant </a:t>
            </a:r>
            <a:r>
              <a:rPr lang="fr-BE" dirty="0" err="1"/>
              <a:t>biomass</a:t>
            </a:r>
            <a:r>
              <a:rPr lang="fr-BE" dirty="0"/>
              <a:t> on </a:t>
            </a:r>
            <a:r>
              <a:rPr lang="fr-BE" dirty="0" err="1"/>
              <a:t>earth</a:t>
            </a:r>
            <a:r>
              <a:rPr lang="fr-BE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D6DB8D-2AC9-4BA3-9113-66E2FC7F2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243" y="967986"/>
            <a:ext cx="1601286" cy="1634021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1B856BE-510C-4787-907A-5A113AC14849}"/>
              </a:ext>
            </a:extLst>
          </p:cNvPr>
          <p:cNvCxnSpPr>
            <a:cxnSpLocks/>
          </p:cNvCxnSpPr>
          <p:nvPr/>
        </p:nvCxnSpPr>
        <p:spPr>
          <a:xfrm>
            <a:off x="9253110" y="2602007"/>
            <a:ext cx="0" cy="8269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8C81C5F3-8D64-49EE-BD51-89276BFCFEDE}"/>
              </a:ext>
            </a:extLst>
          </p:cNvPr>
          <p:cNvSpPr txBox="1"/>
          <p:nvPr/>
        </p:nvSpPr>
        <p:spPr>
          <a:xfrm>
            <a:off x="9331051" y="2703250"/>
            <a:ext cx="91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142°C</a:t>
            </a:r>
          </a:p>
          <a:p>
            <a:r>
              <a:rPr lang="fr-BE" dirty="0"/>
              <a:t>12min</a:t>
            </a:r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64CF643-27E8-4A16-9559-8194D9AFFD64}"/>
              </a:ext>
            </a:extLst>
          </p:cNvPr>
          <p:cNvSpPr txBox="1"/>
          <p:nvPr/>
        </p:nvSpPr>
        <p:spPr>
          <a:xfrm>
            <a:off x="8416655" y="2703249"/>
            <a:ext cx="91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H</a:t>
            </a:r>
            <a:r>
              <a:rPr lang="fr-BE" baseline="-25000" dirty="0"/>
              <a:t>2</a:t>
            </a:r>
            <a:r>
              <a:rPr lang="fr-BE" dirty="0"/>
              <a:t>SO</a:t>
            </a:r>
            <a:r>
              <a:rPr lang="fr-BE" baseline="-25000" dirty="0"/>
              <a:t>4 </a:t>
            </a:r>
            <a:r>
              <a:rPr lang="fr-BE" dirty="0"/>
              <a:t>0.1M</a:t>
            </a:r>
            <a:endParaRPr lang="en-US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F75FE37-C7E1-4BB4-9401-2E07CD5A693F}"/>
              </a:ext>
            </a:extLst>
          </p:cNvPr>
          <p:cNvSpPr txBox="1"/>
          <p:nvPr/>
        </p:nvSpPr>
        <p:spPr>
          <a:xfrm>
            <a:off x="10166552" y="1583226"/>
            <a:ext cx="136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Sawdust</a:t>
            </a:r>
            <a:endParaRPr lang="en-US" dirty="0"/>
          </a:p>
        </p:txBody>
      </p:sp>
      <p:sp>
        <p:nvSpPr>
          <p:cNvPr id="21" name="Rectangle : avec coins supérieurs arrondis 20">
            <a:extLst>
              <a:ext uri="{FF2B5EF4-FFF2-40B4-BE49-F238E27FC236}">
                <a16:creationId xmlns:a16="http://schemas.microsoft.com/office/drawing/2014/main" id="{36676C40-9EAB-4D4F-A1EE-6AD4CFC84643}"/>
              </a:ext>
            </a:extLst>
          </p:cNvPr>
          <p:cNvSpPr/>
          <p:nvPr/>
        </p:nvSpPr>
        <p:spPr>
          <a:xfrm rot="10800000">
            <a:off x="9044973" y="3499336"/>
            <a:ext cx="442679" cy="1114841"/>
          </a:xfrm>
          <a:prstGeom prst="round2Same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 : avec coins supérieurs arrondis 21">
            <a:extLst>
              <a:ext uri="{FF2B5EF4-FFF2-40B4-BE49-F238E27FC236}">
                <a16:creationId xmlns:a16="http://schemas.microsoft.com/office/drawing/2014/main" id="{4ACF37E9-BFA4-4DDF-BF60-15F17D3B30D8}"/>
              </a:ext>
            </a:extLst>
          </p:cNvPr>
          <p:cNvSpPr/>
          <p:nvPr/>
        </p:nvSpPr>
        <p:spPr>
          <a:xfrm rot="10800000">
            <a:off x="9053257" y="4376892"/>
            <a:ext cx="426103" cy="220649"/>
          </a:xfrm>
          <a:prstGeom prst="round2SameRect">
            <a:avLst>
              <a:gd name="adj1" fmla="val 31144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108535-5A09-4334-9F0E-052E970FC7DE}"/>
              </a:ext>
            </a:extLst>
          </p:cNvPr>
          <p:cNvSpPr/>
          <p:nvPr/>
        </p:nvSpPr>
        <p:spPr>
          <a:xfrm>
            <a:off x="9053257" y="3786310"/>
            <a:ext cx="426106" cy="5981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A9A76B1-0476-40EF-B379-D1355585D8F1}"/>
              </a:ext>
            </a:extLst>
          </p:cNvPr>
          <p:cNvSpPr txBox="1"/>
          <p:nvPr/>
        </p:nvSpPr>
        <p:spPr>
          <a:xfrm>
            <a:off x="9631515" y="4309083"/>
            <a:ext cx="161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Solid fraction</a:t>
            </a:r>
            <a:endParaRPr lang="en-US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3A4074C-7304-4253-8491-6804CF2046DC}"/>
              </a:ext>
            </a:extLst>
          </p:cNvPr>
          <p:cNvSpPr txBox="1"/>
          <p:nvPr/>
        </p:nvSpPr>
        <p:spPr>
          <a:xfrm>
            <a:off x="9631515" y="3883251"/>
            <a:ext cx="265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Hemicellulose</a:t>
            </a:r>
            <a:r>
              <a:rPr lang="fr-BE" dirty="0"/>
              <a:t> </a:t>
            </a:r>
            <a:r>
              <a:rPr lang="fr-BE" dirty="0" err="1"/>
              <a:t>hydrolysate</a:t>
            </a:r>
            <a:endParaRPr lang="en-US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2EA8163-D380-49E0-AADB-8F8796C25462}"/>
              </a:ext>
            </a:extLst>
          </p:cNvPr>
          <p:cNvCxnSpPr>
            <a:endCxn id="25" idx="1"/>
          </p:cNvCxnSpPr>
          <p:nvPr/>
        </p:nvCxnSpPr>
        <p:spPr>
          <a:xfrm>
            <a:off x="9308035" y="4056757"/>
            <a:ext cx="323480" cy="11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F9EE663-39E1-4F23-8A6E-4DCA846BFF87}"/>
              </a:ext>
            </a:extLst>
          </p:cNvPr>
          <p:cNvCxnSpPr/>
          <p:nvPr/>
        </p:nvCxnSpPr>
        <p:spPr>
          <a:xfrm>
            <a:off x="9357012" y="4482589"/>
            <a:ext cx="323480" cy="11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47A22F1-6326-45E2-ACFE-D5195FAD31A2}"/>
              </a:ext>
            </a:extLst>
          </p:cNvPr>
          <p:cNvCxnSpPr>
            <a:cxnSpLocks/>
          </p:cNvCxnSpPr>
          <p:nvPr/>
        </p:nvCxnSpPr>
        <p:spPr>
          <a:xfrm>
            <a:off x="9280178" y="4678415"/>
            <a:ext cx="0" cy="599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7EA75DF9-B3AD-48F8-86F0-6F645011F583}"/>
              </a:ext>
            </a:extLst>
          </p:cNvPr>
          <p:cNvSpPr txBox="1"/>
          <p:nvPr/>
        </p:nvSpPr>
        <p:spPr>
          <a:xfrm>
            <a:off x="8294137" y="4774852"/>
            <a:ext cx="265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Filtration</a:t>
            </a:r>
            <a:endParaRPr lang="en-US" dirty="0"/>
          </a:p>
        </p:txBody>
      </p:sp>
      <p:sp>
        <p:nvSpPr>
          <p:cNvPr id="33" name="Rectangle : avec coins supérieurs arrondis 32">
            <a:extLst>
              <a:ext uri="{FF2B5EF4-FFF2-40B4-BE49-F238E27FC236}">
                <a16:creationId xmlns:a16="http://schemas.microsoft.com/office/drawing/2014/main" id="{A2CCB24C-C1E7-4168-B513-54FFD9DE5D21}"/>
              </a:ext>
            </a:extLst>
          </p:cNvPr>
          <p:cNvSpPr/>
          <p:nvPr/>
        </p:nvSpPr>
        <p:spPr>
          <a:xfrm rot="10800000">
            <a:off x="9081445" y="5321493"/>
            <a:ext cx="422786" cy="1130706"/>
          </a:xfrm>
          <a:prstGeom prst="round2Same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 : avec coins supérieurs arrondis 33">
            <a:extLst>
              <a:ext uri="{FF2B5EF4-FFF2-40B4-BE49-F238E27FC236}">
                <a16:creationId xmlns:a16="http://schemas.microsoft.com/office/drawing/2014/main" id="{EF1500BB-D88C-497E-B01B-93E831511E8F}"/>
              </a:ext>
            </a:extLst>
          </p:cNvPr>
          <p:cNvSpPr/>
          <p:nvPr/>
        </p:nvSpPr>
        <p:spPr>
          <a:xfrm rot="10800000">
            <a:off x="9103017" y="5808287"/>
            <a:ext cx="392923" cy="626120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27540CA-8D7C-4D88-B2D6-C937D67A461D}"/>
              </a:ext>
            </a:extLst>
          </p:cNvPr>
          <p:cNvSpPr txBox="1"/>
          <p:nvPr/>
        </p:nvSpPr>
        <p:spPr>
          <a:xfrm>
            <a:off x="9495941" y="5320783"/>
            <a:ext cx="2657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Hemicellulose</a:t>
            </a:r>
            <a:r>
              <a:rPr lang="fr-BE" dirty="0"/>
              <a:t> </a:t>
            </a:r>
            <a:r>
              <a:rPr lang="fr-BE" dirty="0" err="1"/>
              <a:t>hydrolysate</a:t>
            </a:r>
            <a:r>
              <a:rPr lang="fr-BE" dirty="0"/>
              <a:t> </a:t>
            </a:r>
            <a:r>
              <a:rPr lang="fr-BE" dirty="0" err="1"/>
              <a:t>containing</a:t>
            </a:r>
            <a:r>
              <a:rPr lang="fr-BE" dirty="0"/>
              <a:t> glucose, xylose, mannose, arabinose, galactose and rhamnose</a:t>
            </a:r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5546193-2C5F-4684-8EFE-887A785B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A816-0787-49D2-AEF7-2E023B64A320}" type="slidenum">
              <a:rPr lang="en-US" smtClean="0"/>
              <a:t>10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6D55EBE-10EE-45AF-97DC-AC3571090EAD}"/>
              </a:ext>
            </a:extLst>
          </p:cNvPr>
          <p:cNvSpPr txBox="1">
            <a:spLocks/>
          </p:cNvSpPr>
          <p:nvPr/>
        </p:nvSpPr>
        <p:spPr>
          <a:xfrm>
            <a:off x="411019" y="221810"/>
            <a:ext cx="11369962" cy="64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 err="1">
                <a:cs typeface="Times New Roman" panose="02020603050405020304" pitchFamily="18" charset="0"/>
              </a:rPr>
              <a:t>Galdieria</a:t>
            </a:r>
            <a:r>
              <a:rPr lang="en-US" sz="3600" i="1" dirty="0"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cs typeface="Times New Roman" panose="02020603050405020304" pitchFamily="18" charset="0"/>
              </a:rPr>
              <a:t>sulphuraria</a:t>
            </a:r>
            <a:r>
              <a:rPr lang="en-US" sz="3600" i="1" dirty="0">
                <a:cs typeface="Times New Roman" panose="02020603050405020304" pitchFamily="18" charset="0"/>
              </a:rPr>
              <a:t> </a:t>
            </a:r>
            <a:r>
              <a:rPr lang="en-US" sz="3600" dirty="0">
                <a:cs typeface="Times New Roman" panose="02020603050405020304" pitchFamily="18" charset="0"/>
              </a:rPr>
              <a:t>grown on hemicellulose sugars</a:t>
            </a:r>
          </a:p>
        </p:txBody>
      </p:sp>
      <p:graphicFrame>
        <p:nvGraphicFramePr>
          <p:cNvPr id="29" name="Chart 8">
            <a:extLst>
              <a:ext uri="{FF2B5EF4-FFF2-40B4-BE49-F238E27FC236}">
                <a16:creationId xmlns:a16="http://schemas.microsoft.com/office/drawing/2014/main" id="{3BA02639-7C22-402B-A942-7B796DD79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776721"/>
              </p:ext>
            </p:extLst>
          </p:nvPr>
        </p:nvGraphicFramePr>
        <p:xfrm>
          <a:off x="4176881" y="3571435"/>
          <a:ext cx="4226471" cy="291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Chart 7">
            <a:extLst>
              <a:ext uri="{FF2B5EF4-FFF2-40B4-BE49-F238E27FC236}">
                <a16:creationId xmlns:a16="http://schemas.microsoft.com/office/drawing/2014/main" id="{4D82CD2C-567F-4F3A-9955-7B768C8BC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560008"/>
              </p:ext>
            </p:extLst>
          </p:nvPr>
        </p:nvGraphicFramePr>
        <p:xfrm>
          <a:off x="122187" y="3547434"/>
          <a:ext cx="3992132" cy="294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A0AB009-0E61-474C-A632-C72967CB3054}"/>
              </a:ext>
            </a:extLst>
          </p:cNvPr>
          <p:cNvSpPr/>
          <p:nvPr/>
        </p:nvSpPr>
        <p:spPr>
          <a:xfrm>
            <a:off x="1153037" y="6336446"/>
            <a:ext cx="554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/>
              <a:t>Hemicellulose</a:t>
            </a:r>
            <a:r>
              <a:rPr lang="fr-BE" dirty="0"/>
              <a:t> composition </a:t>
            </a:r>
            <a:r>
              <a:rPr lang="fr-BE" dirty="0" err="1"/>
              <a:t>based</a:t>
            </a:r>
            <a:r>
              <a:rPr lang="fr-BE" dirty="0"/>
              <a:t> on </a:t>
            </a:r>
            <a:r>
              <a:rPr lang="fr-BE" dirty="0" err="1"/>
              <a:t>Miazek</a:t>
            </a:r>
            <a:r>
              <a:rPr lang="fr-BE" dirty="0"/>
              <a:t> </a:t>
            </a:r>
            <a:r>
              <a:rPr lang="fr-BE" i="1" dirty="0"/>
              <a:t>et al.,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 animBg="1"/>
      <p:bldP spid="22" grpId="0" animBg="1"/>
      <p:bldP spid="19" grpId="0" animBg="1"/>
      <p:bldP spid="24" grpId="0"/>
      <p:bldP spid="25" grpId="0"/>
      <p:bldP spid="32" grpId="0"/>
      <p:bldP spid="33" grpId="0" animBg="1"/>
      <p:bldP spid="34" grpId="0" animBg="1"/>
      <p:bldP spid="35" grpId="0"/>
      <p:bldP spid="2" grpId="0"/>
      <p:bldGraphic spid="29" grpId="0">
        <p:bldAsOne/>
      </p:bldGraphic>
      <p:bldGraphic spid="31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A170C63-5720-4399-AA38-400AA7611063}"/>
              </a:ext>
            </a:extLst>
          </p:cNvPr>
          <p:cNvCxnSpPr>
            <a:cxnSpLocks/>
          </p:cNvCxnSpPr>
          <p:nvPr/>
        </p:nvCxnSpPr>
        <p:spPr>
          <a:xfrm>
            <a:off x="6095997" y="-57874"/>
            <a:ext cx="0" cy="6973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F5C8E51-E2A4-4F59-A294-A19512FE0793}"/>
              </a:ext>
            </a:extLst>
          </p:cNvPr>
          <p:cNvSpPr txBox="1"/>
          <p:nvPr/>
        </p:nvSpPr>
        <p:spPr>
          <a:xfrm>
            <a:off x="569089" y="1169043"/>
            <a:ext cx="43289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i="1" dirty="0"/>
              <a:t>G. </a:t>
            </a:r>
            <a:r>
              <a:rPr lang="fr-BE" sz="2000" i="1" dirty="0" err="1"/>
              <a:t>sulphuraria</a:t>
            </a:r>
            <a:r>
              <a:rPr lang="fr-BE" sz="2000" i="1" dirty="0"/>
              <a:t> </a:t>
            </a:r>
            <a:r>
              <a:rPr lang="fr-BE" sz="2000" dirty="0"/>
              <a:t>has the </a:t>
            </a:r>
            <a:r>
              <a:rPr lang="fr-BE" sz="2000" dirty="0" err="1"/>
              <a:t>same</a:t>
            </a:r>
            <a:r>
              <a:rPr lang="fr-BE" sz="2000" dirty="0"/>
              <a:t> </a:t>
            </a:r>
            <a:r>
              <a:rPr lang="fr-BE" sz="2000" dirty="0" err="1"/>
              <a:t>ability</a:t>
            </a:r>
            <a:r>
              <a:rPr lang="fr-BE" sz="2000" dirty="0"/>
              <a:t> to </a:t>
            </a:r>
            <a:r>
              <a:rPr lang="fr-BE" sz="2000" dirty="0" err="1"/>
              <a:t>grow</a:t>
            </a:r>
            <a:r>
              <a:rPr lang="fr-BE" sz="2000" dirty="0"/>
              <a:t> </a:t>
            </a:r>
            <a:r>
              <a:rPr lang="fr-BE" sz="2000" dirty="0" err="1"/>
              <a:t>heterotrophically</a:t>
            </a:r>
            <a:r>
              <a:rPr lang="fr-BE" sz="2000" dirty="0"/>
              <a:t> </a:t>
            </a:r>
            <a:r>
              <a:rPr lang="fr-BE" sz="2000" dirty="0" err="1"/>
              <a:t>under</a:t>
            </a:r>
            <a:r>
              <a:rPr lang="fr-BE" sz="2000" dirty="0"/>
              <a:t> glucose or </a:t>
            </a:r>
            <a:r>
              <a:rPr lang="fr-BE" sz="2000" dirty="0" err="1"/>
              <a:t>glycerol</a:t>
            </a:r>
            <a:r>
              <a:rPr lang="fr-BE" sz="2000" dirty="0"/>
              <a:t> as </a:t>
            </a:r>
            <a:r>
              <a:rPr lang="fr-BE" sz="2000" dirty="0" err="1"/>
              <a:t>carbon</a:t>
            </a:r>
            <a:r>
              <a:rPr lang="fr-BE" sz="2000" dirty="0"/>
              <a:t> source</a:t>
            </a:r>
            <a:endParaRPr lang="fr-BE" sz="2000" i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No </a:t>
            </a:r>
            <a:r>
              <a:rPr lang="fr-BE" sz="2000" dirty="0" err="1"/>
              <a:t>significant</a:t>
            </a:r>
            <a:r>
              <a:rPr lang="fr-BE" sz="2000" dirty="0"/>
              <a:t> </a:t>
            </a:r>
            <a:r>
              <a:rPr lang="fr-BE" sz="2000" dirty="0" err="1"/>
              <a:t>differences</a:t>
            </a:r>
            <a:r>
              <a:rPr lang="fr-BE" sz="2000" dirty="0"/>
              <a:t> </a:t>
            </a:r>
            <a:r>
              <a:rPr lang="fr-BE" sz="2000" dirty="0" err="1"/>
              <a:t>were</a:t>
            </a:r>
            <a:r>
              <a:rPr lang="fr-BE" sz="2000" dirty="0"/>
              <a:t> </a:t>
            </a:r>
            <a:r>
              <a:rPr lang="fr-BE" sz="2000" dirty="0" err="1"/>
              <a:t>found</a:t>
            </a:r>
            <a:r>
              <a:rPr lang="fr-BE" sz="2000" dirty="0"/>
              <a:t> in </a:t>
            </a:r>
            <a:r>
              <a:rPr lang="fr-BE" sz="2000" dirty="0" err="1"/>
              <a:t>biomass</a:t>
            </a:r>
            <a:r>
              <a:rPr lang="fr-BE" sz="2000" dirty="0"/>
              <a:t> composition </a:t>
            </a:r>
            <a:r>
              <a:rPr lang="fr-BE" sz="2000" dirty="0" err="1"/>
              <a:t>according</a:t>
            </a:r>
            <a:r>
              <a:rPr lang="fr-BE" sz="2000" dirty="0"/>
              <a:t> to the </a:t>
            </a:r>
            <a:r>
              <a:rPr lang="fr-BE" sz="2000" dirty="0" err="1"/>
              <a:t>carbon</a:t>
            </a:r>
            <a:r>
              <a:rPr lang="fr-BE" sz="2000" dirty="0"/>
              <a:t> source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i="1" dirty="0"/>
              <a:t>G. </a:t>
            </a:r>
            <a:r>
              <a:rPr lang="fr-BE" sz="2000" i="1" dirty="0" err="1"/>
              <a:t>sulphuraria</a:t>
            </a:r>
            <a:r>
              <a:rPr lang="fr-BE" sz="2000" i="1" dirty="0"/>
              <a:t> </a:t>
            </a:r>
            <a:r>
              <a:rPr lang="fr-BE" sz="2000" dirty="0" err="1"/>
              <a:t>is</a:t>
            </a:r>
            <a:r>
              <a:rPr lang="fr-BE" sz="2000" dirty="0"/>
              <a:t> a </a:t>
            </a:r>
            <a:r>
              <a:rPr lang="fr-BE" sz="2000" dirty="0" err="1"/>
              <a:t>promising</a:t>
            </a:r>
            <a:r>
              <a:rPr lang="fr-BE" sz="2000" dirty="0"/>
              <a:t> candidate to </a:t>
            </a:r>
            <a:r>
              <a:rPr lang="fr-BE" sz="2000" dirty="0" err="1"/>
              <a:t>convert</a:t>
            </a:r>
            <a:r>
              <a:rPr lang="fr-BE" sz="2000" dirty="0"/>
              <a:t> </a:t>
            </a:r>
            <a:r>
              <a:rPr lang="fr-BE" sz="2000" dirty="0" err="1"/>
              <a:t>hemicellulose</a:t>
            </a:r>
            <a:r>
              <a:rPr lang="fr-BE" sz="2000" dirty="0"/>
              <a:t> </a:t>
            </a:r>
            <a:r>
              <a:rPr lang="fr-BE" sz="2000" dirty="0" err="1"/>
              <a:t>into</a:t>
            </a:r>
            <a:r>
              <a:rPr lang="fr-BE" sz="2000" dirty="0"/>
              <a:t> </a:t>
            </a:r>
            <a:r>
              <a:rPr lang="fr-BE" sz="2000" dirty="0" err="1"/>
              <a:t>valuable</a:t>
            </a:r>
            <a:r>
              <a:rPr lang="fr-BE" sz="2000" dirty="0"/>
              <a:t> bio-compounds</a:t>
            </a:r>
            <a:endParaRPr lang="fr-BE" sz="2000" i="1" dirty="0"/>
          </a:p>
          <a:p>
            <a:endParaRPr lang="en-US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09E17C-40D9-439A-AB35-37C845BA0F5E}"/>
              </a:ext>
            </a:extLst>
          </p:cNvPr>
          <p:cNvSpPr txBox="1"/>
          <p:nvPr/>
        </p:nvSpPr>
        <p:spPr>
          <a:xfrm>
            <a:off x="6481823" y="1169043"/>
            <a:ext cx="43289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dirty="0" err="1"/>
              <a:t>Grow</a:t>
            </a:r>
            <a:r>
              <a:rPr lang="fr-BE" sz="2000" dirty="0"/>
              <a:t> </a:t>
            </a:r>
            <a:r>
              <a:rPr lang="fr-BE" sz="2000" i="1" dirty="0"/>
              <a:t>G. </a:t>
            </a:r>
            <a:r>
              <a:rPr lang="fr-BE" sz="2000" i="1" dirty="0" err="1"/>
              <a:t>galdieria</a:t>
            </a:r>
            <a:r>
              <a:rPr lang="fr-BE" sz="2000" i="1" dirty="0"/>
              <a:t> </a:t>
            </a:r>
            <a:r>
              <a:rPr lang="fr-BE" sz="2000" dirty="0"/>
              <a:t>in the </a:t>
            </a:r>
            <a:r>
              <a:rPr lang="fr-BE" sz="2000" dirty="0" err="1"/>
              <a:t>presence</a:t>
            </a:r>
            <a:r>
              <a:rPr lang="fr-BE" sz="2000" dirty="0"/>
              <a:t> of « real » </a:t>
            </a:r>
            <a:r>
              <a:rPr lang="fr-BE" sz="2000" dirty="0" err="1"/>
              <a:t>hemicellulose</a:t>
            </a:r>
            <a:r>
              <a:rPr lang="fr-BE" sz="2000" dirty="0"/>
              <a:t> </a:t>
            </a:r>
            <a:r>
              <a:rPr lang="fr-BE" sz="2000" dirty="0" err="1"/>
              <a:t>hydrolysate</a:t>
            </a:r>
            <a:endParaRPr lang="fr-BE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dirty="0" err="1"/>
              <a:t>Enhance</a:t>
            </a:r>
            <a:r>
              <a:rPr lang="fr-BE" sz="2000" dirty="0"/>
              <a:t> </a:t>
            </a:r>
            <a:r>
              <a:rPr lang="fr-BE" sz="2000" dirty="0" err="1"/>
              <a:t>lipid</a:t>
            </a:r>
            <a:r>
              <a:rPr lang="fr-BE" sz="2000" dirty="0"/>
              <a:t> production by </a:t>
            </a:r>
            <a:r>
              <a:rPr lang="fr-BE" sz="2000" dirty="0" err="1"/>
              <a:t>inducing</a:t>
            </a:r>
            <a:r>
              <a:rPr lang="fr-BE" sz="2000" dirty="0"/>
              <a:t> </a:t>
            </a:r>
            <a:r>
              <a:rPr lang="fr-BE" sz="2000" dirty="0" err="1"/>
              <a:t>nutrient</a:t>
            </a:r>
            <a:r>
              <a:rPr lang="fr-BE" sz="2000" dirty="0"/>
              <a:t> </a:t>
            </a:r>
            <a:r>
              <a:rPr lang="fr-BE" sz="2000" dirty="0" err="1"/>
              <a:t>starvation</a:t>
            </a:r>
            <a:r>
              <a:rPr lang="fr-BE" sz="2000" dirty="0"/>
              <a:t> </a:t>
            </a:r>
            <a:r>
              <a:rPr lang="fr-BE" sz="2000" dirty="0" err="1"/>
              <a:t>such</a:t>
            </a:r>
            <a:r>
              <a:rPr lang="fr-BE" sz="2000" dirty="0"/>
              <a:t> as </a:t>
            </a:r>
            <a:r>
              <a:rPr lang="fr-BE" sz="2000" dirty="0" err="1"/>
              <a:t>nitrogen</a:t>
            </a:r>
            <a:endParaRPr lang="fr-BE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dirty="0"/>
              <a:t>Scale-up of the culture </a:t>
            </a:r>
            <a:r>
              <a:rPr lang="fr-BE" sz="2000" dirty="0" err="1"/>
              <a:t>with</a:t>
            </a:r>
            <a:r>
              <a:rPr lang="fr-BE" sz="2000" dirty="0"/>
              <a:t> the </a:t>
            </a:r>
            <a:r>
              <a:rPr lang="fr-BE" sz="2000" dirty="0" err="1"/>
              <a:t>incoming</a:t>
            </a:r>
            <a:r>
              <a:rPr lang="fr-BE" sz="2000" dirty="0"/>
              <a:t> 5L </a:t>
            </a:r>
            <a:r>
              <a:rPr lang="fr-BE" sz="2000" dirty="0" err="1"/>
              <a:t>bioreactor</a:t>
            </a:r>
            <a:endParaRPr lang="fr-BE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000" dirty="0" err="1"/>
              <a:t>Grow</a:t>
            </a:r>
            <a:r>
              <a:rPr lang="fr-BE" sz="2000" dirty="0"/>
              <a:t> </a:t>
            </a:r>
            <a:r>
              <a:rPr lang="fr-BE" sz="2000" dirty="0" err="1"/>
              <a:t>other</a:t>
            </a:r>
            <a:r>
              <a:rPr lang="fr-BE" sz="2000" dirty="0"/>
              <a:t> </a:t>
            </a:r>
            <a:r>
              <a:rPr lang="fr-BE" sz="2000" dirty="0" err="1"/>
              <a:t>heterotrophic</a:t>
            </a:r>
            <a:r>
              <a:rPr lang="fr-BE" sz="2000" dirty="0"/>
              <a:t> </a:t>
            </a:r>
            <a:r>
              <a:rPr lang="fr-BE" sz="2000" dirty="0" err="1"/>
              <a:t>friendly</a:t>
            </a:r>
            <a:r>
              <a:rPr lang="fr-BE" sz="2000" dirty="0"/>
              <a:t> </a:t>
            </a:r>
            <a:r>
              <a:rPr lang="fr-BE" sz="2000" dirty="0" err="1"/>
              <a:t>microalgal</a:t>
            </a:r>
            <a:r>
              <a:rPr lang="fr-BE" sz="2000" dirty="0"/>
              <a:t> </a:t>
            </a:r>
            <a:r>
              <a:rPr lang="fr-BE" sz="2000" dirty="0" err="1"/>
              <a:t>species</a:t>
            </a:r>
            <a:r>
              <a:rPr lang="fr-BE" sz="2000" dirty="0"/>
              <a:t> in the </a:t>
            </a:r>
            <a:r>
              <a:rPr lang="fr-BE" sz="2000" dirty="0" err="1"/>
              <a:t>presence</a:t>
            </a:r>
            <a:r>
              <a:rPr lang="fr-BE" sz="2000" dirty="0"/>
              <a:t> of </a:t>
            </a:r>
            <a:r>
              <a:rPr lang="fr-BE" sz="2000" dirty="0" err="1"/>
              <a:t>hemicellulose</a:t>
            </a:r>
            <a:r>
              <a:rPr lang="fr-BE" sz="2000" dirty="0"/>
              <a:t> </a:t>
            </a:r>
            <a:r>
              <a:rPr lang="fr-BE" sz="2000" dirty="0" err="1"/>
              <a:t>hydrolysate</a:t>
            </a:r>
            <a:r>
              <a:rPr lang="fr-BE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6AA38AD-7FD6-4E71-B446-17FD20F4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A816-0787-49D2-AEF7-2E023B64A320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6" descr="Euglena | Definition, Classification, &amp; Facts | Britannica">
            <a:extLst>
              <a:ext uri="{FF2B5EF4-FFF2-40B4-BE49-F238E27FC236}">
                <a16:creationId xmlns:a16="http://schemas.microsoft.com/office/drawing/2014/main" id="{86D4D9AA-9F36-48F0-B10E-3E782FF3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323" y="5336567"/>
            <a:ext cx="1290270" cy="129027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35A50B-1D34-4E6F-A6AA-15198377FB27}"/>
              </a:ext>
            </a:extLst>
          </p:cNvPr>
          <p:cNvSpPr txBox="1"/>
          <p:nvPr/>
        </p:nvSpPr>
        <p:spPr>
          <a:xfrm>
            <a:off x="8623061" y="6587705"/>
            <a:ext cx="1314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cs typeface="Times New Roman" panose="02020603050405020304" pitchFamily="18" charset="0"/>
              </a:rPr>
              <a:t>Euglena </a:t>
            </a:r>
            <a:r>
              <a:rPr lang="en-US" sz="1050" i="1" dirty="0" err="1">
                <a:cs typeface="Times New Roman" panose="02020603050405020304" pitchFamily="18" charset="0"/>
              </a:rPr>
              <a:t>gracilis</a:t>
            </a:r>
            <a:endParaRPr lang="en-US" sz="1050" i="1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18E64-A177-4CB7-8518-C19F3E6CC414}"/>
              </a:ext>
            </a:extLst>
          </p:cNvPr>
          <p:cNvSpPr txBox="1"/>
          <p:nvPr/>
        </p:nvSpPr>
        <p:spPr>
          <a:xfrm>
            <a:off x="10377717" y="5377070"/>
            <a:ext cx="16377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cs typeface="Times New Roman" panose="02020603050405020304" pitchFamily="18" charset="0"/>
              </a:rPr>
              <a:t>Chlorella </a:t>
            </a:r>
            <a:r>
              <a:rPr lang="en-US" sz="1050" i="1" dirty="0" err="1">
                <a:cs typeface="Times New Roman" panose="02020603050405020304" pitchFamily="18" charset="0"/>
              </a:rPr>
              <a:t>protothecoides</a:t>
            </a:r>
            <a:endParaRPr lang="en-US" sz="1050" i="1" dirty="0">
              <a:cs typeface="Times New Roman" panose="02020603050405020304" pitchFamily="18" charset="0"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FE63FA7-71FB-486A-BC52-8008E869E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931" y="4222969"/>
            <a:ext cx="1439296" cy="11135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9CB8C35-8CF0-4DD0-A603-16FD748336A5}"/>
              </a:ext>
            </a:extLst>
          </p:cNvPr>
          <p:cNvSpPr txBox="1">
            <a:spLocks/>
          </p:cNvSpPr>
          <p:nvPr/>
        </p:nvSpPr>
        <p:spPr>
          <a:xfrm>
            <a:off x="411019" y="221810"/>
            <a:ext cx="5299153" cy="64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45F06A-AA46-4CC9-A688-229B59530F50}"/>
              </a:ext>
            </a:extLst>
          </p:cNvPr>
          <p:cNvSpPr txBox="1">
            <a:spLocks/>
          </p:cNvSpPr>
          <p:nvPr/>
        </p:nvSpPr>
        <p:spPr>
          <a:xfrm>
            <a:off x="6481823" y="215528"/>
            <a:ext cx="5299153" cy="64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cs typeface="Times New Roman" panose="02020603050405020304" pitchFamily="18" charset="0"/>
              </a:rPr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10428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C7D1F5-A1FE-4C55-ABAC-303525BD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459B-316A-4CBB-B4D6-71A9D93DDE8B}" type="slidenum">
              <a:rPr lang="en-GB" smtClean="0">
                <a:cs typeface="Times New Roman" panose="02020603050405020304" pitchFamily="18" charset="0"/>
              </a:rPr>
              <a:t>2</a:t>
            </a:fld>
            <a:endParaRPr lang="en-GB"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EE8EFC-C508-4F22-97D8-62815733507E}"/>
              </a:ext>
            </a:extLst>
          </p:cNvPr>
          <p:cNvSpPr txBox="1"/>
          <p:nvPr/>
        </p:nvSpPr>
        <p:spPr>
          <a:xfrm>
            <a:off x="1719021" y="1262821"/>
            <a:ext cx="1239863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BE" dirty="0" err="1">
                <a:cs typeface="Times New Roman" panose="02020603050405020304" pitchFamily="18" charset="0"/>
              </a:rPr>
              <a:t>Microalgae</a:t>
            </a:r>
            <a:r>
              <a:rPr lang="fr-BE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72DAFF-E0F6-4B73-A4B7-7D56E2E67607}"/>
              </a:ext>
            </a:extLst>
          </p:cNvPr>
          <p:cNvSpPr txBox="1"/>
          <p:nvPr/>
        </p:nvSpPr>
        <p:spPr>
          <a:xfrm>
            <a:off x="7700075" y="1078155"/>
            <a:ext cx="233895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err="1">
                <a:cs typeface="Times New Roman" panose="02020603050405020304" pitchFamily="18" charset="0"/>
              </a:rPr>
              <a:t>Lignocellulosic</a:t>
            </a:r>
            <a:r>
              <a:rPr lang="fr-BE" dirty="0">
                <a:cs typeface="Times New Roman" panose="02020603050405020304" pitchFamily="18" charset="0"/>
              </a:rPr>
              <a:t> </a:t>
            </a:r>
            <a:r>
              <a:rPr lang="fr-BE" dirty="0" err="1">
                <a:cs typeface="Times New Roman" panose="02020603050405020304" pitchFamily="18" charset="0"/>
              </a:rPr>
              <a:t>matter</a:t>
            </a:r>
            <a:endParaRPr lang="fr-BE" dirty="0">
              <a:cs typeface="Times New Roman" panose="02020603050405020304" pitchFamily="18" charset="0"/>
            </a:endParaRPr>
          </a:p>
          <a:p>
            <a:r>
              <a:rPr lang="fr-BE" sz="1200" dirty="0" err="1">
                <a:cs typeface="Times New Roman" panose="02020603050405020304" pitchFamily="18" charset="0"/>
              </a:rPr>
              <a:t>Including</a:t>
            </a:r>
            <a:r>
              <a:rPr lang="fr-BE" sz="1200" dirty="0">
                <a:cs typeface="Times New Roman" panose="02020603050405020304" pitchFamily="18" charset="0"/>
              </a:rPr>
              <a:t> </a:t>
            </a:r>
            <a:r>
              <a:rPr lang="fr-BE" sz="1200" dirty="0" err="1">
                <a:cs typeface="Times New Roman" panose="02020603050405020304" pitchFamily="18" charset="0"/>
              </a:rPr>
              <a:t>wood</a:t>
            </a:r>
            <a:r>
              <a:rPr lang="fr-BE" sz="1200" dirty="0">
                <a:cs typeface="Times New Roman" panose="02020603050405020304" pitchFamily="18" charset="0"/>
              </a:rPr>
              <a:t> and agricultural </a:t>
            </a:r>
            <a:r>
              <a:rPr lang="fr-BE" sz="1200" dirty="0" err="1">
                <a:cs typeface="Times New Roman" panose="02020603050405020304" pitchFamily="18" charset="0"/>
              </a:rPr>
              <a:t>waste</a:t>
            </a:r>
            <a:r>
              <a:rPr lang="fr-BE" sz="1200" dirty="0">
                <a:cs typeface="Times New Roman" panose="02020603050405020304" pitchFamily="18" charset="0"/>
              </a:rPr>
              <a:t>. </a:t>
            </a:r>
            <a:endParaRPr lang="fr-BE" dirty="0">
              <a:cs typeface="Times New Roman" panose="02020603050405020304" pitchFamily="18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0900C60-20B9-4454-888D-C952CED6D018}"/>
              </a:ext>
            </a:extLst>
          </p:cNvPr>
          <p:cNvSpPr/>
          <p:nvPr/>
        </p:nvSpPr>
        <p:spPr>
          <a:xfrm>
            <a:off x="858867" y="1748826"/>
            <a:ext cx="2960170" cy="1188719"/>
          </a:xfrm>
          <a:prstGeom prst="roundRect">
            <a:avLst/>
          </a:prstGeom>
          <a:ln w="3810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6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Optimization</a:t>
            </a:r>
            <a:r>
              <a:rPr lang="fr-BE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of the </a:t>
            </a:r>
            <a:r>
              <a:rPr lang="fr-BE" sz="16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growth</a:t>
            </a:r>
            <a:r>
              <a:rPr lang="fr-BE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conditions in the </a:t>
            </a:r>
            <a:r>
              <a:rPr lang="fr-BE" sz="16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dark</a:t>
            </a:r>
            <a:r>
              <a:rPr lang="fr-BE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, « </a:t>
            </a:r>
            <a:r>
              <a:rPr lang="fr-BE" sz="16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physiological</a:t>
            </a:r>
            <a:r>
              <a:rPr lang="fr-BE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 » </a:t>
            </a:r>
            <a:r>
              <a:rPr lang="fr-BE" sz="16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improvements</a:t>
            </a:r>
            <a:r>
              <a:rPr lang="fr-BE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,  establishment of production </a:t>
            </a:r>
            <a:r>
              <a:rPr lang="fr-BE" sz="16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systems</a:t>
            </a:r>
            <a:endParaRPr lang="fr-BE" sz="16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168C891-5A16-4392-8AD3-0DD3EDA1D9FF}"/>
              </a:ext>
            </a:extLst>
          </p:cNvPr>
          <p:cNvSpPr/>
          <p:nvPr/>
        </p:nvSpPr>
        <p:spPr>
          <a:xfrm>
            <a:off x="7389466" y="1954795"/>
            <a:ext cx="2960170" cy="776782"/>
          </a:xfrm>
          <a:prstGeom prst="roundRect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Production of new biomasses </a:t>
            </a:r>
            <a:r>
              <a:rPr lang="fr-BE" sz="16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optimized</a:t>
            </a:r>
            <a:r>
              <a:rPr lang="fr-BE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for </a:t>
            </a:r>
            <a:r>
              <a:rPr lang="fr-BE" sz="16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biofuel</a:t>
            </a:r>
            <a:r>
              <a:rPr lang="fr-BE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applications.</a:t>
            </a:r>
          </a:p>
        </p:txBody>
      </p:sp>
      <p:pic>
        <p:nvPicPr>
          <p:cNvPr id="2052" name="Picture 4" descr="Peuplier : conseils de plantation">
            <a:extLst>
              <a:ext uri="{FF2B5EF4-FFF2-40B4-BE49-F238E27FC236}">
                <a16:creationId xmlns:a16="http://schemas.microsoft.com/office/drawing/2014/main" id="{27EC8063-2540-49B6-BA78-01C9EC48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45" y="2937545"/>
            <a:ext cx="1976518" cy="15155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'un sexe à l'autre : le maïs">
            <a:extLst>
              <a:ext uri="{FF2B5EF4-FFF2-40B4-BE49-F238E27FC236}">
                <a16:creationId xmlns:a16="http://schemas.microsoft.com/office/drawing/2014/main" id="{24664807-33F0-40A1-8E89-54B971DBD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0" y="2937295"/>
            <a:ext cx="2092432" cy="13932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FF531C2-0D37-4E46-BBA8-E57ACF41401B}"/>
              </a:ext>
            </a:extLst>
          </p:cNvPr>
          <p:cNvSpPr txBox="1"/>
          <p:nvPr/>
        </p:nvSpPr>
        <p:spPr>
          <a:xfrm>
            <a:off x="6594045" y="4453086"/>
            <a:ext cx="19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err="1">
                <a:cs typeface="Times New Roman" panose="02020603050405020304" pitchFamily="18" charset="0"/>
              </a:rPr>
              <a:t>Poplar</a:t>
            </a:r>
            <a:endParaRPr lang="fr-BE" i="1" dirty="0"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C1B5D8D-F9CD-440F-8F2D-31A2DC304D6D}"/>
              </a:ext>
            </a:extLst>
          </p:cNvPr>
          <p:cNvSpPr txBox="1"/>
          <p:nvPr/>
        </p:nvSpPr>
        <p:spPr>
          <a:xfrm>
            <a:off x="9303420" y="4435895"/>
            <a:ext cx="219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>
                <a:cs typeface="Times New Roman" panose="02020603050405020304" pitchFamily="18" charset="0"/>
              </a:rPr>
              <a:t>Corn (</a:t>
            </a:r>
            <a:r>
              <a:rPr lang="fr-BE" i="1" dirty="0" err="1">
                <a:cs typeface="Times New Roman" panose="02020603050405020304" pitchFamily="18" charset="0"/>
              </a:rPr>
              <a:t>straw</a:t>
            </a:r>
            <a:r>
              <a:rPr lang="fr-BE" i="1" dirty="0"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40A6022-FA5F-4F56-9065-A23FFF156597}"/>
              </a:ext>
            </a:extLst>
          </p:cNvPr>
          <p:cNvSpPr txBox="1"/>
          <p:nvPr/>
        </p:nvSpPr>
        <p:spPr>
          <a:xfrm>
            <a:off x="232476" y="3429000"/>
            <a:ext cx="14865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cs typeface="Times New Roman" panose="02020603050405020304" pitchFamily="18" charset="0"/>
              </a:rPr>
              <a:t>Chemical conversion at </a:t>
            </a:r>
            <a:r>
              <a:rPr lang="fr-BE" dirty="0" err="1">
                <a:cs typeface="Times New Roman" panose="02020603050405020304" pitchFamily="18" charset="0"/>
              </a:rPr>
              <a:t>low</a:t>
            </a:r>
            <a:r>
              <a:rPr lang="fr-BE" dirty="0">
                <a:cs typeface="Times New Roman" panose="02020603050405020304" pitchFamily="18" charset="0"/>
              </a:rPr>
              <a:t> T°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4A0208C-D527-4D5F-ACEE-85FED2DA4DF5}"/>
              </a:ext>
            </a:extLst>
          </p:cNvPr>
          <p:cNvSpPr txBox="1"/>
          <p:nvPr/>
        </p:nvSpPr>
        <p:spPr>
          <a:xfrm>
            <a:off x="2669987" y="3429000"/>
            <a:ext cx="14865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>
                <a:cs typeface="Times New Roman" panose="02020603050405020304" pitchFamily="18" charset="0"/>
              </a:rPr>
              <a:t>Hydro-thermal</a:t>
            </a:r>
            <a:r>
              <a:rPr lang="fr-BE" dirty="0">
                <a:cs typeface="Times New Roman" panose="02020603050405020304" pitchFamily="18" charset="0"/>
              </a:rPr>
              <a:t> conversion at high T°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1382A5C-BFCC-49D2-B737-600574FC6569}"/>
              </a:ext>
            </a:extLst>
          </p:cNvPr>
          <p:cNvSpPr txBox="1"/>
          <p:nvPr/>
        </p:nvSpPr>
        <p:spPr>
          <a:xfrm>
            <a:off x="4609454" y="4637752"/>
            <a:ext cx="14865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cs typeface="Times New Roman" panose="02020603050405020304" pitchFamily="18" charset="0"/>
              </a:rPr>
              <a:t>Chemo-thermal conversion at high T°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E1C07FB-A8F9-40E3-ADB5-2BBC14BF6BAA}"/>
              </a:ext>
            </a:extLst>
          </p:cNvPr>
          <p:cNvSpPr txBox="1"/>
          <p:nvPr/>
        </p:nvSpPr>
        <p:spPr>
          <a:xfrm>
            <a:off x="4286571" y="6165830"/>
            <a:ext cx="21323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cs typeface="Times New Roman" panose="02020603050405020304" pitchFamily="18" charset="0"/>
              </a:rPr>
              <a:t>Low T° conversion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7312D366-82FE-4950-9DA7-1F5D51DACDC7}"/>
              </a:ext>
            </a:extLst>
          </p:cNvPr>
          <p:cNvCxnSpPr>
            <a:stCxn id="15" idx="2"/>
            <a:endCxn id="26" idx="3"/>
          </p:cNvCxnSpPr>
          <p:nvPr/>
        </p:nvCxnSpPr>
        <p:spPr>
          <a:xfrm rot="5400000">
            <a:off x="6229606" y="2597972"/>
            <a:ext cx="2506340" cy="2773551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67A21382-3354-4DD6-A7BC-A33163DF3C19}"/>
              </a:ext>
            </a:extLst>
          </p:cNvPr>
          <p:cNvCxnSpPr>
            <a:cxnSpLocks/>
            <a:stCxn id="15" idx="2"/>
            <a:endCxn id="27" idx="3"/>
          </p:cNvCxnSpPr>
          <p:nvPr/>
        </p:nvCxnSpPr>
        <p:spPr>
          <a:xfrm rot="5400000">
            <a:off x="5834758" y="3315702"/>
            <a:ext cx="3618919" cy="2450668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48" name="Connecteur droit avec flèche 2047">
            <a:extLst>
              <a:ext uri="{FF2B5EF4-FFF2-40B4-BE49-F238E27FC236}">
                <a16:creationId xmlns:a16="http://schemas.microsoft.com/office/drawing/2014/main" id="{EF8E98A4-FB17-4833-A54C-A050BAE06C3E}"/>
              </a:ext>
            </a:extLst>
          </p:cNvPr>
          <p:cNvCxnSpPr>
            <a:stCxn id="14" idx="2"/>
          </p:cNvCxnSpPr>
          <p:nvPr/>
        </p:nvCxnSpPr>
        <p:spPr>
          <a:xfrm>
            <a:off x="2338952" y="2937545"/>
            <a:ext cx="1074308" cy="49145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22F1DDB-AF4A-46F1-AD96-997FB4561643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flipH="1">
            <a:off x="975749" y="2937545"/>
            <a:ext cx="1363203" cy="49145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53" name="Connecteur droit avec flèche 2052">
            <a:extLst>
              <a:ext uri="{FF2B5EF4-FFF2-40B4-BE49-F238E27FC236}">
                <a16:creationId xmlns:a16="http://schemas.microsoft.com/office/drawing/2014/main" id="{25AA2D51-A9C3-44F0-90A9-EB8C0B631A96}"/>
              </a:ext>
            </a:extLst>
          </p:cNvPr>
          <p:cNvCxnSpPr>
            <a:stCxn id="15" idx="1"/>
            <a:endCxn id="14" idx="3"/>
          </p:cNvCxnSpPr>
          <p:nvPr/>
        </p:nvCxnSpPr>
        <p:spPr>
          <a:xfrm flipH="1">
            <a:off x="3819037" y="2343186"/>
            <a:ext cx="3570429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55" name="ZoneTexte 2054">
            <a:extLst>
              <a:ext uri="{FF2B5EF4-FFF2-40B4-BE49-F238E27FC236}">
                <a16:creationId xmlns:a16="http://schemas.microsoft.com/office/drawing/2014/main" id="{ABC73190-A1D6-49C2-A791-D3B3A9FFA23A}"/>
              </a:ext>
            </a:extLst>
          </p:cNvPr>
          <p:cNvSpPr txBox="1"/>
          <p:nvPr/>
        </p:nvSpPr>
        <p:spPr>
          <a:xfrm>
            <a:off x="2958883" y="1262821"/>
            <a:ext cx="65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1"/>
                </a:solidFill>
                <a:cs typeface="Times New Roman" panose="02020603050405020304" pitchFamily="18" charset="0"/>
              </a:rPr>
              <a:t>WP1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226B46C-8C89-4704-891B-8A8F880BEAEE}"/>
              </a:ext>
            </a:extLst>
          </p:cNvPr>
          <p:cNvSpPr txBox="1"/>
          <p:nvPr/>
        </p:nvSpPr>
        <p:spPr>
          <a:xfrm>
            <a:off x="7156665" y="1272606"/>
            <a:ext cx="65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1"/>
                </a:solidFill>
                <a:cs typeface="Times New Roman" panose="02020603050405020304" pitchFamily="18" charset="0"/>
              </a:rPr>
              <a:t>WP4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26C1BB2-15FA-401C-A24F-2A3E715F214D}"/>
              </a:ext>
            </a:extLst>
          </p:cNvPr>
          <p:cNvSpPr txBox="1"/>
          <p:nvPr/>
        </p:nvSpPr>
        <p:spPr>
          <a:xfrm>
            <a:off x="1668972" y="3735789"/>
            <a:ext cx="65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1"/>
                </a:solidFill>
                <a:cs typeface="Times New Roman" panose="02020603050405020304" pitchFamily="18" charset="0"/>
              </a:rPr>
              <a:t>WP2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860537D-99FC-4393-BDDE-0DBD6DCBB4B0}"/>
              </a:ext>
            </a:extLst>
          </p:cNvPr>
          <p:cNvSpPr txBox="1"/>
          <p:nvPr/>
        </p:nvSpPr>
        <p:spPr>
          <a:xfrm>
            <a:off x="4127394" y="3732869"/>
            <a:ext cx="65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1"/>
                </a:solidFill>
                <a:cs typeface="Times New Roman" panose="02020603050405020304" pitchFamily="18" charset="0"/>
              </a:rPr>
              <a:t>WP3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A8A73B8-8652-46C1-9330-08645270890C}"/>
              </a:ext>
            </a:extLst>
          </p:cNvPr>
          <p:cNvSpPr txBox="1"/>
          <p:nvPr/>
        </p:nvSpPr>
        <p:spPr>
          <a:xfrm>
            <a:off x="6088578" y="5332542"/>
            <a:ext cx="65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1"/>
                </a:solidFill>
                <a:cs typeface="Times New Roman" panose="02020603050405020304" pitchFamily="18" charset="0"/>
              </a:rPr>
              <a:t>WP5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EE696D5-E4AB-4E6B-997D-E52CF1C4A5EB}"/>
              </a:ext>
            </a:extLst>
          </p:cNvPr>
          <p:cNvSpPr txBox="1"/>
          <p:nvPr/>
        </p:nvSpPr>
        <p:spPr>
          <a:xfrm>
            <a:off x="6414688" y="6396664"/>
            <a:ext cx="65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1"/>
                </a:solidFill>
                <a:cs typeface="Times New Roman" panose="02020603050405020304" pitchFamily="18" charset="0"/>
              </a:rPr>
              <a:t>WP6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45BE509-14BE-430A-978C-12E966E9E9E1}"/>
              </a:ext>
            </a:extLst>
          </p:cNvPr>
          <p:cNvSpPr txBox="1"/>
          <p:nvPr/>
        </p:nvSpPr>
        <p:spPr>
          <a:xfrm>
            <a:off x="9018729" y="5318180"/>
            <a:ext cx="29601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>
                <a:cs typeface="Times New Roman" panose="02020603050405020304" pitchFamily="18" charset="0"/>
              </a:rPr>
              <a:t>Technical</a:t>
            </a:r>
            <a:r>
              <a:rPr lang="fr-BE" dirty="0">
                <a:cs typeface="Times New Roman" panose="02020603050405020304" pitchFamily="18" charset="0"/>
              </a:rPr>
              <a:t> and </a:t>
            </a:r>
            <a:r>
              <a:rPr lang="fr-BE" dirty="0" err="1">
                <a:cs typeface="Times New Roman" panose="02020603050405020304" pitchFamily="18" charset="0"/>
              </a:rPr>
              <a:t>economic</a:t>
            </a:r>
            <a:r>
              <a:rPr lang="fr-BE" dirty="0">
                <a:cs typeface="Times New Roman" panose="02020603050405020304" pitchFamily="18" charset="0"/>
              </a:rPr>
              <a:t> comparative </a:t>
            </a:r>
            <a:r>
              <a:rPr lang="fr-BE" dirty="0" err="1">
                <a:cs typeface="Times New Roman" panose="02020603050405020304" pitchFamily="18" charset="0"/>
              </a:rPr>
              <a:t>analysis</a:t>
            </a:r>
            <a:r>
              <a:rPr lang="fr-BE" dirty="0">
                <a:cs typeface="Times New Roman" panose="02020603050405020304" pitchFamily="18" charset="0"/>
              </a:rPr>
              <a:t> and </a:t>
            </a:r>
            <a:r>
              <a:rPr lang="fr-BE" dirty="0" err="1">
                <a:cs typeface="Times New Roman" panose="02020603050405020304" pitchFamily="18" charset="0"/>
              </a:rPr>
              <a:t>environmental</a:t>
            </a:r>
            <a:r>
              <a:rPr lang="fr-BE" dirty="0">
                <a:cs typeface="Times New Roman" panose="02020603050405020304" pitchFamily="18" charset="0"/>
              </a:rPr>
              <a:t> impact </a:t>
            </a:r>
            <a:r>
              <a:rPr lang="fr-BE" dirty="0" err="1">
                <a:cs typeface="Times New Roman" panose="02020603050405020304" pitchFamily="18" charset="0"/>
              </a:rPr>
              <a:t>study</a:t>
            </a:r>
            <a:r>
              <a:rPr lang="fr-BE" dirty="0"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DD269DD-850F-4C10-B371-17AF7EE35450}"/>
              </a:ext>
            </a:extLst>
          </p:cNvPr>
          <p:cNvSpPr txBox="1"/>
          <p:nvPr/>
        </p:nvSpPr>
        <p:spPr>
          <a:xfrm>
            <a:off x="9459454" y="6238633"/>
            <a:ext cx="65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1"/>
                </a:solidFill>
                <a:cs typeface="Times New Roman" panose="02020603050405020304" pitchFamily="18" charset="0"/>
              </a:rPr>
              <a:t>WP7</a:t>
            </a:r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53ED9A9A-5AA6-4A59-BA7F-FBCEFC3318E5}"/>
              </a:ext>
            </a:extLst>
          </p:cNvPr>
          <p:cNvSpPr/>
          <p:nvPr/>
        </p:nvSpPr>
        <p:spPr>
          <a:xfrm>
            <a:off x="2282682" y="6178506"/>
            <a:ext cx="1388472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cs typeface="Times New Roman" panose="02020603050405020304" pitchFamily="18" charset="0"/>
              </a:rPr>
              <a:t>Bioethanol</a:t>
            </a:r>
            <a:endParaRPr lang="fr-BE" dirty="0"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C4F503-CC84-4D8C-AC20-EB1AD308FC03}"/>
              </a:ext>
            </a:extLst>
          </p:cNvPr>
          <p:cNvSpPr/>
          <p:nvPr/>
        </p:nvSpPr>
        <p:spPr>
          <a:xfrm>
            <a:off x="125386" y="6174697"/>
            <a:ext cx="1388472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cs typeface="Times New Roman" panose="02020603050405020304" pitchFamily="18" charset="0"/>
              </a:rPr>
              <a:t>Biodiesel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C1C382-BB00-4CCA-AAFD-3C40FCEE8F91}"/>
              </a:ext>
            </a:extLst>
          </p:cNvPr>
          <p:cNvSpPr/>
          <p:nvPr/>
        </p:nvSpPr>
        <p:spPr>
          <a:xfrm>
            <a:off x="1387608" y="4836300"/>
            <a:ext cx="1388472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cs typeface="Times New Roman" panose="02020603050405020304" pitchFamily="18" charset="0"/>
              </a:rPr>
              <a:t>Kerosene</a:t>
            </a:r>
            <a:endParaRPr lang="fr-BE" dirty="0"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DE74F9-F307-46B1-AA08-D8816FCBE36D}"/>
              </a:ext>
            </a:extLst>
          </p:cNvPr>
          <p:cNvSpPr/>
          <p:nvPr/>
        </p:nvSpPr>
        <p:spPr>
          <a:xfrm>
            <a:off x="1387608" y="5211319"/>
            <a:ext cx="1388472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cs typeface="Times New Roman" panose="02020603050405020304" pitchFamily="18" charset="0"/>
              </a:rPr>
              <a:t>Diesel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BAF9E71-0C55-417C-A71E-1121465E9B86}"/>
              </a:ext>
            </a:extLst>
          </p:cNvPr>
          <p:cNvSpPr/>
          <p:nvPr/>
        </p:nvSpPr>
        <p:spPr>
          <a:xfrm>
            <a:off x="1387608" y="5574964"/>
            <a:ext cx="1388472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cs typeface="Times New Roman" panose="02020603050405020304" pitchFamily="18" charset="0"/>
              </a:rPr>
              <a:t>Gasoline</a:t>
            </a:r>
            <a:endParaRPr lang="fr-BE" dirty="0">
              <a:cs typeface="Times New Roman" panose="02020603050405020304" pitchFamily="18" charset="0"/>
            </a:endParaRPr>
          </a:p>
        </p:txBody>
      </p:sp>
      <p:cxnSp>
        <p:nvCxnSpPr>
          <p:cNvPr id="2058" name="Connecteur droit avec flèche 2057">
            <a:extLst>
              <a:ext uri="{FF2B5EF4-FFF2-40B4-BE49-F238E27FC236}">
                <a16:creationId xmlns:a16="http://schemas.microsoft.com/office/drawing/2014/main" id="{6535B918-48C9-4453-BFC8-E267157D487D}"/>
              </a:ext>
            </a:extLst>
          </p:cNvPr>
          <p:cNvCxnSpPr>
            <a:cxnSpLocks/>
          </p:cNvCxnSpPr>
          <p:nvPr/>
        </p:nvCxnSpPr>
        <p:spPr>
          <a:xfrm flipH="1">
            <a:off x="818977" y="4352330"/>
            <a:ext cx="645" cy="17974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3DFDDE87-4F7D-4E76-A35F-54B3BA25C911}"/>
              </a:ext>
            </a:extLst>
          </p:cNvPr>
          <p:cNvCxnSpPr>
            <a:cxnSpLocks/>
            <a:stCxn id="27" idx="1"/>
            <a:endCxn id="2056" idx="3"/>
          </p:cNvCxnSpPr>
          <p:nvPr/>
        </p:nvCxnSpPr>
        <p:spPr>
          <a:xfrm flipH="1">
            <a:off x="3671154" y="6350496"/>
            <a:ext cx="615417" cy="126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6C0742B8-6550-4296-96F9-C29A5BA8655A}"/>
              </a:ext>
            </a:extLst>
          </p:cNvPr>
          <p:cNvCxnSpPr>
            <a:cxnSpLocks/>
          </p:cNvCxnSpPr>
          <p:nvPr/>
        </p:nvCxnSpPr>
        <p:spPr>
          <a:xfrm flipH="1">
            <a:off x="2776080" y="5695482"/>
            <a:ext cx="18333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0" name="Connecteur : en angle 2069">
            <a:extLst>
              <a:ext uri="{FF2B5EF4-FFF2-40B4-BE49-F238E27FC236}">
                <a16:creationId xmlns:a16="http://schemas.microsoft.com/office/drawing/2014/main" id="{BA00051F-D873-4E08-AA2F-524BBEB642EE}"/>
              </a:ext>
            </a:extLst>
          </p:cNvPr>
          <p:cNvCxnSpPr>
            <a:stCxn id="25" idx="2"/>
            <a:endCxn id="52" idx="3"/>
          </p:cNvCxnSpPr>
          <p:nvPr/>
        </p:nvCxnSpPr>
        <p:spPr>
          <a:xfrm rot="5400000">
            <a:off x="2711342" y="4694067"/>
            <a:ext cx="766656" cy="63718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1" name="ZoneTexte 2070">
            <a:extLst>
              <a:ext uri="{FF2B5EF4-FFF2-40B4-BE49-F238E27FC236}">
                <a16:creationId xmlns:a16="http://schemas.microsoft.com/office/drawing/2014/main" id="{9CB15D17-9C57-4102-9230-A35CDEF4CEAB}"/>
              </a:ext>
            </a:extLst>
          </p:cNvPr>
          <p:cNvSpPr txBox="1"/>
          <p:nvPr/>
        </p:nvSpPr>
        <p:spPr>
          <a:xfrm>
            <a:off x="4571031" y="1971935"/>
            <a:ext cx="237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Feedstock</a:t>
            </a:r>
            <a:r>
              <a:rPr lang="fr-BE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 for </a:t>
            </a:r>
            <a:r>
              <a:rPr lang="fr-BE" dirty="0" err="1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microalgal</a:t>
            </a:r>
            <a:r>
              <a:rPr lang="fr-BE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fr-BE" dirty="0" err="1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growth</a:t>
            </a:r>
            <a:endParaRPr lang="fr-BE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11E187-A9AA-4AD4-9E99-F4766EF0B813}"/>
              </a:ext>
            </a:extLst>
          </p:cNvPr>
          <p:cNvSpPr txBox="1"/>
          <p:nvPr/>
        </p:nvSpPr>
        <p:spPr>
          <a:xfrm rot="16200000">
            <a:off x="10003" y="5067132"/>
            <a:ext cx="1359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>
                <a:cs typeface="Times New Roman" panose="02020603050405020304" pitchFamily="18" charset="0"/>
              </a:rPr>
              <a:t>Transesterification</a:t>
            </a:r>
            <a:endParaRPr lang="fr-BE" sz="1200" dirty="0">
              <a:cs typeface="Times New Roman" panose="02020603050405020304" pitchFamily="18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BE1387D4-ECD0-43E4-AE52-8013645EF4EF}"/>
              </a:ext>
            </a:extLst>
          </p:cNvPr>
          <p:cNvSpPr txBox="1">
            <a:spLocks/>
          </p:cNvSpPr>
          <p:nvPr/>
        </p:nvSpPr>
        <p:spPr>
          <a:xfrm>
            <a:off x="406400" y="216440"/>
            <a:ext cx="11369962" cy="64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cs typeface="Times New Roman" panose="02020603050405020304" pitchFamily="18" charset="0"/>
              </a:rPr>
              <a:t>Objective of </a:t>
            </a:r>
            <a:r>
              <a:rPr lang="en-US" sz="3600" dirty="0" err="1">
                <a:cs typeface="Times New Roman" panose="02020603050405020304" pitchFamily="18" charset="0"/>
              </a:rPr>
              <a:t>WorkPackage</a:t>
            </a:r>
            <a:r>
              <a:rPr lang="en-US" sz="3600" dirty="0">
                <a:cs typeface="Times New Roman" panose="02020603050405020304" pitchFamily="18" charset="0"/>
              </a:rPr>
              <a:t> 1 : microalgae based biomass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E3154DE-C867-4A1A-A866-714C931BD64C}"/>
              </a:ext>
            </a:extLst>
          </p:cNvPr>
          <p:cNvSpPr/>
          <p:nvPr/>
        </p:nvSpPr>
        <p:spPr>
          <a:xfrm>
            <a:off x="858867" y="1262821"/>
            <a:ext cx="2960170" cy="16822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D208EF-6371-4C7E-A9EB-9D0F394BF989}"/>
              </a:ext>
            </a:extLst>
          </p:cNvPr>
          <p:cNvSpPr txBox="1">
            <a:spLocks/>
          </p:cNvSpPr>
          <p:nvPr/>
        </p:nvSpPr>
        <p:spPr>
          <a:xfrm>
            <a:off x="411019" y="197967"/>
            <a:ext cx="11369962" cy="64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cs typeface="Times New Roman" panose="02020603050405020304" pitchFamily="18" charset="0"/>
              </a:rPr>
              <a:t>Why to study microalgae to produce biofuel? </a:t>
            </a:r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36B3B4C6-469A-482D-8C58-209CFADC5D48}"/>
              </a:ext>
            </a:extLst>
          </p:cNvPr>
          <p:cNvSpPr/>
          <p:nvPr/>
        </p:nvSpPr>
        <p:spPr>
          <a:xfrm>
            <a:off x="4362921" y="3544410"/>
            <a:ext cx="666900" cy="625533"/>
          </a:xfrm>
          <a:custGeom>
            <a:avLst/>
            <a:gdLst>
              <a:gd name="connsiteX0" fmla="*/ 324455 w 666900"/>
              <a:gd name="connsiteY0" fmla="*/ 29366 h 625533"/>
              <a:gd name="connsiteX1" fmla="*/ 195145 w 666900"/>
              <a:gd name="connsiteY1" fmla="*/ 75548 h 625533"/>
              <a:gd name="connsiteX2" fmla="*/ 75073 w 666900"/>
              <a:gd name="connsiteY2" fmla="*/ 232566 h 625533"/>
              <a:gd name="connsiteX3" fmla="*/ 10418 w 666900"/>
              <a:gd name="connsiteY3" fmla="*/ 565075 h 625533"/>
              <a:gd name="connsiteX4" fmla="*/ 296745 w 666900"/>
              <a:gd name="connsiteY4" fmla="*/ 620493 h 625533"/>
              <a:gd name="connsiteX5" fmla="*/ 555364 w 666900"/>
              <a:gd name="connsiteY5" fmla="*/ 500420 h 625533"/>
              <a:gd name="connsiteX6" fmla="*/ 666200 w 666900"/>
              <a:gd name="connsiteY6" fmla="*/ 306457 h 625533"/>
              <a:gd name="connsiteX7" fmla="*/ 509182 w 666900"/>
              <a:gd name="connsiteY7" fmla="*/ 167911 h 625533"/>
              <a:gd name="connsiteX8" fmla="*/ 426055 w 666900"/>
              <a:gd name="connsiteY8" fmla="*/ 1657 h 625533"/>
              <a:gd name="connsiteX9" fmla="*/ 176673 w 666900"/>
              <a:gd name="connsiteY9" fmla="*/ 84784 h 62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900" h="625533">
                <a:moveTo>
                  <a:pt x="324455" y="29366"/>
                </a:moveTo>
                <a:cubicBezTo>
                  <a:pt x="280582" y="35523"/>
                  <a:pt x="236709" y="41681"/>
                  <a:pt x="195145" y="75548"/>
                </a:cubicBezTo>
                <a:cubicBezTo>
                  <a:pt x="153581" y="109415"/>
                  <a:pt x="105861" y="150978"/>
                  <a:pt x="75073" y="232566"/>
                </a:cubicBezTo>
                <a:cubicBezTo>
                  <a:pt x="44285" y="314154"/>
                  <a:pt x="-26527" y="500420"/>
                  <a:pt x="10418" y="565075"/>
                </a:cubicBezTo>
                <a:cubicBezTo>
                  <a:pt x="47363" y="629730"/>
                  <a:pt x="205921" y="631269"/>
                  <a:pt x="296745" y="620493"/>
                </a:cubicBezTo>
                <a:cubicBezTo>
                  <a:pt x="387569" y="609717"/>
                  <a:pt x="493788" y="552759"/>
                  <a:pt x="555364" y="500420"/>
                </a:cubicBezTo>
                <a:cubicBezTo>
                  <a:pt x="616940" y="448081"/>
                  <a:pt x="673897" y="361875"/>
                  <a:pt x="666200" y="306457"/>
                </a:cubicBezTo>
                <a:cubicBezTo>
                  <a:pt x="658503" y="251039"/>
                  <a:pt x="549206" y="218711"/>
                  <a:pt x="509182" y="167911"/>
                </a:cubicBezTo>
                <a:cubicBezTo>
                  <a:pt x="469158" y="117111"/>
                  <a:pt x="481473" y="15511"/>
                  <a:pt x="426055" y="1657"/>
                </a:cubicBezTo>
                <a:cubicBezTo>
                  <a:pt x="370637" y="-12198"/>
                  <a:pt x="216697" y="64772"/>
                  <a:pt x="176673" y="84784"/>
                </a:cubicBezTo>
              </a:path>
            </a:pathLst>
          </a:custGeom>
          <a:gradFill flip="none" rotWithShape="1">
            <a:gsLst>
              <a:gs pos="20000">
                <a:srgbClr val="7AA35F"/>
              </a:gs>
              <a:gs pos="58000">
                <a:schemeClr val="accent6">
                  <a:lumMod val="67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B79508AA-DCFB-4EE9-8276-973666BF9258}"/>
              </a:ext>
            </a:extLst>
          </p:cNvPr>
          <p:cNvSpPr/>
          <p:nvPr/>
        </p:nvSpPr>
        <p:spPr>
          <a:xfrm>
            <a:off x="4865596" y="3176460"/>
            <a:ext cx="166303" cy="508000"/>
          </a:xfrm>
          <a:custGeom>
            <a:avLst/>
            <a:gdLst>
              <a:gd name="connsiteX0" fmla="*/ 0 w 166303"/>
              <a:gd name="connsiteY0" fmla="*/ 508000 h 508000"/>
              <a:gd name="connsiteX1" fmla="*/ 64654 w 166303"/>
              <a:gd name="connsiteY1" fmla="*/ 332509 h 508000"/>
              <a:gd name="connsiteX2" fmla="*/ 46181 w 166303"/>
              <a:gd name="connsiteY2" fmla="*/ 277091 h 508000"/>
              <a:gd name="connsiteX3" fmla="*/ 36945 w 166303"/>
              <a:gd name="connsiteY3" fmla="*/ 249382 h 508000"/>
              <a:gd name="connsiteX4" fmla="*/ 27709 w 166303"/>
              <a:gd name="connsiteY4" fmla="*/ 221673 h 508000"/>
              <a:gd name="connsiteX5" fmla="*/ 36945 w 166303"/>
              <a:gd name="connsiteY5" fmla="*/ 138545 h 508000"/>
              <a:gd name="connsiteX6" fmla="*/ 64654 w 166303"/>
              <a:gd name="connsiteY6" fmla="*/ 110836 h 508000"/>
              <a:gd name="connsiteX7" fmla="*/ 120072 w 166303"/>
              <a:gd name="connsiteY7" fmla="*/ 92364 h 508000"/>
              <a:gd name="connsiteX8" fmla="*/ 147781 w 166303"/>
              <a:gd name="connsiteY8" fmla="*/ 73891 h 508000"/>
              <a:gd name="connsiteX9" fmla="*/ 166254 w 166303"/>
              <a:gd name="connsiteY9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303" h="508000">
                <a:moveTo>
                  <a:pt x="0" y="508000"/>
                </a:moveTo>
                <a:cubicBezTo>
                  <a:pt x="21551" y="449503"/>
                  <a:pt x="52428" y="393639"/>
                  <a:pt x="64654" y="332509"/>
                </a:cubicBezTo>
                <a:cubicBezTo>
                  <a:pt x="68473" y="313415"/>
                  <a:pt x="52339" y="295564"/>
                  <a:pt x="46181" y="277091"/>
                </a:cubicBezTo>
                <a:lnTo>
                  <a:pt x="36945" y="249382"/>
                </a:lnTo>
                <a:lnTo>
                  <a:pt x="27709" y="221673"/>
                </a:lnTo>
                <a:cubicBezTo>
                  <a:pt x="30788" y="193964"/>
                  <a:pt x="28129" y="164994"/>
                  <a:pt x="36945" y="138545"/>
                </a:cubicBezTo>
                <a:cubicBezTo>
                  <a:pt x="41076" y="126153"/>
                  <a:pt x="53236" y="117179"/>
                  <a:pt x="64654" y="110836"/>
                </a:cubicBezTo>
                <a:cubicBezTo>
                  <a:pt x="81675" y="101380"/>
                  <a:pt x="120072" y="92364"/>
                  <a:pt x="120072" y="92364"/>
                </a:cubicBezTo>
                <a:cubicBezTo>
                  <a:pt x="129308" y="86206"/>
                  <a:pt x="141898" y="83304"/>
                  <a:pt x="147781" y="73891"/>
                </a:cubicBezTo>
                <a:cubicBezTo>
                  <a:pt x="168201" y="41219"/>
                  <a:pt x="166254" y="28905"/>
                  <a:pt x="166254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4">
            <a:extLst>
              <a:ext uri="{FF2B5EF4-FFF2-40B4-BE49-F238E27FC236}">
                <a16:creationId xmlns:a16="http://schemas.microsoft.com/office/drawing/2014/main" id="{1839A1B0-F301-4941-A7CD-021CA42DA284}"/>
              </a:ext>
            </a:extLst>
          </p:cNvPr>
          <p:cNvSpPr/>
          <p:nvPr/>
        </p:nvSpPr>
        <p:spPr>
          <a:xfrm>
            <a:off x="4874832" y="3239195"/>
            <a:ext cx="424873" cy="436029"/>
          </a:xfrm>
          <a:custGeom>
            <a:avLst/>
            <a:gdLst>
              <a:gd name="connsiteX0" fmla="*/ 0 w 424873"/>
              <a:gd name="connsiteY0" fmla="*/ 436029 h 436029"/>
              <a:gd name="connsiteX1" fmla="*/ 221673 w 424873"/>
              <a:gd name="connsiteY1" fmla="*/ 242065 h 436029"/>
              <a:gd name="connsiteX2" fmla="*/ 184727 w 424873"/>
              <a:gd name="connsiteY2" fmla="*/ 149701 h 436029"/>
              <a:gd name="connsiteX3" fmla="*/ 175491 w 424873"/>
              <a:gd name="connsiteY3" fmla="*/ 121992 h 436029"/>
              <a:gd name="connsiteX4" fmla="*/ 203200 w 424873"/>
              <a:gd name="connsiteY4" fmla="*/ 94283 h 436029"/>
              <a:gd name="connsiteX5" fmla="*/ 249382 w 424873"/>
              <a:gd name="connsiteY5" fmla="*/ 48101 h 436029"/>
              <a:gd name="connsiteX6" fmla="*/ 267855 w 424873"/>
              <a:gd name="connsiteY6" fmla="*/ 20392 h 436029"/>
              <a:gd name="connsiteX7" fmla="*/ 424873 w 424873"/>
              <a:gd name="connsiteY7" fmla="*/ 1919 h 43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873" h="436029">
                <a:moveTo>
                  <a:pt x="0" y="436029"/>
                </a:moveTo>
                <a:cubicBezTo>
                  <a:pt x="73891" y="371374"/>
                  <a:pt x="161935" y="319985"/>
                  <a:pt x="221673" y="242065"/>
                </a:cubicBezTo>
                <a:cubicBezTo>
                  <a:pt x="276241" y="170890"/>
                  <a:pt x="216227" y="160202"/>
                  <a:pt x="184727" y="149701"/>
                </a:cubicBezTo>
                <a:cubicBezTo>
                  <a:pt x="181648" y="140465"/>
                  <a:pt x="172412" y="131228"/>
                  <a:pt x="175491" y="121992"/>
                </a:cubicBezTo>
                <a:cubicBezTo>
                  <a:pt x="179622" y="109600"/>
                  <a:pt x="194838" y="104318"/>
                  <a:pt x="203200" y="94283"/>
                </a:cubicBezTo>
                <a:cubicBezTo>
                  <a:pt x="241685" y="48101"/>
                  <a:pt x="198582" y="81968"/>
                  <a:pt x="249382" y="48101"/>
                </a:cubicBezTo>
                <a:cubicBezTo>
                  <a:pt x="255540" y="38865"/>
                  <a:pt x="258442" y="26275"/>
                  <a:pt x="267855" y="20392"/>
                </a:cubicBezTo>
                <a:cubicBezTo>
                  <a:pt x="314547" y="-8791"/>
                  <a:pt x="374857" y="1919"/>
                  <a:pt x="424873" y="191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6">
            <a:extLst>
              <a:ext uri="{FF2B5EF4-FFF2-40B4-BE49-F238E27FC236}">
                <a16:creationId xmlns:a16="http://schemas.microsoft.com/office/drawing/2014/main" id="{823DCE54-5186-4E42-A5FE-270A7E4B10CC}"/>
              </a:ext>
            </a:extLst>
          </p:cNvPr>
          <p:cNvSpPr/>
          <p:nvPr/>
        </p:nvSpPr>
        <p:spPr>
          <a:xfrm>
            <a:off x="4865588" y="3555151"/>
            <a:ext cx="489528" cy="157019"/>
          </a:xfrm>
          <a:custGeom>
            <a:avLst/>
            <a:gdLst>
              <a:gd name="connsiteX0" fmla="*/ 0 w 489528"/>
              <a:gd name="connsiteY0" fmla="*/ 129309 h 157019"/>
              <a:gd name="connsiteX1" fmla="*/ 92364 w 489528"/>
              <a:gd name="connsiteY1" fmla="*/ 157019 h 157019"/>
              <a:gd name="connsiteX2" fmla="*/ 193964 w 489528"/>
              <a:gd name="connsiteY2" fmla="*/ 147782 h 157019"/>
              <a:gd name="connsiteX3" fmla="*/ 203200 w 489528"/>
              <a:gd name="connsiteY3" fmla="*/ 120073 h 157019"/>
              <a:gd name="connsiteX4" fmla="*/ 221673 w 489528"/>
              <a:gd name="connsiteY4" fmla="*/ 46182 h 157019"/>
              <a:gd name="connsiteX5" fmla="*/ 277091 w 489528"/>
              <a:gd name="connsiteY5" fmla="*/ 27709 h 157019"/>
              <a:gd name="connsiteX6" fmla="*/ 332509 w 489528"/>
              <a:gd name="connsiteY6" fmla="*/ 36946 h 157019"/>
              <a:gd name="connsiteX7" fmla="*/ 360219 w 489528"/>
              <a:gd name="connsiteY7" fmla="*/ 55419 h 157019"/>
              <a:gd name="connsiteX8" fmla="*/ 387928 w 489528"/>
              <a:gd name="connsiteY8" fmla="*/ 64655 h 157019"/>
              <a:gd name="connsiteX9" fmla="*/ 452582 w 489528"/>
              <a:gd name="connsiteY9" fmla="*/ 55419 h 157019"/>
              <a:gd name="connsiteX10" fmla="*/ 480291 w 489528"/>
              <a:gd name="connsiteY10" fmla="*/ 27709 h 157019"/>
              <a:gd name="connsiteX11" fmla="*/ 489528 w 489528"/>
              <a:gd name="connsiteY11" fmla="*/ 0 h 15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528" h="157019">
                <a:moveTo>
                  <a:pt x="0" y="129309"/>
                </a:moveTo>
                <a:cubicBezTo>
                  <a:pt x="27784" y="140423"/>
                  <a:pt x="61146" y="157019"/>
                  <a:pt x="92364" y="157019"/>
                </a:cubicBezTo>
                <a:cubicBezTo>
                  <a:pt x="126370" y="157019"/>
                  <a:pt x="160097" y="150861"/>
                  <a:pt x="193964" y="147782"/>
                </a:cubicBezTo>
                <a:cubicBezTo>
                  <a:pt x="197043" y="138546"/>
                  <a:pt x="200638" y="129466"/>
                  <a:pt x="203200" y="120073"/>
                </a:cubicBezTo>
                <a:cubicBezTo>
                  <a:pt x="209880" y="95579"/>
                  <a:pt x="197588" y="54211"/>
                  <a:pt x="221673" y="46182"/>
                </a:cubicBezTo>
                <a:lnTo>
                  <a:pt x="277091" y="27709"/>
                </a:lnTo>
                <a:cubicBezTo>
                  <a:pt x="295564" y="30788"/>
                  <a:pt x="314743" y="31024"/>
                  <a:pt x="332509" y="36946"/>
                </a:cubicBezTo>
                <a:cubicBezTo>
                  <a:pt x="343040" y="40457"/>
                  <a:pt x="350290" y="50455"/>
                  <a:pt x="360219" y="55419"/>
                </a:cubicBezTo>
                <a:cubicBezTo>
                  <a:pt x="368927" y="59773"/>
                  <a:pt x="378692" y="61576"/>
                  <a:pt x="387928" y="64655"/>
                </a:cubicBezTo>
                <a:cubicBezTo>
                  <a:pt x="409479" y="61576"/>
                  <a:pt x="432369" y="63504"/>
                  <a:pt x="452582" y="55419"/>
                </a:cubicBezTo>
                <a:cubicBezTo>
                  <a:pt x="464710" y="50568"/>
                  <a:pt x="473045" y="38578"/>
                  <a:pt x="480291" y="27709"/>
                </a:cubicBezTo>
                <a:cubicBezTo>
                  <a:pt x="485692" y="19608"/>
                  <a:pt x="489528" y="0"/>
                  <a:pt x="489528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B53BDF-4710-48CD-B243-3BA012888BDA}"/>
              </a:ext>
            </a:extLst>
          </p:cNvPr>
          <p:cNvSpPr txBox="1"/>
          <p:nvPr/>
        </p:nvSpPr>
        <p:spPr>
          <a:xfrm>
            <a:off x="5364352" y="3672510"/>
            <a:ext cx="74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2CD4C0-5CAD-4B8C-AFEE-67E8FA04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22" y="3239195"/>
            <a:ext cx="938355" cy="99167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4CD12C-F686-4FA7-886F-FB7A2F72CCF5}"/>
              </a:ext>
            </a:extLst>
          </p:cNvPr>
          <p:cNvSpPr/>
          <p:nvPr/>
        </p:nvSpPr>
        <p:spPr>
          <a:xfrm>
            <a:off x="3977196" y="2849732"/>
            <a:ext cx="3027286" cy="1784412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D43441-CEE9-473B-BF4E-97A6CF9764AF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101483" y="2521258"/>
            <a:ext cx="319049" cy="58979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164880-408A-444D-A7FD-84AB8B6A74A0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338004" y="3741938"/>
            <a:ext cx="63919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DE7795-92A6-407E-B18C-3EEFF9350C1D}"/>
              </a:ext>
            </a:extLst>
          </p:cNvPr>
          <p:cNvCxnSpPr>
            <a:cxnSpLocks/>
          </p:cNvCxnSpPr>
          <p:nvPr/>
        </p:nvCxnSpPr>
        <p:spPr>
          <a:xfrm flipH="1">
            <a:off x="4101483" y="4365219"/>
            <a:ext cx="319596" cy="57414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B6D56A-7FDA-43DD-930A-73C3AA755CA3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6561146" y="4372823"/>
            <a:ext cx="372314" cy="56653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B5E71FF-5A09-4C98-8208-7D7B757D8096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7004482" y="3741938"/>
            <a:ext cx="63919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1B076F2-B23B-4858-A3ED-659845C65DA8}"/>
              </a:ext>
            </a:extLst>
          </p:cNvPr>
          <p:cNvCxnSpPr>
            <a:cxnSpLocks/>
            <a:stCxn id="13" idx="7"/>
          </p:cNvCxnSpPr>
          <p:nvPr/>
        </p:nvCxnSpPr>
        <p:spPr>
          <a:xfrm flipV="1">
            <a:off x="6561146" y="2521258"/>
            <a:ext cx="443336" cy="58979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9D04C92-F91A-418E-99FF-7E9A2FB7A808}"/>
              </a:ext>
            </a:extLst>
          </p:cNvPr>
          <p:cNvSpPr/>
          <p:nvPr/>
        </p:nvSpPr>
        <p:spPr>
          <a:xfrm>
            <a:off x="1069492" y="2151926"/>
            <a:ext cx="3191515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fr-BE" dirty="0"/>
              <a:t>No </a:t>
            </a:r>
            <a:r>
              <a:rPr lang="fr-BE" dirty="0" err="1"/>
              <a:t>need</a:t>
            </a:r>
            <a:r>
              <a:rPr lang="fr-BE" dirty="0"/>
              <a:t> of arable lands to </a:t>
            </a:r>
            <a:r>
              <a:rPr lang="fr-BE" dirty="0" err="1"/>
              <a:t>grow</a:t>
            </a:r>
            <a:endParaRPr lang="fr-BE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BC2F326-9421-4018-89F2-60A5614D3810}"/>
              </a:ext>
            </a:extLst>
          </p:cNvPr>
          <p:cNvSpPr/>
          <p:nvPr/>
        </p:nvSpPr>
        <p:spPr>
          <a:xfrm>
            <a:off x="6782814" y="2151926"/>
            <a:ext cx="4393447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fr-BE" dirty="0"/>
              <a:t>Can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cultivated</a:t>
            </a:r>
            <a:r>
              <a:rPr lang="fr-BE" dirty="0"/>
              <a:t> in </a:t>
            </a:r>
            <a:r>
              <a:rPr lang="fr-BE" dirty="0" err="1"/>
              <a:t>seawater</a:t>
            </a:r>
            <a:r>
              <a:rPr lang="fr-BE" dirty="0"/>
              <a:t> or </a:t>
            </a:r>
            <a:r>
              <a:rPr lang="fr-BE" dirty="0" err="1"/>
              <a:t>wastewater</a:t>
            </a:r>
            <a:r>
              <a:rPr lang="fr-BE" dirty="0"/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0ACC5B4-3AE9-4F38-AA2D-C57D2DC77D89}"/>
              </a:ext>
            </a:extLst>
          </p:cNvPr>
          <p:cNvSpPr/>
          <p:nvPr/>
        </p:nvSpPr>
        <p:spPr>
          <a:xfrm>
            <a:off x="7626552" y="3564161"/>
            <a:ext cx="309065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fr-BE" dirty="0"/>
              <a:t>High </a:t>
            </a:r>
            <a:r>
              <a:rPr lang="fr-BE" dirty="0" err="1"/>
              <a:t>photosynthetic</a:t>
            </a:r>
            <a:r>
              <a:rPr lang="fr-BE" dirty="0"/>
              <a:t> </a:t>
            </a:r>
            <a:r>
              <a:rPr lang="fr-BE" dirty="0" err="1"/>
              <a:t>efficiency</a:t>
            </a:r>
            <a:r>
              <a:rPr lang="fr-BE" dirty="0"/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908D38-6EA9-4828-A3F1-E4B10011B898}"/>
              </a:ext>
            </a:extLst>
          </p:cNvPr>
          <p:cNvSpPr/>
          <p:nvPr/>
        </p:nvSpPr>
        <p:spPr>
          <a:xfrm>
            <a:off x="6724958" y="4939359"/>
            <a:ext cx="3021020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fr-BE" dirty="0"/>
              <a:t>No </a:t>
            </a:r>
            <a:r>
              <a:rPr lang="fr-BE" dirty="0" err="1"/>
              <a:t>lignin</a:t>
            </a:r>
            <a:r>
              <a:rPr lang="fr-BE" dirty="0"/>
              <a:t> </a:t>
            </a:r>
            <a:r>
              <a:rPr lang="fr-BE" dirty="0" err="1"/>
              <a:t>within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</a:t>
            </a:r>
            <a:r>
              <a:rPr lang="fr-BE" dirty="0" err="1"/>
              <a:t>cell</a:t>
            </a:r>
            <a:r>
              <a:rPr lang="fr-BE" dirty="0"/>
              <a:t> </a:t>
            </a:r>
            <a:r>
              <a:rPr lang="fr-BE" dirty="0" err="1"/>
              <a:t>wall</a:t>
            </a:r>
            <a:r>
              <a:rPr lang="fr-BE" dirty="0"/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DEDBAE-D392-4EFF-9259-FACD46723116}"/>
              </a:ext>
            </a:extLst>
          </p:cNvPr>
          <p:cNvSpPr/>
          <p:nvPr/>
        </p:nvSpPr>
        <p:spPr>
          <a:xfrm>
            <a:off x="663912" y="3564161"/>
            <a:ext cx="267201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fr-BE" dirty="0"/>
              <a:t>High </a:t>
            </a:r>
            <a:r>
              <a:rPr lang="fr-BE" dirty="0" err="1"/>
              <a:t>biomass</a:t>
            </a:r>
            <a:r>
              <a:rPr lang="fr-BE" dirty="0"/>
              <a:t> </a:t>
            </a:r>
            <a:r>
              <a:rPr lang="fr-BE" dirty="0" err="1"/>
              <a:t>productivity</a:t>
            </a:r>
            <a:r>
              <a:rPr lang="fr-BE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7B80FE-9C7E-44C8-9846-E2F4350BFDC3}"/>
              </a:ext>
            </a:extLst>
          </p:cNvPr>
          <p:cNvSpPr/>
          <p:nvPr/>
        </p:nvSpPr>
        <p:spPr>
          <a:xfrm>
            <a:off x="2363372" y="4920903"/>
            <a:ext cx="1897635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fr-BE" dirty="0"/>
              <a:t>High </a:t>
            </a:r>
            <a:r>
              <a:rPr lang="fr-BE" dirty="0" err="1"/>
              <a:t>lipid</a:t>
            </a:r>
            <a:r>
              <a:rPr lang="fr-BE" dirty="0"/>
              <a:t> content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E462F5-273A-409E-9528-6943287B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1443-7B12-46DB-AC2C-E0A7EC90D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BD7DB9C-E101-478E-BB82-4E1FCBE0A7AF}"/>
              </a:ext>
            </a:extLst>
          </p:cNvPr>
          <p:cNvSpPr txBox="1">
            <a:spLocks/>
          </p:cNvSpPr>
          <p:nvPr/>
        </p:nvSpPr>
        <p:spPr>
          <a:xfrm>
            <a:off x="411019" y="197967"/>
            <a:ext cx="11369962" cy="64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cs typeface="Times New Roman" panose="02020603050405020304" pitchFamily="18" charset="0"/>
              </a:rPr>
              <a:t>Objectives of the </a:t>
            </a:r>
            <a:r>
              <a:rPr lang="en-US" sz="3600" dirty="0" err="1">
                <a:cs typeface="Times New Roman" panose="02020603050405020304" pitchFamily="18" charset="0"/>
              </a:rPr>
              <a:t>WorkPackage</a:t>
            </a:r>
            <a:r>
              <a:rPr lang="en-US" sz="3600" dirty="0"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9" name="ZoneTexte 5">
            <a:extLst>
              <a:ext uri="{FF2B5EF4-FFF2-40B4-BE49-F238E27FC236}">
                <a16:creationId xmlns:a16="http://schemas.microsoft.com/office/drawing/2014/main" id="{A65DCB93-E435-440C-B058-8A21E222569B}"/>
              </a:ext>
            </a:extLst>
          </p:cNvPr>
          <p:cNvSpPr txBox="1"/>
          <p:nvPr/>
        </p:nvSpPr>
        <p:spPr>
          <a:xfrm>
            <a:off x="482717" y="5371108"/>
            <a:ext cx="1129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cs typeface="Times New Roman" panose="02020603050405020304" pitchFamily="18" charset="0"/>
              </a:rPr>
              <a:t>« </a:t>
            </a:r>
            <a:r>
              <a:rPr lang="en-US" sz="2000" dirty="0">
                <a:cs typeface="Times New Roman" panose="02020603050405020304" pitchFamily="18" charset="0"/>
              </a:rPr>
              <a:t>Optimization of the growth of microalgae in the dark in the presence of organic carbon sources by genetic and physiological approaches</a:t>
            </a:r>
            <a:r>
              <a:rPr lang="en-US" sz="2000" dirty="0"/>
              <a:t> » </a:t>
            </a:r>
            <a:endParaRPr lang="fr-BE" sz="2000" dirty="0">
              <a:cs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122AB45-E294-422E-B84E-08453A19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3" y="2066163"/>
            <a:ext cx="3840431" cy="25663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6">
            <a:extLst>
              <a:ext uri="{FF2B5EF4-FFF2-40B4-BE49-F238E27FC236}">
                <a16:creationId xmlns:a16="http://schemas.microsoft.com/office/drawing/2014/main" id="{B7A263A3-FC73-432B-9C5D-0A98156386ED}"/>
              </a:ext>
            </a:extLst>
          </p:cNvPr>
          <p:cNvSpPr txBox="1"/>
          <p:nvPr/>
        </p:nvSpPr>
        <p:spPr>
          <a:xfrm>
            <a:off x="1208285" y="4632517"/>
            <a:ext cx="271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pond culture of </a:t>
            </a:r>
            <a:r>
              <a:rPr lang="fr-BE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microalgae</a:t>
            </a:r>
            <a:r>
              <a:rPr lang="fr-B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Image 12">
            <a:extLst>
              <a:ext uri="{FF2B5EF4-FFF2-40B4-BE49-F238E27FC236}">
                <a16:creationId xmlns:a16="http://schemas.microsoft.com/office/drawing/2014/main" id="{39DF6AAF-6309-4E66-B3B9-CF179E0C6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349" y="2684189"/>
            <a:ext cx="2282862" cy="2144184"/>
          </a:xfrm>
          <a:prstGeom prst="rect">
            <a:avLst/>
          </a:prstGeom>
        </p:spPr>
      </p:pic>
      <p:pic>
        <p:nvPicPr>
          <p:cNvPr id="24" name="Picture 4" descr="Cloud, clouds, rain clouds, sky clouds, sky clouds weather, weather clouds  icon - Download on Iconfinder">
            <a:extLst>
              <a:ext uri="{FF2B5EF4-FFF2-40B4-BE49-F238E27FC236}">
                <a16:creationId xmlns:a16="http://schemas.microsoft.com/office/drawing/2014/main" id="{42AD5D0C-50BA-41D7-86F2-F580C832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11" y="1867889"/>
            <a:ext cx="2127928" cy="198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igne de multiplication 13">
            <a:extLst>
              <a:ext uri="{FF2B5EF4-FFF2-40B4-BE49-F238E27FC236}">
                <a16:creationId xmlns:a16="http://schemas.microsoft.com/office/drawing/2014/main" id="{2257E894-C97F-4274-AD8D-32A251C5B239}"/>
              </a:ext>
            </a:extLst>
          </p:cNvPr>
          <p:cNvSpPr/>
          <p:nvPr/>
        </p:nvSpPr>
        <p:spPr>
          <a:xfrm>
            <a:off x="0" y="840509"/>
            <a:ext cx="5131595" cy="5015244"/>
          </a:xfrm>
          <a:prstGeom prst="mathMultiply">
            <a:avLst>
              <a:gd name="adj1" fmla="val 315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6" name="Connecteur droit avec flèche 15">
            <a:extLst>
              <a:ext uri="{FF2B5EF4-FFF2-40B4-BE49-F238E27FC236}">
                <a16:creationId xmlns:a16="http://schemas.microsoft.com/office/drawing/2014/main" id="{AF55F99C-7012-43C2-BD31-E471D7FB1AA6}"/>
              </a:ext>
            </a:extLst>
          </p:cNvPr>
          <p:cNvCxnSpPr/>
          <p:nvPr/>
        </p:nvCxnSpPr>
        <p:spPr>
          <a:xfrm>
            <a:off x="7725575" y="3462935"/>
            <a:ext cx="76215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16">
            <a:extLst>
              <a:ext uri="{FF2B5EF4-FFF2-40B4-BE49-F238E27FC236}">
                <a16:creationId xmlns:a16="http://schemas.microsoft.com/office/drawing/2014/main" id="{3640C783-F93E-4B90-AE14-64DE4854F012}"/>
              </a:ext>
            </a:extLst>
          </p:cNvPr>
          <p:cNvSpPr txBox="1"/>
          <p:nvPr/>
        </p:nvSpPr>
        <p:spPr>
          <a:xfrm>
            <a:off x="9306876" y="1919298"/>
            <a:ext cx="2124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>
                <a:cs typeface="Times New Roman" panose="02020603050405020304" pitchFamily="18" charset="0"/>
              </a:rPr>
              <a:t>Heterotrophy</a:t>
            </a:r>
            <a:endParaRPr lang="fr-BE" sz="2400" b="1" dirty="0"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67DAA88-74E1-4524-A1F9-0B6BF7607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8256" y="2424865"/>
            <a:ext cx="2960059" cy="20697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30" name="Connecteur droit avec flèche 15">
            <a:extLst>
              <a:ext uri="{FF2B5EF4-FFF2-40B4-BE49-F238E27FC236}">
                <a16:creationId xmlns:a16="http://schemas.microsoft.com/office/drawing/2014/main" id="{EE99BDE0-DA6B-4459-A651-4196619D857F}"/>
              </a:ext>
            </a:extLst>
          </p:cNvPr>
          <p:cNvCxnSpPr/>
          <p:nvPr/>
        </p:nvCxnSpPr>
        <p:spPr>
          <a:xfrm>
            <a:off x="4749637" y="3462935"/>
            <a:ext cx="76215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8B107F-BF07-4B25-8A01-938DAB69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7A3C-CC62-4E4D-9000-18FB43B9EE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D9C75CA-27DB-489B-9BAE-764AF3036641}"/>
              </a:ext>
            </a:extLst>
          </p:cNvPr>
          <p:cNvSpPr txBox="1"/>
          <p:nvPr/>
        </p:nvSpPr>
        <p:spPr>
          <a:xfrm>
            <a:off x="0" y="1980021"/>
            <a:ext cx="109727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 err="1">
                <a:cs typeface="Times New Roman" panose="02020603050405020304" pitchFamily="18" charset="0"/>
              </a:rPr>
              <a:t>Selection</a:t>
            </a:r>
            <a:r>
              <a:rPr lang="fr-BE" sz="2400" dirty="0">
                <a:cs typeface="Times New Roman" panose="02020603050405020304" pitchFamily="18" charset="0"/>
              </a:rPr>
              <a:t> of 3 </a:t>
            </a:r>
            <a:r>
              <a:rPr lang="fr-BE" sz="2400" dirty="0" err="1">
                <a:cs typeface="Times New Roman" panose="02020603050405020304" pitchFamily="18" charset="0"/>
              </a:rPr>
              <a:t>different</a:t>
            </a:r>
            <a:r>
              <a:rPr lang="fr-BE" sz="2400" dirty="0">
                <a:cs typeface="Times New Roman" panose="02020603050405020304" pitchFamily="18" charset="0"/>
              </a:rPr>
              <a:t> algal </a:t>
            </a:r>
            <a:r>
              <a:rPr lang="fr-BE" sz="2400" dirty="0" err="1">
                <a:cs typeface="Times New Roman" panose="02020603050405020304" pitchFamily="18" charset="0"/>
              </a:rPr>
              <a:t>strains</a:t>
            </a:r>
            <a:r>
              <a:rPr lang="fr-BE" sz="2400" dirty="0">
                <a:cs typeface="Times New Roman" panose="02020603050405020304" pitchFamily="18" charset="0"/>
              </a:rPr>
              <a:t> able to </a:t>
            </a:r>
            <a:r>
              <a:rPr lang="fr-BE" sz="2400" dirty="0" err="1">
                <a:cs typeface="Times New Roman" panose="02020603050405020304" pitchFamily="18" charset="0"/>
              </a:rPr>
              <a:t>grow</a:t>
            </a:r>
            <a:r>
              <a:rPr lang="fr-BE" sz="2400" dirty="0">
                <a:cs typeface="Times New Roman" panose="02020603050405020304" pitchFamily="18" charset="0"/>
              </a:rPr>
              <a:t> in </a:t>
            </a:r>
            <a:r>
              <a:rPr lang="fr-BE" sz="2400" dirty="0" err="1">
                <a:cs typeface="Times New Roman" panose="02020603050405020304" pitchFamily="18" charset="0"/>
              </a:rPr>
              <a:t>heterotrophy</a:t>
            </a:r>
            <a:endParaRPr lang="fr-BE" sz="2400" dirty="0"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cs typeface="Times New Roman" panose="02020603050405020304" pitchFamily="18" charset="0"/>
              </a:rPr>
              <a:t>Composition of </a:t>
            </a:r>
            <a:r>
              <a:rPr lang="fr-BE" sz="2400" dirty="0" err="1">
                <a:cs typeface="Times New Roman" panose="02020603050405020304" pitchFamily="18" charset="0"/>
              </a:rPr>
              <a:t>growth</a:t>
            </a:r>
            <a:r>
              <a:rPr lang="fr-BE" sz="2400" dirty="0">
                <a:cs typeface="Times New Roman" panose="02020603050405020304" pitchFamily="18" charset="0"/>
              </a:rPr>
              <a:t> media </a:t>
            </a:r>
            <a:r>
              <a:rPr lang="fr-BE" sz="2400" dirty="0" err="1">
                <a:cs typeface="Times New Roman" panose="02020603050405020304" pitchFamily="18" charset="0"/>
              </a:rPr>
              <a:t>containing</a:t>
            </a:r>
            <a:r>
              <a:rPr lang="fr-BE" sz="2400" dirty="0">
                <a:cs typeface="Times New Roman" panose="02020603050405020304" pitchFamily="18" charset="0"/>
              </a:rPr>
              <a:t> </a:t>
            </a:r>
            <a:r>
              <a:rPr lang="fr-BE" sz="2400" dirty="0" err="1">
                <a:cs typeface="Times New Roman" panose="02020603050405020304" pitchFamily="18" charset="0"/>
              </a:rPr>
              <a:t>different</a:t>
            </a:r>
            <a:r>
              <a:rPr lang="fr-BE" sz="2400" dirty="0">
                <a:cs typeface="Times New Roman" panose="02020603050405020304" pitchFamily="18" charset="0"/>
              </a:rPr>
              <a:t> </a:t>
            </a:r>
            <a:r>
              <a:rPr lang="fr-BE" sz="2400" dirty="0" err="1">
                <a:cs typeface="Times New Roman" panose="02020603050405020304" pitchFamily="18" charset="0"/>
              </a:rPr>
              <a:t>substrates</a:t>
            </a:r>
            <a:r>
              <a:rPr lang="fr-BE" sz="2400" dirty="0">
                <a:cs typeface="Times New Roman" panose="02020603050405020304" pitchFamily="18" charset="0"/>
              </a:rPr>
              <a:t> </a:t>
            </a:r>
            <a:r>
              <a:rPr lang="fr-BE" sz="2400" dirty="0" err="1">
                <a:cs typeface="Times New Roman" panose="02020603050405020304" pitchFamily="18" charset="0"/>
              </a:rPr>
              <a:t>such</a:t>
            </a:r>
            <a:r>
              <a:rPr lang="fr-BE" sz="2400" dirty="0">
                <a:cs typeface="Times New Roman" panose="02020603050405020304" pitchFamily="18" charset="0"/>
              </a:rPr>
              <a:t> as </a:t>
            </a:r>
            <a:r>
              <a:rPr lang="fr-BE" sz="2400" dirty="0" err="1">
                <a:cs typeface="Times New Roman" panose="02020603050405020304" pitchFamily="18" charset="0"/>
              </a:rPr>
              <a:t>hemicellulose</a:t>
            </a:r>
            <a:r>
              <a:rPr lang="fr-BE" sz="2400" dirty="0">
                <a:cs typeface="Times New Roman" panose="02020603050405020304" pitchFamily="18" charset="0"/>
              </a:rPr>
              <a:t> </a:t>
            </a:r>
            <a:r>
              <a:rPr lang="fr-BE" sz="2400" dirty="0" err="1">
                <a:cs typeface="Times New Roman" panose="02020603050405020304" pitchFamily="18" charset="0"/>
              </a:rPr>
              <a:t>hydrolysates</a:t>
            </a:r>
            <a:r>
              <a:rPr lang="fr-BE" sz="2400" dirty="0">
                <a:cs typeface="Times New Roman" panose="02020603050405020304" pitchFamily="18" charset="0"/>
              </a:rPr>
              <a:t>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cs typeface="Times New Roman" panose="02020603050405020304" pitchFamily="18" charset="0"/>
              </a:rPr>
              <a:t>Analyses of algal </a:t>
            </a:r>
            <a:r>
              <a:rPr lang="fr-BE" sz="2400" dirty="0" err="1">
                <a:cs typeface="Times New Roman" panose="02020603050405020304" pitchFamily="18" charset="0"/>
              </a:rPr>
              <a:t>growth</a:t>
            </a:r>
            <a:r>
              <a:rPr lang="fr-BE" sz="2400" dirty="0">
                <a:cs typeface="Times New Roman" panose="02020603050405020304" pitchFamily="18" charset="0"/>
              </a:rPr>
              <a:t> </a:t>
            </a:r>
            <a:r>
              <a:rPr lang="fr-BE" sz="2400" dirty="0" err="1">
                <a:cs typeface="Times New Roman" panose="02020603050405020304" pitchFamily="18" charset="0"/>
              </a:rPr>
              <a:t>parameters</a:t>
            </a:r>
            <a:r>
              <a:rPr lang="fr-BE" sz="2400" dirty="0">
                <a:cs typeface="Times New Roman" panose="02020603050405020304" pitchFamily="18" charset="0"/>
              </a:rPr>
              <a:t> and </a:t>
            </a:r>
            <a:r>
              <a:rPr lang="fr-BE" sz="2400" dirty="0" err="1">
                <a:cs typeface="Times New Roman" panose="02020603050405020304" pitchFamily="18" charset="0"/>
              </a:rPr>
              <a:t>biomass</a:t>
            </a:r>
            <a:r>
              <a:rPr lang="fr-BE" sz="2400" dirty="0">
                <a:cs typeface="Times New Roman" panose="02020603050405020304" pitchFamily="18" charset="0"/>
              </a:rPr>
              <a:t> content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 err="1">
                <a:cs typeface="Times New Roman" panose="02020603050405020304" pitchFamily="18" charset="0"/>
              </a:rPr>
              <a:t>Physiological</a:t>
            </a:r>
            <a:r>
              <a:rPr lang="fr-BE" sz="2400" dirty="0">
                <a:cs typeface="Times New Roman" panose="02020603050405020304" pitchFamily="18" charset="0"/>
              </a:rPr>
              <a:t> </a:t>
            </a:r>
            <a:r>
              <a:rPr lang="fr-BE" sz="2400" dirty="0" err="1">
                <a:cs typeface="Times New Roman" panose="02020603050405020304" pitchFamily="18" charset="0"/>
              </a:rPr>
              <a:t>approaches</a:t>
            </a:r>
            <a:r>
              <a:rPr lang="fr-BE" sz="2400" dirty="0">
                <a:cs typeface="Times New Roman" panose="02020603050405020304" pitchFamily="18" charset="0"/>
              </a:rPr>
              <a:t> to </a:t>
            </a:r>
            <a:r>
              <a:rPr lang="fr-BE" sz="2400" dirty="0" err="1">
                <a:cs typeface="Times New Roman" panose="02020603050405020304" pitchFamily="18" charset="0"/>
              </a:rPr>
              <a:t>induce</a:t>
            </a:r>
            <a:r>
              <a:rPr lang="fr-BE" sz="2400" dirty="0">
                <a:cs typeface="Times New Roman" panose="02020603050405020304" pitchFamily="18" charset="0"/>
              </a:rPr>
              <a:t> </a:t>
            </a:r>
            <a:r>
              <a:rPr lang="fr-BE" sz="2400" dirty="0" err="1">
                <a:cs typeface="Times New Roman" panose="02020603050405020304" pitchFamily="18" charset="0"/>
              </a:rPr>
              <a:t>biomass</a:t>
            </a:r>
            <a:r>
              <a:rPr lang="fr-BE" sz="2400" dirty="0">
                <a:cs typeface="Times New Roman" panose="02020603050405020304" pitchFamily="18" charset="0"/>
              </a:rPr>
              <a:t> and </a:t>
            </a:r>
            <a:r>
              <a:rPr lang="fr-BE" sz="2400" dirty="0" err="1">
                <a:cs typeface="Times New Roman" panose="02020603050405020304" pitchFamily="18" charset="0"/>
              </a:rPr>
              <a:t>lipids</a:t>
            </a:r>
            <a:r>
              <a:rPr lang="fr-BE" sz="2400" dirty="0">
                <a:cs typeface="Times New Roman" panose="02020603050405020304" pitchFamily="18" charset="0"/>
              </a:rPr>
              <a:t> production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cs typeface="Times New Roman" panose="02020603050405020304" pitchFamily="18" charset="0"/>
              </a:rPr>
              <a:t>Scale-up for </a:t>
            </a:r>
            <a:r>
              <a:rPr lang="fr-BE" sz="2400" dirty="0" err="1">
                <a:cs typeface="Times New Roman" panose="02020603050405020304" pitchFamily="18" charset="0"/>
              </a:rPr>
              <a:t>biomass</a:t>
            </a:r>
            <a:r>
              <a:rPr lang="fr-BE" sz="2400" dirty="0">
                <a:cs typeface="Times New Roman" panose="02020603050405020304" pitchFamily="18" charset="0"/>
              </a:rPr>
              <a:t> production </a:t>
            </a:r>
            <a:r>
              <a:rPr lang="fr-BE" sz="2400" dirty="0" err="1">
                <a:cs typeface="Times New Roman" panose="02020603050405020304" pitchFamily="18" charset="0"/>
              </a:rPr>
              <a:t>increase</a:t>
            </a:r>
            <a:endParaRPr lang="fr-BE" sz="2400" dirty="0"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cs typeface="Times New Roman" panose="02020603050405020304" pitchFamily="18" charset="0"/>
              </a:rPr>
              <a:t>ROS </a:t>
            </a:r>
            <a:r>
              <a:rPr lang="fr-BE" sz="2400" dirty="0" err="1">
                <a:cs typeface="Times New Roman" panose="02020603050405020304" pitchFamily="18" charset="0"/>
              </a:rPr>
              <a:t>resistant</a:t>
            </a:r>
            <a:r>
              <a:rPr lang="fr-BE" sz="2400" dirty="0">
                <a:cs typeface="Times New Roman" panose="02020603050405020304" pitchFamily="18" charset="0"/>
              </a:rPr>
              <a:t> </a:t>
            </a:r>
            <a:r>
              <a:rPr lang="fr-BE" sz="2400" dirty="0" err="1">
                <a:cs typeface="Times New Roman" panose="02020603050405020304" pitchFamily="18" charset="0"/>
              </a:rPr>
              <a:t>cell</a:t>
            </a:r>
            <a:r>
              <a:rPr lang="fr-BE" sz="2400" dirty="0">
                <a:cs typeface="Times New Roman" panose="02020603050405020304" pitchFamily="18" charset="0"/>
              </a:rPr>
              <a:t> </a:t>
            </a:r>
            <a:r>
              <a:rPr lang="fr-BE" sz="2400" dirty="0" err="1">
                <a:cs typeface="Times New Roman" panose="02020603050405020304" pitchFamily="18" charset="0"/>
              </a:rPr>
              <a:t>lines</a:t>
            </a:r>
            <a:r>
              <a:rPr lang="fr-BE" sz="2400" dirty="0">
                <a:cs typeface="Times New Roman" panose="02020603050405020304" pitchFamily="18" charset="0"/>
              </a:rPr>
              <a:t> investigation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400" dirty="0" err="1">
                <a:cs typeface="Times New Roman" panose="02020603050405020304" pitchFamily="18" charset="0"/>
              </a:rPr>
              <a:t>Optimization</a:t>
            </a:r>
            <a:r>
              <a:rPr lang="fr-BE" sz="2400" dirty="0">
                <a:cs typeface="Times New Roman" panose="02020603050405020304" pitchFamily="18" charset="0"/>
              </a:rPr>
              <a:t> of </a:t>
            </a:r>
            <a:r>
              <a:rPr lang="fr-BE" sz="2400" dirty="0" err="1">
                <a:cs typeface="Times New Roman" panose="02020603050405020304" pitchFamily="18" charset="0"/>
              </a:rPr>
              <a:t>low</a:t>
            </a:r>
            <a:r>
              <a:rPr lang="fr-BE" sz="2400" dirty="0">
                <a:cs typeface="Times New Roman" panose="02020603050405020304" pitchFamily="18" charset="0"/>
              </a:rPr>
              <a:t> light mixotrophic </a:t>
            </a:r>
            <a:r>
              <a:rPr lang="fr-BE" sz="2400" dirty="0" err="1">
                <a:cs typeface="Times New Roman" panose="02020603050405020304" pitchFamily="18" charset="0"/>
              </a:rPr>
              <a:t>cell</a:t>
            </a:r>
            <a:r>
              <a:rPr lang="fr-BE" sz="2400" dirty="0">
                <a:cs typeface="Times New Roman" panose="02020603050405020304" pitchFamily="18" charset="0"/>
              </a:rPr>
              <a:t> </a:t>
            </a:r>
            <a:r>
              <a:rPr lang="fr-BE" sz="2400" dirty="0" err="1">
                <a:cs typeface="Times New Roman" panose="02020603050405020304" pitchFamily="18" charset="0"/>
              </a:rPr>
              <a:t>lines</a:t>
            </a:r>
            <a:endParaRPr lang="fr-BE" sz="2400" dirty="0"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sz="2400" dirty="0"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sz="2400" dirty="0"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13C352-D157-4034-AF22-0493B56C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A816-0787-49D2-AEF7-2E023B64A320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1656F7-3262-466F-8CD4-106B1986B829}"/>
              </a:ext>
            </a:extLst>
          </p:cNvPr>
          <p:cNvSpPr txBox="1">
            <a:spLocks/>
          </p:cNvSpPr>
          <p:nvPr/>
        </p:nvSpPr>
        <p:spPr>
          <a:xfrm>
            <a:off x="406400" y="216440"/>
            <a:ext cx="11369962" cy="64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cs typeface="Times New Roman" panose="02020603050405020304" pitchFamily="18" charset="0"/>
              </a:rPr>
              <a:t>Objectives of the </a:t>
            </a:r>
            <a:r>
              <a:rPr lang="en-US" sz="3600" dirty="0" err="1">
                <a:cs typeface="Times New Roman" panose="02020603050405020304" pitchFamily="18" charset="0"/>
              </a:rPr>
              <a:t>WorkPackage</a:t>
            </a:r>
            <a:r>
              <a:rPr lang="en-US" sz="3600" dirty="0"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1951B6-48E9-4D34-9C26-BC7F57A30270}"/>
              </a:ext>
            </a:extLst>
          </p:cNvPr>
          <p:cNvSpPr txBox="1"/>
          <p:nvPr/>
        </p:nvSpPr>
        <p:spPr>
          <a:xfrm>
            <a:off x="399984" y="865182"/>
            <a:ext cx="1129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cs typeface="Times New Roman" panose="02020603050405020304" pitchFamily="18" charset="0"/>
              </a:rPr>
              <a:t>WP1 : </a:t>
            </a:r>
            <a:r>
              <a:rPr lang="en-US" sz="2000" dirty="0">
                <a:cs typeface="Times New Roman" panose="02020603050405020304" pitchFamily="18" charset="0"/>
              </a:rPr>
              <a:t>Optimization of the growth of microalgae in the dark in the presence of organic carbon sources by genetic and physiological approaches</a:t>
            </a:r>
            <a:endParaRPr lang="fr-BE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2E729D-4A70-4065-BED5-C4B34D44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459B-316A-4CBB-B4D6-71A9D93DDE8B}" type="slidenum">
              <a:rPr lang="en-GB" smtClean="0"/>
              <a:t>6</a:t>
            </a:fld>
            <a:endParaRPr lang="en-GB"/>
          </a:p>
        </p:txBody>
      </p:sp>
      <p:pic>
        <p:nvPicPr>
          <p:cNvPr id="3078" name="Picture 6" descr="Euglena | Definition, Classification, &amp; Facts | Britannica">
            <a:extLst>
              <a:ext uri="{FF2B5EF4-FFF2-40B4-BE49-F238E27FC236}">
                <a16:creationId xmlns:a16="http://schemas.microsoft.com/office/drawing/2014/main" id="{30F1CA3C-28AF-4CE6-A5CF-A32E28B4D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0" y="1711747"/>
            <a:ext cx="1717368" cy="17173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AF7F6E1-1872-4387-9247-F36D04C527CB}"/>
              </a:ext>
            </a:extLst>
          </p:cNvPr>
          <p:cNvSpPr txBox="1"/>
          <p:nvPr/>
        </p:nvSpPr>
        <p:spPr>
          <a:xfrm>
            <a:off x="2304430" y="1711747"/>
            <a:ext cx="41393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err="1">
                <a:cs typeface="Times New Roman" panose="02020603050405020304" pitchFamily="18" charset="0"/>
              </a:rPr>
              <a:t>Euglena</a:t>
            </a:r>
            <a:r>
              <a:rPr lang="fr-BE" sz="2000" i="1" dirty="0">
                <a:cs typeface="Times New Roman" panose="02020603050405020304" pitchFamily="18" charset="0"/>
              </a:rPr>
              <a:t> </a:t>
            </a:r>
            <a:r>
              <a:rPr lang="fr-BE" sz="2000" b="1" i="1" dirty="0">
                <a:cs typeface="Times New Roman" panose="02020603050405020304" pitchFamily="18" charset="0"/>
              </a:rPr>
              <a:t>gracilis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1600" dirty="0" err="1">
                <a:cs typeface="Times New Roman" panose="02020603050405020304" pitchFamily="18" charset="0"/>
              </a:rPr>
              <a:t>Wallless</a:t>
            </a:r>
            <a:r>
              <a:rPr lang="fr-BE" sz="1600" i="1" dirty="0"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1600" dirty="0">
                <a:cs typeface="Times New Roman" panose="02020603050405020304" pitchFamily="18" charset="0"/>
              </a:rPr>
              <a:t>Up to 60% m/m of </a:t>
            </a:r>
            <a:r>
              <a:rPr lang="fr-BE" sz="1600" dirty="0" err="1">
                <a:cs typeface="Times New Roman" panose="02020603050405020304" pitchFamily="18" charset="0"/>
              </a:rPr>
              <a:t>paramylon</a:t>
            </a:r>
            <a:r>
              <a:rPr lang="fr-BE" sz="1600" dirty="0">
                <a:cs typeface="Times New Roman" panose="02020603050405020304" pitchFamily="18" charset="0"/>
              </a:rPr>
              <a:t> in </a:t>
            </a:r>
            <a:r>
              <a:rPr lang="fr-BE" sz="1600" dirty="0" err="1">
                <a:cs typeface="Times New Roman" panose="02020603050405020304" pitchFamily="18" charset="0"/>
              </a:rPr>
              <a:t>aerobic</a:t>
            </a:r>
            <a:r>
              <a:rPr lang="fr-BE" sz="1600" dirty="0">
                <a:cs typeface="Times New Roman" panose="02020603050405020304" pitchFamily="18" charset="0"/>
              </a:rPr>
              <a:t>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1600" dirty="0" err="1">
                <a:cs typeface="Times New Roman" panose="02020603050405020304" pitchFamily="18" charset="0"/>
              </a:rPr>
              <a:t>Converted</a:t>
            </a:r>
            <a:r>
              <a:rPr lang="fr-BE" sz="1600" dirty="0">
                <a:cs typeface="Times New Roman" panose="02020603050405020304" pitchFamily="18" charset="0"/>
              </a:rPr>
              <a:t> </a:t>
            </a:r>
            <a:r>
              <a:rPr lang="fr-BE" sz="1600" dirty="0" err="1">
                <a:cs typeface="Times New Roman" panose="02020603050405020304" pitchFamily="18" charset="0"/>
              </a:rPr>
              <a:t>into</a:t>
            </a:r>
            <a:r>
              <a:rPr lang="fr-BE" sz="1600" dirty="0">
                <a:cs typeface="Times New Roman" panose="02020603050405020304" pitchFamily="18" charset="0"/>
              </a:rPr>
              <a:t> wax esters in </a:t>
            </a:r>
            <a:r>
              <a:rPr lang="fr-BE" sz="1600" dirty="0" err="1">
                <a:cs typeface="Times New Roman" panose="02020603050405020304" pitchFamily="18" charset="0"/>
              </a:rPr>
              <a:t>anaerobic</a:t>
            </a:r>
            <a:r>
              <a:rPr lang="fr-BE" sz="1600" dirty="0">
                <a:cs typeface="Times New Roman" panose="02020603050405020304" pitchFamily="18" charset="0"/>
              </a:rPr>
              <a:t> conditions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1600" dirty="0">
              <a:cs typeface="Times New Roman" panose="02020603050405020304" pitchFamily="18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ECAC1BC-E36D-41AA-8DBA-96DC12E81169}"/>
              </a:ext>
            </a:extLst>
          </p:cNvPr>
          <p:cNvSpPr txBox="1"/>
          <p:nvPr/>
        </p:nvSpPr>
        <p:spPr>
          <a:xfrm>
            <a:off x="2304430" y="3945205"/>
            <a:ext cx="3918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err="1">
                <a:cs typeface="Times New Roman" panose="02020603050405020304" pitchFamily="18" charset="0"/>
              </a:rPr>
              <a:t>Chlorella</a:t>
            </a:r>
            <a:r>
              <a:rPr lang="fr-BE" sz="2000" b="1" i="1" dirty="0">
                <a:cs typeface="Times New Roman" panose="02020603050405020304" pitchFamily="18" charset="0"/>
              </a:rPr>
              <a:t> </a:t>
            </a:r>
            <a:r>
              <a:rPr lang="fr-BE" sz="2000" b="1" i="1" dirty="0" err="1">
                <a:cs typeface="Times New Roman" panose="02020603050405020304" pitchFamily="18" charset="0"/>
              </a:rPr>
              <a:t>protothecoides</a:t>
            </a:r>
            <a:endParaRPr lang="fr-BE" sz="2000" b="1" i="1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1600" dirty="0">
                <a:cs typeface="Times New Roman" panose="02020603050405020304" pitchFamily="18" charset="0"/>
              </a:rPr>
              <a:t>High </a:t>
            </a:r>
            <a:r>
              <a:rPr lang="fr-BE" sz="1600" dirty="0" err="1">
                <a:cs typeface="Times New Roman" panose="02020603050405020304" pitchFamily="18" charset="0"/>
              </a:rPr>
              <a:t>lipid</a:t>
            </a:r>
            <a:r>
              <a:rPr lang="fr-BE" sz="1600" dirty="0">
                <a:cs typeface="Times New Roman" panose="02020603050405020304" pitchFamily="18" charset="0"/>
              </a:rPr>
              <a:t> content (±50% of the DW)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1600" dirty="0">
                <a:cs typeface="Times New Roman" panose="02020603050405020304" pitchFamily="18" charset="0"/>
              </a:rPr>
              <a:t>High </a:t>
            </a:r>
            <a:r>
              <a:rPr lang="fr-BE" sz="1600" dirty="0" err="1">
                <a:cs typeface="Times New Roman" panose="02020603050405020304" pitchFamily="18" charset="0"/>
              </a:rPr>
              <a:t>level</a:t>
            </a:r>
            <a:r>
              <a:rPr lang="fr-BE" sz="1600" dirty="0">
                <a:cs typeface="Times New Roman" panose="02020603050405020304" pitchFamily="18" charset="0"/>
              </a:rPr>
              <a:t> of </a:t>
            </a:r>
            <a:r>
              <a:rPr lang="fr-BE" sz="1600" dirty="0" err="1">
                <a:cs typeface="Times New Roman" panose="02020603050405020304" pitchFamily="18" charset="0"/>
              </a:rPr>
              <a:t>saturated</a:t>
            </a:r>
            <a:r>
              <a:rPr lang="fr-BE" sz="1600" dirty="0">
                <a:cs typeface="Times New Roman" panose="02020603050405020304" pitchFamily="18" charset="0"/>
              </a:rPr>
              <a:t> </a:t>
            </a:r>
            <a:r>
              <a:rPr lang="fr-BE" sz="1600" dirty="0" err="1">
                <a:cs typeface="Times New Roman" panose="02020603050405020304" pitchFamily="18" charset="0"/>
              </a:rPr>
              <a:t>fatty</a:t>
            </a:r>
            <a:r>
              <a:rPr lang="fr-BE" sz="1600" dirty="0">
                <a:cs typeface="Times New Roman" panose="02020603050405020304" pitchFamily="18" charset="0"/>
              </a:rPr>
              <a:t> </a:t>
            </a:r>
            <a:r>
              <a:rPr lang="fr-BE" sz="1600" dirty="0" err="1">
                <a:cs typeface="Times New Roman" panose="02020603050405020304" pitchFamily="18" charset="0"/>
              </a:rPr>
              <a:t>acids</a:t>
            </a:r>
            <a:r>
              <a:rPr lang="fr-BE" sz="1600" dirty="0">
                <a:cs typeface="Times New Roman" panose="02020603050405020304" pitchFamily="18" charset="0"/>
              </a:rPr>
              <a:t> (up to 90% of the total)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1600" dirty="0">
                <a:cs typeface="Times New Roman" panose="02020603050405020304" pitchFamily="18" charset="0"/>
              </a:rPr>
              <a:t>High </a:t>
            </a:r>
            <a:r>
              <a:rPr lang="fr-BE" sz="1600" dirty="0" err="1">
                <a:cs typeface="Times New Roman" panose="02020603050405020304" pitchFamily="18" charset="0"/>
              </a:rPr>
              <a:t>oxidative</a:t>
            </a:r>
            <a:r>
              <a:rPr lang="fr-BE" sz="1600" dirty="0">
                <a:cs typeface="Times New Roman" panose="02020603050405020304" pitchFamily="18" charset="0"/>
              </a:rPr>
              <a:t> </a:t>
            </a:r>
            <a:r>
              <a:rPr lang="fr-BE" sz="1600" dirty="0" err="1">
                <a:cs typeface="Times New Roman" panose="02020603050405020304" pitchFamily="18" charset="0"/>
              </a:rPr>
              <a:t>stability</a:t>
            </a:r>
            <a:r>
              <a:rPr lang="fr-BE" sz="1600" dirty="0">
                <a:cs typeface="Times New Roman" panose="02020603050405020304" pitchFamily="18" charset="0"/>
              </a:rPr>
              <a:t> for biodiesel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16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1600" dirty="0">
              <a:cs typeface="Times New Roman" panose="02020603050405020304" pitchFamily="18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B3599642-1B3B-44AF-B7BA-435E07E422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t="-1" r="33679" b="1053"/>
          <a:stretch/>
        </p:blipFill>
        <p:spPr>
          <a:xfrm>
            <a:off x="6443741" y="1711633"/>
            <a:ext cx="1717367" cy="1717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90F30D0-B5E8-4FAB-9F11-5566F9A7FCE4}"/>
              </a:ext>
            </a:extLst>
          </p:cNvPr>
          <p:cNvSpPr txBox="1"/>
          <p:nvPr/>
        </p:nvSpPr>
        <p:spPr>
          <a:xfrm>
            <a:off x="8347989" y="1711633"/>
            <a:ext cx="391872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err="1">
                <a:cs typeface="Times New Roman" panose="02020603050405020304" pitchFamily="18" charset="0"/>
              </a:rPr>
              <a:t>Galdieria</a:t>
            </a:r>
            <a:r>
              <a:rPr lang="fr-BE" sz="2000" b="1" i="1" dirty="0">
                <a:cs typeface="Times New Roman" panose="02020603050405020304" pitchFamily="18" charset="0"/>
              </a:rPr>
              <a:t> </a:t>
            </a:r>
            <a:r>
              <a:rPr lang="fr-BE" sz="2000" b="1" i="1" dirty="0" err="1">
                <a:cs typeface="Times New Roman" panose="02020603050405020304" pitchFamily="18" charset="0"/>
              </a:rPr>
              <a:t>sulphuraria</a:t>
            </a:r>
            <a:endParaRPr lang="fr-BE" sz="2000" b="1" i="1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cs typeface="Times New Roman" panose="02020603050405020304" pitchFamily="18" charset="0"/>
              </a:rPr>
              <a:t>An </a:t>
            </a:r>
            <a:r>
              <a:rPr lang="fr-BE" sz="1600" dirty="0" err="1">
                <a:cs typeface="Times New Roman" panose="02020603050405020304" pitchFamily="18" charset="0"/>
              </a:rPr>
              <a:t>extremophilic</a:t>
            </a:r>
            <a:r>
              <a:rPr lang="fr-BE" sz="1600" dirty="0">
                <a:cs typeface="Times New Roman" panose="02020603050405020304" pitchFamily="18" charset="0"/>
              </a:rPr>
              <a:t> </a:t>
            </a:r>
            <a:r>
              <a:rPr lang="fr-BE" sz="1600" dirty="0" err="1">
                <a:cs typeface="Times New Roman" panose="02020603050405020304" pitchFamily="18" charset="0"/>
              </a:rPr>
              <a:t>red</a:t>
            </a:r>
            <a:r>
              <a:rPr lang="fr-BE" sz="1600" dirty="0">
                <a:cs typeface="Times New Roman" panose="02020603050405020304" pitchFamily="18" charset="0"/>
              </a:rPr>
              <a:t> </a:t>
            </a:r>
            <a:r>
              <a:rPr lang="fr-BE" sz="1600" dirty="0" err="1">
                <a:cs typeface="Times New Roman" panose="02020603050405020304" pitchFamily="18" charset="0"/>
              </a:rPr>
              <a:t>microalga</a:t>
            </a:r>
            <a:r>
              <a:rPr lang="fr-BE" sz="1600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cs typeface="Times New Roman" panose="02020603050405020304" pitchFamily="18" charset="0"/>
              </a:rPr>
              <a:t>Optimum T° = 42°C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cs typeface="Times New Roman" panose="02020603050405020304" pitchFamily="18" charset="0"/>
              </a:rPr>
              <a:t>Optimum pH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cs typeface="Times New Roman" panose="02020603050405020304" pitchFamily="18" charset="0"/>
              </a:rPr>
              <a:t>Able to use up to 50 </a:t>
            </a:r>
            <a:r>
              <a:rPr lang="fr-BE" sz="1600" dirty="0" err="1">
                <a:cs typeface="Times New Roman" panose="02020603050405020304" pitchFamily="18" charset="0"/>
              </a:rPr>
              <a:t>different</a:t>
            </a:r>
            <a:r>
              <a:rPr lang="fr-BE" sz="1600" dirty="0">
                <a:cs typeface="Times New Roman" panose="02020603050405020304" pitchFamily="18" charset="0"/>
              </a:rPr>
              <a:t> </a:t>
            </a:r>
            <a:r>
              <a:rPr lang="fr-BE" sz="1600" dirty="0" err="1">
                <a:cs typeface="Times New Roman" panose="02020603050405020304" pitchFamily="18" charset="0"/>
              </a:rPr>
              <a:t>carbon</a:t>
            </a:r>
            <a:r>
              <a:rPr lang="fr-BE" sz="1600" dirty="0">
                <a:cs typeface="Times New Roman" panose="02020603050405020304" pitchFamily="18" charset="0"/>
              </a:rPr>
              <a:t> 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1600" dirty="0"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2CB29A5-8969-4530-994D-2A59AC03C243}"/>
              </a:ext>
            </a:extLst>
          </p:cNvPr>
          <p:cNvSpPr txBox="1">
            <a:spLocks/>
          </p:cNvSpPr>
          <p:nvPr/>
        </p:nvSpPr>
        <p:spPr>
          <a:xfrm>
            <a:off x="406400" y="216440"/>
            <a:ext cx="11369962" cy="64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cs typeface="Times New Roman" panose="02020603050405020304" pitchFamily="18" charset="0"/>
              </a:rPr>
              <a:t>Which microalgae are studied for the project and why ?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253D65-B719-41C0-97CA-37B2D8AC71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05" r="33595" b="21417"/>
          <a:stretch/>
        </p:blipFill>
        <p:spPr>
          <a:xfrm>
            <a:off x="400179" y="3874431"/>
            <a:ext cx="1717367" cy="17173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2" descr="Sources Thermales, Grand Printemps Prismatique">
            <a:extLst>
              <a:ext uri="{FF2B5EF4-FFF2-40B4-BE49-F238E27FC236}">
                <a16:creationId xmlns:a16="http://schemas.microsoft.com/office/drawing/2014/main" id="{28787880-4E9F-43B3-A736-FA7AB7D3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87" y="3874431"/>
            <a:ext cx="2747071" cy="17541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0">
            <a:extLst>
              <a:ext uri="{FF2B5EF4-FFF2-40B4-BE49-F238E27FC236}">
                <a16:creationId xmlns:a16="http://schemas.microsoft.com/office/drawing/2014/main" id="{2729AF49-8BDD-4F87-B184-F9B542746848}"/>
              </a:ext>
            </a:extLst>
          </p:cNvPr>
          <p:cNvSpPr txBox="1"/>
          <p:nvPr/>
        </p:nvSpPr>
        <p:spPr>
          <a:xfrm>
            <a:off x="7873853" y="5682140"/>
            <a:ext cx="239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i="1" dirty="0" err="1"/>
              <a:t>Sulphurous</a:t>
            </a:r>
            <a:r>
              <a:rPr lang="fr-BE" sz="1400" i="1" dirty="0"/>
              <a:t> </a:t>
            </a:r>
            <a:r>
              <a:rPr lang="fr-BE" sz="1400" i="1" dirty="0" err="1"/>
              <a:t>acidic</a:t>
            </a:r>
            <a:r>
              <a:rPr lang="fr-BE" sz="1400" i="1" dirty="0"/>
              <a:t> hot </a:t>
            </a:r>
            <a:r>
              <a:rPr lang="fr-BE" sz="1400" i="1" dirty="0" err="1"/>
              <a:t>spring</a:t>
            </a:r>
            <a:r>
              <a:rPr lang="fr-BE" sz="1400" i="1" dirty="0"/>
              <a:t> in Yellowstone National Park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1426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315A7E2-B3BB-49D0-B2F9-B82FA3AB3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111" y="1237140"/>
            <a:ext cx="1585155" cy="15851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55BD77-40C0-4534-BAAC-7B6C5F6A211B}"/>
              </a:ext>
            </a:extLst>
          </p:cNvPr>
          <p:cNvSpPr txBox="1">
            <a:spLocks/>
          </p:cNvSpPr>
          <p:nvPr/>
        </p:nvSpPr>
        <p:spPr>
          <a:xfrm>
            <a:off x="411019" y="197967"/>
            <a:ext cx="11369962" cy="64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cs typeface="Times New Roman" panose="02020603050405020304" pitchFamily="18" charset="0"/>
              </a:rPr>
              <a:t>Physiological approaches to enhance lipid productivity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0A8D5-CD86-44F3-8E58-65B5B8E14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923" y="3691818"/>
            <a:ext cx="2489200" cy="18669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A47DE7-712A-44DF-84FC-79ECB4DFC254}"/>
              </a:ext>
            </a:extLst>
          </p:cNvPr>
          <p:cNvSpPr/>
          <p:nvPr/>
        </p:nvSpPr>
        <p:spPr>
          <a:xfrm>
            <a:off x="2016748" y="3322486"/>
            <a:ext cx="793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/>
              <a:t>Sugars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7E367C-F2E2-4DBF-80B3-5A9D949B0F25}"/>
              </a:ext>
            </a:extLst>
          </p:cNvPr>
          <p:cNvSpPr/>
          <p:nvPr/>
        </p:nvSpPr>
        <p:spPr>
          <a:xfrm>
            <a:off x="5545830" y="3321725"/>
            <a:ext cx="839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/>
              <a:t>Polyols</a:t>
            </a:r>
          </a:p>
        </p:txBody>
      </p:sp>
      <p:pic>
        <p:nvPicPr>
          <p:cNvPr id="4100" name="Picture 4" descr="Glycérol : définition, médicament, à quoi sert-il ?">
            <a:extLst>
              <a:ext uri="{FF2B5EF4-FFF2-40B4-BE49-F238E27FC236}">
                <a16:creationId xmlns:a16="http://schemas.microsoft.com/office/drawing/2014/main" id="{96DAB269-7A98-41D1-A86B-FF74D744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54" y="3691818"/>
            <a:ext cx="2800350" cy="1866900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ment fabriquer son vinaigre maison ?">
            <a:extLst>
              <a:ext uri="{FF2B5EF4-FFF2-40B4-BE49-F238E27FC236}">
                <a16:creationId xmlns:a16="http://schemas.microsoft.com/office/drawing/2014/main" id="{F9EC6C44-2C78-4BD1-ABCC-2F81E6B5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934" y="3691818"/>
            <a:ext cx="2800350" cy="1866900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0FD0A5-5CDF-4E62-888A-C5E24CDD3670}"/>
              </a:ext>
            </a:extLst>
          </p:cNvPr>
          <p:cNvSpPr/>
          <p:nvPr/>
        </p:nvSpPr>
        <p:spPr>
          <a:xfrm>
            <a:off x="9070010" y="3322486"/>
            <a:ext cx="1427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/>
              <a:t>Organic acids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20A6B9B-B8FC-4D16-87D6-3EA44BDE7B39}"/>
              </a:ext>
            </a:extLst>
          </p:cNvPr>
          <p:cNvSpPr txBox="1"/>
          <p:nvPr/>
        </p:nvSpPr>
        <p:spPr>
          <a:xfrm>
            <a:off x="3313595" y="902325"/>
            <a:ext cx="556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/>
              <a:t>Stresses to </a:t>
            </a:r>
            <a:r>
              <a:rPr lang="fr-BE" sz="2000" b="1" dirty="0" err="1"/>
              <a:t>enhance</a:t>
            </a:r>
            <a:r>
              <a:rPr lang="fr-BE" sz="2000" b="1" dirty="0"/>
              <a:t> </a:t>
            </a:r>
            <a:r>
              <a:rPr lang="fr-BE" sz="2000" b="1" dirty="0" err="1"/>
              <a:t>lipid</a:t>
            </a:r>
            <a:r>
              <a:rPr lang="fr-BE" sz="2000" b="1" dirty="0"/>
              <a:t> production</a:t>
            </a:r>
            <a:endParaRPr lang="en-US" sz="20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2682AC-1EBB-4B75-A8EE-1149656874CD}"/>
              </a:ext>
            </a:extLst>
          </p:cNvPr>
          <p:cNvSpPr txBox="1"/>
          <p:nvPr/>
        </p:nvSpPr>
        <p:spPr>
          <a:xfrm>
            <a:off x="3524865" y="2844371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err="1"/>
              <a:t>Different</a:t>
            </a:r>
            <a:r>
              <a:rPr lang="fr-BE" sz="2000" b="1" dirty="0"/>
              <a:t> </a:t>
            </a:r>
            <a:r>
              <a:rPr lang="fr-BE" sz="2000" b="1" dirty="0" err="1"/>
              <a:t>organic</a:t>
            </a:r>
            <a:r>
              <a:rPr lang="fr-BE" sz="2000" b="1" dirty="0"/>
              <a:t> </a:t>
            </a:r>
            <a:r>
              <a:rPr lang="fr-BE" sz="2000" b="1" dirty="0" err="1"/>
              <a:t>carbon</a:t>
            </a:r>
            <a:r>
              <a:rPr lang="fr-BE" sz="2000" b="1" dirty="0"/>
              <a:t> sources as </a:t>
            </a:r>
            <a:r>
              <a:rPr lang="fr-BE" sz="2000" b="1" dirty="0" err="1"/>
              <a:t>nutrient</a:t>
            </a:r>
            <a:endParaRPr lang="en-US" sz="20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397C05-1DF7-4AB3-ACDD-A13BCFF6B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381" y="1546426"/>
            <a:ext cx="1059426" cy="10594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6697F9F-1F2F-4037-B9DF-AF6E944F96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0407" y="1428807"/>
            <a:ext cx="1166812" cy="11668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186AAA-EEF3-45B0-A026-6384B028A48B}"/>
              </a:ext>
            </a:extLst>
          </p:cNvPr>
          <p:cNvSpPr/>
          <p:nvPr/>
        </p:nvSpPr>
        <p:spPr>
          <a:xfrm>
            <a:off x="1709063" y="2505056"/>
            <a:ext cx="1254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Temperature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91F43-D099-404D-A569-7F276A863A82}"/>
              </a:ext>
            </a:extLst>
          </p:cNvPr>
          <p:cNvSpPr/>
          <p:nvPr/>
        </p:nvSpPr>
        <p:spPr>
          <a:xfrm>
            <a:off x="4483658" y="2501981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pH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66A1F4-BB5E-4762-9C0C-56E5F6D2A2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4499" y="1437027"/>
            <a:ext cx="1362151" cy="136215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D2A0DD8-67DA-4DEF-A958-54B70AB8ACA6}"/>
              </a:ext>
            </a:extLst>
          </p:cNvPr>
          <p:cNvSpPr/>
          <p:nvPr/>
        </p:nvSpPr>
        <p:spPr>
          <a:xfrm>
            <a:off x="6654770" y="2499246"/>
            <a:ext cx="785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Salinity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729DAE-1B86-40FF-808D-25709375E047}"/>
              </a:ext>
            </a:extLst>
          </p:cNvPr>
          <p:cNvSpPr/>
          <p:nvPr/>
        </p:nvSpPr>
        <p:spPr>
          <a:xfrm>
            <a:off x="8441878" y="2504918"/>
            <a:ext cx="1769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Nutrient starvation</a:t>
            </a:r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8B16A98D-B673-4A89-93D4-FD8E4569D8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9594" y="5832928"/>
            <a:ext cx="1105566" cy="7694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4F1BA49-98DD-4719-849C-F5968B9779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2407" y="5673604"/>
            <a:ext cx="793552" cy="112083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3A567A9-863C-462E-881D-D698E1EBC2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6585" y="5673604"/>
            <a:ext cx="1166850" cy="1055999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21ABA01B-EE56-474E-8686-829812050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8084" y="5816882"/>
            <a:ext cx="1105566" cy="76944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C802FE7-C8BE-43FF-81A2-F0F50810C2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498" y="5689650"/>
            <a:ext cx="1166850" cy="105599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7F8B1F4-7CA6-4DDA-A7EC-5999FC4E15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1653" y="5656295"/>
            <a:ext cx="1047750" cy="1090613"/>
          </a:xfrm>
          <a:prstGeom prst="rect">
            <a:avLst/>
          </a:prstGeom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E880788-F530-439E-99E3-3D159AD0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7A3C-CC62-4E4D-9000-18FB43B9EE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2" grpId="0"/>
      <p:bldP spid="14" grpId="0"/>
      <p:bldP spid="1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736BD-2D00-4F0D-A2D0-842758BE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64" y="6347323"/>
            <a:ext cx="2743200" cy="365125"/>
          </a:xfrm>
        </p:spPr>
        <p:txBody>
          <a:bodyPr/>
          <a:lstStyle/>
          <a:p>
            <a:fld id="{20AA459B-316A-4CBB-B4D6-71A9D93DDE8B}" type="slidenum">
              <a:rPr lang="en-GB" smtClean="0">
                <a:cs typeface="Times New Roman" panose="02020603050405020304" pitchFamily="18" charset="0"/>
              </a:rPr>
              <a:t>8</a:t>
            </a:fld>
            <a:endParaRPr lang="en-GB">
              <a:cs typeface="Times New Roman" panose="02020603050405020304" pitchFamily="18" charset="0"/>
            </a:endParaRPr>
          </a:p>
        </p:txBody>
      </p:sp>
      <p:pic>
        <p:nvPicPr>
          <p:cNvPr id="17" name="Picture 2" descr="Glucose — Wikipédia">
            <a:extLst>
              <a:ext uri="{FF2B5EF4-FFF2-40B4-BE49-F238E27FC236}">
                <a16:creationId xmlns:a16="http://schemas.microsoft.com/office/drawing/2014/main" id="{FF296069-2676-4BD7-96A5-1055DB92B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7" y="1841097"/>
            <a:ext cx="1488749" cy="14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lycérol — Wikipédia">
            <a:extLst>
              <a:ext uri="{FF2B5EF4-FFF2-40B4-BE49-F238E27FC236}">
                <a16:creationId xmlns:a16="http://schemas.microsoft.com/office/drawing/2014/main" id="{5DC425F6-DB68-4565-BEEC-921D85EF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547" y="1993005"/>
            <a:ext cx="1658014" cy="61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4">
            <a:extLst>
              <a:ext uri="{FF2B5EF4-FFF2-40B4-BE49-F238E27FC236}">
                <a16:creationId xmlns:a16="http://schemas.microsoft.com/office/drawing/2014/main" id="{07F3DBE7-1AFD-4D16-8E30-4D0A6B04A83E}"/>
              </a:ext>
            </a:extLst>
          </p:cNvPr>
          <p:cNvSpPr txBox="1"/>
          <p:nvPr/>
        </p:nvSpPr>
        <p:spPr>
          <a:xfrm>
            <a:off x="-221183" y="3165655"/>
            <a:ext cx="2572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cs typeface="Times New Roman" panose="02020603050405020304" pitchFamily="18" charset="0"/>
              </a:rPr>
              <a:t>MM = 180,156 g.mol</a:t>
            </a:r>
            <a:r>
              <a:rPr lang="fr-BE" sz="1400" baseline="30000" dirty="0">
                <a:cs typeface="Times New Roman" panose="02020603050405020304" pitchFamily="18" charset="0"/>
              </a:rPr>
              <a:t>-1</a:t>
            </a:r>
            <a:endParaRPr lang="fr-BE" sz="1400" dirty="0">
              <a:cs typeface="Times New Roman" panose="02020603050405020304" pitchFamily="18" charset="0"/>
            </a:endParaRPr>
          </a:p>
        </p:txBody>
      </p:sp>
      <p:sp>
        <p:nvSpPr>
          <p:cNvPr id="22" name="ZoneTexte 8">
            <a:extLst>
              <a:ext uri="{FF2B5EF4-FFF2-40B4-BE49-F238E27FC236}">
                <a16:creationId xmlns:a16="http://schemas.microsoft.com/office/drawing/2014/main" id="{1009B65D-CC56-4A03-BE4E-852D87E6C79E}"/>
              </a:ext>
            </a:extLst>
          </p:cNvPr>
          <p:cNvSpPr txBox="1"/>
          <p:nvPr/>
        </p:nvSpPr>
        <p:spPr>
          <a:xfrm>
            <a:off x="9444942" y="2597415"/>
            <a:ext cx="257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cs typeface="Times New Roman" panose="02020603050405020304" pitchFamily="18" charset="0"/>
              </a:rPr>
              <a:t>MM = 92,094 g.mol</a:t>
            </a:r>
            <a:r>
              <a:rPr lang="fr-BE" sz="1400" baseline="30000" dirty="0">
                <a:cs typeface="Times New Roman" panose="02020603050405020304" pitchFamily="18" charset="0"/>
              </a:rPr>
              <a:t>-1</a:t>
            </a:r>
            <a:endParaRPr lang="fr-BE" sz="1400" dirty="0">
              <a:cs typeface="Times New Roman" panose="02020603050405020304" pitchFamily="18" charset="0"/>
            </a:endParaRPr>
          </a:p>
        </p:txBody>
      </p:sp>
      <p:graphicFrame>
        <p:nvGraphicFramePr>
          <p:cNvPr id="23" name="Tableau 7">
            <a:extLst>
              <a:ext uri="{FF2B5EF4-FFF2-40B4-BE49-F238E27FC236}">
                <a16:creationId xmlns:a16="http://schemas.microsoft.com/office/drawing/2014/main" id="{6437A93F-E66F-4859-9FB4-7C7A1A4FF4E5}"/>
              </a:ext>
            </a:extLst>
          </p:cNvPr>
          <p:cNvGraphicFramePr>
            <a:graphicFrameLocks noGrp="1"/>
          </p:cNvGraphicFramePr>
          <p:nvPr/>
        </p:nvGraphicFramePr>
        <p:xfrm>
          <a:off x="5137562" y="5858304"/>
          <a:ext cx="2145476" cy="879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791">
                  <a:extLst>
                    <a:ext uri="{9D8B030D-6E8A-4147-A177-3AD203B41FA5}">
                      <a16:colId xmlns:a16="http://schemas.microsoft.com/office/drawing/2014/main" val="2707822090"/>
                    </a:ext>
                  </a:extLst>
                </a:gridCol>
                <a:gridCol w="1097685">
                  <a:extLst>
                    <a:ext uri="{9D8B030D-6E8A-4147-A177-3AD203B41FA5}">
                      <a16:colId xmlns:a16="http://schemas.microsoft.com/office/drawing/2014/main" val="4267151639"/>
                    </a:ext>
                  </a:extLst>
                </a:gridCol>
              </a:tblGrid>
              <a:tr h="385699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Glucose </a:t>
                      </a:r>
                      <a:endParaRPr lang="fr-BE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Glycerol</a:t>
                      </a:r>
                      <a:endParaRPr lang="fr-BE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04990"/>
                  </a:ext>
                </a:extLst>
              </a:tr>
              <a:tr h="246680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25mM</a:t>
                      </a:r>
                      <a:endParaRPr lang="fr-BE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50mM</a:t>
                      </a:r>
                      <a:endParaRPr lang="fr-BE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66622"/>
                  </a:ext>
                </a:extLst>
              </a:tr>
              <a:tr h="24668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46841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F7AE49F5-A8CE-4FA1-BF66-6D7987E3B4CA}"/>
              </a:ext>
            </a:extLst>
          </p:cNvPr>
          <p:cNvSpPr txBox="1"/>
          <p:nvPr/>
        </p:nvSpPr>
        <p:spPr>
          <a:xfrm>
            <a:off x="1504335" y="1317523"/>
            <a:ext cx="33429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cs typeface="Times New Roman" panose="02020603050405020304" pitchFamily="18" charset="0"/>
              </a:rPr>
              <a:t>Glucose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27DF3B2-3BBD-46CC-A822-FC1A0AD719A1}"/>
              </a:ext>
            </a:extLst>
          </p:cNvPr>
          <p:cNvCxnSpPr>
            <a:cxnSpLocks/>
          </p:cNvCxnSpPr>
          <p:nvPr/>
        </p:nvCxnSpPr>
        <p:spPr>
          <a:xfrm flipH="1">
            <a:off x="6204995" y="960699"/>
            <a:ext cx="5305" cy="50009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1F391AE2-5B82-4596-9DAE-091B231AA6A1}"/>
              </a:ext>
            </a:extLst>
          </p:cNvPr>
          <p:cNvSpPr txBox="1"/>
          <p:nvPr/>
        </p:nvSpPr>
        <p:spPr>
          <a:xfrm>
            <a:off x="7202303" y="1317523"/>
            <a:ext cx="407198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>
                <a:cs typeface="Times New Roman" panose="02020603050405020304" pitchFamily="18" charset="0"/>
              </a:rPr>
              <a:t>Glycerol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ABBEA2A-AB1F-4ED9-B4D2-9887884DA890}"/>
              </a:ext>
            </a:extLst>
          </p:cNvPr>
          <p:cNvSpPr txBox="1"/>
          <p:nvPr/>
        </p:nvSpPr>
        <p:spPr>
          <a:xfrm>
            <a:off x="2558005" y="1993005"/>
            <a:ext cx="288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D68236-6A77-4E31-A43B-B2A2D8751332}"/>
              </a:ext>
            </a:extLst>
          </p:cNvPr>
          <p:cNvSpPr txBox="1"/>
          <p:nvPr/>
        </p:nvSpPr>
        <p:spPr>
          <a:xfrm>
            <a:off x="2469460" y="2057136"/>
            <a:ext cx="33762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err="1">
                <a:cs typeface="Times New Roman" panose="02020603050405020304" pitchFamily="18" charset="0"/>
              </a:rPr>
              <a:t>Widely</a:t>
            </a:r>
            <a:r>
              <a:rPr lang="fr-BE" dirty="0">
                <a:cs typeface="Times New Roman" panose="02020603050405020304" pitchFamily="18" charset="0"/>
              </a:rPr>
              <a:t> </a:t>
            </a:r>
            <a:r>
              <a:rPr lang="fr-BE" dirty="0" err="1">
                <a:cs typeface="Times New Roman" panose="02020603050405020304" pitchFamily="18" charset="0"/>
              </a:rPr>
              <a:t>found</a:t>
            </a:r>
            <a:r>
              <a:rPr lang="fr-BE" dirty="0">
                <a:cs typeface="Times New Roman" panose="02020603050405020304" pitchFamily="18" charset="0"/>
              </a:rPr>
              <a:t> in nature (e.g. in </a:t>
            </a:r>
            <a:r>
              <a:rPr lang="fr-BE" dirty="0" err="1">
                <a:cs typeface="Times New Roman" panose="02020603050405020304" pitchFamily="18" charset="0"/>
              </a:rPr>
              <a:t>starch</a:t>
            </a:r>
            <a:r>
              <a:rPr lang="fr-BE" dirty="0">
                <a:cs typeface="Times New Roman" panose="02020603050405020304" pitchFamily="18" charset="0"/>
              </a:rPr>
              <a:t>, cellulose,…)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>
                <a:cs typeface="Times New Roman" panose="02020603050405020304" pitchFamily="18" charset="0"/>
              </a:rPr>
              <a:t>One of the </a:t>
            </a:r>
            <a:r>
              <a:rPr lang="fr-BE" dirty="0" err="1">
                <a:cs typeface="Times New Roman" panose="02020603050405020304" pitchFamily="18" charset="0"/>
              </a:rPr>
              <a:t>most</a:t>
            </a:r>
            <a:r>
              <a:rPr lang="fr-BE" dirty="0">
                <a:cs typeface="Times New Roman" panose="02020603050405020304" pitchFamily="18" charset="0"/>
              </a:rPr>
              <a:t> </a:t>
            </a:r>
            <a:r>
              <a:rPr lang="fr-BE" dirty="0" err="1">
                <a:cs typeface="Times New Roman" panose="02020603050405020304" pitchFamily="18" charset="0"/>
              </a:rPr>
              <a:t>common</a:t>
            </a:r>
            <a:r>
              <a:rPr lang="fr-BE" dirty="0">
                <a:cs typeface="Times New Roman" panose="02020603050405020304" pitchFamily="18" charset="0"/>
              </a:rPr>
              <a:t> </a:t>
            </a:r>
            <a:r>
              <a:rPr lang="fr-BE" dirty="0" err="1">
                <a:cs typeface="Times New Roman" panose="02020603050405020304" pitchFamily="18" charset="0"/>
              </a:rPr>
              <a:t>carbon</a:t>
            </a:r>
            <a:r>
              <a:rPr lang="fr-BE" dirty="0">
                <a:cs typeface="Times New Roman" panose="02020603050405020304" pitchFamily="18" charset="0"/>
              </a:rPr>
              <a:t> source </a:t>
            </a:r>
            <a:r>
              <a:rPr lang="fr-BE" dirty="0" err="1">
                <a:cs typeface="Times New Roman" panose="02020603050405020304" pitchFamily="18" charset="0"/>
              </a:rPr>
              <a:t>used</a:t>
            </a:r>
            <a:r>
              <a:rPr lang="fr-BE" dirty="0">
                <a:cs typeface="Times New Roman" panose="02020603050405020304" pitchFamily="18" charset="0"/>
              </a:rPr>
              <a:t> for </a:t>
            </a:r>
            <a:r>
              <a:rPr lang="fr-BE" dirty="0" err="1">
                <a:cs typeface="Times New Roman" panose="02020603050405020304" pitchFamily="18" charset="0"/>
              </a:rPr>
              <a:t>microalgal</a:t>
            </a:r>
            <a:r>
              <a:rPr lang="fr-BE" dirty="0">
                <a:cs typeface="Times New Roman" panose="02020603050405020304" pitchFamily="18" charset="0"/>
              </a:rPr>
              <a:t> </a:t>
            </a:r>
            <a:r>
              <a:rPr lang="fr-BE" dirty="0" err="1">
                <a:cs typeface="Times New Roman" panose="02020603050405020304" pitchFamily="18" charset="0"/>
              </a:rPr>
              <a:t>heterotrophic</a:t>
            </a:r>
            <a:r>
              <a:rPr lang="fr-BE" dirty="0">
                <a:cs typeface="Times New Roman" panose="02020603050405020304" pitchFamily="18" charset="0"/>
              </a:rPr>
              <a:t> </a:t>
            </a:r>
            <a:r>
              <a:rPr lang="fr-BE" dirty="0" err="1">
                <a:cs typeface="Times New Roman" panose="02020603050405020304" pitchFamily="18" charset="0"/>
              </a:rPr>
              <a:t>growth</a:t>
            </a:r>
            <a:r>
              <a:rPr lang="fr-BE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err="1">
                <a:cs typeface="Times New Roman" panose="02020603050405020304" pitchFamily="18" charset="0"/>
              </a:rPr>
              <a:t>Chlorophyll</a:t>
            </a:r>
            <a:r>
              <a:rPr lang="fr-BE" dirty="0">
                <a:cs typeface="Times New Roman" panose="02020603050405020304" pitchFamily="18" charset="0"/>
              </a:rPr>
              <a:t> </a:t>
            </a:r>
            <a:r>
              <a:rPr lang="fr-BE" i="1" dirty="0">
                <a:cs typeface="Times New Roman" panose="02020603050405020304" pitchFamily="18" charset="0"/>
              </a:rPr>
              <a:t>a </a:t>
            </a:r>
            <a:r>
              <a:rPr lang="fr-BE" dirty="0" err="1">
                <a:cs typeface="Times New Roman" panose="02020603050405020304" pitchFamily="18" charset="0"/>
              </a:rPr>
              <a:t>biosynthesis</a:t>
            </a:r>
            <a:r>
              <a:rPr lang="fr-BE" dirty="0">
                <a:cs typeface="Times New Roman" panose="02020603050405020304" pitchFamily="18" charset="0"/>
              </a:rPr>
              <a:t> inhibition </a:t>
            </a:r>
            <a:r>
              <a:rPr lang="fr-BE" dirty="0" err="1">
                <a:cs typeface="Times New Roman" panose="02020603050405020304" pitchFamily="18" charset="0"/>
              </a:rPr>
              <a:t>reported</a:t>
            </a:r>
            <a:r>
              <a:rPr lang="fr-BE" dirty="0">
                <a:cs typeface="Times New Roman" panose="02020603050405020304" pitchFamily="18" charset="0"/>
              </a:rPr>
              <a:t> in </a:t>
            </a:r>
            <a:r>
              <a:rPr lang="fr-BE" dirty="0" err="1">
                <a:cs typeface="Times New Roman" panose="02020603050405020304" pitchFamily="18" charset="0"/>
              </a:rPr>
              <a:t>litterature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50CB53F-CCFE-4C8B-B27D-DE82660C7F73}"/>
              </a:ext>
            </a:extLst>
          </p:cNvPr>
          <p:cNvSpPr txBox="1"/>
          <p:nvPr/>
        </p:nvSpPr>
        <p:spPr>
          <a:xfrm>
            <a:off x="6371310" y="2057136"/>
            <a:ext cx="3376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>
                <a:cs typeface="Times New Roman" panose="02020603050405020304" pitchFamily="18" charset="0"/>
              </a:rPr>
              <a:t>By-</a:t>
            </a:r>
            <a:r>
              <a:rPr lang="fr-BE" dirty="0" err="1">
                <a:cs typeface="Times New Roman" panose="02020603050405020304" pitchFamily="18" charset="0"/>
              </a:rPr>
              <a:t>product</a:t>
            </a:r>
            <a:r>
              <a:rPr lang="fr-BE" dirty="0">
                <a:cs typeface="Times New Roman" panose="02020603050405020304" pitchFamily="18" charset="0"/>
              </a:rPr>
              <a:t> of the </a:t>
            </a:r>
            <a:r>
              <a:rPr lang="fr-BE" dirty="0" err="1">
                <a:cs typeface="Times New Roman" panose="02020603050405020304" pitchFamily="18" charset="0"/>
              </a:rPr>
              <a:t>transesterification</a:t>
            </a:r>
            <a:r>
              <a:rPr lang="fr-BE" dirty="0">
                <a:cs typeface="Times New Roman" panose="02020603050405020304" pitchFamily="18" charset="0"/>
              </a:rPr>
              <a:t> process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>
                <a:cs typeface="Times New Roman" panose="02020603050405020304" pitchFamily="18" charset="0"/>
              </a:rPr>
              <a:t>For 10Kg of biodiesel </a:t>
            </a:r>
            <a:r>
              <a:rPr lang="fr-BE" dirty="0" err="1">
                <a:cs typeface="Times New Roman" panose="02020603050405020304" pitchFamily="18" charset="0"/>
              </a:rPr>
              <a:t>produced</a:t>
            </a:r>
            <a:r>
              <a:rPr lang="fr-BE" dirty="0">
                <a:cs typeface="Times New Roman" panose="02020603050405020304" pitchFamily="18" charset="0"/>
              </a:rPr>
              <a:t>, approx 1Kg of </a:t>
            </a:r>
            <a:r>
              <a:rPr lang="fr-BE" dirty="0" err="1">
                <a:cs typeface="Times New Roman" panose="02020603050405020304" pitchFamily="18" charset="0"/>
              </a:rPr>
              <a:t>glycerol</a:t>
            </a:r>
            <a:r>
              <a:rPr lang="fr-BE" dirty="0">
                <a:cs typeface="Times New Roman" panose="02020603050405020304" pitchFamily="18" charset="0"/>
              </a:rPr>
              <a:t> </a:t>
            </a:r>
            <a:r>
              <a:rPr lang="fr-BE" dirty="0" err="1">
                <a:cs typeface="Times New Roman" panose="02020603050405020304" pitchFamily="18" charset="0"/>
              </a:rPr>
              <a:t>is</a:t>
            </a:r>
            <a:r>
              <a:rPr lang="fr-BE" dirty="0">
                <a:cs typeface="Times New Roman" panose="02020603050405020304" pitchFamily="18" charset="0"/>
              </a:rPr>
              <a:t> </a:t>
            </a:r>
            <a:r>
              <a:rPr lang="fr-BE" dirty="0" err="1">
                <a:cs typeface="Times New Roman" panose="02020603050405020304" pitchFamily="18" charset="0"/>
              </a:rPr>
              <a:t>created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2F374C-ED32-4E56-87E4-6F6AB93E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007" y="3752372"/>
            <a:ext cx="5050554" cy="1277851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32C474F-B114-4A16-8BC1-5F5027289741}"/>
              </a:ext>
            </a:extLst>
          </p:cNvPr>
          <p:cNvSpPr txBox="1"/>
          <p:nvPr/>
        </p:nvSpPr>
        <p:spPr>
          <a:xfrm>
            <a:off x="10731059" y="4849792"/>
            <a:ext cx="16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cs typeface="Times New Roman" panose="02020603050405020304" pitchFamily="18" charset="0"/>
              </a:rPr>
              <a:t>+Water 10% w/w</a:t>
            </a:r>
          </a:p>
          <a:p>
            <a:r>
              <a:rPr lang="fr-BE" sz="1200" dirty="0">
                <a:cs typeface="Times New Roman" panose="02020603050405020304" pitchFamily="18" charset="0"/>
              </a:rPr>
              <a:t>+</a:t>
            </a:r>
            <a:r>
              <a:rPr lang="fr-BE" sz="1200" dirty="0" err="1">
                <a:cs typeface="Times New Roman" panose="02020603050405020304" pitchFamily="18" charset="0"/>
              </a:rPr>
              <a:t>Methanol</a:t>
            </a:r>
            <a:r>
              <a:rPr lang="fr-BE" sz="1200" dirty="0">
                <a:cs typeface="Times New Roman" panose="02020603050405020304" pitchFamily="18" charset="0"/>
              </a:rPr>
              <a:t> &lt;1% w/w</a:t>
            </a:r>
          </a:p>
          <a:p>
            <a:r>
              <a:rPr lang="fr-BE" sz="1200" dirty="0">
                <a:cs typeface="Times New Roman" panose="02020603050405020304" pitchFamily="18" charset="0"/>
              </a:rPr>
              <a:t>+</a:t>
            </a:r>
            <a:r>
              <a:rPr lang="fr-BE" sz="1200" dirty="0" err="1">
                <a:cs typeface="Times New Roman" panose="02020603050405020304" pitchFamily="18" charset="0"/>
              </a:rPr>
              <a:t>NaCl</a:t>
            </a:r>
            <a:r>
              <a:rPr lang="fr-BE" sz="1200" dirty="0">
                <a:cs typeface="Times New Roman" panose="02020603050405020304" pitchFamily="18" charset="0"/>
              </a:rPr>
              <a:t> 10% w/w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177E921-CC9A-4CA0-AA45-BAE743C03024}"/>
              </a:ext>
            </a:extLst>
          </p:cNvPr>
          <p:cNvSpPr txBox="1"/>
          <p:nvPr/>
        </p:nvSpPr>
        <p:spPr>
          <a:xfrm>
            <a:off x="6371310" y="4986173"/>
            <a:ext cx="3102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 err="1">
                <a:cs typeface="Times New Roman" panose="02020603050405020304" pitchFamily="18" charset="0"/>
              </a:rPr>
              <a:t>Adapted</a:t>
            </a:r>
            <a:r>
              <a:rPr lang="fr-BE" sz="1200" i="1" dirty="0">
                <a:cs typeface="Times New Roman" panose="02020603050405020304" pitchFamily="18" charset="0"/>
              </a:rPr>
              <a:t> </a:t>
            </a:r>
            <a:r>
              <a:rPr lang="fr-BE" sz="1200" i="1" dirty="0" err="1">
                <a:cs typeface="Times New Roman" panose="02020603050405020304" pitchFamily="18" charset="0"/>
              </a:rPr>
              <a:t>from</a:t>
            </a:r>
            <a:r>
              <a:rPr lang="fr-BE" sz="1200" i="1" dirty="0">
                <a:cs typeface="Times New Roman" panose="02020603050405020304" pitchFamily="18" charset="0"/>
              </a:rPr>
              <a:t> Mota, 2012</a:t>
            </a:r>
            <a:endParaRPr lang="en-US" sz="1200" i="1" dirty="0"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18DDBD4-E3C5-4C45-8C47-C8F944B0EC99}"/>
              </a:ext>
            </a:extLst>
          </p:cNvPr>
          <p:cNvSpPr txBox="1">
            <a:spLocks/>
          </p:cNvSpPr>
          <p:nvPr/>
        </p:nvSpPr>
        <p:spPr>
          <a:xfrm>
            <a:off x="406400" y="216440"/>
            <a:ext cx="11369962" cy="64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cs typeface="Times New Roman" panose="02020603050405020304" pitchFamily="18" charset="0"/>
              </a:rPr>
              <a:t>Why to grow </a:t>
            </a:r>
            <a:r>
              <a:rPr lang="en-US" sz="3600" i="1" dirty="0">
                <a:cs typeface="Times New Roman" panose="02020603050405020304" pitchFamily="18" charset="0"/>
              </a:rPr>
              <a:t>G. </a:t>
            </a:r>
            <a:r>
              <a:rPr lang="en-US" sz="3600" i="1" dirty="0" err="1">
                <a:cs typeface="Times New Roman" panose="02020603050405020304" pitchFamily="18" charset="0"/>
              </a:rPr>
              <a:t>sulphuraria</a:t>
            </a:r>
            <a:r>
              <a:rPr lang="en-US" sz="3600" i="1" dirty="0">
                <a:cs typeface="Times New Roman" panose="02020603050405020304" pitchFamily="18" charset="0"/>
              </a:rPr>
              <a:t> </a:t>
            </a:r>
            <a:r>
              <a:rPr lang="en-US" sz="3600" dirty="0">
                <a:cs typeface="Times New Roman" panose="02020603050405020304" pitchFamily="18" charset="0"/>
              </a:rPr>
              <a:t>with glucose or glycerol ? </a:t>
            </a:r>
          </a:p>
        </p:txBody>
      </p:sp>
    </p:spTree>
    <p:extLst>
      <p:ext uri="{BB962C8B-B14F-4D97-AF65-F5344CB8AC3E}">
        <p14:creationId xmlns:p14="http://schemas.microsoft.com/office/powerpoint/2010/main" val="26379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11">
            <a:extLst>
              <a:ext uri="{FF2B5EF4-FFF2-40B4-BE49-F238E27FC236}">
                <a16:creationId xmlns:a16="http://schemas.microsoft.com/office/drawing/2014/main" id="{07E1084E-B531-4421-AF65-120146CD6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14848"/>
              </p:ext>
            </p:extLst>
          </p:nvPr>
        </p:nvGraphicFramePr>
        <p:xfrm>
          <a:off x="6381288" y="1464778"/>
          <a:ext cx="5372964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337">
                  <a:extLst>
                    <a:ext uri="{9D8B030D-6E8A-4147-A177-3AD203B41FA5}">
                      <a16:colId xmlns:a16="http://schemas.microsoft.com/office/drawing/2014/main" val="1228173915"/>
                    </a:ext>
                  </a:extLst>
                </a:gridCol>
                <a:gridCol w="809454">
                  <a:extLst>
                    <a:ext uri="{9D8B030D-6E8A-4147-A177-3AD203B41FA5}">
                      <a16:colId xmlns:a16="http://schemas.microsoft.com/office/drawing/2014/main" val="2112266412"/>
                    </a:ext>
                  </a:extLst>
                </a:gridCol>
                <a:gridCol w="785548">
                  <a:extLst>
                    <a:ext uri="{9D8B030D-6E8A-4147-A177-3AD203B41FA5}">
                      <a16:colId xmlns:a16="http://schemas.microsoft.com/office/drawing/2014/main" val="3224635602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3624155470"/>
                    </a:ext>
                  </a:extLst>
                </a:gridCol>
                <a:gridCol w="1154097">
                  <a:extLst>
                    <a:ext uri="{9D8B030D-6E8A-4147-A177-3AD203B41FA5}">
                      <a16:colId xmlns:a16="http://schemas.microsoft.com/office/drawing/2014/main" val="879464056"/>
                    </a:ext>
                  </a:extLst>
                </a:gridCol>
                <a:gridCol w="887984">
                  <a:extLst>
                    <a:ext uri="{9D8B030D-6E8A-4147-A177-3AD203B41FA5}">
                      <a16:colId xmlns:a16="http://schemas.microsoft.com/office/drawing/2014/main" val="2319802205"/>
                    </a:ext>
                  </a:extLst>
                </a:gridCol>
              </a:tblGrid>
              <a:tr h="814138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Carbon source</a:t>
                      </a:r>
                      <a:endParaRPr lang="fr-B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Doubling</a:t>
                      </a:r>
                      <a:r>
                        <a:rPr lang="fr-FR" sz="12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time (Day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) </a:t>
                      </a:r>
                      <a:endParaRPr lang="fr-B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fr-FR" sz="1200" b="1" i="0" u="none" strike="noStrike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biomass</a:t>
                      </a:r>
                      <a:r>
                        <a:rPr lang="fr-FR" sz="12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(g.gDW</a:t>
                      </a:r>
                      <a:r>
                        <a:rPr lang="fr-FR" sz="1200" b="1" i="0" u="none" strike="noStrike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fr-FR" sz="12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fr-B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fr-FR" sz="1200" b="1" i="0" u="none" strike="noStrike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productivity</a:t>
                      </a:r>
                      <a:r>
                        <a:rPr lang="fr-FR" sz="12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(gDW.L</a:t>
                      </a:r>
                      <a:r>
                        <a:rPr lang="fr-FR" sz="1200" b="1" i="0" u="none" strike="noStrike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fr-FR" sz="12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.d</a:t>
                      </a:r>
                      <a:r>
                        <a:rPr lang="fr-FR" sz="1200" b="1" i="0" u="none" strike="noStrike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fr-FR" sz="1200" b="1" i="0" u="none" strike="noStrike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fr-B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>
                          <a:solidFill>
                            <a:schemeClr val="bg1"/>
                          </a:solidFill>
                        </a:rPr>
                        <a:t>Sugar to </a:t>
                      </a:r>
                      <a:r>
                        <a:rPr lang="fr-BE" sz="1200" dirty="0" err="1">
                          <a:solidFill>
                            <a:schemeClr val="bg1"/>
                          </a:solidFill>
                        </a:rPr>
                        <a:t>biomass</a:t>
                      </a:r>
                      <a:r>
                        <a:rPr lang="fr-BE" sz="1200" dirty="0">
                          <a:solidFill>
                            <a:schemeClr val="bg1"/>
                          </a:solidFill>
                        </a:rPr>
                        <a:t> conversion (gDW.gsugar</a:t>
                      </a:r>
                      <a:r>
                        <a:rPr lang="fr-BE" sz="1200" baseline="30000" dirty="0">
                          <a:solidFill>
                            <a:schemeClr val="bg1"/>
                          </a:solidFill>
                        </a:rPr>
                        <a:t>-1</a:t>
                      </a:r>
                      <a:r>
                        <a:rPr lang="fr-BE" sz="1200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B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>
                          <a:solidFill>
                            <a:schemeClr val="bg1"/>
                          </a:solidFill>
                        </a:rPr>
                        <a:t>Max FA production</a:t>
                      </a:r>
                    </a:p>
                    <a:p>
                      <a:pPr algn="ctr"/>
                      <a:r>
                        <a:rPr lang="fr-BE" sz="1200" dirty="0">
                          <a:solidFill>
                            <a:schemeClr val="bg1"/>
                          </a:solidFill>
                        </a:rPr>
                        <a:t>(mg.L</a:t>
                      </a:r>
                      <a:r>
                        <a:rPr lang="fr-BE" sz="1200" baseline="30000" dirty="0">
                          <a:solidFill>
                            <a:schemeClr val="bg1"/>
                          </a:solidFill>
                        </a:rPr>
                        <a:t>-1</a:t>
                      </a:r>
                      <a:r>
                        <a:rPr lang="fr-BE" sz="1200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B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603853"/>
                  </a:ext>
                </a:extLst>
              </a:tr>
              <a:tr h="3787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0.63 </a:t>
                      </a:r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± 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2.37 </a:t>
                      </a:r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± 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1.62 ± 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0.56 ± 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175.25 ±</a:t>
                      </a:r>
                    </a:p>
                    <a:p>
                      <a:pPr algn="ctr"/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5.47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665"/>
                  </a:ext>
                </a:extLst>
              </a:tr>
              <a:tr h="3787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Glycerol</a:t>
                      </a:r>
                      <a:endParaRPr lang="fr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0.64 </a:t>
                      </a:r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± 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2.67 ± 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1.50 ± 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0.57 ± 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195.48 ±</a:t>
                      </a:r>
                    </a:p>
                    <a:p>
                      <a:pPr algn="ctr"/>
                      <a:r>
                        <a:rPr lang="fr-BE" sz="1200" dirty="0">
                          <a:solidFill>
                            <a:schemeClr val="tx1"/>
                          </a:solidFill>
                        </a:rPr>
                        <a:t>15.36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57158"/>
                  </a:ext>
                </a:extLst>
              </a:tr>
            </a:tbl>
          </a:graphicData>
        </a:graphic>
      </p:graphicFrame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ABCEF880-6BC2-46C5-A86A-978B2A483ABB}"/>
              </a:ext>
            </a:extLst>
          </p:cNvPr>
          <p:cNvGraphicFramePr>
            <a:graphicFrameLocks/>
          </p:cNvGraphicFramePr>
          <p:nvPr/>
        </p:nvGraphicFramePr>
        <p:xfrm>
          <a:off x="233112" y="957045"/>
          <a:ext cx="5862887" cy="253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5CB12712-28C3-4CD5-B50E-223E2C84A615}"/>
              </a:ext>
            </a:extLst>
          </p:cNvPr>
          <p:cNvSpPr/>
          <p:nvPr/>
        </p:nvSpPr>
        <p:spPr>
          <a:xfrm rot="5400000">
            <a:off x="1764064" y="2121695"/>
            <a:ext cx="392464" cy="10924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3194837-8BDB-4B52-BC6E-757AF3E8135C}"/>
              </a:ext>
            </a:extLst>
          </p:cNvPr>
          <p:cNvSpPr/>
          <p:nvPr/>
        </p:nvSpPr>
        <p:spPr>
          <a:xfrm rot="5400000">
            <a:off x="3180739" y="1110372"/>
            <a:ext cx="392464" cy="10924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91A65D05-FAC5-41BD-B94F-655976C678F0}"/>
              </a:ext>
            </a:extLst>
          </p:cNvPr>
          <p:cNvSpPr/>
          <p:nvPr/>
        </p:nvSpPr>
        <p:spPr>
          <a:xfrm rot="5400000">
            <a:off x="5411509" y="1451005"/>
            <a:ext cx="392464" cy="10924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381A2BA1-3A54-4ACD-BE6A-513955C94D7B}"/>
              </a:ext>
            </a:extLst>
          </p:cNvPr>
          <p:cNvSpPr/>
          <p:nvPr/>
        </p:nvSpPr>
        <p:spPr>
          <a:xfrm rot="5400000">
            <a:off x="5982388" y="1111277"/>
            <a:ext cx="392464" cy="10924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59D1F5F-C2CE-42B3-83B7-D91A0F536D95}"/>
              </a:ext>
            </a:extLst>
          </p:cNvPr>
          <p:cNvSpPr txBox="1"/>
          <p:nvPr/>
        </p:nvSpPr>
        <p:spPr>
          <a:xfrm>
            <a:off x="6233241" y="957045"/>
            <a:ext cx="186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olidFill>
                  <a:srgbClr val="FF0000"/>
                </a:solidFill>
              </a:rPr>
              <a:t>Harvesting</a:t>
            </a:r>
            <a:r>
              <a:rPr lang="fr-BE" dirty="0">
                <a:solidFill>
                  <a:srgbClr val="FF0000"/>
                </a:solidFill>
              </a:rPr>
              <a:t> points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806F172-AFC5-43A2-A9E7-C5911F43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A816-0787-49D2-AEF7-2E023B64A320}" type="slidenum">
              <a:rPr lang="en-US" smtClean="0"/>
              <a:t>9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1BE9D70-BB37-4867-A471-93ACAE7F4336}"/>
              </a:ext>
            </a:extLst>
          </p:cNvPr>
          <p:cNvSpPr txBox="1">
            <a:spLocks/>
          </p:cNvSpPr>
          <p:nvPr/>
        </p:nvSpPr>
        <p:spPr>
          <a:xfrm>
            <a:off x="406400" y="216440"/>
            <a:ext cx="11369962" cy="64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cs typeface="Times New Roman" panose="02020603050405020304" pitchFamily="18" charset="0"/>
              </a:rPr>
              <a:t>Growth parameters and fatty acid content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BF9B3C93-535A-405F-93BF-76D697238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853763"/>
              </p:ext>
            </p:extLst>
          </p:nvPr>
        </p:nvGraphicFramePr>
        <p:xfrm>
          <a:off x="233112" y="3828534"/>
          <a:ext cx="5548256" cy="280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ADE27487-2362-4A21-B0C5-54F79BBDAE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674364"/>
              </p:ext>
            </p:extLst>
          </p:nvPr>
        </p:nvGraphicFramePr>
        <p:xfrm>
          <a:off x="6177175" y="3828534"/>
          <a:ext cx="5176625" cy="30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Ellipse 22">
            <a:extLst>
              <a:ext uri="{FF2B5EF4-FFF2-40B4-BE49-F238E27FC236}">
                <a16:creationId xmlns:a16="http://schemas.microsoft.com/office/drawing/2014/main" id="{D766A726-06D6-4C60-8DF3-54948931D696}"/>
              </a:ext>
            </a:extLst>
          </p:cNvPr>
          <p:cNvSpPr/>
          <p:nvPr/>
        </p:nvSpPr>
        <p:spPr>
          <a:xfrm>
            <a:off x="7443019" y="4257368"/>
            <a:ext cx="766916" cy="23788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A6A716B-8FF0-4016-AE66-BB0466274427}"/>
              </a:ext>
            </a:extLst>
          </p:cNvPr>
          <p:cNvSpPr/>
          <p:nvPr/>
        </p:nvSpPr>
        <p:spPr>
          <a:xfrm>
            <a:off x="8300854" y="5014452"/>
            <a:ext cx="766916" cy="16217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F59B737-2312-4AB4-AC8E-A1E073C6D29F}"/>
              </a:ext>
            </a:extLst>
          </p:cNvPr>
          <p:cNvSpPr/>
          <p:nvPr/>
        </p:nvSpPr>
        <p:spPr>
          <a:xfrm>
            <a:off x="9179933" y="5378244"/>
            <a:ext cx="766916" cy="12579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Graphic spid="20" grpId="0">
        <p:bldAsOne/>
      </p:bldGraphic>
      <p:bldGraphic spid="22" grpId="0">
        <p:bldAsOne/>
      </p:bldGraphic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891</Words>
  <Application>Microsoft Office PowerPoint</Application>
  <PresentationFormat>Grand écran</PresentationFormat>
  <Paragraphs>187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ULG</dc:creator>
  <cp:lastModifiedBy>Perez Saura Pablo</cp:lastModifiedBy>
  <cp:revision>35</cp:revision>
  <dcterms:created xsi:type="dcterms:W3CDTF">2022-05-01T12:34:35Z</dcterms:created>
  <dcterms:modified xsi:type="dcterms:W3CDTF">2022-06-12T14:15:12Z</dcterms:modified>
</cp:coreProperties>
</file>