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330" y="3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idou Abdul Herrim" userId="4f5f10c3-f211-4ff1-acfa-76b5fdda7693" providerId="ADAL" clId="{1A65D84F-6243-488D-9232-98675FD7C927}"/>
    <pc:docChg chg="undo custSel modSld">
      <pc:chgData name="Seidou Abdul Herrim" userId="4f5f10c3-f211-4ff1-acfa-76b5fdda7693" providerId="ADAL" clId="{1A65D84F-6243-488D-9232-98675FD7C927}" dt="2024-10-25T13:48:03.228" v="135" actId="20577"/>
      <pc:docMkLst>
        <pc:docMk/>
      </pc:docMkLst>
      <pc:sldChg chg="modSp mod">
        <pc:chgData name="Seidou Abdul Herrim" userId="4f5f10c3-f211-4ff1-acfa-76b5fdda7693" providerId="ADAL" clId="{1A65D84F-6243-488D-9232-98675FD7C927}" dt="2024-10-25T13:48:03.228" v="135" actId="20577"/>
        <pc:sldMkLst>
          <pc:docMk/>
          <pc:sldMk cId="3033339221" sldId="256"/>
        </pc:sldMkLst>
        <pc:spChg chg="mod">
          <ac:chgData name="Seidou Abdul Herrim" userId="4f5f10c3-f211-4ff1-acfa-76b5fdda7693" providerId="ADAL" clId="{1A65D84F-6243-488D-9232-98675FD7C927}" dt="2024-10-25T11:14:18.011" v="118" actId="692"/>
          <ac:spMkLst>
            <pc:docMk/>
            <pc:sldMk cId="3033339221" sldId="256"/>
            <ac:spMk id="11" creationId="{965E567D-55CF-195D-BA1B-A15B6F71DE2E}"/>
          </ac:spMkLst>
        </pc:spChg>
        <pc:spChg chg="mod">
          <ac:chgData name="Seidou Abdul Herrim" userId="4f5f10c3-f211-4ff1-acfa-76b5fdda7693" providerId="ADAL" clId="{1A65D84F-6243-488D-9232-98675FD7C927}" dt="2024-10-22T14:25:05.616" v="13" actId="20577"/>
          <ac:spMkLst>
            <pc:docMk/>
            <pc:sldMk cId="3033339221" sldId="256"/>
            <ac:spMk id="13" creationId="{4ABCED9F-8E95-5DBE-9DDF-2F4FBA882FAE}"/>
          </ac:spMkLst>
        </pc:spChg>
        <pc:spChg chg="mod">
          <ac:chgData name="Seidou Abdul Herrim" userId="4f5f10c3-f211-4ff1-acfa-76b5fdda7693" providerId="ADAL" clId="{1A65D84F-6243-488D-9232-98675FD7C927}" dt="2024-10-22T14:24:14.685" v="0" actId="1076"/>
          <ac:spMkLst>
            <pc:docMk/>
            <pc:sldMk cId="3033339221" sldId="256"/>
            <ac:spMk id="21" creationId="{EB7E017C-B7EB-3293-1153-97A1A7C0E622}"/>
          </ac:spMkLst>
        </pc:spChg>
        <pc:spChg chg="mod">
          <ac:chgData name="Seidou Abdul Herrim" userId="4f5f10c3-f211-4ff1-acfa-76b5fdda7693" providerId="ADAL" clId="{1A65D84F-6243-488D-9232-98675FD7C927}" dt="2024-10-25T13:48:03.228" v="135" actId="20577"/>
          <ac:spMkLst>
            <pc:docMk/>
            <pc:sldMk cId="3033339221" sldId="256"/>
            <ac:spMk id="23" creationId="{C1F2B845-3C96-A826-1D07-9D69A95CBFF6}"/>
          </ac:spMkLst>
        </pc:spChg>
      </pc:sldChg>
      <pc:sldChg chg="modSp mod">
        <pc:chgData name="Seidou Abdul Herrim" userId="4f5f10c3-f211-4ff1-acfa-76b5fdda7693" providerId="ADAL" clId="{1A65D84F-6243-488D-9232-98675FD7C927}" dt="2024-10-25T13:47:55.189" v="132" actId="20577"/>
        <pc:sldMkLst>
          <pc:docMk/>
          <pc:sldMk cId="2084519079" sldId="257"/>
        </pc:sldMkLst>
        <pc:spChg chg="mod">
          <ac:chgData name="Seidou Abdul Herrim" userId="4f5f10c3-f211-4ff1-acfa-76b5fdda7693" providerId="ADAL" clId="{1A65D84F-6243-488D-9232-98675FD7C927}" dt="2024-10-25T13:47:55.189" v="132" actId="20577"/>
          <ac:spMkLst>
            <pc:docMk/>
            <pc:sldMk cId="2084519079" sldId="257"/>
            <ac:spMk id="18" creationId="{56B84950-1230-019C-169F-B41CB430AE79}"/>
          </ac:spMkLst>
        </pc:spChg>
        <pc:picChg chg="mod">
          <ac:chgData name="Seidou Abdul Herrim" userId="4f5f10c3-f211-4ff1-acfa-76b5fdda7693" providerId="ADAL" clId="{1A65D84F-6243-488D-9232-98675FD7C927}" dt="2024-10-22T14:26:15.138" v="35" actId="1035"/>
          <ac:picMkLst>
            <pc:docMk/>
            <pc:sldMk cId="2084519079" sldId="257"/>
            <ac:picMk id="11" creationId="{99816F08-BAC3-2E59-69EB-FF7AFB4681E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BDB40-9964-54AB-3DB3-6F7EB041B1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8999CB-57BF-80E2-F64F-E9C92C61E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D6CC4-F714-9BCF-F2E4-0AA5F660C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613CE-A0E9-4C17-8FB6-2A7DF7EDC926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D36D14-FDE7-A5CB-DB51-9CF41E1F1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AF0FD-55A8-E9AA-9233-FA0C85D56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99500-0E09-4B45-8AE9-61C7115C8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411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8513E-17A3-8D84-8788-08D85F7CA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5A6F74-EDC7-0DD6-9044-6AF36CB3CC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D2298F-6077-7867-2171-38E01FEFD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613CE-A0E9-4C17-8FB6-2A7DF7EDC926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50406-9E94-B035-400E-B7BFDBC75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B10ECB-6FC9-CC5C-A5E6-E88F90E77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99500-0E09-4B45-8AE9-61C7115C8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247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9B428C-3B52-FA64-BF90-ACC0F7D55C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AC5793-A26A-5F94-C9DD-00923A6B77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8AF2F0-486F-7ACC-455A-8CD0993B9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613CE-A0E9-4C17-8FB6-2A7DF7EDC926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5C143F-F62A-4599-4781-90D01BC12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504B1A-5270-E4EA-9217-B4B1612A4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99500-0E09-4B45-8AE9-61C7115C8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45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B9CA7-ABED-8A2D-104B-32ABC7903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13D4E-AEE6-888B-781E-BF10889044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142B3-EFB1-97F1-15F3-69C94BAD9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613CE-A0E9-4C17-8FB6-2A7DF7EDC926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9F5A6A-456B-64DC-81DE-F9BD49E05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CFA702-E8C1-C58C-0B9D-93C2B8444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99500-0E09-4B45-8AE9-61C7115C8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655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28E47-3FF9-F77A-A072-C683EBEA7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238B60-5A3C-DFA5-8895-608C3F44FB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2742EE-8762-FE1B-3492-1FD4E4AAB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613CE-A0E9-4C17-8FB6-2A7DF7EDC926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393998-0895-D3DE-F81D-AC601DE5B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9F32CA-9152-27D8-10C7-C1D348BE6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99500-0E09-4B45-8AE9-61C7115C8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58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D03E1-02F4-FC55-C82D-D2103FE12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A3764-2513-315F-41AD-C6A7B7CD13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0D8CEB-92FA-F66B-0590-2B4C5200D1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528F8-E88F-E077-AD18-1A62F1891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613CE-A0E9-4C17-8FB6-2A7DF7EDC926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C282E8-36D7-ADB0-A550-C1222918E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3B16B7-FE21-A691-C74B-04CCC6D6B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99500-0E09-4B45-8AE9-61C7115C8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6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BE554-C0B0-C013-2832-C04395AC8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30E992-A5AE-447E-4AD7-30ABC8952D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42D572-71A1-1D4A-E337-7319E7BBD6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52FFAE-528E-1CE5-06FA-78E5D85256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E8589F-220B-19EC-75A1-D9D42749C0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D44499-A4FE-FFC6-6963-025B05F0B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613CE-A0E9-4C17-8FB6-2A7DF7EDC926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F32399-350F-1C91-AFA4-8B036FDCE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189FD2-26D1-CFE9-24D3-4D42472A6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99500-0E09-4B45-8AE9-61C7115C8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274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B9675-3584-F0E0-1CD9-BA2AA9201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66349D-BF5E-9335-847B-ED7F0F09F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613CE-A0E9-4C17-8FB6-2A7DF7EDC926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F0AB95-BD30-581D-6757-3702FD40F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41BA05-8F8B-17C1-BA87-07AB36FC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99500-0E09-4B45-8AE9-61C7115C8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395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35A483-DEB4-CBAE-58C5-066192976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613CE-A0E9-4C17-8FB6-2A7DF7EDC926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5B4DEF-EA8D-B3D5-41F3-34205CC95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97014C-9CC4-B0BE-693C-BA210A530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99500-0E09-4B45-8AE9-61C7115C8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985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3C6C5-472E-BB38-68D7-BE035E7E6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B24CE-E653-C8EE-D1CA-FBE3C905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5328F4-7785-B538-20CC-50FAAF1F5A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8A8992-FE59-478F-670D-12C104262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613CE-A0E9-4C17-8FB6-2A7DF7EDC926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FF052-A34F-FFE3-FC97-6FC7CAC6B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BEFC8F-84C1-3F8F-2B25-17C0E1705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99500-0E09-4B45-8AE9-61C7115C8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762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41F81-372C-DF97-2271-3C572120B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4FADDA-C743-6EF8-9E17-9B600378A7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5D911-63BC-EDAB-AEBE-D5DAEDFEFE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69840-8B8F-E33D-6CF8-28ADFB51E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613CE-A0E9-4C17-8FB6-2A7DF7EDC926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3238BC-A19F-EDCF-59C2-31BC9098C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652D20-007E-A1A1-CD0F-F5703980A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99500-0E09-4B45-8AE9-61C7115C8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28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94AB49-7A2E-1F57-06A0-C42B96219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237E0D-1D5B-59F3-E688-754385908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4AB71C-277E-A4C5-1A4A-A9BAD5A50A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5613CE-A0E9-4C17-8FB6-2A7DF7EDC926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49076-B1D8-EF6F-F91C-5DC5DFCAD5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ADDCC-E649-D067-5788-69B8273A92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D99500-0E09-4B45-8AE9-61C7115C8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6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tiff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tiff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7" descr="D:\DoX\Logo_MMS.png">
            <a:extLst>
              <a:ext uri="{FF2B5EF4-FFF2-40B4-BE49-F238E27FC236}">
                <a16:creationId xmlns:a16="http://schemas.microsoft.com/office/drawing/2014/main" id="{0DFE8B91-6C6C-2C16-A994-E77738B901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9617"/>
          <a:stretch/>
        </p:blipFill>
        <p:spPr bwMode="auto">
          <a:xfrm>
            <a:off x="6768298" y="22711"/>
            <a:ext cx="1251598" cy="73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10">
            <a:extLst>
              <a:ext uri="{FF2B5EF4-FFF2-40B4-BE49-F238E27FC236}">
                <a16:creationId xmlns:a16="http://schemas.microsoft.com/office/drawing/2014/main" id="{DCD346C1-6C85-2F80-0CB0-C8CA5852FF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896" y="46601"/>
            <a:ext cx="804634" cy="505610"/>
          </a:xfrm>
          <a:prstGeom prst="rect">
            <a:avLst/>
          </a:prstGeom>
        </p:spPr>
      </p:pic>
      <p:pic>
        <p:nvPicPr>
          <p:cNvPr id="6" name="Picture 4" descr="EDT-MAIN 2021 Program - EDTMAIN2021">
            <a:extLst>
              <a:ext uri="{FF2B5EF4-FFF2-40B4-BE49-F238E27FC236}">
                <a16:creationId xmlns:a16="http://schemas.microsoft.com/office/drawing/2014/main" id="{E16ED99F-0CA1-ADDD-51ED-D85A0579B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15"/>
            <a:ext cx="2284838" cy="7490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pic>
      <p:pic>
        <p:nvPicPr>
          <p:cNvPr id="7" name="Picture 33" descr="Immagine correlata">
            <a:extLst>
              <a:ext uri="{FF2B5EF4-FFF2-40B4-BE49-F238E27FC236}">
                <a16:creationId xmlns:a16="http://schemas.microsoft.com/office/drawing/2014/main" id="{97473E7C-0366-63F6-70F1-C4021A32D0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06" r="6239"/>
          <a:stretch/>
        </p:blipFill>
        <p:spPr bwMode="auto">
          <a:xfrm>
            <a:off x="4476375" y="23061"/>
            <a:ext cx="1780698" cy="73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onds de la recherche scientifique — Wikipédia">
            <a:extLst>
              <a:ext uri="{FF2B5EF4-FFF2-40B4-BE49-F238E27FC236}">
                <a16:creationId xmlns:a16="http://schemas.microsoft.com/office/drawing/2014/main" id="{9D9BBB16-B946-463D-BBA6-53024F026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20" y="22711"/>
            <a:ext cx="1167956" cy="73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38">
            <a:extLst>
              <a:ext uri="{FF2B5EF4-FFF2-40B4-BE49-F238E27FC236}">
                <a16:creationId xmlns:a16="http://schemas.microsoft.com/office/drawing/2014/main" id="{FEB0288F-4A60-32C3-A0F5-1FC1E04B0A9A}"/>
              </a:ext>
            </a:extLst>
          </p:cNvPr>
          <p:cNvSpPr txBox="1"/>
          <p:nvPr/>
        </p:nvSpPr>
        <p:spPr>
          <a:xfrm>
            <a:off x="8888263" y="-41767"/>
            <a:ext cx="35123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/>
              <a:t>Abdul </a:t>
            </a:r>
            <a:r>
              <a:rPr lang="en-US" sz="1200" b="1" i="1" dirty="0" err="1"/>
              <a:t>Herrim</a:t>
            </a:r>
            <a:r>
              <a:rPr lang="en-US" sz="1200" b="1" i="1" dirty="0"/>
              <a:t> SEIDOU</a:t>
            </a:r>
          </a:p>
          <a:p>
            <a:pPr algn="ctr"/>
            <a:r>
              <a:rPr lang="en-US" sz="1200" b="1" dirty="0"/>
              <a:t>Materials Engineer / PhD Candidate</a:t>
            </a:r>
          </a:p>
          <a:p>
            <a:pPr algn="ctr"/>
            <a:r>
              <a:rPr lang="en-US" sz="1200" b="1" dirty="0"/>
              <a:t>Metallic Materials Science Unit (MMS)</a:t>
            </a:r>
          </a:p>
          <a:p>
            <a:pPr algn="ctr"/>
            <a:r>
              <a:rPr lang="en-US" sz="1200" b="1" dirty="0"/>
              <a:t>University of Liège, Belgium</a:t>
            </a:r>
          </a:p>
          <a:p>
            <a:pPr algn="ctr"/>
            <a:r>
              <a:rPr lang="en-US" sz="1200" u="sng" dirty="0">
                <a:solidFill>
                  <a:schemeClr val="accent1"/>
                </a:solidFill>
              </a:rPr>
              <a:t>ahb.seidou@uliege.be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5E567D-55CF-195D-BA1B-A15B6F71DE2E}"/>
              </a:ext>
            </a:extLst>
          </p:cNvPr>
          <p:cNvSpPr txBox="1"/>
          <p:nvPr/>
        </p:nvSpPr>
        <p:spPr>
          <a:xfrm>
            <a:off x="19050" y="1111995"/>
            <a:ext cx="12141200" cy="1059072"/>
          </a:xfrm>
          <a:prstGeom prst="rect">
            <a:avLst/>
          </a:prstGeom>
          <a:solidFill>
            <a:srgbClr val="FF0000">
              <a:alpha val="50000"/>
            </a:srgbClr>
          </a:solidFill>
          <a:ln w="38100">
            <a:solidFill>
              <a:srgbClr val="FF0000">
                <a:alpha val="50000"/>
              </a:srgb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30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Evaluation of Corrosion Resistance of 316L stainless steel with or without SiC additions produced via Directed Energy Deposition</a:t>
            </a:r>
            <a:endParaRPr lang="en-AU" sz="3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E8B9E1F-DCFF-386C-D4CA-FB2FCCF6ED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800" y="2771839"/>
            <a:ext cx="2987886" cy="227259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ABCED9F-8E95-5DBE-9DDF-2F4FBA882FAE}"/>
              </a:ext>
            </a:extLst>
          </p:cNvPr>
          <p:cNvSpPr txBox="1"/>
          <p:nvPr/>
        </p:nvSpPr>
        <p:spPr>
          <a:xfrm>
            <a:off x="7290735" y="2977733"/>
            <a:ext cx="4127665" cy="50282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b="1" dirty="0"/>
              <a:t>Corrosion tests performed </a:t>
            </a:r>
            <a:r>
              <a:rPr lang="en-US" dirty="0"/>
              <a:t>in</a:t>
            </a:r>
            <a:r>
              <a:rPr lang="en-US" b="1" dirty="0"/>
              <a:t> 0.5M NaCl </a:t>
            </a:r>
            <a:r>
              <a:rPr lang="en-US" dirty="0"/>
              <a:t>(</a:t>
            </a:r>
            <a:r>
              <a:rPr lang="en-US" dirty="0" err="1"/>
              <a:t>aq</a:t>
            </a:r>
            <a:r>
              <a:rPr lang="en-US" dirty="0"/>
              <a:t>) solution at room temperature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9826AD-397C-2E9F-715E-D23C077185E0}"/>
              </a:ext>
            </a:extLst>
          </p:cNvPr>
          <p:cNvSpPr txBox="1"/>
          <p:nvPr/>
        </p:nvSpPr>
        <p:spPr>
          <a:xfrm>
            <a:off x="21816" y="2352409"/>
            <a:ext cx="3045853" cy="338554"/>
          </a:xfrm>
          <a:prstGeom prst="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Direct Energy Deposition (DED)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271C8B-0E42-B6FC-B512-A32D8EA267E5}"/>
              </a:ext>
            </a:extLst>
          </p:cNvPr>
          <p:cNvSpPr txBox="1"/>
          <p:nvPr/>
        </p:nvSpPr>
        <p:spPr>
          <a:xfrm>
            <a:off x="9843502" y="3880644"/>
            <a:ext cx="23484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For system stabilization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9AB68B-1346-DE76-791C-A52645E14CBA}"/>
              </a:ext>
            </a:extLst>
          </p:cNvPr>
          <p:cNvSpPr txBox="1"/>
          <p:nvPr/>
        </p:nvSpPr>
        <p:spPr>
          <a:xfrm>
            <a:off x="9707011" y="4574798"/>
            <a:ext cx="2539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 Bode and Nyquist plots for </a:t>
            </a:r>
            <a:r>
              <a:rPr lang="en-US" sz="1400" b="1" dirty="0"/>
              <a:t>general corrosion </a:t>
            </a:r>
            <a:r>
              <a:rPr lang="en-US" sz="1400" dirty="0"/>
              <a:t>evaluation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FA33D1-F67E-B16E-C9D4-66FDEE778091}"/>
              </a:ext>
            </a:extLst>
          </p:cNvPr>
          <p:cNvSpPr txBox="1"/>
          <p:nvPr/>
        </p:nvSpPr>
        <p:spPr>
          <a:xfrm>
            <a:off x="9509117" y="5484395"/>
            <a:ext cx="2891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/>
            </a:lvl1pPr>
          </a:lstStyle>
          <a:p>
            <a:r>
              <a:rPr lang="en-US" sz="1400" dirty="0"/>
              <a:t>PDP curve for </a:t>
            </a:r>
            <a:r>
              <a:rPr lang="en-US" sz="1400" b="1" dirty="0"/>
              <a:t>pitting corrosion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7D4590-3B62-EF41-8C1A-B6FF5E532C53}"/>
              </a:ext>
            </a:extLst>
          </p:cNvPr>
          <p:cNvSpPr txBox="1"/>
          <p:nvPr/>
        </p:nvSpPr>
        <p:spPr>
          <a:xfrm>
            <a:off x="6695093" y="3772923"/>
            <a:ext cx="2567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1400" dirty="0"/>
              <a:t>Open Circuit</a:t>
            </a:r>
          </a:p>
          <a:p>
            <a:pPr algn="ctr"/>
            <a:r>
              <a:rPr lang="en-US" sz="1400" dirty="0"/>
              <a:t> Polarization </a:t>
            </a:r>
            <a:r>
              <a:rPr lang="en-US" sz="1400" b="1" dirty="0"/>
              <a:t>(OCP)   </a:t>
            </a:r>
            <a:r>
              <a:rPr lang="en-US" sz="1400" dirty="0"/>
              <a:t>~ 15h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A576FA9-9257-AA4C-72E0-2C976A4D89DF}"/>
              </a:ext>
            </a:extLst>
          </p:cNvPr>
          <p:cNvSpPr txBox="1"/>
          <p:nvPr/>
        </p:nvSpPr>
        <p:spPr>
          <a:xfrm>
            <a:off x="6695093" y="4574798"/>
            <a:ext cx="2814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1400" dirty="0"/>
              <a:t>Electrochemical Impedance Spectroscopy </a:t>
            </a:r>
            <a:r>
              <a:rPr lang="en-US" sz="1400" b="1" dirty="0"/>
              <a:t>(EIS)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CD3616-04D4-EEE7-7002-B2E96ABBF84D}"/>
              </a:ext>
            </a:extLst>
          </p:cNvPr>
          <p:cNvSpPr txBox="1"/>
          <p:nvPr/>
        </p:nvSpPr>
        <p:spPr>
          <a:xfrm>
            <a:off x="6694523" y="5361375"/>
            <a:ext cx="2392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1400" dirty="0"/>
              <a:t>Potentiodynamic Polarization  </a:t>
            </a:r>
            <a:r>
              <a:rPr lang="en-US" sz="1400" b="1" dirty="0"/>
              <a:t>(PDP)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B7E017C-B7EB-3293-1153-97A1A7C0E622}"/>
              </a:ext>
            </a:extLst>
          </p:cNvPr>
          <p:cNvSpPr txBox="1"/>
          <p:nvPr/>
        </p:nvSpPr>
        <p:spPr>
          <a:xfrm>
            <a:off x="3655234" y="3028890"/>
            <a:ext cx="2406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dk1"/>
                </a:solidFill>
              </a:rPr>
              <a:t>Materials tested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1E2AE65-D07B-5FAD-677F-FF614B333CAD}"/>
              </a:ext>
            </a:extLst>
          </p:cNvPr>
          <p:cNvSpPr txBox="1"/>
          <p:nvPr/>
        </p:nvSpPr>
        <p:spPr>
          <a:xfrm>
            <a:off x="3096653" y="3650842"/>
            <a:ext cx="3523460" cy="22337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316L stainless steel (wrought)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316L stainless steel DED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316L + 10 vol.% SiC DED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316L + 20 vol.% SiC DED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F2B845-3C96-A826-1D07-9D69A95CBFF6}"/>
              </a:ext>
            </a:extLst>
          </p:cNvPr>
          <p:cNvSpPr txBox="1"/>
          <p:nvPr/>
        </p:nvSpPr>
        <p:spPr>
          <a:xfrm>
            <a:off x="50800" y="5548119"/>
            <a:ext cx="30458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AU" b="1" i="1" dirty="0">
                <a:solidFill>
                  <a:srgbClr val="4C5253"/>
                </a:solidFill>
                <a:effectLst/>
                <a:latin typeface="inter"/>
              </a:rPr>
              <a:t>High build rates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AU" b="1" i="1" dirty="0">
                <a:solidFill>
                  <a:srgbClr val="4C5253"/>
                </a:solidFill>
                <a:effectLst/>
                <a:latin typeface="inter"/>
              </a:rPr>
              <a:t>Can be used </a:t>
            </a:r>
            <a:r>
              <a:rPr lang="en-AU" b="1" i="1">
                <a:solidFill>
                  <a:srgbClr val="4C5253"/>
                </a:solidFill>
                <a:effectLst/>
                <a:latin typeface="inter"/>
              </a:rPr>
              <a:t>for repair</a:t>
            </a:r>
            <a:endParaRPr lang="en-AU" b="1" i="1" dirty="0">
              <a:solidFill>
                <a:srgbClr val="4C5253"/>
              </a:solidFill>
              <a:latin typeface="inter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AU" b="1" i="1" dirty="0">
                <a:solidFill>
                  <a:srgbClr val="4C5253"/>
                </a:solidFill>
                <a:effectLst/>
                <a:latin typeface="inter"/>
              </a:rPr>
              <a:t>Multi-material range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AU" b="1" i="1" dirty="0">
                <a:solidFill>
                  <a:srgbClr val="4C5253"/>
                </a:solidFill>
                <a:effectLst/>
                <a:latin typeface="inter"/>
              </a:rPr>
              <a:t>Reduced material waste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1782AC9-5548-5AD3-D45E-DB823B5D53F7}"/>
              </a:ext>
            </a:extLst>
          </p:cNvPr>
          <p:cNvSpPr txBox="1"/>
          <p:nvPr/>
        </p:nvSpPr>
        <p:spPr>
          <a:xfrm>
            <a:off x="50800" y="5161320"/>
            <a:ext cx="2525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dk1"/>
                </a:solidFill>
              </a:rPr>
              <a:t>Advantages of DED: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D82ADC8-2B12-4396-BCDE-8BBE39B55327}"/>
              </a:ext>
            </a:extLst>
          </p:cNvPr>
          <p:cNvCxnSpPr>
            <a:stCxn id="18" idx="3"/>
            <a:endCxn id="15" idx="1"/>
          </p:cNvCxnSpPr>
          <p:nvPr/>
        </p:nvCxnSpPr>
        <p:spPr>
          <a:xfrm>
            <a:off x="9262965" y="4034533"/>
            <a:ext cx="58053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914C5D1-A203-6633-4497-8D1D42847395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9509117" y="4836408"/>
            <a:ext cx="26029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47F792D-4193-24A4-4589-81F48B469591}"/>
              </a:ext>
            </a:extLst>
          </p:cNvPr>
          <p:cNvCxnSpPr/>
          <p:nvPr/>
        </p:nvCxnSpPr>
        <p:spPr>
          <a:xfrm>
            <a:off x="9064300" y="5632039"/>
            <a:ext cx="58053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339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7" descr="D:\DoX\Logo_MMS.png">
            <a:extLst>
              <a:ext uri="{FF2B5EF4-FFF2-40B4-BE49-F238E27FC236}">
                <a16:creationId xmlns:a16="http://schemas.microsoft.com/office/drawing/2014/main" id="{494F5179-61F1-B29A-03F1-9A4F6158E5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9617"/>
          <a:stretch/>
        </p:blipFill>
        <p:spPr bwMode="auto">
          <a:xfrm>
            <a:off x="6768298" y="22711"/>
            <a:ext cx="1251598" cy="73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10">
            <a:extLst>
              <a:ext uri="{FF2B5EF4-FFF2-40B4-BE49-F238E27FC236}">
                <a16:creationId xmlns:a16="http://schemas.microsoft.com/office/drawing/2014/main" id="{5E01ED7A-34F8-0C99-B7DF-791552B99F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896" y="46601"/>
            <a:ext cx="804634" cy="505610"/>
          </a:xfrm>
          <a:prstGeom prst="rect">
            <a:avLst/>
          </a:prstGeom>
        </p:spPr>
      </p:pic>
      <p:pic>
        <p:nvPicPr>
          <p:cNvPr id="6" name="Picture 4" descr="EDT-MAIN 2021 Program - EDTMAIN2021">
            <a:extLst>
              <a:ext uri="{FF2B5EF4-FFF2-40B4-BE49-F238E27FC236}">
                <a16:creationId xmlns:a16="http://schemas.microsoft.com/office/drawing/2014/main" id="{5C2E6C75-28AA-D2B8-5038-554A9B3F7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15"/>
            <a:ext cx="2284838" cy="7490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pic>
      <p:pic>
        <p:nvPicPr>
          <p:cNvPr id="7" name="Picture 33" descr="Immagine correlata">
            <a:extLst>
              <a:ext uri="{FF2B5EF4-FFF2-40B4-BE49-F238E27FC236}">
                <a16:creationId xmlns:a16="http://schemas.microsoft.com/office/drawing/2014/main" id="{F6F6D840-22F4-2906-4EF9-D556A363FD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06" r="6239"/>
          <a:stretch/>
        </p:blipFill>
        <p:spPr bwMode="auto">
          <a:xfrm>
            <a:off x="4476375" y="23061"/>
            <a:ext cx="1780698" cy="73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onds de la recherche scientifique — Wikipédia">
            <a:extLst>
              <a:ext uri="{FF2B5EF4-FFF2-40B4-BE49-F238E27FC236}">
                <a16:creationId xmlns:a16="http://schemas.microsoft.com/office/drawing/2014/main" id="{5708CDB5-045A-B448-C439-4E44F8B29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20" y="22711"/>
            <a:ext cx="1167956" cy="73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38">
            <a:extLst>
              <a:ext uri="{FF2B5EF4-FFF2-40B4-BE49-F238E27FC236}">
                <a16:creationId xmlns:a16="http://schemas.microsoft.com/office/drawing/2014/main" id="{DE074952-1B4C-B79A-0B5B-3DA132FAA1E0}"/>
              </a:ext>
            </a:extLst>
          </p:cNvPr>
          <p:cNvSpPr txBox="1"/>
          <p:nvPr/>
        </p:nvSpPr>
        <p:spPr>
          <a:xfrm>
            <a:off x="8888263" y="-41767"/>
            <a:ext cx="35123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/>
              <a:t>Abdul </a:t>
            </a:r>
            <a:r>
              <a:rPr lang="en-US" sz="1200" b="1" i="1" dirty="0" err="1"/>
              <a:t>Herrim</a:t>
            </a:r>
            <a:r>
              <a:rPr lang="en-US" sz="1200" b="1" i="1" dirty="0"/>
              <a:t> SEIDOU</a:t>
            </a:r>
          </a:p>
          <a:p>
            <a:pPr algn="ctr"/>
            <a:r>
              <a:rPr lang="en-US" sz="1200" b="1" dirty="0"/>
              <a:t>Materials Engineer / PhD Candidate</a:t>
            </a:r>
          </a:p>
          <a:p>
            <a:pPr algn="ctr"/>
            <a:r>
              <a:rPr lang="en-US" sz="1200" b="1" dirty="0"/>
              <a:t>Metallic Materials Science Unit (MMS)</a:t>
            </a:r>
          </a:p>
          <a:p>
            <a:pPr algn="ctr"/>
            <a:r>
              <a:rPr lang="en-US" sz="1200" b="1" dirty="0"/>
              <a:t>University of Liège, Belgium</a:t>
            </a:r>
          </a:p>
          <a:p>
            <a:pPr algn="ctr"/>
            <a:r>
              <a:rPr lang="en-US" sz="1200" u="sng" dirty="0">
                <a:solidFill>
                  <a:schemeClr val="accent1"/>
                </a:solidFill>
              </a:rPr>
              <a:t>ahb.seidou@uliege.be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816F08-BAC3-2E59-69EB-FF7AFB4681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3250" y="827942"/>
            <a:ext cx="5358520" cy="26129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F67B7F0-2D94-40A8-2E08-3C9BC4660A7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3250" y="3673054"/>
            <a:ext cx="5358520" cy="280954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30B122D-2315-1FC3-56BE-58C97D53EFE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79794" y="3673054"/>
            <a:ext cx="3909004" cy="313834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9D78894-861F-C31F-B91F-F6539B5AAB3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03083" y="1593450"/>
            <a:ext cx="4933886" cy="198002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6B84950-1230-019C-169F-B41CB430AE79}"/>
              </a:ext>
            </a:extLst>
          </p:cNvPr>
          <p:cNvSpPr txBox="1"/>
          <p:nvPr/>
        </p:nvSpPr>
        <p:spPr>
          <a:xfrm>
            <a:off x="1169127" y="3368363"/>
            <a:ext cx="5087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EIS for general corrosion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8F7808-3CB4-7082-A644-EF61F492BEF1}"/>
              </a:ext>
            </a:extLst>
          </p:cNvPr>
          <p:cNvSpPr txBox="1"/>
          <p:nvPr/>
        </p:nvSpPr>
        <p:spPr>
          <a:xfrm>
            <a:off x="41538" y="6442067"/>
            <a:ext cx="7381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Potentiodynamic polarization for passivation and pitting corrosion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B8C689-0082-7DB3-BE58-58F33BE1B14F}"/>
              </a:ext>
            </a:extLst>
          </p:cNvPr>
          <p:cNvSpPr txBox="1"/>
          <p:nvPr/>
        </p:nvSpPr>
        <p:spPr>
          <a:xfrm>
            <a:off x="8125717" y="973896"/>
            <a:ext cx="3310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SEM micrographs after potentiodynamic polarization</a:t>
            </a:r>
          </a:p>
        </p:txBody>
      </p:sp>
    </p:spTree>
    <p:extLst>
      <p:ext uri="{BB962C8B-B14F-4D97-AF65-F5344CB8AC3E}">
        <p14:creationId xmlns:p14="http://schemas.microsoft.com/office/powerpoint/2010/main" val="2084519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187</Words>
  <Application>Microsoft Office PowerPoint</Application>
  <PresentationFormat>Widescreen</PresentationFormat>
  <Paragraphs>33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Aptos</vt:lpstr>
      <vt:lpstr>Aptos Display</vt:lpstr>
      <vt:lpstr>Arial</vt:lpstr>
      <vt:lpstr>inter</vt:lpstr>
      <vt:lpstr>Wingdings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Seidou Abdul Herrim</dc:creator>
  <cp:lastModifiedBy>Seidou Abdul Herrim</cp:lastModifiedBy>
  <cp:revision>1</cp:revision>
  <dcterms:created xsi:type="dcterms:W3CDTF">2024-10-22T13:17:37Z</dcterms:created>
  <dcterms:modified xsi:type="dcterms:W3CDTF">2024-10-25T13:48:11Z</dcterms:modified>
</cp:coreProperties>
</file>