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77" r:id="rId4"/>
    <p:sldId id="279" r:id="rId5"/>
    <p:sldId id="264" r:id="rId6"/>
    <p:sldId id="273" r:id="rId7"/>
    <p:sldId id="274" r:id="rId8"/>
    <p:sldId id="263" r:id="rId9"/>
    <p:sldId id="259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448F"/>
    <a:srgbClr val="896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4"/>
    <p:restoredTop sz="94699"/>
  </p:normalViewPr>
  <p:slideViewPr>
    <p:cSldViewPr snapToGrid="0">
      <p:cViewPr varScale="1">
        <p:scale>
          <a:sx n="110" d="100"/>
          <a:sy n="110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7249-2C3B-634C-A846-C4BFBBC55A41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039A1-3885-B744-BEC7-17A4C4F9A60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173A2-6612-4762-4806-AC138D870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1553644-1BE0-1661-4FFC-E9BC13477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B9833F-A3AF-F221-39BC-B28E35FC9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means that you do not stop the simulations if a penetration is not feasible.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3B326-F58E-2DBC-C149-A1B1578F5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039A1-3885-B744-BEC7-17A4C4F9A6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65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C09782-B5AA-D66C-DBD1-4B43927B4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DC4148-0BE9-86D9-9C84-02F6CD7D0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A12076-2BFE-A718-50B9-8DD5F78B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F82-BC22-064E-BEDF-FF8AB6A17A02}" type="datetime1">
              <a:rPr lang="fr-BE" smtClean="0"/>
              <a:t>28/11/24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BCF44-1625-1B1B-3638-B8B8FC0B4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7AD09E-9107-A5EB-9161-520CB446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8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C31D6-47AE-0DFC-06EE-E72FE10E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2ADA51-EF09-8E50-C72F-F44EFA0C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17F655-E012-1D92-2850-7BA48B2E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29C3-01DA-954F-93A1-4779F65F546C}" type="datetime1">
              <a:rPr lang="fr-BE" smtClean="0"/>
              <a:t>28/11/24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65A8ED-71E7-C32B-0F08-51F0F114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22A07-AFCE-CA30-24F6-8E0F517B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8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ABF4F3-7541-1A55-4DFF-60F9C041B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724266-7040-3739-7328-A66C55127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6F18A6-4A7B-8D07-1B83-718A1720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8B15-BC40-D94E-B94A-883DFBB7C19F}" type="datetime1">
              <a:rPr lang="fr-BE" smtClean="0"/>
              <a:t>28/11/24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965D79-9312-54E7-32DC-D3A636F6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11639-7D41-E916-70AA-E3F8F37A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B81F3-9C54-3E4A-51B9-31F30DB0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601A4E-B906-2C7D-E62B-9680F3B6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A57B6C-00CF-A339-DF2F-AA3CB65D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4AD7-3DFF-BD41-8831-0333B6053EE8}" type="datetime1">
              <a:rPr lang="fr-BE" smtClean="0"/>
              <a:t>28/11/24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CAD8AB-EA91-8EF6-CC00-F73E6481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2B742-D524-DF13-5704-19BCA39B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9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F4D98-CA8D-BEA7-B205-BE1FCED3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EC44B-45E8-8172-BDDE-F64BBB599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6E74B3-D57E-062A-D1B0-2D932EA6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4785-5753-C84F-8250-AF31A2AC13D9}" type="datetime1">
              <a:rPr lang="fr-BE" smtClean="0"/>
              <a:t>28/11/24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393FB9-1F9F-BA55-DFB2-AF721299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015899-5079-94EB-291A-6A2A5D5C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40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EA3F5-0313-4482-4F2F-A2F5B732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E2462-814C-E6EA-43EB-A937428BB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981E14-AB2A-4D8A-516C-6EC0FF7FB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8E73A7-2A07-8F60-A857-A33415CA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B305-ADBF-4245-88C8-0C976B301E1E}" type="datetime1">
              <a:rPr lang="fr-BE" smtClean="0"/>
              <a:t>28/11/24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4BE654-F901-8152-5331-2F9AF11F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93565E-7B68-4DC9-F37A-18E0536F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3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C751E-6D38-71EE-04CF-E29C2754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4826D1-8FD8-B958-5A80-A86A10C53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4BA3FC-A0A2-CDCC-A094-26C533AE0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19C1D7-8E67-CA78-6A61-6A3EA35A5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E2FF3C-69BE-9B89-1090-D9BBFEB95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706A09-EB76-EA5C-7826-C5E3BC28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D99-0E21-A243-966D-EB1E0E9B5B75}" type="datetime1">
              <a:rPr lang="fr-BE" smtClean="0"/>
              <a:t>28/11/24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BD6DB-80ED-3E45-D8D7-F85829FF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F585C8-9561-FE94-2204-3360C22A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7563A7-D65C-5574-AA96-8B7F4B6E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DFFF1B-CECA-1A91-FE4E-D4251B91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5331-7DC7-F649-BAF5-B6D510E7EFD9}" type="datetime1">
              <a:rPr lang="fr-BE" smtClean="0"/>
              <a:t>28/11/24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404B4F-DBA7-5CD7-65F8-1A50A48F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6F34E3-2CF1-A8AE-EE55-95D00BF1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3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D91109-29D6-FFA9-62E2-CB2775CF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3861-DE57-D14A-901C-A5DD1A6A6E63}" type="datetime1">
              <a:rPr lang="fr-BE" smtClean="0"/>
              <a:t>28/11/24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2C0A85-2FAE-AEA1-75B1-C2606753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9C9E63-DEEC-822B-C2D7-2CD2C094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7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A30DE-E2C8-3A9E-BBC5-51952CB6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E4FFA1-45B5-AB07-B400-F2000254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E20A9C-4D3A-D17F-54CB-8E4B4DF68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AEA845-6ACB-7CBF-C44C-B1180E9B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8E33-8259-694B-97F1-B3E72AD1F0B1}" type="datetime1">
              <a:rPr lang="fr-BE" smtClean="0"/>
              <a:t>28/11/24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0A3BA9-E9BA-0212-A2C6-FA2547B8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BA037C-5631-02C2-3A57-92807DDE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06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9986E-C756-3D71-73FE-4C263025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226A91D-2BF6-31C7-DC45-7C352994F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1B07ED-8492-BBFC-E36A-D183A4C0D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89BB7D-6601-30D2-EA68-565A28AD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5F78-E66C-A44D-97F2-4C6661E6C7FF}" type="datetime1">
              <a:rPr lang="fr-BE" smtClean="0"/>
              <a:t>28/11/24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5CBDE9-1E8E-3A34-0FF4-FB2A2748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530AE6-39D5-F309-B8DA-9D0282CC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0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C16DF7-B052-D644-6523-78E6307C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B9F14C-52C0-773E-B7CF-ED06C17F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95EF7C-C630-6BF6-1052-5A9A0FE0B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D504F1-B7C2-2943-B22A-70891B93EA98}" type="datetime1">
              <a:rPr lang="fr-BE" smtClean="0"/>
              <a:t>28/11/24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77EE32-0A21-6B05-0F35-E49720B05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Amina Benzerga - Combined PV-EV-HP Hosting Capacity Analysis of a Belgian Low-Voltage Distribution Network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148BD4-FEBC-0F9A-6C3F-97D713E6D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A475CD-3DBC-544C-9D18-1934315C7FD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4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56E37-130A-DF80-50FD-4A162F75E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407" y="1795932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i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Combined PV-EV-HP Hosting Capacity Analysis</a:t>
            </a:r>
            <a:r>
              <a:rPr lang="en-GB" sz="40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noProof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a Belgian Low-Voltage Distribution Network</a:t>
            </a:r>
            <a:endParaRPr lang="en-GB" sz="4000" noProof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D02BDAB8-083B-A6C7-55DB-430E3007CF82}"/>
              </a:ext>
            </a:extLst>
          </p:cNvPr>
          <p:cNvSpPr txBox="1">
            <a:spLocks/>
          </p:cNvSpPr>
          <p:nvPr/>
        </p:nvSpPr>
        <p:spPr>
          <a:xfrm>
            <a:off x="1253515" y="4571948"/>
            <a:ext cx="1008262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Amina 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Benzerga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Maurizio Vassallo, Simon Gérard, Julien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Vandeburie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Damien Ernst</a:t>
            </a:r>
          </a:p>
          <a:p>
            <a:pPr algn="l"/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Une image contenant Police, Graphique, logo, Bleu électrique&#10;&#10;Description générée automatiquement">
            <a:extLst>
              <a:ext uri="{FF2B5EF4-FFF2-40B4-BE49-F238E27FC236}">
                <a16:creationId xmlns:a16="http://schemas.microsoft.com/office/drawing/2014/main" id="{73959561-2219-45B7-5707-31E964E7D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97" y="551189"/>
            <a:ext cx="3757755" cy="1170355"/>
          </a:xfrm>
          <a:prstGeom prst="rect">
            <a:avLst/>
          </a:prstGeom>
        </p:spPr>
      </p:pic>
      <p:pic>
        <p:nvPicPr>
          <p:cNvPr id="11" name="Image 10" descr="Une image contenant capture d’écran, Graphique, graphisme, Caractère coloré&#10;&#10;Description générée automatiquement">
            <a:extLst>
              <a:ext uri="{FF2B5EF4-FFF2-40B4-BE49-F238E27FC236}">
                <a16:creationId xmlns:a16="http://schemas.microsoft.com/office/drawing/2014/main" id="{0463EE49-4B47-C8F2-5F98-ACA8BC2F1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848" y="4799024"/>
            <a:ext cx="2455348" cy="24553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73D06E-6C94-58DC-F93C-C0E4EC24E154}"/>
              </a:ext>
            </a:extLst>
          </p:cNvPr>
          <p:cNvSpPr/>
          <p:nvPr/>
        </p:nvSpPr>
        <p:spPr>
          <a:xfrm>
            <a:off x="1652226" y="2163029"/>
            <a:ext cx="8734097" cy="2232397"/>
          </a:xfrm>
          <a:prstGeom prst="rect">
            <a:avLst/>
          </a:prstGeom>
          <a:noFill/>
          <a:ln>
            <a:solidFill>
              <a:srgbClr val="6144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7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9D16A21-53A3-E4B3-26D7-1F3F27758F3A}"/>
              </a:ext>
            </a:extLst>
          </p:cNvPr>
          <p:cNvCxnSpPr/>
          <p:nvPr/>
        </p:nvCxnSpPr>
        <p:spPr>
          <a:xfrm>
            <a:off x="990295" y="1493235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165022CC-F54F-3895-739F-F82F0872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congestion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5F0E59-DC2D-7CFD-725B-D1103A9F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722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with high penetration rates for all three technologies, the lines of the case study network are not overloaded.</a:t>
            </a:r>
          </a:p>
        </p:txBody>
      </p:sp>
      <p:pic>
        <p:nvPicPr>
          <p:cNvPr id="5" name="Image 4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D4860286-2C76-F639-D98E-86BFAB67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927" y="157212"/>
            <a:ext cx="6266572" cy="633566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C78A9-7B7F-7025-FE2D-4D2CD08A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0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0BF5B-37C4-5B3B-6A14-50947DC6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5F6584-88E5-64C4-9CA1-DB669F28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173"/>
            <a:ext cx="9959502" cy="2804741"/>
          </a:xfrm>
        </p:spPr>
        <p:txBody>
          <a:bodyPr>
            <a:normAutofit fontScale="92500" lnSpcReduction="10000"/>
          </a:bodyPr>
          <a:lstStyle/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used the formalisation of HC [1] for combined PV, EV and HP.</a:t>
            </a:r>
          </a:p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is conducted using a reconstruction of a Belgian network using topological path identification [2].</a:t>
            </a:r>
          </a:p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empirical data are given by a Belgian DSO and representative days are taken from Sirius [3].</a:t>
            </a:r>
          </a:p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analysis showed that over a penetration of 50% for each technologies, issues, more precisely over- and under-voltage, are encountered while no overloading of the lines.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811BB0-833C-B638-CE6D-16B7D340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11</a:t>
            </a:fld>
            <a:endParaRPr lang="en-GB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22033AE-959E-1C70-B9A0-3DF89D9CE826}"/>
              </a:ext>
            </a:extLst>
          </p:cNvPr>
          <p:cNvCxnSpPr/>
          <p:nvPr/>
        </p:nvCxnSpPr>
        <p:spPr>
          <a:xfrm>
            <a:off x="990295" y="1493235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6C98449-5453-46FF-2E2C-E03783EE732F}"/>
              </a:ext>
            </a:extLst>
          </p:cNvPr>
          <p:cNvSpPr txBox="1">
            <a:spLocks/>
          </p:cNvSpPr>
          <p:nvPr/>
        </p:nvSpPr>
        <p:spPr>
          <a:xfrm>
            <a:off x="838200" y="4630366"/>
            <a:ext cx="10515600" cy="1977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Elaborate the selection of the representative days for instance considering weather conditions, energy consumption patterns,…</a:t>
            </a:r>
          </a:p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Broaden the research and data available on the probabilities for customers to add new technologies.</a:t>
            </a:r>
          </a:p>
          <a:p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robustness of the results with for instance different sizes of installations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1932C14-03D6-7928-0B42-4FECAE6B6753}"/>
              </a:ext>
            </a:extLst>
          </p:cNvPr>
          <p:cNvCxnSpPr/>
          <p:nvPr/>
        </p:nvCxnSpPr>
        <p:spPr>
          <a:xfrm>
            <a:off x="990295" y="4442642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5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83E61-8528-3701-703A-6A11E3D0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52DCB3-D85E-3BE2-5A14-7C7C9FC16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fr-BE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BE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Benzerga</a:t>
            </a:r>
            <a:r>
              <a:rPr lang="fr-BE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fr-BE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Bahmanyar</a:t>
            </a:r>
            <a:r>
              <a:rPr lang="fr-BE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G. Derval, and D.</a:t>
            </a:r>
            <a:r>
              <a:rPr lang="fr-B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Ernst, “A </a:t>
            </a:r>
            <a:r>
              <a:rPr lang="fr-BE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unified</a:t>
            </a:r>
            <a:r>
              <a:rPr lang="fr-BE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fr-BE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BE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hosting</a:t>
            </a:r>
            <a:r>
              <a:rPr lang="fr-BE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fr-BE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B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and </a:t>
            </a:r>
            <a:r>
              <a:rPr lang="fr-BE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fr-BE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,” 2024.</a:t>
            </a:r>
          </a:p>
          <a:p>
            <a:pPr marL="0" indent="0">
              <a:buNone/>
            </a:pPr>
            <a:r>
              <a:rPr lang="fr-BE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Vassallo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Bahmanyar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L. Duchesne, A.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Leerschool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S. Gerard,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Wehenkel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D. Ernst, “A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topological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identification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 transformation in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networks,” in 7th International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fr-B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Energy, </a:t>
            </a:r>
            <a:r>
              <a:rPr lang="fr-BE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fr-BE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Power Engineering (CEEPE 2024), CEEPE, Yangzhou, China, 2024.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Vandeburie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Wehenkel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S. Gerard, “Predicting local effects of energy transition through development of a network observation tool,” in 27</a:t>
            </a:r>
            <a:r>
              <a:rPr lang="en-GB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Conference on Electricity Distribution (CIRED 2023), IET, 2023, pp. 3625–3628.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C6617C-E074-95C4-BD8D-F04B4B0B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12</a:t>
            </a:fld>
            <a:endParaRPr lang="en-GB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3D1A03B-7D66-31E3-E609-CCDEBCD03250}"/>
              </a:ext>
            </a:extLst>
          </p:cNvPr>
          <p:cNvCxnSpPr/>
          <p:nvPr/>
        </p:nvCxnSpPr>
        <p:spPr>
          <a:xfrm>
            <a:off x="990295" y="1493235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66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9CB51-2E20-ECFD-D611-177966D7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221D7-3C5D-E444-0BC9-174DD3AE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5" name="Image 4" descr="Une image contenant ligne, Rectangle, Tracé&#10;&#10;Description générée automatiquement">
            <a:extLst>
              <a:ext uri="{FF2B5EF4-FFF2-40B4-BE49-F238E27FC236}">
                <a16:creationId xmlns:a16="http://schemas.microsoft.com/office/drawing/2014/main" id="{007822CF-64ED-385E-EF41-54CED515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91" y="4334599"/>
            <a:ext cx="5206690" cy="2319305"/>
          </a:xfrm>
          <a:prstGeom prst="rect">
            <a:avLst/>
          </a:prstGeom>
        </p:spPr>
      </p:pic>
      <p:pic>
        <p:nvPicPr>
          <p:cNvPr id="7" name="Image 6" descr="Une image contenant capture d’écran, Tracé, diagramme, ligne&#10;&#10;Description générée automatiquement">
            <a:extLst>
              <a:ext uri="{FF2B5EF4-FFF2-40B4-BE49-F238E27FC236}">
                <a16:creationId xmlns:a16="http://schemas.microsoft.com/office/drawing/2014/main" id="{E7823535-83A7-7495-73C1-6E8F6A025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3408"/>
            <a:ext cx="5148159" cy="2606044"/>
          </a:xfrm>
          <a:prstGeom prst="rect">
            <a:avLst/>
          </a:prstGeom>
        </p:spPr>
      </p:pic>
      <p:pic>
        <p:nvPicPr>
          <p:cNvPr id="10" name="Image 9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D0D9A9BA-39A0-35D4-9D37-E86B52EEC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818" y="2075767"/>
            <a:ext cx="3991513" cy="341884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C454A6E-5353-749B-F18E-F30869466F23}"/>
              </a:ext>
            </a:extLst>
          </p:cNvPr>
          <p:cNvSpPr txBox="1"/>
          <p:nvPr/>
        </p:nvSpPr>
        <p:spPr>
          <a:xfrm>
            <a:off x="1544779" y="4222055"/>
            <a:ext cx="335027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PV- distributed capacity growth </a:t>
            </a:r>
          </a:p>
          <a:p>
            <a:r>
              <a:rPr lang="en-GB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</a:t>
            </a:r>
            <a:r>
              <a:rPr lang="en-GB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www.iea.org</a:t>
            </a:r>
            <a:r>
              <a:rPr lang="en-GB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/reports/renewables-2024/electricity)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481D57-14E6-02B1-66B4-B5E6637B34A4}"/>
              </a:ext>
            </a:extLst>
          </p:cNvPr>
          <p:cNvSpPr txBox="1"/>
          <p:nvPr/>
        </p:nvSpPr>
        <p:spPr>
          <a:xfrm>
            <a:off x="7720436" y="5371498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www.iea.org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search?q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=heat%20pump%20installation)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981625-BA7D-6763-700C-1D4E3959FDEA}"/>
              </a:ext>
            </a:extLst>
          </p:cNvPr>
          <p:cNvSpPr txBox="1"/>
          <p:nvPr/>
        </p:nvSpPr>
        <p:spPr>
          <a:xfrm>
            <a:off x="1359473" y="1429078"/>
            <a:ext cx="410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car sales </a:t>
            </a:r>
          </a:p>
          <a:p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www.iea.org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/reports/global-ev-outlook-2024/trends-in-electric-cars)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B8AC59-0A1F-305A-F83A-EC3353D1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2</a:t>
            </a:fld>
            <a:endParaRPr lang="en-GB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EE80105-76CD-62DA-7987-7AFB5879C71D}"/>
              </a:ext>
            </a:extLst>
          </p:cNvPr>
          <p:cNvCxnSpPr/>
          <p:nvPr/>
        </p:nvCxnSpPr>
        <p:spPr>
          <a:xfrm>
            <a:off x="888653" y="1341885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01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78EE4-FBF2-64DD-4873-23598B09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3752E-96C4-75A8-C578-E46B6AC8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92EF28-3676-0F72-11A1-036C9A4E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273"/>
            <a:ext cx="10310212" cy="10205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aim: 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Determine the combined PV-EV-HP hosting capacity (HC) of a given network.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78E0B9-FBAD-EC25-BDDB-A8C050240ED5}"/>
              </a:ext>
            </a:extLst>
          </p:cNvPr>
          <p:cNvSpPr/>
          <p:nvPr/>
        </p:nvSpPr>
        <p:spPr>
          <a:xfrm>
            <a:off x="1306868" y="2813712"/>
            <a:ext cx="9044586" cy="916736"/>
          </a:xfrm>
          <a:prstGeom prst="rect">
            <a:avLst/>
          </a:prstGeom>
          <a:noFill/>
          <a:ln w="9525" cap="flat" cmpd="sng" algn="ctr">
            <a:solidFill>
              <a:srgbClr val="6144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4C4958-71B7-401F-CBED-B8244B6191D8}"/>
              </a:ext>
            </a:extLst>
          </p:cNvPr>
          <p:cNvSpPr txBox="1">
            <a:spLocks/>
          </p:cNvSpPr>
          <p:nvPr/>
        </p:nvSpPr>
        <p:spPr>
          <a:xfrm>
            <a:off x="1358341" y="2766913"/>
            <a:ext cx="8941640" cy="715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HC is the amount of new resources that can be hosted by a network before facing any issues, i.e., compromising its operational limits or violating safety constraints.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B822DA-8966-FB5D-625E-378B82554554}"/>
              </a:ext>
            </a:extLst>
          </p:cNvPr>
          <p:cNvSpPr txBox="1"/>
          <p:nvPr/>
        </p:nvSpPr>
        <p:spPr>
          <a:xfrm>
            <a:off x="3135514" y="6243379"/>
            <a:ext cx="5197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HC problem is defined using the generic formalism [1].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C8C1AC-FA53-D5E0-E1CC-9311D38B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3</a:t>
            </a:fld>
            <a:endParaRPr lang="en-GB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5759770-C064-9DE8-E6B4-C951581949AC}"/>
              </a:ext>
            </a:extLst>
          </p:cNvPr>
          <p:cNvCxnSpPr/>
          <p:nvPr/>
        </p:nvCxnSpPr>
        <p:spPr>
          <a:xfrm>
            <a:off x="895701" y="1411254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86916D1-7536-5115-3B57-FFA81EA4797D}"/>
              </a:ext>
            </a:extLst>
          </p:cNvPr>
          <p:cNvSpPr txBox="1">
            <a:spLocks/>
          </p:cNvSpPr>
          <p:nvPr/>
        </p:nvSpPr>
        <p:spPr>
          <a:xfrm>
            <a:off x="838200" y="3914458"/>
            <a:ext cx="10515600" cy="226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combination of installed technologies across the network. This is a potential evolution of the network.</a:t>
            </a:r>
          </a:p>
          <a:p>
            <a:pPr>
              <a:buFont typeface="Wingdings" pitchFamily="2" charset="2"/>
              <a:buChar char="ü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that gauges the amount of new installations in the network for each technology in a given scenario.  The penetration is chosen as the % of customers with new technologies compared to the total number of customers.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7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73A33-72AF-4BA8-9BB2-2EFBE0315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C6637-9D68-8502-F29C-784A672B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751EA4-77D0-420F-00BD-BE3BB0EE8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binary function detects if any 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occurred in a given scenario. Two types of issues are considered: voltage level (over and under voltage) and overloading of the lines.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hosting capacity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chosen as the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penetrations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defined in [1], which are penetrations that are associated with scenarios with no issues. 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A4B157-3242-0029-5EF9-524D4EADD290}"/>
              </a:ext>
            </a:extLst>
          </p:cNvPr>
          <p:cNvSpPr/>
          <p:nvPr/>
        </p:nvSpPr>
        <p:spPr>
          <a:xfrm>
            <a:off x="9851793" y="3462677"/>
            <a:ext cx="173567" cy="15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145DDC-3F6F-7CBE-BCF6-DC327B2B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4</a:t>
            </a:fld>
            <a:endParaRPr lang="en-GB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19A8158-713F-9321-A58D-7FB9236EDF6B}"/>
              </a:ext>
            </a:extLst>
          </p:cNvPr>
          <p:cNvCxnSpPr/>
          <p:nvPr/>
        </p:nvCxnSpPr>
        <p:spPr>
          <a:xfrm>
            <a:off x="933539" y="1411254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0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B8BA3-D918-87D8-9D01-F5D7997C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– Belgian network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77972-4A62-EFD9-F4D6-4939E1A3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network was reconstructed using topological path  identification[2].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customers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feeders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transformer (MV/LV substation)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lines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 customers with Smart Meters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Timeseries:</a:t>
            </a:r>
          </a:p>
          <a:p>
            <a:pPr lvl="1">
              <a:buFont typeface="Courier New" pitchFamily="34"/>
              <a:buChar char="o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and PV: from SM</a:t>
            </a:r>
          </a:p>
          <a:p>
            <a:pPr lvl="1">
              <a:buFont typeface="Courier New" pitchFamily="34"/>
              <a:buChar char="o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 and HP: SIRIUS [3]</a:t>
            </a:r>
          </a:p>
          <a:p>
            <a:pPr lvl="1">
              <a:buFont typeface="Courier New" pitchFamily="34"/>
              <a:buChar char="o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15min granularity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carte, diagramme, texte, ligne&#10;&#10;Description générée automatiquement">
            <a:extLst>
              <a:ext uri="{FF2B5EF4-FFF2-40B4-BE49-F238E27FC236}">
                <a16:creationId xmlns:a16="http://schemas.microsoft.com/office/drawing/2014/main" id="{A229BF62-3550-6C56-C118-A2293E8F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855" y="2589638"/>
            <a:ext cx="6143408" cy="2823311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2DBD50-2029-9CEB-0599-405F9503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5</a:t>
            </a:fld>
            <a:endParaRPr lang="en-GB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8DB0CC-DDD8-0877-06E4-93621AF4C92A}"/>
              </a:ext>
            </a:extLst>
          </p:cNvPr>
          <p:cNvCxnSpPr/>
          <p:nvPr/>
        </p:nvCxnSpPr>
        <p:spPr>
          <a:xfrm>
            <a:off x="946151" y="1367111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45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6244D-2FC9-C21D-5E79-41D8933AC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1992F-D84A-2ACC-9853-4393B198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– considered scenarios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0C7086-E2B1-2549-9548-969DBCE8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9050643" cy="555623"/>
          </a:xfrm>
        </p:spPr>
        <p:txBody>
          <a:bodyPr>
            <a:normAutofit/>
          </a:bodyPr>
          <a:lstStyle/>
          <a:p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size:</a:t>
            </a:r>
          </a:p>
        </p:txBody>
      </p:sp>
      <p:pic>
        <p:nvPicPr>
          <p:cNvPr id="5" name="Image 4" descr="Une image contenant texte, Police, capture d’écran, nombre&#10;&#10;Description générée automatiquement">
            <a:extLst>
              <a:ext uri="{FF2B5EF4-FFF2-40B4-BE49-F238E27FC236}">
                <a16:creationId xmlns:a16="http://schemas.microsoft.com/office/drawing/2014/main" id="{6ED71DDC-9E8F-E70C-FE3C-E4126C50B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954" y="1699065"/>
            <a:ext cx="4013200" cy="102870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1C26DD-E4A8-CD84-3200-199C4630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6</a:t>
            </a:fld>
            <a:endParaRPr lang="en-GB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ED141C2-C07B-4A05-0CA1-39F443C26CC1}"/>
              </a:ext>
            </a:extLst>
          </p:cNvPr>
          <p:cNvCxnSpPr/>
          <p:nvPr/>
        </p:nvCxnSpPr>
        <p:spPr>
          <a:xfrm>
            <a:off x="990295" y="1493235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" name="Espace réservé du contenu 4" descr="Une image contenant texte, Police, nombre, capture d’écran&#10;&#10;Description générée automatiquement">
            <a:extLst>
              <a:ext uri="{FF2B5EF4-FFF2-40B4-BE49-F238E27FC236}">
                <a16:creationId xmlns:a16="http://schemas.microsoft.com/office/drawing/2014/main" id="{9D3F3DE2-AED5-A2EB-09BF-6E75622A6E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56"/>
          <a:stretch/>
        </p:blipFill>
        <p:spPr>
          <a:xfrm>
            <a:off x="6317916" y="3587600"/>
            <a:ext cx="4304688" cy="1781143"/>
          </a:xfrm>
          <a:prstGeom prst="rect">
            <a:avLst/>
          </a:prstGeom>
        </p:spPr>
      </p:pic>
      <p:pic>
        <p:nvPicPr>
          <p:cNvPr id="6" name="Image 5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82DBAFDB-7CA8-74E7-D390-A1FF50BDF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655" y="3686767"/>
            <a:ext cx="4844680" cy="25583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988745A-3A51-DE73-FEF6-D56F5F255772}"/>
              </a:ext>
            </a:extLst>
          </p:cNvPr>
          <p:cNvSpPr txBox="1"/>
          <p:nvPr/>
        </p:nvSpPr>
        <p:spPr>
          <a:xfrm>
            <a:off x="6148654" y="5317822"/>
            <a:ext cx="490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I: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Probability of installing a new technology per people in the household and household size.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AE5297-FE71-C431-A65E-DC1439FEF08B}"/>
              </a:ext>
            </a:extLst>
          </p:cNvPr>
          <p:cNvSpPr txBox="1"/>
          <p:nvPr/>
        </p:nvSpPr>
        <p:spPr>
          <a:xfrm>
            <a:off x="838198" y="2818798"/>
            <a:ext cx="8928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installing a technology: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probability to install a new technology for each customer and technology type.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1956C-5767-7EED-19A7-9B074E85B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04ACD-2F64-4498-883D-1415FD3C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– scenarios reduction</a:t>
            </a:r>
          </a:p>
        </p:txBody>
      </p:sp>
      <p:pic>
        <p:nvPicPr>
          <p:cNvPr id="8" name="Image 7" descr="Une image contenant texte, Police, nombre, capture d’écran&#10;&#10;Description générée automatiquement">
            <a:extLst>
              <a:ext uri="{FF2B5EF4-FFF2-40B4-BE49-F238E27FC236}">
                <a16:creationId xmlns:a16="http://schemas.microsoft.com/office/drawing/2014/main" id="{63076DBD-1377-0C6D-7916-CC46416EF7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82" t="28901" r="10008"/>
          <a:stretch/>
        </p:blipFill>
        <p:spPr>
          <a:xfrm>
            <a:off x="1847949" y="2686965"/>
            <a:ext cx="6663753" cy="271279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32ED78A-DD08-8D90-BEB5-8C0FB337C9CE}"/>
              </a:ext>
            </a:extLst>
          </p:cNvPr>
          <p:cNvSpPr txBox="1"/>
          <p:nvPr/>
        </p:nvSpPr>
        <p:spPr>
          <a:xfrm>
            <a:off x="990295" y="1849194"/>
            <a:ext cx="5712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days: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number of time steps considered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F3D46C-67D7-D191-B704-F6C2365036C9}"/>
              </a:ext>
            </a:extLst>
          </p:cNvPr>
          <p:cNvSpPr txBox="1"/>
          <p:nvPr/>
        </p:nvSpPr>
        <p:spPr>
          <a:xfrm>
            <a:off x="2104203" y="5364765"/>
            <a:ext cx="624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II: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days in a year of 366 days that are similar to the considered representative days.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D2D73456-54CC-9A17-8D94-258FBFF7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7</a:t>
            </a:fld>
            <a:endParaRPr lang="en-GB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7956700-89ED-E658-04A5-ABEF745ACB63}"/>
              </a:ext>
            </a:extLst>
          </p:cNvPr>
          <p:cNvCxnSpPr/>
          <p:nvPr/>
        </p:nvCxnSpPr>
        <p:spPr>
          <a:xfrm>
            <a:off x="990295" y="1493235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3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859A2DC-A5A9-6314-CA4B-4199EFE6D869}"/>
              </a:ext>
            </a:extLst>
          </p:cNvPr>
          <p:cNvCxnSpPr/>
          <p:nvPr/>
        </p:nvCxnSpPr>
        <p:spPr>
          <a:xfrm>
            <a:off x="990295" y="1493235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1243DE8-3CDB-6652-A7A1-E55CA63E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</p:txBody>
      </p:sp>
      <p:pic>
        <p:nvPicPr>
          <p:cNvPr id="4" name="Espace réservé du contenu 7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02C4B996-A8EF-B3FF-F037-A5950F1B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188" y="365125"/>
            <a:ext cx="5211104" cy="572346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7072DC-92DC-DD56-F7E8-E6784D7F2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50" y="3505740"/>
            <a:ext cx="6749375" cy="1426248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 levels: [25%, 50%, 75%, 100%]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 scenarios for penetration level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D43429-F53F-1655-724E-59CC910D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3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BCF6325-1FEC-BEC3-0379-EF78252BCDD4}"/>
              </a:ext>
            </a:extLst>
          </p:cNvPr>
          <p:cNvCxnSpPr/>
          <p:nvPr/>
        </p:nvCxnSpPr>
        <p:spPr>
          <a:xfrm>
            <a:off x="990295" y="1493235"/>
            <a:ext cx="5360798" cy="0"/>
          </a:xfrm>
          <a:prstGeom prst="line">
            <a:avLst/>
          </a:prstGeom>
          <a:ln>
            <a:solidFill>
              <a:srgbClr val="61448F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EEBB6C99-68AA-BC83-8422-26C212C9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- Voltage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762C45-2AF9-8398-CFA8-338DC024D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6481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Acceptable for a penetration around 50% for all technologies</a:t>
            </a:r>
          </a:p>
          <a:p>
            <a:pPr marL="457200" indent="-45720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under-voltage is encountered rapidly for both EV and HP penetrations higher than 50%. </a:t>
            </a:r>
          </a:p>
          <a:p>
            <a:pPr marL="457200" indent="-45720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Over-voltage is not faced before 75% of PV penetration.</a:t>
            </a:r>
          </a:p>
          <a:p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8F9E43-FBD3-D68B-73B1-A7A25B69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07" y="145333"/>
            <a:ext cx="6396493" cy="6467016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947B32-5638-A918-7AE7-2269E09C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75CD-3DBC-544C-9D18-1934315C7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195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818</Words>
  <Application>Microsoft Macintosh PowerPoint</Application>
  <PresentationFormat>Grand écran</PresentationFormat>
  <Paragraphs>76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Courier New</vt:lpstr>
      <vt:lpstr>Times New Roman</vt:lpstr>
      <vt:lpstr>Wingdings</vt:lpstr>
      <vt:lpstr>Thème Office</vt:lpstr>
      <vt:lpstr>Combined PV-EV-HP Hosting Capacity Analysis of a Belgian Low-Voltage Distribution Network</vt:lpstr>
      <vt:lpstr>Introduction</vt:lpstr>
      <vt:lpstr>Problem statement</vt:lpstr>
      <vt:lpstr>Problem statement</vt:lpstr>
      <vt:lpstr>Case study – Belgian network</vt:lpstr>
      <vt:lpstr>Case study – considered scenarios</vt:lpstr>
      <vt:lpstr>Case study – scenarios reduction</vt:lpstr>
      <vt:lpstr>Implementation</vt:lpstr>
      <vt:lpstr>Results - Voltage</vt:lpstr>
      <vt:lpstr>Results – congestion </vt:lpstr>
      <vt:lpstr>Conclusion and future work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Benzerga Amina</dc:creator>
  <cp:lastModifiedBy>Benzerga Amina</cp:lastModifiedBy>
  <cp:revision>5</cp:revision>
  <dcterms:created xsi:type="dcterms:W3CDTF">2024-11-04T12:30:59Z</dcterms:created>
  <dcterms:modified xsi:type="dcterms:W3CDTF">2024-11-28T16:39:21Z</dcterms:modified>
</cp:coreProperties>
</file>