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7" r:id="rId3"/>
    <p:sldId id="265" r:id="rId4"/>
    <p:sldId id="257" r:id="rId5"/>
    <p:sldId id="260" r:id="rId6"/>
    <p:sldId id="286" r:id="rId7"/>
    <p:sldId id="287" r:id="rId8"/>
    <p:sldId id="289" r:id="rId9"/>
    <p:sldId id="259" r:id="rId10"/>
    <p:sldId id="272" r:id="rId11"/>
    <p:sldId id="273" r:id="rId12"/>
    <p:sldId id="275" r:id="rId13"/>
    <p:sldId id="274" r:id="rId14"/>
    <p:sldId id="258" r:id="rId15"/>
    <p:sldId id="262" r:id="rId16"/>
    <p:sldId id="276" r:id="rId17"/>
    <p:sldId id="277" r:id="rId18"/>
    <p:sldId id="288" r:id="rId19"/>
    <p:sldId id="278" r:id="rId20"/>
    <p:sldId id="266" r:id="rId21"/>
    <p:sldId id="263" r:id="rId22"/>
    <p:sldId id="267" r:id="rId23"/>
    <p:sldId id="271" r:id="rId24"/>
    <p:sldId id="279" r:id="rId25"/>
    <p:sldId id="264" r:id="rId26"/>
    <p:sldId id="268" r:id="rId27"/>
    <p:sldId id="294" r:id="rId28"/>
    <p:sldId id="296" r:id="rId29"/>
    <p:sldId id="293" r:id="rId30"/>
    <p:sldId id="295" r:id="rId31"/>
    <p:sldId id="285" r:id="rId32"/>
    <p:sldId id="270" r:id="rId33"/>
    <p:sldId id="282" r:id="rId34"/>
    <p:sldId id="283" r:id="rId35"/>
    <p:sldId id="284" r:id="rId36"/>
    <p:sldId id="281" r:id="rId37"/>
    <p:sldId id="269" r:id="rId38"/>
    <p:sldId id="290" r:id="rId39"/>
    <p:sldId id="291" r:id="rId40"/>
    <p:sldId id="292"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77DD01-7409-E012-61C1-17018C8A5487}" name="Léna Geron" initials="LG" userId="S::leger9@ulaval.ca::83edb8b5-2b9d-4375-958a-9236456b68f4" providerId="AD"/>
  <p188:author id="{E9289456-2827-DE8A-BF3C-C3ED9204F9E4}" name="Jordan Mayer" initials="JM" userId="S::jomay17@ulaval.ca::693eca02-cd36-411f-b786-38751ab5b331" providerId="AD"/>
  <p188:author id="{D7065178-282B-4FD9-5F27-AB6E0D84E97D}" name="Jordan Mayer" initials="" userId="S::JOMAY17@ulaval.ca::693eca02-cd36-411f-b786-38751ab5b3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D1C74-99CC-42DE-BD9C-5688B6EC3B0B}" v="101" dt="2024-12-03T21:48:14.003"/>
    <p1510:client id="{2E031385-0537-4249-9AD7-80B534485B4E}" v="9" dt="2024-12-04T21:30:31.443"/>
    <p1510:client id="{326CF478-9689-18AE-C806-24D58396BC3C}" v="51" dt="2024-12-04T21:24:14.758"/>
    <p1510:client id="{32F1D4C0-37DD-CD44-9862-BFAAD5847C42}" v="676" dt="2024-12-05T13:17:46.182"/>
    <p1510:client id="{47F26275-CD05-63A9-C34E-8F4E77278A58}" v="5397" dt="2024-12-05T13:07:17.774"/>
    <p1510:client id="{6D69A1C4-EA3E-ECA8-E491-20E199692A43}" v="1767" dt="2024-12-05T10:46:11.499"/>
    <p1510:client id="{8B3B1E39-3556-2653-3987-B359A4F8CA8C}" v="612" dt="2024-12-05T16:33:24.2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FD3D6-1B03-48C0-88D5-87EB165BD32B}" type="datetimeFigureOut">
              <a:rPr lang="fr-CA" smtClean="0"/>
              <a:t>2024-12-20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128E4-902A-4945-B016-BADA76690851}" type="slidenum">
              <a:rPr lang="fr-CA" smtClean="0"/>
              <a:t>‹N°›</a:t>
            </a:fld>
            <a:endParaRPr lang="fr-CA"/>
          </a:p>
        </p:txBody>
      </p:sp>
    </p:spTree>
    <p:extLst>
      <p:ext uri="{BB962C8B-B14F-4D97-AF65-F5344CB8AC3E}">
        <p14:creationId xmlns:p14="http://schemas.microsoft.com/office/powerpoint/2010/main" val="86819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EE20-281B-3ED8-0147-24CBDBF2FA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F105FF-1F42-6708-9C93-478269A87E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B61682-A9DE-50F1-B717-8A040B45150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823EF9F-0B74-06D8-A635-2C6DF37260B9}"/>
              </a:ext>
            </a:extLst>
          </p:cNvPr>
          <p:cNvSpPr>
            <a:spLocks noGrp="1"/>
          </p:cNvSpPr>
          <p:nvPr>
            <p:ph type="sldNum" sz="quarter" idx="5"/>
          </p:nvPr>
        </p:nvSpPr>
        <p:spPr/>
        <p:txBody>
          <a:bodyPr/>
          <a:lstStyle/>
          <a:p>
            <a:fld id="{3C9128E4-902A-4945-B016-BADA76690851}" type="slidenum">
              <a:rPr lang="fr-CA" smtClean="0"/>
              <a:t>31</a:t>
            </a:fld>
            <a:endParaRPr lang="fr-CA"/>
          </a:p>
        </p:txBody>
      </p:sp>
    </p:spTree>
    <p:extLst>
      <p:ext uri="{BB962C8B-B14F-4D97-AF65-F5344CB8AC3E}">
        <p14:creationId xmlns:p14="http://schemas.microsoft.com/office/powerpoint/2010/main" val="72575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3C9128E4-902A-4945-B016-BADA76690851}" type="slidenum">
              <a:rPr lang="fr-CA" smtClean="0"/>
              <a:t>32</a:t>
            </a:fld>
            <a:endParaRPr lang="fr-CA"/>
          </a:p>
        </p:txBody>
      </p:sp>
    </p:spTree>
    <p:extLst>
      <p:ext uri="{BB962C8B-B14F-4D97-AF65-F5344CB8AC3E}">
        <p14:creationId xmlns:p14="http://schemas.microsoft.com/office/powerpoint/2010/main" val="195424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12/20/2024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57109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12/20/2024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5122692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12/20/2024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78422328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7625600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12/20/2024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57022959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738739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9621526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12/20/2024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6271885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12/20/2024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51707943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4423614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635028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12/20/2024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341998759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spd="slow">
    <p:push dir="u"/>
  </p:transition>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oecd.org/fr/gov/ethique/recommandation-integrite-publiqu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Une image contenant dessin, carte, diagramme, art&#10;&#10;Description générée automatiquement">
            <a:extLst>
              <a:ext uri="{FF2B5EF4-FFF2-40B4-BE49-F238E27FC236}">
                <a16:creationId xmlns:a16="http://schemas.microsoft.com/office/drawing/2014/main" id="{B335EB28-72D3-EBCC-AF06-D890AEACC5CA}"/>
              </a:ext>
            </a:extLst>
          </p:cNvPr>
          <p:cNvPicPr>
            <a:picLocks noChangeAspect="1"/>
          </p:cNvPicPr>
          <p:nvPr/>
        </p:nvPicPr>
        <p:blipFill>
          <a:blip r:embed="rId2"/>
          <a:srcRect t="36072" r="-2" b="637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41" name="Freeform: Shape 4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Freeform: Shape 4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6187437-CBF6-0275-004D-5C1BCBD4D70F}"/>
              </a:ext>
            </a:extLst>
          </p:cNvPr>
          <p:cNvSpPr>
            <a:spLocks noGrp="1"/>
          </p:cNvSpPr>
          <p:nvPr>
            <p:ph type="ctrTitle"/>
          </p:nvPr>
        </p:nvSpPr>
        <p:spPr>
          <a:xfrm>
            <a:off x="438912" y="1524659"/>
            <a:ext cx="5019074" cy="2774088"/>
          </a:xfrm>
        </p:spPr>
        <p:txBody>
          <a:bodyPr>
            <a:normAutofit/>
          </a:bodyPr>
          <a:lstStyle/>
          <a:p>
            <a:pPr algn="just"/>
            <a:r>
              <a:rPr lang="fr-BE" sz="2600" b="1" kern="100">
                <a:effectLst/>
                <a:ea typeface="Aptos" panose="020B0004020202020204" pitchFamily="34" charset="0"/>
                <a:cs typeface="Times New Roman" panose="02020603050405020304" pitchFamily="18" charset="0"/>
              </a:rPr>
              <a:t>Restaurer la confiance envers les élus par l’intégrité publique : étude de certains obstacles juridiques dans un contexte de fédération</a:t>
            </a:r>
            <a:br>
              <a:rPr lang="fr-CA" sz="2600" kern="100">
                <a:effectLst/>
                <a:ea typeface="Aptos" panose="020B0004020202020204" pitchFamily="34" charset="0"/>
                <a:cs typeface="Times New Roman" panose="02020603050405020304" pitchFamily="18" charset="0"/>
              </a:rPr>
            </a:br>
            <a:endParaRPr lang="fr-CA" sz="2600"/>
          </a:p>
        </p:txBody>
      </p:sp>
      <p:sp>
        <p:nvSpPr>
          <p:cNvPr id="45" name="Rectangle 4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descr="Une image contenant symbole, texte, drapeau, logo&#10;&#10;Description générée automatiquement">
            <a:extLst>
              <a:ext uri="{FF2B5EF4-FFF2-40B4-BE49-F238E27FC236}">
                <a16:creationId xmlns:a16="http://schemas.microsoft.com/office/drawing/2014/main" id="{64C88C41-D0B9-C1AE-7CE4-3CFD5ED88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189" y="3753304"/>
            <a:ext cx="5630300" cy="2738936"/>
          </a:xfrm>
          <a:prstGeom prst="rect">
            <a:avLst/>
          </a:prstGeom>
        </p:spPr>
      </p:pic>
      <p:sp>
        <p:nvSpPr>
          <p:cNvPr id="15" name="ZoneTexte 14">
            <a:extLst>
              <a:ext uri="{FF2B5EF4-FFF2-40B4-BE49-F238E27FC236}">
                <a16:creationId xmlns:a16="http://schemas.microsoft.com/office/drawing/2014/main" id="{423FB24C-A2E6-4B4A-A670-E5947E691D91}"/>
              </a:ext>
            </a:extLst>
          </p:cNvPr>
          <p:cNvSpPr txBox="1"/>
          <p:nvPr/>
        </p:nvSpPr>
        <p:spPr>
          <a:xfrm>
            <a:off x="1935793" y="4679821"/>
            <a:ext cx="3510116" cy="1292662"/>
          </a:xfrm>
          <a:prstGeom prst="rect">
            <a:avLst/>
          </a:prstGeom>
          <a:noFill/>
        </p:spPr>
        <p:txBody>
          <a:bodyPr wrap="square" lIns="91440" tIns="45720" rIns="91440" bIns="45720" rtlCol="0" anchor="t">
            <a:spAutoFit/>
          </a:bodyPr>
          <a:lstStyle/>
          <a:p>
            <a:r>
              <a:rPr lang="fr-CA" sz="2600" dirty="0"/>
              <a:t>Léna </a:t>
            </a:r>
            <a:r>
              <a:rPr lang="fr-CA" sz="2600" dirty="0" err="1"/>
              <a:t>Geron</a:t>
            </a:r>
          </a:p>
          <a:p>
            <a:endParaRPr lang="fr-CA" sz="2600" dirty="0"/>
          </a:p>
          <a:p>
            <a:r>
              <a:rPr lang="fr-CA" sz="2600" dirty="0"/>
              <a:t>Jordan Mayer</a:t>
            </a:r>
          </a:p>
        </p:txBody>
      </p:sp>
    </p:spTree>
    <p:extLst>
      <p:ext uri="{BB962C8B-B14F-4D97-AF65-F5344CB8AC3E}">
        <p14:creationId xmlns:p14="http://schemas.microsoft.com/office/powerpoint/2010/main" val="972426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805EF-2CF3-3F32-FB71-48A057D0B640}"/>
            </a:ext>
          </a:extLst>
        </p:cNvPr>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3893519E-FC50-DB00-59BE-C655B57995CF}"/>
              </a:ext>
            </a:extLst>
          </p:cNvPr>
          <p:cNvPicPr>
            <a:picLocks noChangeAspect="1"/>
          </p:cNvPicPr>
          <p:nvPr/>
        </p:nvPicPr>
        <p:blipFill>
          <a:blip r:embed="rId2">
            <a:extLst>
              <a:ext uri="{28A0092B-C50C-407E-A947-70E740481C1C}">
                <a14:useLocalDpi xmlns:a14="http://schemas.microsoft.com/office/drawing/2010/main" val="0"/>
              </a:ext>
            </a:extLst>
          </a:blip>
          <a:srcRect r="49685" b="24859"/>
          <a:stretch/>
        </p:blipFill>
        <p:spPr>
          <a:xfrm>
            <a:off x="7852468" y="4101736"/>
            <a:ext cx="3338046" cy="2425013"/>
          </a:xfrm>
          <a:prstGeom prst="rect">
            <a:avLst/>
          </a:prstGeom>
        </p:spPr>
      </p:pic>
      <p:sp>
        <p:nvSpPr>
          <p:cNvPr id="3" name="ZoneTexte 2">
            <a:extLst>
              <a:ext uri="{FF2B5EF4-FFF2-40B4-BE49-F238E27FC236}">
                <a16:creationId xmlns:a16="http://schemas.microsoft.com/office/drawing/2014/main" id="{DEC19984-5C91-861A-7BB7-5B456BA5E280}"/>
              </a:ext>
            </a:extLst>
          </p:cNvPr>
          <p:cNvSpPr txBox="1"/>
          <p:nvPr/>
        </p:nvSpPr>
        <p:spPr>
          <a:xfrm>
            <a:off x="250561" y="241835"/>
            <a:ext cx="11098696" cy="6186309"/>
          </a:xfrm>
          <a:prstGeom prst="rect">
            <a:avLst/>
          </a:prstGeom>
          <a:noFill/>
        </p:spPr>
        <p:txBody>
          <a:bodyPr wrap="square" rtlCol="0">
            <a:spAutoFit/>
          </a:bodyPr>
          <a:lstStyle/>
          <a:p>
            <a:r>
              <a:rPr lang="fr-CA" b="1"/>
              <a:t>Le baromètre de confiance Edelman 2024</a:t>
            </a:r>
          </a:p>
          <a:p>
            <a:endParaRPr lang="fr-CA"/>
          </a:p>
          <a:p>
            <a:pPr marL="285750" indent="-285750">
              <a:buFont typeface="Arial" panose="020B0604020202020204" pitchFamily="34" charset="0"/>
              <a:buChar char="•"/>
            </a:pPr>
            <a:r>
              <a:rPr lang="fr-CA"/>
              <a:t>Au Québec: 58% de la population dit avoir confiance envers ses institutions (61% en 2023)</a:t>
            </a:r>
          </a:p>
          <a:p>
            <a:pPr marL="285750" indent="-285750">
              <a:buFont typeface="Arial" panose="020B0604020202020204" pitchFamily="34" charset="0"/>
              <a:buChar char="•"/>
            </a:pPr>
            <a:endParaRPr lang="fr-CA"/>
          </a:p>
          <a:p>
            <a:pPr marL="742950" lvl="1" indent="-285750">
              <a:buFont typeface="Arial" panose="020B0604020202020204" pitchFamily="34" charset="0"/>
              <a:buChar char="•"/>
            </a:pPr>
            <a:r>
              <a:rPr lang="fr-CA"/>
              <a:t>61% envers les entreprises (+1)</a:t>
            </a:r>
          </a:p>
          <a:p>
            <a:pPr marL="742950" lvl="1" indent="-285750">
              <a:buFont typeface="Arial" panose="020B0604020202020204" pitchFamily="34" charset="0"/>
              <a:buChar char="•"/>
            </a:pPr>
            <a:r>
              <a:rPr lang="fr-CA"/>
              <a:t>60% envers les ONG (-1)</a:t>
            </a:r>
          </a:p>
          <a:p>
            <a:pPr marL="742950" lvl="1" indent="-285750">
              <a:buFont typeface="Arial" panose="020B0604020202020204" pitchFamily="34" charset="0"/>
              <a:buChar char="•"/>
            </a:pPr>
            <a:r>
              <a:rPr lang="fr-CA"/>
              <a:t>56% envers les médias (-4)</a:t>
            </a:r>
          </a:p>
          <a:p>
            <a:pPr marL="742950" lvl="1" indent="-285750">
              <a:buFont typeface="Arial" panose="020B0604020202020204" pitchFamily="34" charset="0"/>
              <a:buChar char="•"/>
            </a:pPr>
            <a:r>
              <a:rPr lang="fr-CA"/>
              <a:t>54% envers le gouvernement (-7)</a:t>
            </a:r>
          </a:p>
          <a:p>
            <a:pPr marL="742950" lvl="1" indent="-285750">
              <a:buFont typeface="Arial" panose="020B0604020202020204" pitchFamily="34" charset="0"/>
              <a:buChar char="•"/>
            </a:pPr>
            <a:endParaRPr lang="fr-CA"/>
          </a:p>
          <a:p>
            <a:pPr marL="285750" indent="-285750">
              <a:buFont typeface="Arial" panose="020B0604020202020204" pitchFamily="34" charset="0"/>
              <a:buChar char="•"/>
            </a:pPr>
            <a:r>
              <a:rPr lang="fr-CA"/>
              <a:t>Au Québec, confiance envers des individus</a:t>
            </a:r>
          </a:p>
          <a:p>
            <a:pPr marL="742950" lvl="1" indent="-285750">
              <a:buFont typeface="Arial" panose="020B0604020202020204" pitchFamily="34" charset="0"/>
              <a:buChar char="•"/>
            </a:pPr>
            <a:r>
              <a:rPr lang="fr-CA"/>
              <a:t>Scientifiques (81%)</a:t>
            </a:r>
          </a:p>
          <a:p>
            <a:pPr marL="742950" lvl="1" indent="-285750">
              <a:buFont typeface="Arial" panose="020B0604020202020204" pitchFamily="34" charset="0"/>
              <a:buChar char="•"/>
            </a:pPr>
            <a:r>
              <a:rPr lang="fr-CA"/>
              <a:t>Enseignants (79%)</a:t>
            </a:r>
          </a:p>
          <a:p>
            <a:pPr marL="742950" lvl="1" indent="-285750">
              <a:buFont typeface="Arial" panose="020B0604020202020204" pitchFamily="34" charset="0"/>
              <a:buChar char="•"/>
            </a:pPr>
            <a:r>
              <a:rPr lang="fr-CA"/>
              <a:t>Citoyens (66%)</a:t>
            </a:r>
          </a:p>
          <a:p>
            <a:pPr marL="742950" lvl="1" indent="-285750">
              <a:buFont typeface="Arial" panose="020B0604020202020204" pitchFamily="34" charset="0"/>
              <a:buChar char="•"/>
            </a:pPr>
            <a:r>
              <a:rPr lang="fr-CA"/>
              <a:t>PDG de mon organisation (66%)</a:t>
            </a:r>
          </a:p>
          <a:p>
            <a:pPr marL="742950" lvl="1" indent="-285750">
              <a:buFont typeface="Arial" panose="020B0604020202020204" pitchFamily="34" charset="0"/>
              <a:buChar char="•"/>
            </a:pPr>
            <a:r>
              <a:rPr lang="fr-CA"/>
              <a:t>Voisins (65%)</a:t>
            </a:r>
          </a:p>
          <a:p>
            <a:pPr marL="742950" lvl="1" indent="-285750">
              <a:buFont typeface="Arial" panose="020B0604020202020204" pitchFamily="34" charset="0"/>
              <a:buChar char="•"/>
            </a:pPr>
            <a:r>
              <a:rPr lang="fr-CA"/>
              <a:t>Journalistes (59%)</a:t>
            </a:r>
          </a:p>
          <a:p>
            <a:pPr marL="742950" lvl="1" indent="-285750">
              <a:buFont typeface="Arial" panose="020B0604020202020204" pitchFamily="34" charset="0"/>
              <a:buChar char="•"/>
            </a:pPr>
            <a:r>
              <a:rPr lang="fr-CA"/>
              <a:t>Élus (46%)</a:t>
            </a:r>
          </a:p>
          <a:p>
            <a:pPr marL="742950" lvl="1" indent="-285750">
              <a:buFont typeface="Arial" panose="020B0604020202020204" pitchFamily="34" charset="0"/>
              <a:buChar char="•"/>
            </a:pPr>
            <a:r>
              <a:rPr lang="fr-CA"/>
              <a:t>Chefs d’entreprise (44%)</a:t>
            </a:r>
          </a:p>
          <a:p>
            <a:pPr marL="742950" lvl="1" indent="-285750">
              <a:buFont typeface="Arial" panose="020B0604020202020204" pitchFamily="34" charset="0"/>
              <a:buChar char="•"/>
            </a:pPr>
            <a:endParaRPr lang="fr-CA"/>
          </a:p>
          <a:p>
            <a:pPr lvl="1"/>
            <a:endParaRPr lang="fr-CA"/>
          </a:p>
          <a:p>
            <a:pPr lvl="1"/>
            <a:endParaRPr lang="fr-CA"/>
          </a:p>
          <a:p>
            <a:pPr lvl="1"/>
            <a:endParaRPr lang="fr-CA"/>
          </a:p>
        </p:txBody>
      </p:sp>
      <p:pic>
        <p:nvPicPr>
          <p:cNvPr id="4" name="Image 3">
            <a:extLst>
              <a:ext uri="{FF2B5EF4-FFF2-40B4-BE49-F238E27FC236}">
                <a16:creationId xmlns:a16="http://schemas.microsoft.com/office/drawing/2014/main" id="{B01FD40B-30DD-267A-204A-6EE9DDDCD480}"/>
              </a:ext>
            </a:extLst>
          </p:cNvPr>
          <p:cNvPicPr>
            <a:picLocks noChangeAspect="1"/>
          </p:cNvPicPr>
          <p:nvPr/>
        </p:nvPicPr>
        <p:blipFill>
          <a:blip r:embed="rId3"/>
          <a:stretch>
            <a:fillRect/>
          </a:stretch>
        </p:blipFill>
        <p:spPr>
          <a:xfrm>
            <a:off x="7639572" y="1825644"/>
            <a:ext cx="3763838" cy="1861239"/>
          </a:xfrm>
          <a:prstGeom prst="rect">
            <a:avLst/>
          </a:prstGeom>
        </p:spPr>
      </p:pic>
    </p:spTree>
    <p:extLst>
      <p:ext uri="{BB962C8B-B14F-4D97-AF65-F5344CB8AC3E}">
        <p14:creationId xmlns:p14="http://schemas.microsoft.com/office/powerpoint/2010/main" val="364965136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0EBEAA-D310-3E50-FEB8-B693FAC37D8D}"/>
              </a:ext>
            </a:extLst>
          </p:cNvPr>
          <p:cNvPicPr>
            <a:picLocks noChangeAspect="1"/>
          </p:cNvPicPr>
          <p:nvPr/>
        </p:nvPicPr>
        <p:blipFill>
          <a:blip r:embed="rId2"/>
          <a:stretch>
            <a:fillRect/>
          </a:stretch>
        </p:blipFill>
        <p:spPr>
          <a:xfrm>
            <a:off x="194853" y="1079908"/>
            <a:ext cx="11582630" cy="4197486"/>
          </a:xfrm>
          <a:prstGeom prst="rect">
            <a:avLst/>
          </a:prstGeom>
        </p:spPr>
      </p:pic>
    </p:spTree>
    <p:extLst>
      <p:ext uri="{BB962C8B-B14F-4D97-AF65-F5344CB8AC3E}">
        <p14:creationId xmlns:p14="http://schemas.microsoft.com/office/powerpoint/2010/main" val="1436686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2ED4DB-6982-32F2-D9B0-2EFD55C3317B}"/>
              </a:ext>
            </a:extLst>
          </p:cNvPr>
          <p:cNvPicPr>
            <a:picLocks noChangeAspect="1"/>
          </p:cNvPicPr>
          <p:nvPr/>
        </p:nvPicPr>
        <p:blipFill>
          <a:blip r:embed="rId2"/>
          <a:stretch>
            <a:fillRect/>
          </a:stretch>
        </p:blipFill>
        <p:spPr>
          <a:xfrm>
            <a:off x="590343" y="143910"/>
            <a:ext cx="3405187" cy="1007527"/>
          </a:xfrm>
          <a:prstGeom prst="rect">
            <a:avLst/>
          </a:prstGeom>
        </p:spPr>
      </p:pic>
      <p:sp>
        <p:nvSpPr>
          <p:cNvPr id="5" name="ZoneTexte 4">
            <a:extLst>
              <a:ext uri="{FF2B5EF4-FFF2-40B4-BE49-F238E27FC236}">
                <a16:creationId xmlns:a16="http://schemas.microsoft.com/office/drawing/2014/main" id="{F7079BA4-C5DF-F52A-DC3F-C4CE7D427C64}"/>
              </a:ext>
            </a:extLst>
          </p:cNvPr>
          <p:cNvSpPr txBox="1"/>
          <p:nvPr/>
        </p:nvSpPr>
        <p:spPr>
          <a:xfrm>
            <a:off x="894521" y="1336670"/>
            <a:ext cx="10614991" cy="369332"/>
          </a:xfrm>
          <a:prstGeom prst="rect">
            <a:avLst/>
          </a:prstGeom>
          <a:noFill/>
        </p:spPr>
        <p:txBody>
          <a:bodyPr wrap="square">
            <a:spAutoFit/>
          </a:bodyPr>
          <a:lstStyle/>
          <a:p>
            <a:r>
              <a:rPr lang="fr-CA"/>
              <a:t>La confiance à l'égard des institutions et des médias, 2023 (13 février 2024)</a:t>
            </a:r>
          </a:p>
        </p:txBody>
      </p:sp>
      <p:pic>
        <p:nvPicPr>
          <p:cNvPr id="7" name="Image 6">
            <a:extLst>
              <a:ext uri="{FF2B5EF4-FFF2-40B4-BE49-F238E27FC236}">
                <a16:creationId xmlns:a16="http://schemas.microsoft.com/office/drawing/2014/main" id="{A576C7F9-710E-1F22-3B1F-3DA5DCE82343}"/>
              </a:ext>
            </a:extLst>
          </p:cNvPr>
          <p:cNvPicPr>
            <a:picLocks noChangeAspect="1"/>
          </p:cNvPicPr>
          <p:nvPr/>
        </p:nvPicPr>
        <p:blipFill>
          <a:blip r:embed="rId3"/>
          <a:stretch>
            <a:fillRect/>
          </a:stretch>
        </p:blipFill>
        <p:spPr>
          <a:xfrm>
            <a:off x="474619" y="2027583"/>
            <a:ext cx="5749319" cy="3695492"/>
          </a:xfrm>
          <a:prstGeom prst="rect">
            <a:avLst/>
          </a:prstGeom>
        </p:spPr>
      </p:pic>
      <p:pic>
        <p:nvPicPr>
          <p:cNvPr id="9" name="Image 8">
            <a:extLst>
              <a:ext uri="{FF2B5EF4-FFF2-40B4-BE49-F238E27FC236}">
                <a16:creationId xmlns:a16="http://schemas.microsoft.com/office/drawing/2014/main" id="{CC477BDA-0EC5-AA5B-B8EB-3FED0BD17BEF}"/>
              </a:ext>
            </a:extLst>
          </p:cNvPr>
          <p:cNvPicPr>
            <a:picLocks noChangeAspect="1"/>
          </p:cNvPicPr>
          <p:nvPr/>
        </p:nvPicPr>
        <p:blipFill>
          <a:blip r:embed="rId4"/>
          <a:stretch>
            <a:fillRect/>
          </a:stretch>
        </p:blipFill>
        <p:spPr>
          <a:xfrm>
            <a:off x="6283574" y="2027583"/>
            <a:ext cx="5663261" cy="3436967"/>
          </a:xfrm>
          <a:prstGeom prst="rect">
            <a:avLst/>
          </a:prstGeom>
        </p:spPr>
      </p:pic>
    </p:spTree>
    <p:extLst>
      <p:ext uri="{BB962C8B-B14F-4D97-AF65-F5344CB8AC3E}">
        <p14:creationId xmlns:p14="http://schemas.microsoft.com/office/powerpoint/2010/main" val="20759181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8D8E73-456D-320B-8A84-A961432F5084}"/>
              </a:ext>
            </a:extLst>
          </p:cNvPr>
          <p:cNvPicPr>
            <a:picLocks noChangeAspect="1"/>
          </p:cNvPicPr>
          <p:nvPr/>
        </p:nvPicPr>
        <p:blipFill>
          <a:blip r:embed="rId2"/>
          <a:stretch>
            <a:fillRect/>
          </a:stretch>
        </p:blipFill>
        <p:spPr>
          <a:xfrm>
            <a:off x="917092" y="76201"/>
            <a:ext cx="10485465" cy="1202634"/>
          </a:xfrm>
          <a:prstGeom prst="rect">
            <a:avLst/>
          </a:prstGeom>
        </p:spPr>
      </p:pic>
      <p:pic>
        <p:nvPicPr>
          <p:cNvPr id="6" name="Image 5">
            <a:extLst>
              <a:ext uri="{FF2B5EF4-FFF2-40B4-BE49-F238E27FC236}">
                <a16:creationId xmlns:a16="http://schemas.microsoft.com/office/drawing/2014/main" id="{15F16B79-1888-7CC0-91C6-E8AB23A401C9}"/>
              </a:ext>
            </a:extLst>
          </p:cNvPr>
          <p:cNvPicPr>
            <a:picLocks noChangeAspect="1"/>
          </p:cNvPicPr>
          <p:nvPr/>
        </p:nvPicPr>
        <p:blipFill>
          <a:blip r:embed="rId3"/>
          <a:stretch>
            <a:fillRect/>
          </a:stretch>
        </p:blipFill>
        <p:spPr>
          <a:xfrm>
            <a:off x="1887606" y="1218371"/>
            <a:ext cx="7402167" cy="4975227"/>
          </a:xfrm>
          <a:prstGeom prst="rect">
            <a:avLst/>
          </a:prstGeom>
        </p:spPr>
      </p:pic>
    </p:spTree>
    <p:extLst>
      <p:ext uri="{BB962C8B-B14F-4D97-AF65-F5344CB8AC3E}">
        <p14:creationId xmlns:p14="http://schemas.microsoft.com/office/powerpoint/2010/main" val="111334668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E08741-D4B8-FFA7-50B7-86725A131F87}"/>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3C4180F-B7E1-6A05-23C5-F27A4936F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Rectangle 8">
            <a:extLst>
              <a:ext uri="{FF2B5EF4-FFF2-40B4-BE49-F238E27FC236}">
                <a16:creationId xmlns:a16="http://schemas.microsoft.com/office/drawing/2014/main" id="{D84CD862-0FF8-AC04-D7FB-BE1FDB1D8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E59D47A-A6B9-FE28-3D4A-493FB4B13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947B4385-0286-DFFC-1DA7-67C9D5BEE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B799C3-C61B-60DC-DA85-21FC9394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C29E33D-6676-EFA3-D1D7-5C2CC5969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0FA66A47-3F89-3372-A189-8E6BA397BD43}"/>
              </a:ext>
            </a:extLst>
          </p:cNvPr>
          <p:cNvSpPr txBox="1"/>
          <p:nvPr/>
        </p:nvSpPr>
        <p:spPr>
          <a:xfrm>
            <a:off x="841248" y="3337269"/>
            <a:ext cx="10509504" cy="2905686"/>
          </a:xfrm>
          <a:prstGeom prst="rect">
            <a:avLst/>
          </a:prstGeom>
        </p:spPr>
        <p:txBody>
          <a:bodyPr vert="horz" lIns="91440" tIns="45720" rIns="91440" bIns="45720" rtlCol="0">
            <a:normAutofit/>
          </a:bodyPr>
          <a:lstStyle/>
          <a:p>
            <a:pPr>
              <a:lnSpc>
                <a:spcPct val="110000"/>
              </a:lnSpc>
              <a:spcAft>
                <a:spcPts val="600"/>
              </a:spcAft>
            </a:pPr>
            <a:r>
              <a:rPr lang="en-US" sz="2600" b="1" err="1"/>
              <a:t>Quelques</a:t>
            </a:r>
            <a:r>
              <a:rPr lang="en-US" sz="2600" b="1"/>
              <a:t> </a:t>
            </a:r>
            <a:r>
              <a:rPr lang="en-US" sz="2600" b="1" err="1"/>
              <a:t>éléments</a:t>
            </a:r>
            <a:r>
              <a:rPr lang="en-US" sz="2600" b="1"/>
              <a:t> </a:t>
            </a:r>
            <a:r>
              <a:rPr lang="en-US" sz="2600" b="1" err="1"/>
              <a:t>d’intégrité</a:t>
            </a:r>
            <a:r>
              <a:rPr lang="en-US" sz="2600" b="1"/>
              <a:t> publique</a:t>
            </a:r>
          </a:p>
        </p:txBody>
      </p:sp>
    </p:spTree>
    <p:extLst>
      <p:ext uri="{BB962C8B-B14F-4D97-AF65-F5344CB8AC3E}">
        <p14:creationId xmlns:p14="http://schemas.microsoft.com/office/powerpoint/2010/main" val="66712257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9E911-35A5-CA18-F616-68968FC088B2}"/>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0B6AEEEA-488B-4B96-B63B-F9679D33F6AD}"/>
              </a:ext>
            </a:extLst>
          </p:cNvPr>
          <p:cNvSpPr txBox="1"/>
          <p:nvPr/>
        </p:nvSpPr>
        <p:spPr>
          <a:xfrm>
            <a:off x="1451113" y="1166842"/>
            <a:ext cx="9289774" cy="4524315"/>
          </a:xfrm>
          <a:prstGeom prst="rect">
            <a:avLst/>
          </a:prstGeom>
          <a:noFill/>
        </p:spPr>
        <p:txBody>
          <a:bodyPr wrap="square" lIns="91440" tIns="45720" rIns="91440" bIns="45720" anchor="t">
            <a:spAutoFit/>
          </a:bodyPr>
          <a:lstStyle/>
          <a:p>
            <a:pPr algn="just"/>
            <a:r>
              <a:rPr lang="fr-CA" sz="1800"/>
              <a:t>La montée et la prédominance graduelle du pouvoir exécutif au XXe siècle appelle à un meilleur contrôle par des contre-pouvoirs ; c’est d’abord le rôle du pouvoir législatif, puis du pouvoir judiciaire (Rosanvallon, 2015)</a:t>
            </a:r>
          </a:p>
          <a:p>
            <a:pPr algn="just"/>
            <a:endParaRPr lang="fr-CA" sz="1800"/>
          </a:p>
          <a:p>
            <a:pPr algn="just"/>
            <a:r>
              <a:rPr lang="fr-CA" sz="1800"/>
              <a:t>D’autres formes de contrôle parallèles émergent peu à peu (Lacroix, 2022) :</a:t>
            </a:r>
          </a:p>
          <a:p>
            <a:pPr algn="just"/>
            <a:endParaRPr lang="fr-CA" sz="1800"/>
          </a:p>
          <a:p>
            <a:pPr marL="285750" indent="-285750" algn="just">
              <a:buFont typeface="Arial" panose="020B0604020202020204" pitchFamily="34" charset="0"/>
              <a:buChar char="•"/>
            </a:pPr>
            <a:r>
              <a:rPr lang="fr-CA" sz="1800"/>
              <a:t>Une première forme de contrôle: l’ombudsman suédois (1809)</a:t>
            </a:r>
          </a:p>
          <a:p>
            <a:pPr marL="285750" indent="-285750" algn="just">
              <a:buFont typeface="Arial" panose="020B0604020202020204" pitchFamily="34" charset="0"/>
              <a:buChar char="•"/>
            </a:pPr>
            <a:endParaRPr lang="fr-CA" sz="1800"/>
          </a:p>
          <a:p>
            <a:pPr marL="285750" indent="-285750" algn="just">
              <a:buFont typeface="Arial" panose="020B0604020202020204" pitchFamily="34" charset="0"/>
              <a:buChar char="•"/>
            </a:pPr>
            <a:r>
              <a:rPr lang="fr-CA" sz="1800"/>
              <a:t>Le contrôle des finances: le vérificateur général</a:t>
            </a:r>
            <a:r>
              <a:rPr lang="fr-CA"/>
              <a:t>/Cour des comptes</a:t>
            </a:r>
            <a:endParaRPr lang="fr-CA" sz="1800"/>
          </a:p>
          <a:p>
            <a:pPr marL="285750" indent="-285750" algn="just">
              <a:buFont typeface="Arial" panose="020B0604020202020204" pitchFamily="34" charset="0"/>
              <a:buChar char="•"/>
            </a:pPr>
            <a:endParaRPr lang="fr-CA" sz="1800"/>
          </a:p>
          <a:p>
            <a:pPr marL="285750" indent="-285750" algn="just">
              <a:buFont typeface="Arial" panose="020B0604020202020204" pitchFamily="34" charset="0"/>
              <a:buChar char="•"/>
            </a:pPr>
            <a:r>
              <a:rPr lang="fr-CA" sz="1800"/>
              <a:t>La tenue des élections et leur administration par un agent indépendant</a:t>
            </a:r>
          </a:p>
          <a:p>
            <a:pPr marL="285750" indent="-285750" algn="just">
              <a:buFont typeface="Arial" panose="020B0604020202020204" pitchFamily="34" charset="0"/>
              <a:buChar char="•"/>
            </a:pPr>
            <a:endParaRPr lang="fr-CA" sz="1800"/>
          </a:p>
          <a:p>
            <a:pPr marL="285750" indent="-285750" algn="just">
              <a:buFont typeface="Arial" panose="020B0604020202020204" pitchFamily="34" charset="0"/>
              <a:buChar char="•"/>
            </a:pPr>
            <a:endParaRPr lang="fr-CA" sz="1800"/>
          </a:p>
          <a:p>
            <a:pPr marL="285750" indent="-285750" algn="just">
              <a:buFont typeface="Arial" panose="020B0604020202020204" pitchFamily="34" charset="0"/>
              <a:buChar char="•"/>
            </a:pPr>
            <a:endParaRPr lang="fr-CA" sz="1800"/>
          </a:p>
          <a:p>
            <a:pPr algn="just"/>
            <a:endParaRPr lang="fr-CA" sz="1800"/>
          </a:p>
          <a:p>
            <a:pPr algn="just"/>
            <a:endParaRPr lang="fr-CA" sz="1800"/>
          </a:p>
        </p:txBody>
      </p:sp>
      <p:sp>
        <p:nvSpPr>
          <p:cNvPr id="6" name="ZoneTexte 5">
            <a:extLst>
              <a:ext uri="{FF2B5EF4-FFF2-40B4-BE49-F238E27FC236}">
                <a16:creationId xmlns:a16="http://schemas.microsoft.com/office/drawing/2014/main" id="{A13661F7-67D0-B67D-5052-814B809769C9}"/>
              </a:ext>
            </a:extLst>
          </p:cNvPr>
          <p:cNvSpPr txBox="1"/>
          <p:nvPr/>
        </p:nvSpPr>
        <p:spPr>
          <a:xfrm>
            <a:off x="2564295" y="368612"/>
            <a:ext cx="6096000" cy="369332"/>
          </a:xfrm>
          <a:prstGeom prst="rect">
            <a:avLst/>
          </a:prstGeom>
          <a:noFill/>
        </p:spPr>
        <p:txBody>
          <a:bodyPr wrap="square">
            <a:spAutoFit/>
          </a:bodyPr>
          <a:lstStyle/>
          <a:p>
            <a:pPr algn="ctr"/>
            <a:r>
              <a:rPr lang="fr-CA" sz="1800" b="1">
                <a:latin typeface="+mj-lt"/>
              </a:rPr>
              <a:t>Début de l’État moderne (jusqu’aux années 1980)</a:t>
            </a:r>
          </a:p>
        </p:txBody>
      </p:sp>
    </p:spTree>
    <p:extLst>
      <p:ext uri="{BB962C8B-B14F-4D97-AF65-F5344CB8AC3E}">
        <p14:creationId xmlns:p14="http://schemas.microsoft.com/office/powerpoint/2010/main" val="17289248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A8E9C-01BE-C6C4-4123-E35409A5E09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6DB522FA-2D33-F859-728B-C0D6021EEBAE}"/>
              </a:ext>
            </a:extLst>
          </p:cNvPr>
          <p:cNvSpPr txBox="1"/>
          <p:nvPr/>
        </p:nvSpPr>
        <p:spPr>
          <a:xfrm>
            <a:off x="1451113" y="1166842"/>
            <a:ext cx="9289774" cy="4247317"/>
          </a:xfrm>
          <a:prstGeom prst="rect">
            <a:avLst/>
          </a:prstGeom>
          <a:noFill/>
        </p:spPr>
        <p:txBody>
          <a:bodyPr wrap="square">
            <a:spAutoFit/>
          </a:bodyPr>
          <a:lstStyle/>
          <a:p>
            <a:pPr algn="just"/>
            <a:r>
              <a:rPr lang="fr-CA" sz="1800"/>
              <a:t>Le désengagement graduel de l’État (néolibéralisme)</a:t>
            </a:r>
          </a:p>
          <a:p>
            <a:pPr algn="just"/>
            <a:endParaRPr lang="fr-CA" sz="1800"/>
          </a:p>
          <a:p>
            <a:pPr marL="285750" indent="-285750" algn="just">
              <a:buFont typeface="Arial" panose="020B0604020202020204" pitchFamily="34" charset="0"/>
              <a:buChar char="•"/>
            </a:pPr>
            <a:r>
              <a:rPr lang="fr-CA" sz="1800"/>
              <a:t>On voit apparaître les premiers ombudsmans dans plusieurs pays</a:t>
            </a:r>
          </a:p>
          <a:p>
            <a:pPr marL="285750" indent="-285750" algn="just">
              <a:buFont typeface="Arial" panose="020B0604020202020204" pitchFamily="34" charset="0"/>
              <a:buChar char="•"/>
            </a:pPr>
            <a:endParaRPr lang="fr-CA" sz="1800"/>
          </a:p>
          <a:p>
            <a:pPr marL="285750" indent="-285750" algn="just">
              <a:buFont typeface="Arial" panose="020B0604020202020204" pitchFamily="34" charset="0"/>
              <a:buChar char="•"/>
            </a:pPr>
            <a:r>
              <a:rPr lang="fr-CA" sz="1800"/>
              <a:t>Les premières formes de contrôle du financement électoral par un agent indépendant</a:t>
            </a:r>
          </a:p>
          <a:p>
            <a:pPr marL="285750" indent="-285750" algn="just">
              <a:buFont typeface="Arial" panose="020B0604020202020204" pitchFamily="34" charset="0"/>
              <a:buChar char="•"/>
            </a:pPr>
            <a:endParaRPr lang="fr-CA" sz="1800"/>
          </a:p>
          <a:p>
            <a:pPr marL="285750" indent="-285750" algn="just">
              <a:buFont typeface="Arial" panose="020B0604020202020204" pitchFamily="34" charset="0"/>
              <a:buChar char="•"/>
            </a:pPr>
            <a:r>
              <a:rPr lang="fr-CA" sz="1800"/>
              <a:t>L’OCDE s’investit d’abord dans la lutte à la corruption…</a:t>
            </a:r>
          </a:p>
          <a:p>
            <a:pPr algn="just"/>
            <a:r>
              <a:rPr lang="fr-CA" sz="1800"/>
              <a:t>… puis dans l’utilisation de l’éthique et la privatisation des services qui relevaient de l’État</a:t>
            </a:r>
          </a:p>
          <a:p>
            <a:pPr marL="285750" indent="-285750" algn="just">
              <a:buFont typeface="Arial" panose="020B0604020202020204" pitchFamily="34" charset="0"/>
              <a:buChar char="•"/>
            </a:pPr>
            <a:endParaRPr lang="fr-CA" sz="1800"/>
          </a:p>
          <a:p>
            <a:pPr algn="just"/>
            <a:r>
              <a:rPr lang="fr-CA" sz="1800"/>
              <a:t>(Lévesque et Le Breton Prévost ; Lacroix, 2022)</a:t>
            </a:r>
          </a:p>
          <a:p>
            <a:pPr marL="285750" indent="-285750" algn="just">
              <a:buFont typeface="Arial" panose="020B0604020202020204" pitchFamily="34" charset="0"/>
              <a:buChar char="•"/>
            </a:pPr>
            <a:endParaRPr lang="fr-CA" sz="1800"/>
          </a:p>
          <a:p>
            <a:pPr algn="just"/>
            <a:endParaRPr lang="fr-CA" sz="1800"/>
          </a:p>
          <a:p>
            <a:pPr algn="just"/>
            <a:endParaRPr lang="fr-CA" sz="1800"/>
          </a:p>
        </p:txBody>
      </p:sp>
      <p:sp>
        <p:nvSpPr>
          <p:cNvPr id="6" name="ZoneTexte 5">
            <a:extLst>
              <a:ext uri="{FF2B5EF4-FFF2-40B4-BE49-F238E27FC236}">
                <a16:creationId xmlns:a16="http://schemas.microsoft.com/office/drawing/2014/main" id="{B055848B-DD26-9C12-BD15-E34279F992EF}"/>
              </a:ext>
            </a:extLst>
          </p:cNvPr>
          <p:cNvSpPr txBox="1"/>
          <p:nvPr/>
        </p:nvSpPr>
        <p:spPr>
          <a:xfrm>
            <a:off x="887894" y="356740"/>
            <a:ext cx="10542105" cy="369332"/>
          </a:xfrm>
          <a:prstGeom prst="rect">
            <a:avLst/>
          </a:prstGeom>
          <a:noFill/>
        </p:spPr>
        <p:txBody>
          <a:bodyPr wrap="square">
            <a:spAutoFit/>
          </a:bodyPr>
          <a:lstStyle/>
          <a:p>
            <a:pPr algn="ctr"/>
            <a:r>
              <a:rPr lang="fr-CA" sz="1800" b="1">
                <a:latin typeface="+mj-lt"/>
              </a:rPr>
              <a:t>Les années 1980 à 2000: la privatisation et la montée de l’éthique dans le service public</a:t>
            </a:r>
          </a:p>
        </p:txBody>
      </p:sp>
    </p:spTree>
    <p:extLst>
      <p:ext uri="{BB962C8B-B14F-4D97-AF65-F5344CB8AC3E}">
        <p14:creationId xmlns:p14="http://schemas.microsoft.com/office/powerpoint/2010/main" val="119414839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D82C6-5F5F-FC07-CCAF-313DCF5BD11C}"/>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AA6CE9E-84CA-ADE0-458A-2144C4EA4F8A}"/>
              </a:ext>
            </a:extLst>
          </p:cNvPr>
          <p:cNvSpPr txBox="1"/>
          <p:nvPr/>
        </p:nvSpPr>
        <p:spPr>
          <a:xfrm>
            <a:off x="1331842" y="1643919"/>
            <a:ext cx="9289774" cy="3416320"/>
          </a:xfrm>
          <a:prstGeom prst="rect">
            <a:avLst/>
          </a:prstGeom>
          <a:noFill/>
        </p:spPr>
        <p:txBody>
          <a:bodyPr wrap="square">
            <a:spAutoFit/>
          </a:bodyPr>
          <a:lstStyle/>
          <a:p>
            <a:pPr marL="285750" indent="-285750" algn="just">
              <a:buFont typeface="Arial" panose="020B0604020202020204" pitchFamily="34" charset="0"/>
              <a:buChar char="•"/>
            </a:pPr>
            <a:r>
              <a:rPr lang="fr-CA"/>
              <a:t>La multiplication des organismes de surveillance et de contrôle</a:t>
            </a:r>
          </a:p>
          <a:p>
            <a:pPr marL="285750" indent="-285750" algn="just">
              <a:buFont typeface="Arial" panose="020B0604020202020204" pitchFamily="34" charset="0"/>
              <a:buChar char="•"/>
            </a:pPr>
            <a:endParaRPr lang="fr-CA"/>
          </a:p>
          <a:p>
            <a:pPr marL="285750" indent="-285750" algn="just">
              <a:buFont typeface="Arial" panose="020B0604020202020204" pitchFamily="34" charset="0"/>
              <a:buChar char="•"/>
            </a:pPr>
            <a:r>
              <a:rPr lang="fr-CA"/>
              <a:t>L’OCDE passe de l’éthique à l’intégrité</a:t>
            </a:r>
          </a:p>
          <a:p>
            <a:pPr marL="285750" indent="-285750" algn="just">
              <a:buFont typeface="Arial" panose="020B0604020202020204" pitchFamily="34" charset="0"/>
              <a:buChar char="•"/>
            </a:pPr>
            <a:endParaRPr lang="fr-CA"/>
          </a:p>
          <a:p>
            <a:pPr algn="just"/>
            <a:r>
              <a:rPr lang="fr-CA" sz="1800" b="0" i="0">
                <a:effectLst/>
              </a:rPr>
              <a:t>Par « intégrité publique », on entend la conformité et l’adhésion sans faille à une communauté de valeurs, de principes et de normes éthiques aux fins de protéger l’intérêt général contre les intérêts privés et de lui accorder la priorité sur ces derniers au sein du secteur public. (OCDE, 2017)</a:t>
            </a:r>
          </a:p>
          <a:p>
            <a:pPr algn="just"/>
            <a:endParaRPr lang="fr-CA" sz="1800"/>
          </a:p>
          <a:p>
            <a:pPr marL="285750" indent="-285750" algn="just">
              <a:buFont typeface="Arial" panose="020B0604020202020204" pitchFamily="34" charset="0"/>
              <a:buChar char="•"/>
            </a:pPr>
            <a:endParaRPr lang="fr-CA"/>
          </a:p>
          <a:p>
            <a:pPr marL="285750" indent="-285750" algn="just">
              <a:buFont typeface="Arial" panose="020B0604020202020204" pitchFamily="34" charset="0"/>
              <a:buChar char="•"/>
            </a:pPr>
            <a:endParaRPr lang="fr-CA"/>
          </a:p>
          <a:p>
            <a:pPr marL="285750" indent="-285750" algn="just">
              <a:buFont typeface="Arial" panose="020B0604020202020204" pitchFamily="34" charset="0"/>
              <a:buChar char="•"/>
            </a:pPr>
            <a:endParaRPr lang="fr-CA"/>
          </a:p>
        </p:txBody>
      </p:sp>
      <p:sp>
        <p:nvSpPr>
          <p:cNvPr id="6" name="ZoneTexte 5">
            <a:extLst>
              <a:ext uri="{FF2B5EF4-FFF2-40B4-BE49-F238E27FC236}">
                <a16:creationId xmlns:a16="http://schemas.microsoft.com/office/drawing/2014/main" id="{F475EDA4-B226-9A73-86CE-C34AF7558703}"/>
              </a:ext>
            </a:extLst>
          </p:cNvPr>
          <p:cNvSpPr txBox="1"/>
          <p:nvPr/>
        </p:nvSpPr>
        <p:spPr>
          <a:xfrm>
            <a:off x="887894" y="356740"/>
            <a:ext cx="10542105" cy="369332"/>
          </a:xfrm>
          <a:prstGeom prst="rect">
            <a:avLst/>
          </a:prstGeom>
          <a:noFill/>
        </p:spPr>
        <p:txBody>
          <a:bodyPr wrap="square">
            <a:spAutoFit/>
          </a:bodyPr>
          <a:lstStyle/>
          <a:p>
            <a:pPr algn="ctr"/>
            <a:r>
              <a:rPr lang="fr-CA" sz="1800" b="1">
                <a:latin typeface="+mj-lt"/>
              </a:rPr>
              <a:t>Depuis les années 2000: vers un système d’intégrité publique</a:t>
            </a:r>
          </a:p>
        </p:txBody>
      </p:sp>
    </p:spTree>
    <p:extLst>
      <p:ext uri="{BB962C8B-B14F-4D97-AF65-F5344CB8AC3E}">
        <p14:creationId xmlns:p14="http://schemas.microsoft.com/office/powerpoint/2010/main" val="14668425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A29E9-D070-C4A1-E3B8-3A19DD6CBE76}"/>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CD3BAD2E-5B26-093E-D9FE-B778FA4750DA}"/>
              </a:ext>
            </a:extLst>
          </p:cNvPr>
          <p:cNvSpPr txBox="1"/>
          <p:nvPr/>
        </p:nvSpPr>
        <p:spPr>
          <a:xfrm>
            <a:off x="887894" y="356740"/>
            <a:ext cx="10542105" cy="369332"/>
          </a:xfrm>
          <a:prstGeom prst="rect">
            <a:avLst/>
          </a:prstGeom>
          <a:noFill/>
        </p:spPr>
        <p:txBody>
          <a:bodyPr wrap="square">
            <a:spAutoFit/>
          </a:bodyPr>
          <a:lstStyle/>
          <a:p>
            <a:pPr algn="ctr"/>
            <a:r>
              <a:rPr lang="fr-CA" sz="1800" b="1">
                <a:latin typeface="+mj-lt"/>
              </a:rPr>
              <a:t>Depuis les années 2000: vers un système d’intégrité publique</a:t>
            </a:r>
          </a:p>
        </p:txBody>
      </p:sp>
      <p:sp>
        <p:nvSpPr>
          <p:cNvPr id="5" name="ZoneTexte 4">
            <a:extLst>
              <a:ext uri="{FF2B5EF4-FFF2-40B4-BE49-F238E27FC236}">
                <a16:creationId xmlns:a16="http://schemas.microsoft.com/office/drawing/2014/main" id="{F8A1F1F3-9383-943B-C352-8EE65A480E87}"/>
              </a:ext>
            </a:extLst>
          </p:cNvPr>
          <p:cNvSpPr txBox="1"/>
          <p:nvPr/>
        </p:nvSpPr>
        <p:spPr>
          <a:xfrm>
            <a:off x="887894" y="1062687"/>
            <a:ext cx="9819861" cy="5355312"/>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fr-CA" dirty="0"/>
              <a:t>Au </a:t>
            </a:r>
            <a:r>
              <a:rPr lang="fr-CA" b="1" dirty="0"/>
              <a:t>Canada</a:t>
            </a:r>
            <a:r>
              <a:rPr lang="fr-CA" dirty="0"/>
              <a:t>: Vérificateur général du Canada; Directeur général des élections du Canada; Commissaire à l'information du Canada; Commissaire à la protection de la vie privée du Canada; Commissaire aux conflits d’intérêts et à l’éthique; Commissaire au lobbying du Canada; Commissaire à l’intégrité du secteur public du Canada; Directeur parlementaire du budget; Les commissions d’enquête…</a:t>
            </a:r>
          </a:p>
          <a:p>
            <a:pPr marL="285750" indent="-285750" algn="just">
              <a:buFont typeface="Arial" panose="020B0604020202020204" pitchFamily="34" charset="0"/>
              <a:buChar char="•"/>
            </a:pPr>
            <a:endParaRPr lang="fr-CA"/>
          </a:p>
          <a:p>
            <a:pPr marL="285750" indent="-285750" algn="just">
              <a:buFont typeface="Arial" panose="020B0604020202020204" pitchFamily="34" charset="0"/>
              <a:buChar char="•"/>
            </a:pPr>
            <a:r>
              <a:rPr lang="fr-CA" dirty="0"/>
              <a:t>Au </a:t>
            </a:r>
            <a:r>
              <a:rPr lang="fr-CA" b="1" dirty="0"/>
              <a:t>Québec</a:t>
            </a:r>
            <a:r>
              <a:rPr lang="fr-CA" dirty="0"/>
              <a:t>: Autorité des marchés publics ; Commissaire à la langue française ; Commission d’accès à l’information; Commission de la fonction publique ; Commission municipale du Québec; Commissaire à l’éthique et à la déontologie; Élections Québec; Lobbyisme Québec; Protecteur du citoyen; Vérificateur général du Québec; Unité permanente anticorruption; commissions d’enquête…</a:t>
            </a:r>
          </a:p>
          <a:p>
            <a:pPr marL="285750" indent="-285750" algn="just">
              <a:buFont typeface="Arial" panose="020B0604020202020204" pitchFamily="34" charset="0"/>
              <a:buChar char="•"/>
            </a:pPr>
            <a:endParaRPr lang="fr-CA"/>
          </a:p>
          <a:p>
            <a:pPr marL="285750" indent="-285750" algn="just">
              <a:buFont typeface="Arial" panose="020B0604020202020204" pitchFamily="34" charset="0"/>
              <a:buChar char="•"/>
            </a:pPr>
            <a:r>
              <a:rPr lang="fr-CA" dirty="0"/>
              <a:t>En </a:t>
            </a:r>
            <a:r>
              <a:rPr lang="fr-CA" b="1" dirty="0"/>
              <a:t>Belgique</a:t>
            </a:r>
            <a:r>
              <a:rPr lang="fr-CA" dirty="0"/>
              <a:t>: Commission fédérale de déontologie (2014), Cour des comptes (nouveau rôle de contrôle des comptes de la Chambre, du Sénat, du Parlement wallon et du Parlement de la Communauté française depuis 2024) , Médiateur fédéral (1995), Autorité de protection des données (2018), Commissions d'accès à l'information (fédérales et fédérées), commissions d'enquête parlementaires, Conseil d'</a:t>
            </a:r>
            <a:r>
              <a:rPr lang="fr-CA" dirty="0" err="1"/>
              <a:t>Etat</a:t>
            </a:r>
            <a:r>
              <a:rPr lang="fr-CA" dirty="0"/>
              <a:t> (juridiction de dernière instance pour les recours dans le cadre des élections locales), Cour constitutionnelle (contrôle des dépenses électorales)</a:t>
            </a:r>
          </a:p>
        </p:txBody>
      </p:sp>
    </p:spTree>
    <p:extLst>
      <p:ext uri="{BB962C8B-B14F-4D97-AF65-F5344CB8AC3E}">
        <p14:creationId xmlns:p14="http://schemas.microsoft.com/office/powerpoint/2010/main" val="2302593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CC4AE95-7042-90DF-687B-AB71C19B56F2}"/>
              </a:ext>
            </a:extLst>
          </p:cNvPr>
          <p:cNvSpPr txBox="1"/>
          <p:nvPr/>
        </p:nvSpPr>
        <p:spPr>
          <a:xfrm>
            <a:off x="1064525" y="1091821"/>
            <a:ext cx="2654701" cy="369332"/>
          </a:xfrm>
          <a:prstGeom prst="rect">
            <a:avLst/>
          </a:prstGeom>
          <a:noFill/>
        </p:spPr>
        <p:txBody>
          <a:bodyPr wrap="none" rtlCol="0">
            <a:spAutoFit/>
          </a:bodyPr>
          <a:lstStyle/>
          <a:p>
            <a:r>
              <a:rPr lang="fr-CA"/>
              <a:t>La déontologie des élus</a:t>
            </a:r>
          </a:p>
        </p:txBody>
      </p:sp>
      <p:sp>
        <p:nvSpPr>
          <p:cNvPr id="3" name="ZoneTexte 2">
            <a:extLst>
              <a:ext uri="{FF2B5EF4-FFF2-40B4-BE49-F238E27FC236}">
                <a16:creationId xmlns:a16="http://schemas.microsoft.com/office/drawing/2014/main" id="{65360546-FA4B-3652-3CE5-3CD653C1D394}"/>
              </a:ext>
            </a:extLst>
          </p:cNvPr>
          <p:cNvSpPr txBox="1"/>
          <p:nvPr/>
        </p:nvSpPr>
        <p:spPr>
          <a:xfrm>
            <a:off x="3141048" y="1923765"/>
            <a:ext cx="2479974" cy="369332"/>
          </a:xfrm>
          <a:prstGeom prst="rect">
            <a:avLst/>
          </a:prstGeom>
          <a:noFill/>
        </p:spPr>
        <p:txBody>
          <a:bodyPr wrap="none" rtlCol="0">
            <a:spAutoFit/>
          </a:bodyPr>
          <a:lstStyle/>
          <a:p>
            <a:r>
              <a:rPr lang="fr-CA"/>
              <a:t>La lutte à la corruption</a:t>
            </a:r>
          </a:p>
        </p:txBody>
      </p:sp>
      <p:sp>
        <p:nvSpPr>
          <p:cNvPr id="4" name="ZoneTexte 3">
            <a:extLst>
              <a:ext uri="{FF2B5EF4-FFF2-40B4-BE49-F238E27FC236}">
                <a16:creationId xmlns:a16="http://schemas.microsoft.com/office/drawing/2014/main" id="{3C91A31A-2633-3D2D-9913-2066D79CEE77}"/>
              </a:ext>
            </a:extLst>
          </p:cNvPr>
          <p:cNvSpPr txBox="1"/>
          <p:nvPr/>
        </p:nvSpPr>
        <p:spPr>
          <a:xfrm>
            <a:off x="6514320" y="1187988"/>
            <a:ext cx="3089179" cy="369332"/>
          </a:xfrm>
          <a:prstGeom prst="rect">
            <a:avLst/>
          </a:prstGeom>
          <a:noFill/>
        </p:spPr>
        <p:txBody>
          <a:bodyPr wrap="none" rtlCol="0">
            <a:spAutoFit/>
          </a:bodyPr>
          <a:lstStyle/>
          <a:p>
            <a:r>
              <a:rPr lang="fr-CA"/>
              <a:t>L’encadrement du lobbyisme</a:t>
            </a:r>
          </a:p>
        </p:txBody>
      </p:sp>
      <p:sp>
        <p:nvSpPr>
          <p:cNvPr id="5" name="ZoneTexte 4">
            <a:extLst>
              <a:ext uri="{FF2B5EF4-FFF2-40B4-BE49-F238E27FC236}">
                <a16:creationId xmlns:a16="http://schemas.microsoft.com/office/drawing/2014/main" id="{B46AEC10-4147-B9BC-19F8-392031FBEBDF}"/>
              </a:ext>
            </a:extLst>
          </p:cNvPr>
          <p:cNvSpPr txBox="1"/>
          <p:nvPr/>
        </p:nvSpPr>
        <p:spPr>
          <a:xfrm>
            <a:off x="961325" y="2840167"/>
            <a:ext cx="3661130" cy="369332"/>
          </a:xfrm>
          <a:prstGeom prst="rect">
            <a:avLst/>
          </a:prstGeom>
          <a:noFill/>
        </p:spPr>
        <p:txBody>
          <a:bodyPr wrap="none" rtlCol="0">
            <a:spAutoFit/>
          </a:bodyPr>
          <a:lstStyle/>
          <a:p>
            <a:r>
              <a:rPr lang="fr-CA"/>
              <a:t>La protection des lanceurs d’alerte</a:t>
            </a:r>
          </a:p>
        </p:txBody>
      </p:sp>
      <p:sp>
        <p:nvSpPr>
          <p:cNvPr id="6" name="ZoneTexte 5">
            <a:extLst>
              <a:ext uri="{FF2B5EF4-FFF2-40B4-BE49-F238E27FC236}">
                <a16:creationId xmlns:a16="http://schemas.microsoft.com/office/drawing/2014/main" id="{EFB30C57-3C6E-B7D3-31BC-187D06E955B0}"/>
              </a:ext>
            </a:extLst>
          </p:cNvPr>
          <p:cNvSpPr txBox="1"/>
          <p:nvPr/>
        </p:nvSpPr>
        <p:spPr>
          <a:xfrm>
            <a:off x="6096000" y="3429000"/>
            <a:ext cx="2951064" cy="369332"/>
          </a:xfrm>
          <a:prstGeom prst="rect">
            <a:avLst/>
          </a:prstGeom>
          <a:noFill/>
        </p:spPr>
        <p:txBody>
          <a:bodyPr wrap="none" rtlCol="0">
            <a:spAutoFit/>
          </a:bodyPr>
          <a:lstStyle/>
          <a:p>
            <a:r>
              <a:rPr lang="fr-CA"/>
              <a:t>Les commissions d’enquête</a:t>
            </a:r>
          </a:p>
        </p:txBody>
      </p:sp>
      <p:sp>
        <p:nvSpPr>
          <p:cNvPr id="7" name="ZoneTexte 6">
            <a:extLst>
              <a:ext uri="{FF2B5EF4-FFF2-40B4-BE49-F238E27FC236}">
                <a16:creationId xmlns:a16="http://schemas.microsoft.com/office/drawing/2014/main" id="{0F9CBE34-E117-D5A0-A9DB-3A35052B8F44}"/>
              </a:ext>
            </a:extLst>
          </p:cNvPr>
          <p:cNvSpPr txBox="1"/>
          <p:nvPr/>
        </p:nvSpPr>
        <p:spPr>
          <a:xfrm>
            <a:off x="7190096" y="2425678"/>
            <a:ext cx="3735190" cy="369332"/>
          </a:xfrm>
          <a:prstGeom prst="rect">
            <a:avLst/>
          </a:prstGeom>
          <a:noFill/>
        </p:spPr>
        <p:txBody>
          <a:bodyPr wrap="none" rtlCol="0">
            <a:spAutoFit/>
          </a:bodyPr>
          <a:lstStyle/>
          <a:p>
            <a:r>
              <a:rPr lang="fr-CA"/>
              <a:t>L’encadrement des contrats publics</a:t>
            </a:r>
          </a:p>
        </p:txBody>
      </p:sp>
      <p:sp>
        <p:nvSpPr>
          <p:cNvPr id="8" name="ZoneTexte 7">
            <a:extLst>
              <a:ext uri="{FF2B5EF4-FFF2-40B4-BE49-F238E27FC236}">
                <a16:creationId xmlns:a16="http://schemas.microsoft.com/office/drawing/2014/main" id="{6C43DFDF-001F-110E-7FC7-F56551A020AE}"/>
              </a:ext>
            </a:extLst>
          </p:cNvPr>
          <p:cNvSpPr txBox="1"/>
          <p:nvPr/>
        </p:nvSpPr>
        <p:spPr>
          <a:xfrm>
            <a:off x="1263851" y="3649639"/>
            <a:ext cx="4132670" cy="369332"/>
          </a:xfrm>
          <a:prstGeom prst="rect">
            <a:avLst/>
          </a:prstGeom>
          <a:noFill/>
        </p:spPr>
        <p:txBody>
          <a:bodyPr wrap="none" rtlCol="0">
            <a:spAutoFit/>
          </a:bodyPr>
          <a:lstStyle/>
          <a:p>
            <a:r>
              <a:rPr lang="fr-CA"/>
              <a:t>La déontologie de la fonction publique</a:t>
            </a:r>
          </a:p>
        </p:txBody>
      </p:sp>
      <p:sp>
        <p:nvSpPr>
          <p:cNvPr id="9" name="ZoneTexte 8">
            <a:extLst>
              <a:ext uri="{FF2B5EF4-FFF2-40B4-BE49-F238E27FC236}">
                <a16:creationId xmlns:a16="http://schemas.microsoft.com/office/drawing/2014/main" id="{020D00D0-3AD8-6EE2-5450-90DA3357E3BE}"/>
              </a:ext>
            </a:extLst>
          </p:cNvPr>
          <p:cNvSpPr txBox="1"/>
          <p:nvPr/>
        </p:nvSpPr>
        <p:spPr>
          <a:xfrm>
            <a:off x="752870" y="4337000"/>
            <a:ext cx="3869585" cy="369332"/>
          </a:xfrm>
          <a:prstGeom prst="rect">
            <a:avLst/>
          </a:prstGeom>
          <a:noFill/>
        </p:spPr>
        <p:txBody>
          <a:bodyPr wrap="none" rtlCol="0">
            <a:spAutoFit/>
          </a:bodyPr>
          <a:lstStyle/>
          <a:p>
            <a:r>
              <a:rPr lang="fr-CA"/>
              <a:t>Plainte à l’égard des services publics</a:t>
            </a:r>
          </a:p>
        </p:txBody>
      </p:sp>
      <p:sp>
        <p:nvSpPr>
          <p:cNvPr id="10" name="ZoneTexte 9">
            <a:extLst>
              <a:ext uri="{FF2B5EF4-FFF2-40B4-BE49-F238E27FC236}">
                <a16:creationId xmlns:a16="http://schemas.microsoft.com/office/drawing/2014/main" id="{C6742040-B074-4A39-9683-0879B366DDE0}"/>
              </a:ext>
            </a:extLst>
          </p:cNvPr>
          <p:cNvSpPr txBox="1"/>
          <p:nvPr/>
        </p:nvSpPr>
        <p:spPr>
          <a:xfrm>
            <a:off x="6217857" y="4062991"/>
            <a:ext cx="4989828" cy="369332"/>
          </a:xfrm>
          <a:prstGeom prst="rect">
            <a:avLst/>
          </a:prstGeom>
          <a:noFill/>
        </p:spPr>
        <p:txBody>
          <a:bodyPr wrap="none" rtlCol="0">
            <a:spAutoFit/>
          </a:bodyPr>
          <a:lstStyle/>
          <a:p>
            <a:r>
              <a:rPr lang="fr-CA"/>
              <a:t>L’administration et le financement des élections</a:t>
            </a:r>
          </a:p>
        </p:txBody>
      </p:sp>
      <p:sp>
        <p:nvSpPr>
          <p:cNvPr id="11" name="ZoneTexte 10">
            <a:extLst>
              <a:ext uri="{FF2B5EF4-FFF2-40B4-BE49-F238E27FC236}">
                <a16:creationId xmlns:a16="http://schemas.microsoft.com/office/drawing/2014/main" id="{005060FF-21FE-9125-FB04-4B91640B3B9D}"/>
              </a:ext>
            </a:extLst>
          </p:cNvPr>
          <p:cNvSpPr txBox="1"/>
          <p:nvPr/>
        </p:nvSpPr>
        <p:spPr>
          <a:xfrm>
            <a:off x="239027" y="0"/>
            <a:ext cx="11146728" cy="553998"/>
          </a:xfrm>
          <a:prstGeom prst="rect">
            <a:avLst/>
          </a:prstGeom>
          <a:noFill/>
        </p:spPr>
        <p:txBody>
          <a:bodyPr wrap="square" rtlCol="0">
            <a:spAutoFit/>
          </a:bodyPr>
          <a:lstStyle/>
          <a:p>
            <a:pPr algn="ctr"/>
            <a:r>
              <a:rPr lang="fr-CA" sz="3000" b="1">
                <a:latin typeface="+mj-lt"/>
              </a:rPr>
              <a:t>Un corpus législatif et réglementaire important</a:t>
            </a:r>
          </a:p>
        </p:txBody>
      </p:sp>
      <p:sp>
        <p:nvSpPr>
          <p:cNvPr id="13" name="ZoneTexte 12">
            <a:extLst>
              <a:ext uri="{FF2B5EF4-FFF2-40B4-BE49-F238E27FC236}">
                <a16:creationId xmlns:a16="http://schemas.microsoft.com/office/drawing/2014/main" id="{780BCA4D-AA45-9063-AD46-9C85ACA9D758}"/>
              </a:ext>
            </a:extLst>
          </p:cNvPr>
          <p:cNvSpPr txBox="1"/>
          <p:nvPr/>
        </p:nvSpPr>
        <p:spPr>
          <a:xfrm>
            <a:off x="943541" y="5168944"/>
            <a:ext cx="10264144" cy="1128514"/>
          </a:xfrm>
          <a:prstGeom prst="rect">
            <a:avLst/>
          </a:prstGeom>
          <a:noFill/>
        </p:spPr>
        <p:txBody>
          <a:bodyPr wrap="square">
            <a:spAutoFit/>
          </a:bodyPr>
          <a:lstStyle/>
          <a:p>
            <a:pPr algn="just" fontAlgn="base">
              <a:spcBef>
                <a:spcPts val="825"/>
              </a:spcBef>
              <a:spcAft>
                <a:spcPts val="825"/>
              </a:spcAft>
            </a:pPr>
            <a:r>
              <a:rPr lang="fr-CA" sz="1800" b="1" i="0">
                <a:effectLst/>
              </a:rPr>
              <a:t>Intégrité publique</a:t>
            </a:r>
            <a:r>
              <a:rPr lang="fr-CA" sz="1800" b="0" i="0">
                <a:effectLst/>
              </a:rPr>
              <a:t> : Système normatif visant à réguler la conduite des titulaires de charges publiques dans l’exercice de leur charge pour la sauvegarde de l’intérêt commun.</a:t>
            </a:r>
          </a:p>
          <a:p>
            <a:pPr algn="just" fontAlgn="base">
              <a:spcBef>
                <a:spcPts val="825"/>
              </a:spcBef>
              <a:spcAft>
                <a:spcPts val="825"/>
              </a:spcAft>
            </a:pPr>
            <a:r>
              <a:rPr lang="fr-CA"/>
              <a:t>(Lévesque et Le Breton-Prévost)</a:t>
            </a:r>
          </a:p>
        </p:txBody>
      </p:sp>
    </p:spTree>
    <p:extLst>
      <p:ext uri="{BB962C8B-B14F-4D97-AF65-F5344CB8AC3E}">
        <p14:creationId xmlns:p14="http://schemas.microsoft.com/office/powerpoint/2010/main" val="1631920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Une image contenant dessin, carte, diagramme, art&#10;&#10;Description générée automatiquement">
            <a:extLst>
              <a:ext uri="{FF2B5EF4-FFF2-40B4-BE49-F238E27FC236}">
                <a16:creationId xmlns:a16="http://schemas.microsoft.com/office/drawing/2014/main" id="{B335EB28-72D3-EBCC-AF06-D890AEACC5CA}"/>
              </a:ext>
            </a:extLst>
          </p:cNvPr>
          <p:cNvPicPr>
            <a:picLocks noChangeAspect="1"/>
          </p:cNvPicPr>
          <p:nvPr/>
        </p:nvPicPr>
        <p:blipFill>
          <a:blip r:embed="rId2"/>
          <a:srcRect t="36072" r="-2" b="637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41" name="Freeform: Shape 4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Freeform: Shape 4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descr="Une image contenant symbole, texte, drapeau, logo&#10;&#10;Description générée automatiquement">
            <a:extLst>
              <a:ext uri="{FF2B5EF4-FFF2-40B4-BE49-F238E27FC236}">
                <a16:creationId xmlns:a16="http://schemas.microsoft.com/office/drawing/2014/main" id="{64C88C41-D0B9-C1AE-7CE4-3CFD5ED88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189" y="3753304"/>
            <a:ext cx="5630300" cy="2738936"/>
          </a:xfrm>
          <a:prstGeom prst="rect">
            <a:avLst/>
          </a:prstGeom>
        </p:spPr>
      </p:pic>
      <p:sp>
        <p:nvSpPr>
          <p:cNvPr id="6" name="ZoneTexte 5">
            <a:extLst>
              <a:ext uri="{FF2B5EF4-FFF2-40B4-BE49-F238E27FC236}">
                <a16:creationId xmlns:a16="http://schemas.microsoft.com/office/drawing/2014/main" id="{0494ACA4-B7EC-9899-D482-00A4D8AB0BF3}"/>
              </a:ext>
            </a:extLst>
          </p:cNvPr>
          <p:cNvSpPr txBox="1"/>
          <p:nvPr/>
        </p:nvSpPr>
        <p:spPr>
          <a:xfrm>
            <a:off x="364434" y="877956"/>
            <a:ext cx="4837043"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t>Aperçu</a:t>
            </a:r>
          </a:p>
          <a:p>
            <a:pPr algn="l"/>
            <a:endParaRPr lang="fr-FR" dirty="0"/>
          </a:p>
          <a:p>
            <a:pPr marL="342900" indent="-342900">
              <a:buAutoNum type="arabicPeriod"/>
            </a:pPr>
            <a:r>
              <a:rPr lang="fr-FR" i="1" dirty="0"/>
              <a:t>Contexte</a:t>
            </a:r>
          </a:p>
          <a:p>
            <a:r>
              <a:rPr lang="fr-FR" dirty="0"/>
              <a:t> - Confiance</a:t>
            </a:r>
          </a:p>
          <a:p>
            <a:r>
              <a:rPr lang="fr-FR" dirty="0"/>
              <a:t> - Intégrité publique</a:t>
            </a:r>
          </a:p>
          <a:p>
            <a:endParaRPr lang="fr-FR" dirty="0"/>
          </a:p>
          <a:p>
            <a:r>
              <a:rPr lang="en-US" i="1" dirty="0"/>
              <a:t>2.   Étude de </a:t>
            </a:r>
            <a:r>
              <a:rPr lang="en-US" i="1" err="1"/>
              <a:t>certains</a:t>
            </a:r>
            <a:r>
              <a:rPr lang="en-US" i="1" dirty="0"/>
              <a:t> obstacles </a:t>
            </a:r>
            <a:r>
              <a:rPr lang="en-US" i="1" dirty="0" err="1"/>
              <a:t>juridiques</a:t>
            </a:r>
            <a:r>
              <a:rPr lang="en-US" i="1" dirty="0"/>
              <a:t> à  </a:t>
            </a:r>
            <a:r>
              <a:rPr lang="en-US" i="1" dirty="0" err="1"/>
              <a:t>l'intégrité</a:t>
            </a:r>
            <a:r>
              <a:rPr lang="en-US" i="1" dirty="0"/>
              <a:t> </a:t>
            </a:r>
            <a:r>
              <a:rPr lang="en-US" i="1" dirty="0" err="1"/>
              <a:t>publique</a:t>
            </a:r>
            <a:r>
              <a:rPr lang="en-US" i="1" dirty="0"/>
              <a:t> dans un </a:t>
            </a:r>
            <a:r>
              <a:rPr lang="en-US" i="1" err="1"/>
              <a:t>contexte</a:t>
            </a:r>
            <a:r>
              <a:rPr lang="en-US" i="1" dirty="0"/>
              <a:t> de </a:t>
            </a:r>
            <a:r>
              <a:rPr lang="en-US" i="1" err="1"/>
              <a:t>fédération</a:t>
            </a:r>
            <a:endParaRPr lang="fr-FR" i="1" err="1"/>
          </a:p>
          <a:p>
            <a:endParaRPr lang="en-US" i="1" dirty="0"/>
          </a:p>
          <a:p>
            <a:r>
              <a:rPr lang="fr-FR" dirty="0"/>
              <a:t> - Difficile harmonisation des instruments</a:t>
            </a:r>
          </a:p>
          <a:p>
            <a:r>
              <a:rPr lang="fr-FR" dirty="0"/>
              <a:t>    - Etude des incompatibilités</a:t>
            </a:r>
          </a:p>
        </p:txBody>
      </p:sp>
    </p:spTree>
    <p:extLst>
      <p:ext uri="{BB962C8B-B14F-4D97-AF65-F5344CB8AC3E}">
        <p14:creationId xmlns:p14="http://schemas.microsoft.com/office/powerpoint/2010/main" val="14083747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Rectangle 4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5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3" descr="Bande de broches de connexion de fils">
            <a:extLst>
              <a:ext uri="{FF2B5EF4-FFF2-40B4-BE49-F238E27FC236}">
                <a16:creationId xmlns:a16="http://schemas.microsoft.com/office/drawing/2014/main" id="{BF9D8AB8-BAF2-39D0-8085-2FEE6FE9A6FA}"/>
              </a:ext>
            </a:extLst>
          </p:cNvPr>
          <p:cNvPicPr>
            <a:picLocks noChangeAspect="1"/>
          </p:cNvPicPr>
          <p:nvPr/>
        </p:nvPicPr>
        <p:blipFill>
          <a:blip r:embed="rId2"/>
          <a:srcRect l="10480" r="24137"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3" name="Rectangle 5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D4929DC3-D877-E5A4-6D27-07EE0A1092AD}"/>
              </a:ext>
            </a:extLst>
          </p:cNvPr>
          <p:cNvSpPr txBox="1"/>
          <p:nvPr/>
        </p:nvSpPr>
        <p:spPr>
          <a:xfrm>
            <a:off x="7255563" y="2557587"/>
            <a:ext cx="4314645" cy="3717317"/>
          </a:xfrm>
          <a:prstGeom prst="rect">
            <a:avLst/>
          </a:prstGeom>
        </p:spPr>
        <p:txBody>
          <a:bodyPr vert="horz" lIns="91440" tIns="45720" rIns="91440" bIns="45720" rtlCol="0" anchor="t">
            <a:normAutofit/>
          </a:bodyPr>
          <a:lstStyle/>
          <a:p>
            <a:pPr>
              <a:lnSpc>
                <a:spcPct val="110000"/>
              </a:lnSpc>
              <a:spcAft>
                <a:spcPts val="600"/>
              </a:spcAft>
            </a:pPr>
            <a:r>
              <a:rPr lang="en-US" sz="2600" b="1" dirty="0"/>
              <a:t>Étude de </a:t>
            </a:r>
            <a:r>
              <a:rPr lang="en-US" sz="2600" b="1" dirty="0" err="1"/>
              <a:t>certains</a:t>
            </a:r>
            <a:r>
              <a:rPr lang="en-US" sz="2600" b="1" dirty="0"/>
              <a:t> obstacles </a:t>
            </a:r>
            <a:r>
              <a:rPr lang="en-US" sz="2600" b="1" dirty="0" err="1"/>
              <a:t>juridiques</a:t>
            </a:r>
            <a:r>
              <a:rPr lang="en-US" sz="2600" b="1" dirty="0"/>
              <a:t> à </a:t>
            </a:r>
            <a:r>
              <a:rPr lang="en-US" sz="2600" b="1" dirty="0" err="1"/>
              <a:t>l'intégrité</a:t>
            </a:r>
            <a:r>
              <a:rPr lang="en-US" sz="2600" b="1" dirty="0"/>
              <a:t> </a:t>
            </a:r>
            <a:r>
              <a:rPr lang="en-US" sz="2600" b="1" dirty="0" err="1"/>
              <a:t>publique</a:t>
            </a:r>
            <a:r>
              <a:rPr lang="en-US" sz="2600" b="1" dirty="0"/>
              <a:t> dans un </a:t>
            </a:r>
            <a:r>
              <a:rPr lang="en-US" sz="2600" b="1" dirty="0" err="1"/>
              <a:t>contexte</a:t>
            </a:r>
            <a:r>
              <a:rPr lang="en-US" sz="2600" b="1" dirty="0"/>
              <a:t> de </a:t>
            </a:r>
            <a:r>
              <a:rPr lang="en-US" sz="2600" b="1" dirty="0" err="1"/>
              <a:t>fédération</a:t>
            </a:r>
            <a:endParaRPr lang="en-US" sz="2600" b="1" dirty="0"/>
          </a:p>
        </p:txBody>
      </p:sp>
    </p:spTree>
    <p:extLst>
      <p:ext uri="{BB962C8B-B14F-4D97-AF65-F5344CB8AC3E}">
        <p14:creationId xmlns:p14="http://schemas.microsoft.com/office/powerpoint/2010/main" val="130741546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5EBAE-2577-7E8D-DCAD-DD770A186DBC}"/>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0E4373F-A74B-A3BD-F074-172314C3A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Rectangle 8">
            <a:extLst>
              <a:ext uri="{FF2B5EF4-FFF2-40B4-BE49-F238E27FC236}">
                <a16:creationId xmlns:a16="http://schemas.microsoft.com/office/drawing/2014/main" id="{11AAA596-4274-A67A-0973-A84B2AB4F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6B32725-8BA1-6020-0307-2E40E4E2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B898618-9607-E3B9-4202-0617CCA02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0D0DAD-AD60-39D5-8DA9-ADDD47556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CACEFD6-BD82-1AC9-4540-2D5A3FC64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6D0B9570-A2A4-0933-EAB1-221698B421EA}"/>
              </a:ext>
            </a:extLst>
          </p:cNvPr>
          <p:cNvSpPr txBox="1"/>
          <p:nvPr/>
        </p:nvSpPr>
        <p:spPr>
          <a:xfrm>
            <a:off x="841248" y="3337269"/>
            <a:ext cx="10509504" cy="2905686"/>
          </a:xfrm>
          <a:prstGeom prst="rect">
            <a:avLst/>
          </a:prstGeom>
        </p:spPr>
        <p:txBody>
          <a:bodyPr vert="horz" lIns="91440" tIns="45720" rIns="91440" bIns="45720" rtlCol="0" anchor="t">
            <a:normAutofit/>
          </a:bodyPr>
          <a:lstStyle/>
          <a:p>
            <a:pPr algn="just">
              <a:lnSpc>
                <a:spcPct val="110000"/>
              </a:lnSpc>
              <a:spcAft>
                <a:spcPts val="600"/>
              </a:spcAft>
            </a:pPr>
            <a:r>
              <a:rPr lang="en-US" sz="2600" b="1" dirty="0"/>
              <a:t>La difficile </a:t>
            </a:r>
            <a:r>
              <a:rPr lang="en-US" sz="2600" b="1" dirty="0" err="1"/>
              <a:t>harmonisation</a:t>
            </a:r>
            <a:r>
              <a:rPr lang="en-US" sz="2600" b="1" dirty="0"/>
              <a:t> des instruments, </a:t>
            </a:r>
            <a:r>
              <a:rPr lang="en-US" sz="2600" b="1" dirty="0" err="1"/>
              <a:t>mécanismes</a:t>
            </a:r>
            <a:r>
              <a:rPr lang="en-US" sz="2600" b="1" dirty="0"/>
              <a:t> et </a:t>
            </a:r>
            <a:r>
              <a:rPr lang="en-US" sz="2600" b="1" dirty="0" err="1"/>
              <a:t>dispositifs</a:t>
            </a:r>
            <a:r>
              <a:rPr lang="en-US" sz="2600" b="1" dirty="0"/>
              <a:t> à </a:t>
            </a:r>
            <a:r>
              <a:rPr lang="en-US" sz="2600" b="1" dirty="0" err="1"/>
              <a:t>teneur</a:t>
            </a:r>
            <a:r>
              <a:rPr lang="en-US" sz="2600" b="1" dirty="0"/>
              <a:t> </a:t>
            </a:r>
            <a:r>
              <a:rPr lang="en-US" sz="2600" b="1" dirty="0" err="1"/>
              <a:t>déontologique</a:t>
            </a:r>
            <a:r>
              <a:rPr lang="en-US" sz="2600" b="1" dirty="0"/>
              <a:t> et </a:t>
            </a:r>
            <a:r>
              <a:rPr lang="en-US" sz="2600" b="1" dirty="0" err="1"/>
              <a:t>éthique</a:t>
            </a:r>
            <a:endParaRPr lang="en-US" sz="2600" b="1" dirty="0"/>
          </a:p>
        </p:txBody>
      </p:sp>
    </p:spTree>
    <p:extLst>
      <p:ext uri="{BB962C8B-B14F-4D97-AF65-F5344CB8AC3E}">
        <p14:creationId xmlns:p14="http://schemas.microsoft.com/office/powerpoint/2010/main" val="48351098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5B2FDAA7-3CCE-89C0-B554-BB96FC326C60}"/>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10468333" y="5592380"/>
            <a:ext cx="1727819" cy="1271141"/>
          </a:xfrm>
          <a:prstGeom prst="rect">
            <a:avLst/>
          </a:prstGeom>
        </p:spPr>
      </p:pic>
      <p:sp>
        <p:nvSpPr>
          <p:cNvPr id="4" name="ZoneTexte 3">
            <a:extLst>
              <a:ext uri="{FF2B5EF4-FFF2-40B4-BE49-F238E27FC236}">
                <a16:creationId xmlns:a16="http://schemas.microsoft.com/office/drawing/2014/main" id="{238B599C-CF90-C864-1AB1-E8951554E3A9}"/>
              </a:ext>
            </a:extLst>
          </p:cNvPr>
          <p:cNvSpPr txBox="1"/>
          <p:nvPr/>
        </p:nvSpPr>
        <p:spPr>
          <a:xfrm>
            <a:off x="-1" y="298174"/>
            <a:ext cx="1055204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fr-FR" sz="1900" dirty="0"/>
              <a:t>Multiples </a:t>
            </a:r>
            <a:r>
              <a:rPr lang="fr-FR" sz="1900" b="1" dirty="0"/>
              <a:t>niveaux de pouvoir</a:t>
            </a:r>
            <a:r>
              <a:rPr lang="fr-FR" sz="1900" dirty="0"/>
              <a:t> et multiples </a:t>
            </a:r>
            <a:r>
              <a:rPr lang="fr-FR" sz="1900" b="1" dirty="0"/>
              <a:t>normes</a:t>
            </a:r>
          </a:p>
          <a:p>
            <a:endParaRPr lang="fr-FR" dirty="0"/>
          </a:p>
          <a:p>
            <a:pPr marL="742950" lvl="1" indent="-285750">
              <a:buFont typeface="Calibri"/>
              <a:buChar char="-"/>
            </a:pPr>
            <a:r>
              <a:rPr lang="fr-FR" dirty="0"/>
              <a:t>L'intégrité publique n'est pas une compétence à part entière </a:t>
            </a:r>
          </a:p>
          <a:p>
            <a:pPr marL="1200150" lvl="2" indent="-285750">
              <a:buFont typeface="Wingdings"/>
              <a:buChar char="§"/>
            </a:pPr>
            <a:r>
              <a:rPr lang="fr-FR" dirty="0"/>
              <a:t>7 assemblées législatives (sans compter les cas particuliers de la COCOM et de la COCOF) - autonomie parlementaire</a:t>
            </a:r>
          </a:p>
          <a:p>
            <a:pPr marL="1200150" lvl="2" indent="-285750">
              <a:buFont typeface="Wingdings"/>
              <a:buChar char="§"/>
            </a:pPr>
            <a:r>
              <a:rPr lang="fr-FR" dirty="0"/>
              <a:t>6 gouvernements (sans compter les cas particuliers de la COCOM et de la COCOF)</a:t>
            </a:r>
          </a:p>
          <a:p>
            <a:pPr marL="742950" lvl="1" indent="-285750">
              <a:buFont typeface="Calibri,Sans-Serif"/>
              <a:buChar char="-"/>
            </a:pPr>
            <a:r>
              <a:rPr lang="fr-FR" dirty="0"/>
              <a:t>Complexité du système</a:t>
            </a:r>
            <a:endParaRPr lang="en-US" dirty="0"/>
          </a:p>
          <a:p>
            <a:pPr marL="742950" lvl="1" indent="-285750">
              <a:buFont typeface="Calibri,Sans-Serif"/>
              <a:buChar char="-"/>
            </a:pPr>
            <a:r>
              <a:rPr lang="fr-FR" dirty="0"/>
              <a:t>Sources diverses (Constitution, loi, règlements d'assemblées)</a:t>
            </a:r>
            <a:endParaRPr lang="en-US" dirty="0"/>
          </a:p>
          <a:p>
            <a:pPr marL="742950" lvl="1" indent="-285750">
              <a:buFont typeface="Calibri,Sans-Serif"/>
              <a:buChar char="-"/>
            </a:pPr>
            <a:r>
              <a:rPr lang="fr-FR" dirty="0"/>
              <a:t>Manque de lisibilité</a:t>
            </a:r>
          </a:p>
          <a:p>
            <a:pPr marL="742950" lvl="1" indent="-285750">
              <a:buFont typeface="Calibri,Sans-Serif"/>
              <a:buChar char="-"/>
            </a:pPr>
            <a:r>
              <a:rPr lang="fr-FR" dirty="0"/>
              <a:t>Peu d'externalisation du contrôle ; "contrôleurs-contrôlés"</a:t>
            </a:r>
          </a:p>
          <a:p>
            <a:pPr marL="742950" lvl="1" indent="-285750">
              <a:buFont typeface="Calibri,Sans-Serif"/>
              <a:buChar char="-"/>
            </a:pPr>
            <a:endParaRPr lang="fr-FR" dirty="0"/>
          </a:p>
        </p:txBody>
      </p:sp>
      <p:sp>
        <p:nvSpPr>
          <p:cNvPr id="3" name="ZoneTexte 2">
            <a:extLst>
              <a:ext uri="{FF2B5EF4-FFF2-40B4-BE49-F238E27FC236}">
                <a16:creationId xmlns:a16="http://schemas.microsoft.com/office/drawing/2014/main" id="{94B03D11-2657-DD46-9B7B-7ECAE264D19D}"/>
              </a:ext>
            </a:extLst>
          </p:cNvPr>
          <p:cNvSpPr txBox="1"/>
          <p:nvPr/>
        </p:nvSpPr>
        <p:spPr>
          <a:xfrm>
            <a:off x="-1" y="3434520"/>
            <a:ext cx="1055204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fr-FR" sz="1900" dirty="0"/>
              <a:t>Imitation et rares </a:t>
            </a:r>
            <a:r>
              <a:rPr lang="fr-FR" sz="1900" b="1" dirty="0"/>
              <a:t>harmonisations</a:t>
            </a:r>
            <a:endParaRPr lang="fr-FR" sz="1900" dirty="0"/>
          </a:p>
          <a:p>
            <a:pPr marL="285750" indent="-285750">
              <a:buFont typeface="Calibri"/>
              <a:buChar char="-"/>
            </a:pPr>
            <a:endParaRPr lang="fr-FR" dirty="0">
              <a:latin typeface="Neue Haas Grotesk Text Pro"/>
            </a:endParaRPr>
          </a:p>
          <a:p>
            <a:pPr marL="742950" lvl="1" indent="-285750" algn="just">
              <a:buFont typeface="Calibri"/>
              <a:buChar char="-"/>
            </a:pPr>
            <a:r>
              <a:rPr lang="fr-FR" dirty="0">
                <a:latin typeface="Neue Haas Grotesk Text Pro"/>
              </a:rPr>
              <a:t>Les entités fédérées "s'inspirent" parfois du niveau fédéral ou adoptent des règles plus contraignantes</a:t>
            </a:r>
          </a:p>
          <a:p>
            <a:pPr marL="742950" lvl="1" indent="-285750" algn="just">
              <a:buFont typeface="Calibri"/>
              <a:buChar char="-"/>
            </a:pPr>
            <a:r>
              <a:rPr lang="fr-FR" dirty="0">
                <a:latin typeface="Neue Haas Grotesk Text Pro"/>
              </a:rPr>
              <a:t>Code de déontologie à la Chambre de représentants (2014) puis Code de déontologie pour les membres du Gouvernement (2023)</a:t>
            </a:r>
            <a:endParaRPr lang="fr-FR"/>
          </a:p>
          <a:p>
            <a:pPr marL="742950" lvl="1" indent="-285750" algn="just">
              <a:buFont typeface="Calibri"/>
              <a:buChar char="-"/>
            </a:pPr>
            <a:r>
              <a:rPr lang="fr-FR" dirty="0">
                <a:latin typeface="Neue Haas Grotesk Text Pro"/>
              </a:rPr>
              <a:t>Accord de coopération entre la Communauté française, la Commission communautaire française et la Région wallonne portant création d'une Commission de déontologie et d'éthique (Commission interparlementaire mise en place en 2019, vote de la Composition de la Commission en 2024 mais... toujours pas en place)</a:t>
            </a:r>
            <a:endParaRPr lang="fr-FR" dirty="0"/>
          </a:p>
          <a:p>
            <a:pPr marL="742950" lvl="1" indent="-285750">
              <a:buFont typeface="Calibri"/>
              <a:buChar char="-"/>
            </a:pPr>
            <a:endParaRPr lang="fr-FR" dirty="0"/>
          </a:p>
          <a:p>
            <a:pPr marL="285750" indent="-285750">
              <a:buFont typeface="Calibri"/>
              <a:buChar char="-"/>
            </a:pPr>
            <a:endParaRPr lang="fr-FR" dirty="0"/>
          </a:p>
        </p:txBody>
      </p:sp>
    </p:spTree>
    <p:extLst>
      <p:ext uri="{BB962C8B-B14F-4D97-AF65-F5344CB8AC3E}">
        <p14:creationId xmlns:p14="http://schemas.microsoft.com/office/powerpoint/2010/main" val="20741065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B15B0C24-1AA5-8876-CBDD-7FFEB65FC7D2}"/>
              </a:ext>
            </a:extLst>
          </p:cNvPr>
          <p:cNvPicPr>
            <a:picLocks noChangeAspect="1"/>
          </p:cNvPicPr>
          <p:nvPr/>
        </p:nvPicPr>
        <p:blipFill>
          <a:blip r:embed="rId2">
            <a:extLst>
              <a:ext uri="{28A0092B-C50C-407E-A947-70E740481C1C}">
                <a14:useLocalDpi xmlns:a14="http://schemas.microsoft.com/office/drawing/2010/main" val="0"/>
              </a:ext>
            </a:extLst>
          </a:blip>
          <a:srcRect r="49685" b="24859"/>
          <a:stretch/>
        </p:blipFill>
        <p:spPr>
          <a:xfrm>
            <a:off x="9588638" y="2428685"/>
            <a:ext cx="2007014" cy="1458049"/>
          </a:xfrm>
          <a:prstGeom prst="rect">
            <a:avLst/>
          </a:prstGeom>
        </p:spPr>
      </p:pic>
      <p:sp>
        <p:nvSpPr>
          <p:cNvPr id="3" name="ZoneTexte 2">
            <a:extLst>
              <a:ext uri="{FF2B5EF4-FFF2-40B4-BE49-F238E27FC236}">
                <a16:creationId xmlns:a16="http://schemas.microsoft.com/office/drawing/2014/main" id="{4507D48B-76BD-CE40-E8C1-06C1DE766B47}"/>
              </a:ext>
            </a:extLst>
          </p:cNvPr>
          <p:cNvSpPr txBox="1"/>
          <p:nvPr/>
        </p:nvSpPr>
        <p:spPr>
          <a:xfrm>
            <a:off x="775253" y="1083653"/>
            <a:ext cx="8415130" cy="4524315"/>
          </a:xfrm>
          <a:prstGeom prst="rect">
            <a:avLst/>
          </a:prstGeom>
          <a:noFill/>
        </p:spPr>
        <p:txBody>
          <a:bodyPr wrap="square" lIns="91440" tIns="45720" rIns="91440" bIns="45720" rtlCol="0" anchor="t">
            <a:spAutoFit/>
          </a:bodyPr>
          <a:lstStyle/>
          <a:p>
            <a:pPr algn="just"/>
            <a:r>
              <a:rPr lang="fr-CA" dirty="0"/>
              <a:t>Les institutions en intégrité publique sont considérées par certains comme le prolongement du pouvoir législatif (Thomas ; Chaplin ; </a:t>
            </a:r>
            <a:r>
              <a:rPr lang="fr-CA" dirty="0" err="1"/>
              <a:t>Stedman</a:t>
            </a:r>
            <a:r>
              <a:rPr lang="fr-CA" dirty="0"/>
              <a:t>);</a:t>
            </a:r>
          </a:p>
          <a:p>
            <a:pPr algn="just"/>
            <a:endParaRPr lang="fr-CA"/>
          </a:p>
          <a:p>
            <a:pPr algn="just"/>
            <a:r>
              <a:rPr lang="fr-CA" dirty="0"/>
              <a:t>Chaque parlement est souverain quant à son fonctionnement interne et la régulation de son administration publique (privilège parlementaire);</a:t>
            </a:r>
          </a:p>
          <a:p>
            <a:pPr algn="just"/>
            <a:endParaRPr lang="fr-CA"/>
          </a:p>
          <a:p>
            <a:pPr algn="just"/>
            <a:r>
              <a:rPr lang="fr-CA" dirty="0"/>
              <a:t>Les différents paliers de gouvernement évoluent dans des contextes politiques et donc des scandales différents…</a:t>
            </a:r>
          </a:p>
          <a:p>
            <a:pPr algn="just"/>
            <a:endParaRPr lang="fr-CA"/>
          </a:p>
          <a:p>
            <a:pPr algn="just"/>
            <a:r>
              <a:rPr lang="fr-CA" dirty="0"/>
              <a:t>…ce qui entraîne la mise sur pied d’institutions, instruments, mécanismes et dispositifs distincts;</a:t>
            </a:r>
          </a:p>
          <a:p>
            <a:pPr algn="just"/>
            <a:endParaRPr lang="fr-CA"/>
          </a:p>
          <a:p>
            <a:pPr algn="just"/>
            <a:r>
              <a:rPr lang="fr-CA" dirty="0"/>
              <a:t>Et une disparité dans le contenu des normes à teneur éthique ou déontologique.</a:t>
            </a:r>
          </a:p>
          <a:p>
            <a:pPr algn="just"/>
            <a:endParaRPr lang="fr-CA"/>
          </a:p>
          <a:p>
            <a:pPr algn="just"/>
            <a:endParaRPr lang="fr-CA"/>
          </a:p>
        </p:txBody>
      </p:sp>
      <p:pic>
        <p:nvPicPr>
          <p:cNvPr id="5" name="Graphique 4" descr="Tribunal contour">
            <a:extLst>
              <a:ext uri="{FF2B5EF4-FFF2-40B4-BE49-F238E27FC236}">
                <a16:creationId xmlns:a16="http://schemas.microsoft.com/office/drawing/2014/main" id="{F946B991-6098-15C3-AD3C-DFB1152A1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8638" y="80146"/>
            <a:ext cx="2007014" cy="2007014"/>
          </a:xfrm>
          <a:prstGeom prst="rect">
            <a:avLst/>
          </a:prstGeom>
        </p:spPr>
      </p:pic>
      <p:pic>
        <p:nvPicPr>
          <p:cNvPr id="6" name="Picture 2" descr="Drapeau du Canada — Wikipédia">
            <a:extLst>
              <a:ext uri="{FF2B5EF4-FFF2-40B4-BE49-F238E27FC236}">
                <a16:creationId xmlns:a16="http://schemas.microsoft.com/office/drawing/2014/main" id="{7DB00C57-9243-D548-540B-0B5C91C6D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3314" y="4499113"/>
            <a:ext cx="1829395" cy="91469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56651E3-4C86-0A2E-8CFC-996F326FEEC6}"/>
              </a:ext>
            </a:extLst>
          </p:cNvPr>
          <p:cNvSpPr txBox="1"/>
          <p:nvPr/>
        </p:nvSpPr>
        <p:spPr>
          <a:xfrm>
            <a:off x="775253" y="311425"/>
            <a:ext cx="6587060" cy="369332"/>
          </a:xfrm>
          <a:prstGeom prst="rect">
            <a:avLst/>
          </a:prstGeom>
          <a:noFill/>
        </p:spPr>
        <p:txBody>
          <a:bodyPr wrap="none" rtlCol="0">
            <a:spAutoFit/>
          </a:bodyPr>
          <a:lstStyle/>
          <a:p>
            <a:r>
              <a:rPr lang="fr-CA" b="1"/>
              <a:t>Une harmonisation difficile au regard du contexte fédéral</a:t>
            </a:r>
          </a:p>
        </p:txBody>
      </p:sp>
    </p:spTree>
    <p:extLst>
      <p:ext uri="{BB962C8B-B14F-4D97-AF65-F5344CB8AC3E}">
        <p14:creationId xmlns:p14="http://schemas.microsoft.com/office/powerpoint/2010/main" val="171698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FD9FEE8-3986-5B43-F0A1-DB656CE75C8A}"/>
              </a:ext>
            </a:extLst>
          </p:cNvPr>
          <p:cNvSpPr txBox="1"/>
          <p:nvPr/>
        </p:nvSpPr>
        <p:spPr>
          <a:xfrm>
            <a:off x="775253" y="311425"/>
            <a:ext cx="8898590" cy="369332"/>
          </a:xfrm>
          <a:prstGeom prst="rect">
            <a:avLst/>
          </a:prstGeom>
          <a:noFill/>
        </p:spPr>
        <p:txBody>
          <a:bodyPr wrap="none" rtlCol="0">
            <a:spAutoFit/>
          </a:bodyPr>
          <a:lstStyle/>
          <a:p>
            <a:r>
              <a:rPr lang="fr-CA" b="1"/>
              <a:t>Une harmonisation </a:t>
            </a:r>
            <a:r>
              <a:rPr lang="fr-CA" b="1" i="1"/>
              <a:t>de facto</a:t>
            </a:r>
            <a:r>
              <a:rPr lang="fr-CA" b="1"/>
              <a:t> par l’action des institutions en intégrité publique ?</a:t>
            </a:r>
            <a:endParaRPr lang="fr-CA" b="1" i="1"/>
          </a:p>
        </p:txBody>
      </p:sp>
      <p:sp>
        <p:nvSpPr>
          <p:cNvPr id="3" name="ZoneTexte 2">
            <a:extLst>
              <a:ext uri="{FF2B5EF4-FFF2-40B4-BE49-F238E27FC236}">
                <a16:creationId xmlns:a16="http://schemas.microsoft.com/office/drawing/2014/main" id="{745A76F1-924B-F20C-7092-689A32E66391}"/>
              </a:ext>
            </a:extLst>
          </p:cNvPr>
          <p:cNvSpPr txBox="1"/>
          <p:nvPr/>
        </p:nvSpPr>
        <p:spPr>
          <a:xfrm>
            <a:off x="775253" y="1173133"/>
            <a:ext cx="9130748" cy="1754326"/>
          </a:xfrm>
          <a:prstGeom prst="rect">
            <a:avLst/>
          </a:prstGeom>
          <a:noFill/>
        </p:spPr>
        <p:txBody>
          <a:bodyPr wrap="square" lIns="91440" tIns="45720" rIns="91440" bIns="45720" rtlCol="0" anchor="t">
            <a:spAutoFit/>
          </a:bodyPr>
          <a:lstStyle/>
          <a:p>
            <a:r>
              <a:rPr lang="fr-CA" b="1"/>
              <a:t>Une harmonisation de la jurisprudence des institutions en intégrité publique ?</a:t>
            </a:r>
          </a:p>
          <a:p>
            <a:endParaRPr lang="fr-CA" b="1"/>
          </a:p>
          <a:p>
            <a:pPr marL="285750" indent="-285750">
              <a:buFont typeface="Arial" panose="020B0604020202020204" pitchFamily="34" charset="0"/>
              <a:buChar char="•"/>
            </a:pPr>
            <a:r>
              <a:rPr lang="fr-CA"/>
              <a:t>Les critères du Rapport </a:t>
            </a:r>
            <a:r>
              <a:rPr lang="fr-CA" i="1"/>
              <a:t>Ford</a:t>
            </a:r>
            <a:r>
              <a:rPr lang="fr-CA"/>
              <a:t> sur la nomination…</a:t>
            </a:r>
          </a:p>
          <a:p>
            <a:endParaRPr lang="fr-CA"/>
          </a:p>
          <a:p>
            <a:endParaRPr lang="fr-CA"/>
          </a:p>
          <a:p>
            <a:r>
              <a:rPr lang="fr-CA" b="1"/>
              <a:t>Une harmonisation des « bonnes pratiques » ?</a:t>
            </a:r>
          </a:p>
        </p:txBody>
      </p:sp>
      <p:pic>
        <p:nvPicPr>
          <p:cNvPr id="4" name="Image 3">
            <a:extLst>
              <a:ext uri="{FF2B5EF4-FFF2-40B4-BE49-F238E27FC236}">
                <a16:creationId xmlns:a16="http://schemas.microsoft.com/office/drawing/2014/main" id="{0D2ED15A-47BB-0865-0FEB-1B0692FBD8FA}"/>
              </a:ext>
            </a:extLst>
          </p:cNvPr>
          <p:cNvPicPr>
            <a:picLocks noChangeAspect="1"/>
          </p:cNvPicPr>
          <p:nvPr/>
        </p:nvPicPr>
        <p:blipFill>
          <a:blip r:embed="rId2"/>
          <a:stretch>
            <a:fillRect/>
          </a:stretch>
        </p:blipFill>
        <p:spPr>
          <a:xfrm>
            <a:off x="1402261" y="3429000"/>
            <a:ext cx="8731009" cy="553998"/>
          </a:xfrm>
          <a:prstGeom prst="rect">
            <a:avLst/>
          </a:prstGeom>
        </p:spPr>
      </p:pic>
      <p:pic>
        <p:nvPicPr>
          <p:cNvPr id="7" name="Image 6">
            <a:extLst>
              <a:ext uri="{FF2B5EF4-FFF2-40B4-BE49-F238E27FC236}">
                <a16:creationId xmlns:a16="http://schemas.microsoft.com/office/drawing/2014/main" id="{4FA80C87-09C2-C6BD-38D0-39725BDFA614}"/>
              </a:ext>
            </a:extLst>
          </p:cNvPr>
          <p:cNvPicPr>
            <a:picLocks noChangeAspect="1"/>
          </p:cNvPicPr>
          <p:nvPr/>
        </p:nvPicPr>
        <p:blipFill>
          <a:blip r:embed="rId3"/>
          <a:stretch>
            <a:fillRect/>
          </a:stretch>
        </p:blipFill>
        <p:spPr>
          <a:xfrm>
            <a:off x="997714" y="4303453"/>
            <a:ext cx="4048125" cy="1714500"/>
          </a:xfrm>
          <a:prstGeom prst="rect">
            <a:avLst/>
          </a:prstGeom>
        </p:spPr>
      </p:pic>
      <p:pic>
        <p:nvPicPr>
          <p:cNvPr id="8" name="Image 7">
            <a:extLst>
              <a:ext uri="{FF2B5EF4-FFF2-40B4-BE49-F238E27FC236}">
                <a16:creationId xmlns:a16="http://schemas.microsoft.com/office/drawing/2014/main" id="{0EEF6552-C27E-36F7-BD29-96C1CFC0D275}"/>
              </a:ext>
            </a:extLst>
          </p:cNvPr>
          <p:cNvPicPr>
            <a:picLocks noChangeAspect="1"/>
          </p:cNvPicPr>
          <p:nvPr/>
        </p:nvPicPr>
        <p:blipFill>
          <a:blip r:embed="rId4"/>
          <a:stretch>
            <a:fillRect/>
          </a:stretch>
        </p:blipFill>
        <p:spPr>
          <a:xfrm>
            <a:off x="6271591" y="4352225"/>
            <a:ext cx="3733800" cy="1990725"/>
          </a:xfrm>
          <a:prstGeom prst="rect">
            <a:avLst/>
          </a:prstGeom>
        </p:spPr>
      </p:pic>
    </p:spTree>
    <p:extLst>
      <p:ext uri="{BB962C8B-B14F-4D97-AF65-F5344CB8AC3E}">
        <p14:creationId xmlns:p14="http://schemas.microsoft.com/office/powerpoint/2010/main" val="124681159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D61A20-E747-EB84-5825-58ECFD2969BC}"/>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7D439EE-EC3F-99F2-EBBE-4D54B2572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Rectangle 8">
            <a:extLst>
              <a:ext uri="{FF2B5EF4-FFF2-40B4-BE49-F238E27FC236}">
                <a16:creationId xmlns:a16="http://schemas.microsoft.com/office/drawing/2014/main" id="{1C3C14D3-7D38-FF2C-14C5-4979A0F14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13FAEAB-C3C4-3AAE-A958-0B9F6A810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D04CDF12-2A24-8BE6-9D6F-578EA6C8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8AF8B6-41E3-DC71-F7AC-2B86ECCFD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9515F4D-4F58-D66D-8638-23A5077FD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FBADADC0-BF96-1E2A-0B6A-D887505764BF}"/>
              </a:ext>
            </a:extLst>
          </p:cNvPr>
          <p:cNvSpPr txBox="1"/>
          <p:nvPr/>
        </p:nvSpPr>
        <p:spPr>
          <a:xfrm>
            <a:off x="841248" y="3337269"/>
            <a:ext cx="10509504" cy="2905686"/>
          </a:xfrm>
          <a:prstGeom prst="rect">
            <a:avLst/>
          </a:prstGeom>
        </p:spPr>
        <p:txBody>
          <a:bodyPr vert="horz" lIns="91440" tIns="45720" rIns="91440" bIns="45720" rtlCol="0" anchor="t">
            <a:normAutofit/>
          </a:bodyPr>
          <a:lstStyle/>
          <a:p>
            <a:pPr algn="just">
              <a:lnSpc>
                <a:spcPct val="110000"/>
              </a:lnSpc>
              <a:spcAft>
                <a:spcPts val="600"/>
              </a:spcAft>
            </a:pPr>
            <a:r>
              <a:rPr lang="en-US" sz="2600" b="1" dirty="0" err="1"/>
              <a:t>L’étude</a:t>
            </a:r>
            <a:r>
              <a:rPr lang="en-US" sz="2600" b="1" dirty="0"/>
              <a:t> des </a:t>
            </a:r>
            <a:r>
              <a:rPr lang="en-US" sz="2600" b="1" dirty="0" err="1"/>
              <a:t>incompatibilités</a:t>
            </a:r>
            <a:r>
              <a:rPr lang="en-US" sz="2600" b="1" dirty="0"/>
              <a:t> </a:t>
            </a:r>
            <a:r>
              <a:rPr lang="en-US" sz="2600" b="1" dirty="0" err="1"/>
              <a:t>parlementaires</a:t>
            </a:r>
          </a:p>
        </p:txBody>
      </p:sp>
    </p:spTree>
    <p:extLst>
      <p:ext uri="{BB962C8B-B14F-4D97-AF65-F5344CB8AC3E}">
        <p14:creationId xmlns:p14="http://schemas.microsoft.com/office/powerpoint/2010/main" val="27477526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72C8AD53-8AAE-D6AB-6862-3A70A0A681DC}"/>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10978000" y="4172"/>
            <a:ext cx="1212735" cy="875451"/>
          </a:xfrm>
          <a:prstGeom prst="rect">
            <a:avLst/>
          </a:prstGeom>
        </p:spPr>
      </p:pic>
      <p:sp>
        <p:nvSpPr>
          <p:cNvPr id="4" name="ZoneTexte 3">
            <a:extLst>
              <a:ext uri="{FF2B5EF4-FFF2-40B4-BE49-F238E27FC236}">
                <a16:creationId xmlns:a16="http://schemas.microsoft.com/office/drawing/2014/main" id="{5E63772D-1BFB-659B-9AE5-1DE007AA60D8}"/>
              </a:ext>
            </a:extLst>
          </p:cNvPr>
          <p:cNvSpPr txBox="1"/>
          <p:nvPr/>
        </p:nvSpPr>
        <p:spPr>
          <a:xfrm>
            <a:off x="775253" y="435112"/>
            <a:ext cx="8555547" cy="369332"/>
          </a:xfrm>
          <a:prstGeom prst="rect">
            <a:avLst/>
          </a:prstGeom>
          <a:noFill/>
        </p:spPr>
        <p:txBody>
          <a:bodyPr wrap="none" lIns="91440" tIns="45720" rIns="91440" bIns="45720" rtlCol="0" anchor="t">
            <a:spAutoFit/>
          </a:bodyPr>
          <a:lstStyle/>
          <a:p>
            <a:r>
              <a:rPr lang="fr-CA" b="1" dirty="0"/>
              <a:t>Les incompatibilités entre niveaux de pouvoir (</a:t>
            </a:r>
            <a:r>
              <a:rPr lang="fr-CA" b="1" i="1" dirty="0"/>
              <a:t>justification</a:t>
            </a:r>
            <a:r>
              <a:rPr lang="fr-CA" b="1" dirty="0"/>
              <a:t> : le fédéralisme)</a:t>
            </a:r>
          </a:p>
        </p:txBody>
      </p:sp>
      <p:sp>
        <p:nvSpPr>
          <p:cNvPr id="8" name="ZoneTexte 7">
            <a:extLst>
              <a:ext uri="{FF2B5EF4-FFF2-40B4-BE49-F238E27FC236}">
                <a16:creationId xmlns:a16="http://schemas.microsoft.com/office/drawing/2014/main" id="{BECCED88-61D1-BB3A-2849-D4981C15EE68}"/>
              </a:ext>
            </a:extLst>
          </p:cNvPr>
          <p:cNvSpPr txBox="1"/>
          <p:nvPr/>
        </p:nvSpPr>
        <p:spPr>
          <a:xfrm>
            <a:off x="229580" y="806174"/>
            <a:ext cx="11628783" cy="6247864"/>
          </a:xfrm>
          <a:prstGeom prst="rect">
            <a:avLst/>
          </a:prstGeom>
          <a:noFill/>
        </p:spPr>
        <p:txBody>
          <a:bodyPr wrap="square" lIns="91440" tIns="45720" rIns="91440" bIns="45720" rtlCol="0" anchor="t">
            <a:spAutoFit/>
          </a:bodyPr>
          <a:lstStyle/>
          <a:p>
            <a:pPr algn="just"/>
            <a:endParaRPr lang="fr-CA" sz="1600" b="1" dirty="0"/>
          </a:p>
          <a:p>
            <a:pPr marL="285750" indent="-285750" algn="just">
              <a:buFont typeface="Arial" panose="020B0604020202020204" pitchFamily="34" charset="0"/>
              <a:buChar char="•"/>
            </a:pPr>
            <a:r>
              <a:rPr lang="fr-CA" sz="1600" i="1" dirty="0"/>
              <a:t>Loi spéciale du 4 décembre 1996</a:t>
            </a:r>
            <a:r>
              <a:rPr lang="fr-CA" sz="1600" dirty="0"/>
              <a:t> modifiant la loi spéciale du 8 août 1980 de réformes institutionnelles et la loi spéciale du 12 janvier 1989 relative aux institutions bruxelloise, en vue d'organiser les incompatibilités édictées entre les fonctions de membre d'une assemblée parlementaire et d'un membre d'un gouvernement fédéral, communautaire ou régional (</a:t>
            </a:r>
            <a:r>
              <a:rPr lang="fr-CA" sz="1600" b="1" dirty="0"/>
              <a:t>incompatibilité temporaire entre le mandat parlementaire fédéré et une fonction exécutive fédérale</a:t>
            </a:r>
            <a:r>
              <a:rPr lang="fr-CA" sz="1600" dirty="0"/>
              <a:t>)</a:t>
            </a:r>
          </a:p>
          <a:p>
            <a:pPr algn="just"/>
            <a:endParaRPr lang="fr-CA" sz="1600" dirty="0"/>
          </a:p>
          <a:p>
            <a:pPr marL="285750" indent="-285750" algn="just">
              <a:buFont typeface="Arial" panose="020B0604020202020204" pitchFamily="34" charset="0"/>
              <a:buChar char="•"/>
            </a:pPr>
            <a:r>
              <a:rPr lang="fr-CA" sz="1600" i="1" dirty="0"/>
              <a:t>Révision de l'article 119 de la Constitution</a:t>
            </a:r>
            <a:r>
              <a:rPr lang="fr-CA" sz="1600" b="1" dirty="0"/>
              <a:t> </a:t>
            </a:r>
            <a:r>
              <a:rPr lang="fr-CA" sz="1600" dirty="0"/>
              <a:t>(M.B., 20 août 1993) (</a:t>
            </a:r>
            <a:r>
              <a:rPr lang="fr-CA" sz="1600" b="1" dirty="0"/>
              <a:t>incompatibilités entre le mandat de parlementaire fédéré et celui de député fédéral ou de sénateur coopté</a:t>
            </a:r>
            <a:r>
              <a:rPr lang="fr-CA" sz="1600" dirty="0"/>
              <a:t>) + </a:t>
            </a:r>
            <a:r>
              <a:rPr lang="fr-CA" sz="1600" b="1" dirty="0"/>
              <a:t>incompatibilité entre le mandat parlementaire exercé dans une entité fédérée et le mandat exécutif exercé dans une autre entité fédérée</a:t>
            </a:r>
            <a:r>
              <a:rPr lang="fr-CA" sz="1600" dirty="0"/>
              <a:t>)</a:t>
            </a:r>
          </a:p>
          <a:p>
            <a:pPr algn="just"/>
            <a:endParaRPr lang="fr-CA" sz="1600" dirty="0"/>
          </a:p>
          <a:p>
            <a:pPr marL="285750" indent="-285750" algn="just">
              <a:buFont typeface="Arial" panose="020B0604020202020204" pitchFamily="34" charset="0"/>
              <a:buChar char="•"/>
            </a:pPr>
            <a:r>
              <a:rPr lang="fr-CA" sz="1600" i="1" dirty="0"/>
              <a:t>Article 24, bis, §4 de la Loi spéciale de réformes institutionnelles</a:t>
            </a:r>
            <a:r>
              <a:rPr lang="fr-CA" sz="1600" dirty="0"/>
              <a:t> (</a:t>
            </a:r>
            <a:r>
              <a:rPr lang="fr-CA" sz="1600" b="1" dirty="0"/>
              <a:t>nul ne peut être membre de plusieurs Parlements de communauté</a:t>
            </a:r>
            <a:r>
              <a:rPr lang="fr-CA" sz="1600" dirty="0"/>
              <a:t>)</a:t>
            </a:r>
          </a:p>
          <a:p>
            <a:pPr algn="just"/>
            <a:endParaRPr lang="fr-CA" sz="1600" dirty="0"/>
          </a:p>
          <a:p>
            <a:pPr marL="285750" indent="-285750" algn="just">
              <a:buFont typeface="Arial" panose="020B0604020202020204" pitchFamily="34" charset="0"/>
              <a:buChar char="•"/>
            </a:pPr>
            <a:r>
              <a:rPr lang="fr-CA" sz="1600" i="1" dirty="0"/>
              <a:t>Art. 12, §2, al. 3, de la Loi spéciale sur Bruxelles </a:t>
            </a:r>
            <a:r>
              <a:rPr lang="fr-CA" sz="1600" dirty="0"/>
              <a:t>(</a:t>
            </a:r>
            <a:r>
              <a:rPr lang="fr-CA" sz="1600" b="1" dirty="0"/>
              <a:t>incompatibilité entre le mandat exercé au Parlement bruxellois et celui exercé au Parlement flamand</a:t>
            </a:r>
            <a:r>
              <a:rPr lang="fr-CA" sz="1600" dirty="0"/>
              <a:t>)</a:t>
            </a:r>
          </a:p>
          <a:p>
            <a:pPr algn="just"/>
            <a:endParaRPr lang="fr-CA" sz="1600" dirty="0"/>
          </a:p>
          <a:p>
            <a:pPr marL="285750" indent="-285750" algn="just">
              <a:buFont typeface="Arial" panose="020B0604020202020204" pitchFamily="34" charset="0"/>
              <a:buChar char="•"/>
            </a:pPr>
            <a:r>
              <a:rPr lang="fr-CA" sz="1600" i="1" dirty="0"/>
              <a:t>Article 233 du Code électoral </a:t>
            </a:r>
            <a:r>
              <a:rPr lang="fr-CA" sz="1600" dirty="0"/>
              <a:t>(modifié par la loi d 19 juillet 2012 modifiant la législation électorale en vue de renforcer la démocratie et la crédibilité du politique, M.B., 22 août 2012) (</a:t>
            </a:r>
            <a:r>
              <a:rPr lang="fr-CA" sz="1600" b="1" dirty="0"/>
              <a:t>pas parlementaire fédéré ou sénateur et membre de la Chambre mais possibilité de se porter candidat sans perte de son mandat</a:t>
            </a:r>
            <a:r>
              <a:rPr lang="fr-CA" sz="1600" dirty="0"/>
              <a:t>)</a:t>
            </a:r>
          </a:p>
          <a:p>
            <a:pPr marL="285750" indent="-285750" algn="just">
              <a:buFont typeface="Arial" panose="020B0604020202020204" pitchFamily="34" charset="0"/>
              <a:buChar char="•"/>
            </a:pPr>
            <a:endParaRPr lang="fr-CA" sz="1600" b="1" i="1" dirty="0"/>
          </a:p>
          <a:p>
            <a:pPr marL="285750" indent="-285750" algn="just">
              <a:buFont typeface="Arial" panose="020B0604020202020204" pitchFamily="34" charset="0"/>
              <a:buChar char="•"/>
            </a:pPr>
            <a:r>
              <a:rPr lang="fr-CA" sz="1600" i="1" dirty="0"/>
              <a:t>Article 118 du Code électoral </a:t>
            </a:r>
            <a:r>
              <a:rPr lang="fr-CA" sz="1600" dirty="0"/>
              <a:t>(modifié par la loi d 19 juillet 2012 modifiant la législation électorale en vue de renforcer la démocratie et la crédibilité du politique, M.B., 22 août 2012) </a:t>
            </a:r>
            <a:r>
              <a:rPr lang="fr-CA" sz="1600" b="1" dirty="0"/>
              <a:t>(interdiction des candidatures multiples à différents niveaux de pouvoir</a:t>
            </a:r>
            <a:r>
              <a:rPr lang="fr-CA" sz="1600" dirty="0"/>
              <a:t>)</a:t>
            </a:r>
          </a:p>
          <a:p>
            <a:pPr marL="285750" indent="-285750" algn="just">
              <a:buFont typeface="Arial" panose="020B0604020202020204" pitchFamily="34" charset="0"/>
              <a:buChar char="•"/>
            </a:pPr>
            <a:endParaRPr lang="fr-CA" sz="1600" dirty="0"/>
          </a:p>
          <a:p>
            <a:pPr marL="285750" indent="-285750" algn="just">
              <a:buFont typeface="Arial" panose="020B0604020202020204" pitchFamily="34" charset="0"/>
              <a:buChar char="•"/>
            </a:pPr>
            <a:endParaRPr lang="fr-CA" sz="1600" dirty="0"/>
          </a:p>
        </p:txBody>
      </p:sp>
    </p:spTree>
    <p:extLst>
      <p:ext uri="{BB962C8B-B14F-4D97-AF65-F5344CB8AC3E}">
        <p14:creationId xmlns:p14="http://schemas.microsoft.com/office/powerpoint/2010/main" val="231539072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72C8AD53-8AAE-D6AB-6862-3A70A0A681DC}"/>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10978000" y="5978694"/>
            <a:ext cx="1212735" cy="875451"/>
          </a:xfrm>
          <a:prstGeom prst="rect">
            <a:avLst/>
          </a:prstGeom>
        </p:spPr>
      </p:pic>
      <p:sp>
        <p:nvSpPr>
          <p:cNvPr id="5" name="ZoneTexte 4">
            <a:extLst>
              <a:ext uri="{FF2B5EF4-FFF2-40B4-BE49-F238E27FC236}">
                <a16:creationId xmlns:a16="http://schemas.microsoft.com/office/drawing/2014/main" id="{6DB29419-75AD-5704-E464-9652AB270EA9}"/>
              </a:ext>
            </a:extLst>
          </p:cNvPr>
          <p:cNvSpPr txBox="1"/>
          <p:nvPr/>
        </p:nvSpPr>
        <p:spPr>
          <a:xfrm>
            <a:off x="543756" y="366121"/>
            <a:ext cx="11166840" cy="369332"/>
          </a:xfrm>
          <a:prstGeom prst="rect">
            <a:avLst/>
          </a:prstGeom>
          <a:noFill/>
        </p:spPr>
        <p:txBody>
          <a:bodyPr wrap="none" lIns="91440" tIns="45720" rIns="91440" bIns="45720" rtlCol="0" anchor="t">
            <a:spAutoFit/>
          </a:bodyPr>
          <a:lstStyle/>
          <a:p>
            <a:r>
              <a:rPr lang="fr-CA" b="1" dirty="0"/>
              <a:t>Les incompatibilités au sein d'un même niveau de pouvoir (</a:t>
            </a:r>
            <a:r>
              <a:rPr lang="fr-CA" b="1" i="1" dirty="0"/>
              <a:t>justification </a:t>
            </a:r>
            <a:r>
              <a:rPr lang="fr-CA" b="1" dirty="0"/>
              <a:t>: la séparation des pouvoirs)</a:t>
            </a:r>
          </a:p>
        </p:txBody>
      </p:sp>
      <p:sp>
        <p:nvSpPr>
          <p:cNvPr id="9" name="ZoneTexte 8">
            <a:extLst>
              <a:ext uri="{FF2B5EF4-FFF2-40B4-BE49-F238E27FC236}">
                <a16:creationId xmlns:a16="http://schemas.microsoft.com/office/drawing/2014/main" id="{6E4755EE-2B1F-4649-4658-61E3BF3B4306}"/>
              </a:ext>
            </a:extLst>
          </p:cNvPr>
          <p:cNvSpPr txBox="1"/>
          <p:nvPr/>
        </p:nvSpPr>
        <p:spPr>
          <a:xfrm>
            <a:off x="284382" y="913875"/>
            <a:ext cx="11628783" cy="4770537"/>
          </a:xfrm>
          <a:prstGeom prst="rect">
            <a:avLst/>
          </a:prstGeom>
          <a:noFill/>
        </p:spPr>
        <p:txBody>
          <a:bodyPr wrap="square" lIns="91440" tIns="45720" rIns="91440" bIns="45720" rtlCol="0" anchor="t">
            <a:spAutoFit/>
          </a:bodyPr>
          <a:lstStyle/>
          <a:p>
            <a:pPr algn="just"/>
            <a:endParaRPr lang="fr-CA" sz="1600" b="1" dirty="0"/>
          </a:p>
          <a:p>
            <a:pPr marL="285750" indent="-285750" algn="just">
              <a:buFont typeface="Arial" panose="020B0604020202020204" pitchFamily="34" charset="0"/>
              <a:buChar char="•"/>
            </a:pPr>
            <a:r>
              <a:rPr lang="fr" sz="1600" i="1" dirty="0">
                <a:ea typeface="+mn-lt"/>
                <a:cs typeface="+mn-lt"/>
              </a:rPr>
              <a:t>Art. 50 de la Constitution</a:t>
            </a:r>
            <a:r>
              <a:rPr lang="fr" sz="1600" dirty="0">
                <a:ea typeface="+mn-lt"/>
                <a:cs typeface="+mn-lt"/>
              </a:rPr>
              <a:t> (réforme constitutionnelle du 5 mai 1993) ; art. 10ter, §1er, de la loi du 31 décembre 1983 de réformes institutionnelles pour la Communauté germanophone, art. 10bis, §1er, de la loi spéciale sur les institutions bruxelloises, article 3 d u décret spécial wallon du 13 juillet 1995 organisant le remplacement des ministres par leur suppléant parlementaire ; art. 1er du décret spécial de la Communauté française du 24 juillet 1995 organisant le remplacement des ministres au sein du conseil de la Communauté française, et art. 5, §2, du décret spécial du 7 juillet 2006 relatif aux institutions flamandes (</a:t>
            </a:r>
            <a:r>
              <a:rPr lang="fr" sz="1600" b="1" dirty="0">
                <a:ea typeface="+mn-lt"/>
                <a:cs typeface="+mn-lt"/>
              </a:rPr>
              <a:t>mandat parlementaire incompatible avec la charge de ministre ou de secrétaire d'Etat</a:t>
            </a:r>
            <a:r>
              <a:rPr lang="fr" sz="1600" dirty="0">
                <a:ea typeface="+mn-lt"/>
                <a:cs typeface="+mn-lt"/>
              </a:rPr>
              <a:t>)</a:t>
            </a:r>
            <a:endParaRPr lang="fr" dirty="0"/>
          </a:p>
          <a:p>
            <a:pPr algn="just"/>
            <a:endParaRPr lang="fr" sz="1600" dirty="0">
              <a:ea typeface="+mn-lt"/>
              <a:cs typeface="+mn-lt"/>
            </a:endParaRPr>
          </a:p>
          <a:p>
            <a:pPr marL="285750" indent="-285750" algn="just">
              <a:buFont typeface="Arial" panose="020B0604020202020204" pitchFamily="34" charset="0"/>
              <a:buChar char="•"/>
            </a:pPr>
            <a:r>
              <a:rPr lang="fr" sz="1600" i="1" dirty="0">
                <a:ea typeface="+mn-lt"/>
                <a:cs typeface="+mn-lt"/>
              </a:rPr>
              <a:t>Art. 51 de la Constitution </a:t>
            </a:r>
            <a:r>
              <a:rPr lang="fr" sz="1600" dirty="0">
                <a:ea typeface="+mn-lt"/>
                <a:cs typeface="+mn-lt"/>
              </a:rPr>
              <a:t>(</a:t>
            </a:r>
            <a:r>
              <a:rPr lang="fr" sz="1600" b="1" dirty="0">
                <a:ea typeface="+mn-lt"/>
                <a:cs typeface="+mn-lt"/>
              </a:rPr>
              <a:t>mandat parlementaire incompatible avec une fonction salariée confiée par le Gouvernement</a:t>
            </a:r>
            <a:r>
              <a:rPr lang="fr" sz="1600" dirty="0">
                <a:ea typeface="+mn-lt"/>
                <a:cs typeface="+mn-lt"/>
              </a:rPr>
              <a:t>) (5 mai 1993, M.B. 8 mai 1993) </a:t>
            </a:r>
          </a:p>
          <a:p>
            <a:pPr algn="just"/>
            <a:endParaRPr lang="fr" sz="1600" dirty="0">
              <a:ea typeface="+mn-lt"/>
              <a:cs typeface="+mn-lt"/>
            </a:endParaRPr>
          </a:p>
          <a:p>
            <a:pPr marL="285750" indent="-285750" algn="just">
              <a:buFont typeface="Arial" panose="020B0604020202020204" pitchFamily="34" charset="0"/>
              <a:buChar char="•"/>
            </a:pPr>
            <a:endParaRPr lang="fr-BE" sz="1600" dirty="0"/>
          </a:p>
          <a:p>
            <a:pPr marL="285750" indent="-285750" algn="just">
              <a:buFont typeface="Arial" panose="020B0604020202020204" pitchFamily="34" charset="0"/>
              <a:buChar char="•"/>
            </a:pPr>
            <a:r>
              <a:rPr lang="fr-CA" sz="1600" i="1" dirty="0"/>
              <a:t>Loi spéciale du 4 décembre 1996 </a:t>
            </a:r>
            <a:r>
              <a:rPr lang="fr-CA" sz="1600" dirty="0"/>
              <a:t>modifiant la loi spéciale du 8 août 1980 de réformes institutionnelles et la loi spéciale du 12 janvier 1989 relative aux institutions bruxelloise, en vue d'organiser les incompatibilités édictées entre les fonctions de membre d'une assemblée parlementaire et d'un membre d'un gouvernement fédéral, communautaire ou régional (</a:t>
            </a:r>
            <a:r>
              <a:rPr lang="fr-CA" sz="1600" b="1" dirty="0"/>
              <a:t>incompatibilité temporaire entre le mandat parlementaire et une fonction exécutive</a:t>
            </a:r>
            <a:r>
              <a:rPr lang="fr-CA" sz="1600" dirty="0"/>
              <a:t>)</a:t>
            </a:r>
          </a:p>
          <a:p>
            <a:pPr marL="285750" indent="-285750" algn="just">
              <a:buFont typeface="Arial" panose="020B0604020202020204" pitchFamily="34" charset="0"/>
              <a:buChar char="•"/>
            </a:pPr>
            <a:endParaRPr lang="fr-CA" sz="1600" dirty="0"/>
          </a:p>
          <a:p>
            <a:pPr algn="just"/>
            <a:endParaRPr lang="fr-CA" sz="1600" b="1" dirty="0"/>
          </a:p>
        </p:txBody>
      </p:sp>
    </p:spTree>
    <p:extLst>
      <p:ext uri="{BB962C8B-B14F-4D97-AF65-F5344CB8AC3E}">
        <p14:creationId xmlns:p14="http://schemas.microsoft.com/office/powerpoint/2010/main" val="62104097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E63772D-1BFB-659B-9AE5-1DE007AA60D8}"/>
              </a:ext>
            </a:extLst>
          </p:cNvPr>
          <p:cNvSpPr txBox="1"/>
          <p:nvPr/>
        </p:nvSpPr>
        <p:spPr>
          <a:xfrm>
            <a:off x="200992" y="136938"/>
            <a:ext cx="11795217" cy="353943"/>
          </a:xfrm>
          <a:prstGeom prst="rect">
            <a:avLst/>
          </a:prstGeom>
          <a:noFill/>
        </p:spPr>
        <p:txBody>
          <a:bodyPr wrap="none" lIns="91440" tIns="45720" rIns="91440" bIns="45720" rtlCol="0" anchor="t">
            <a:spAutoFit/>
          </a:bodyPr>
          <a:lstStyle/>
          <a:p>
            <a:r>
              <a:rPr lang="fr-CA" sz="1700" b="1" dirty="0"/>
              <a:t>Les incompatibilités de fonctions (</a:t>
            </a:r>
            <a:r>
              <a:rPr lang="fr-CA" sz="1700" b="1" i="1" dirty="0"/>
              <a:t>justification </a:t>
            </a:r>
            <a:r>
              <a:rPr lang="fr-CA" sz="1700" b="1" dirty="0"/>
              <a:t>: disponibilité, conflits d'intérêts, partage du pouvoir, confiance)</a:t>
            </a:r>
          </a:p>
        </p:txBody>
      </p:sp>
      <p:sp>
        <p:nvSpPr>
          <p:cNvPr id="8" name="ZoneTexte 7">
            <a:extLst>
              <a:ext uri="{FF2B5EF4-FFF2-40B4-BE49-F238E27FC236}">
                <a16:creationId xmlns:a16="http://schemas.microsoft.com/office/drawing/2014/main" id="{BECCED88-61D1-BB3A-2849-D4981C15EE68}"/>
              </a:ext>
            </a:extLst>
          </p:cNvPr>
          <p:cNvSpPr txBox="1"/>
          <p:nvPr/>
        </p:nvSpPr>
        <p:spPr>
          <a:xfrm>
            <a:off x="201665" y="132334"/>
            <a:ext cx="11628783" cy="5955476"/>
          </a:xfrm>
          <a:prstGeom prst="rect">
            <a:avLst/>
          </a:prstGeom>
          <a:noFill/>
        </p:spPr>
        <p:txBody>
          <a:bodyPr wrap="square" lIns="91440" tIns="45720" rIns="91440" bIns="45720" rtlCol="0" anchor="t">
            <a:spAutoFit/>
          </a:bodyPr>
          <a:lstStyle/>
          <a:p>
            <a:pPr marL="285750" indent="-285750" algn="just">
              <a:buFont typeface="Arial"/>
              <a:buChar char="•"/>
            </a:pPr>
            <a:endParaRPr lang="fr-BE" sz="1700" b="1" dirty="0">
              <a:ea typeface="+mn-lt"/>
              <a:cs typeface="+mn-lt"/>
            </a:endParaRPr>
          </a:p>
          <a:p>
            <a:pPr marL="285750" indent="-285750" algn="just">
              <a:buFont typeface="Arial"/>
              <a:buChar char="•"/>
            </a:pPr>
            <a:endParaRPr lang="fr-BE" sz="1500" i="1" dirty="0">
              <a:ea typeface="+mn-lt"/>
              <a:cs typeface="+mn-lt"/>
            </a:endParaRPr>
          </a:p>
          <a:p>
            <a:pPr marL="285750" indent="-285750" algn="just">
              <a:buFont typeface="Arial"/>
              <a:buChar char="•"/>
            </a:pPr>
            <a:r>
              <a:rPr lang="fr-BE" sz="1500" i="1" dirty="0">
                <a:ea typeface="+mn-lt"/>
                <a:cs typeface="+mn-lt"/>
              </a:rPr>
              <a:t>Loi du 6 août 1931</a:t>
            </a:r>
            <a:r>
              <a:rPr lang="fr-BE" sz="1500" b="1" dirty="0">
                <a:ea typeface="+mn-lt"/>
                <a:cs typeface="+mn-lt"/>
              </a:rPr>
              <a:t> </a:t>
            </a:r>
            <a:r>
              <a:rPr lang="fr-BE" sz="1500" dirty="0">
                <a:ea typeface="+mn-lt"/>
                <a:cs typeface="+mn-lt"/>
              </a:rPr>
              <a:t>établissant les incompatibilités et interdictions concernant les ministres, anciens ministres et ministres d'Etat ainsi que les membres et anciens membres des Chambres législatives (</a:t>
            </a:r>
            <a:r>
              <a:rPr lang="fr-BE" sz="1500" b="1" dirty="0">
                <a:ea typeface="+mn-lt"/>
                <a:cs typeface="+mn-lt"/>
              </a:rPr>
              <a:t>Le mandat de membre de la Chambre des représentants ou de sénateur est incompatible avec les fonctions ou mandats suivants: 1. fonctionnaire ou employé salarié de l’État; 2. ministre des cultes rétribués par l’État; 3. avocat en titre des administrations publiques fédérales; 4. agent du caissier de l’État; ...</a:t>
            </a:r>
            <a:r>
              <a:rPr lang="fr-BE" sz="1500" dirty="0">
                <a:ea typeface="+mn-lt"/>
                <a:cs typeface="+mn-lt"/>
              </a:rPr>
              <a:t>)</a:t>
            </a:r>
            <a:endParaRPr lang="fr-BE"/>
          </a:p>
          <a:p>
            <a:pPr marL="285750" indent="-285750" algn="just">
              <a:buFont typeface="Arial"/>
              <a:buChar char="•"/>
            </a:pPr>
            <a:endParaRPr lang="fr-BE" sz="1500" b="1" dirty="0">
              <a:ea typeface="+mn-lt"/>
              <a:cs typeface="+mn-lt"/>
            </a:endParaRPr>
          </a:p>
          <a:p>
            <a:pPr marL="285750" indent="-285750" algn="just">
              <a:buFont typeface="Arial"/>
              <a:buChar char="•"/>
            </a:pPr>
            <a:r>
              <a:rPr lang="fr-BE" sz="1500" i="1" dirty="0">
                <a:ea typeface="+mn-lt"/>
                <a:cs typeface="+mn-lt"/>
              </a:rPr>
              <a:t>Loi du 4 mai 1999</a:t>
            </a:r>
            <a:r>
              <a:rPr lang="fr-BE" sz="1500" dirty="0">
                <a:ea typeface="+mn-lt"/>
                <a:cs typeface="+mn-lt"/>
              </a:rPr>
              <a:t> limitant le cumul du mandat de parlementaire fédéral et de parlementaire européen avec d’autres fonctions (M.B., 28 juillet 1999)</a:t>
            </a:r>
            <a:endParaRPr lang="fr-BE" sz="1500" dirty="0"/>
          </a:p>
          <a:p>
            <a:pPr algn="just"/>
            <a:endParaRPr lang="fr-BE" sz="1500" dirty="0"/>
          </a:p>
          <a:p>
            <a:pPr marL="285750" indent="-285750" algn="just">
              <a:buFont typeface="Arial"/>
              <a:buChar char="•"/>
            </a:pPr>
            <a:r>
              <a:rPr lang="fr-BE" sz="1500" i="1" dirty="0"/>
              <a:t>Loi spéciale du 4 mai 1999</a:t>
            </a:r>
            <a:r>
              <a:rPr lang="fr-BE" sz="1500" dirty="0"/>
              <a:t> visant à limiter le cumul du mandat de membre du Conseil de la Communauté française, du Conseil régional wallon, du Conseil flamand et du Conseil de la Région de Bruxelles-Capitale avec d’autres fonctions (M.B., 28 juillet 1999)</a:t>
            </a:r>
            <a:endParaRPr lang="fr-FR" sz="1500"/>
          </a:p>
          <a:p>
            <a:pPr marL="285750" indent="-285750" algn="just">
              <a:buFont typeface="Arial"/>
              <a:buChar char="•"/>
            </a:pPr>
            <a:endParaRPr lang="fr-BE" sz="1500" dirty="0"/>
          </a:p>
          <a:p>
            <a:pPr marL="285750" indent="-285750" algn="just">
              <a:buFont typeface="Arial"/>
              <a:buChar char="•"/>
            </a:pPr>
            <a:r>
              <a:rPr lang="fr-BE" sz="1500" i="1" dirty="0"/>
              <a:t>Loi du 25 mai 1999 </a:t>
            </a:r>
            <a:r>
              <a:rPr lang="fr-BE" sz="1500" dirty="0"/>
              <a:t>modifiant la loi du 31 décembre 1983 de réformes institutionnelles pour la Communauté germanophone visant à limiter le cumul de mandat de membre du conseil de la Communauté germanophone avec d'autres fonctions (M.B., 28 juillet 1999)</a:t>
            </a:r>
          </a:p>
          <a:p>
            <a:pPr algn="just"/>
            <a:endParaRPr lang="fr-BE" sz="1500" dirty="0"/>
          </a:p>
          <a:p>
            <a:pPr indent="-285750" algn="just">
              <a:buFont typeface="Arial"/>
              <a:buChar char="•"/>
            </a:pPr>
            <a:r>
              <a:rPr lang="fr-BE" sz="1500" dirty="0"/>
              <a:t>Décret spécial du 9 décembre 2010 limitant le cumul de mandats dans le chef des députés du Parlement wallon ("Pour les trois quarts des membres de chaque groupe politique, le mandat de membre du Parlement est incompatible avec un mandat au sein d'un collège communal")</a:t>
            </a:r>
          </a:p>
          <a:p>
            <a:pPr indent="-285750" algn="just">
              <a:buFont typeface="Arial"/>
              <a:buChar char="•"/>
            </a:pPr>
            <a:endParaRPr lang="fr-BE" sz="1500" dirty="0"/>
          </a:p>
          <a:p>
            <a:pPr marL="285750" indent="-285750" algn="just">
              <a:buFont typeface="Arial"/>
              <a:buChar char="•"/>
            </a:pPr>
            <a:endParaRPr lang="fr-BE" sz="1700" dirty="0"/>
          </a:p>
          <a:p>
            <a:pPr marL="285750" indent="-285750" algn="just">
              <a:buFont typeface="Arial" panose="020B0604020202020204" pitchFamily="34" charset="0"/>
              <a:buChar char="•"/>
            </a:pPr>
            <a:endParaRPr lang="fr-CA" sz="1700"/>
          </a:p>
        </p:txBody>
      </p:sp>
    </p:spTree>
    <p:extLst>
      <p:ext uri="{BB962C8B-B14F-4D97-AF65-F5344CB8AC3E}">
        <p14:creationId xmlns:p14="http://schemas.microsoft.com/office/powerpoint/2010/main" val="139936066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72C8AD53-8AAE-D6AB-6862-3A70A0A681DC}"/>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8900160" y="4675772"/>
            <a:ext cx="2456688" cy="1801227"/>
          </a:xfrm>
          <a:prstGeom prst="rect">
            <a:avLst/>
          </a:prstGeom>
        </p:spPr>
      </p:pic>
      <p:pic>
        <p:nvPicPr>
          <p:cNvPr id="3" name="Image 2" descr="Une image contenant texte, capture d’écran, Police&#10;&#10;Description générée automatiquement">
            <a:extLst>
              <a:ext uri="{FF2B5EF4-FFF2-40B4-BE49-F238E27FC236}">
                <a16:creationId xmlns:a16="http://schemas.microsoft.com/office/drawing/2014/main" id="{8FF1466B-1E91-4804-808A-0AF80FF82980}"/>
              </a:ext>
            </a:extLst>
          </p:cNvPr>
          <p:cNvPicPr>
            <a:picLocks noChangeAspect="1"/>
          </p:cNvPicPr>
          <p:nvPr/>
        </p:nvPicPr>
        <p:blipFill>
          <a:blip r:embed="rId3"/>
          <a:stretch>
            <a:fillRect/>
          </a:stretch>
        </p:blipFill>
        <p:spPr>
          <a:xfrm>
            <a:off x="1002694" y="393031"/>
            <a:ext cx="7362665" cy="4128846"/>
          </a:xfrm>
          <a:prstGeom prst="rect">
            <a:avLst/>
          </a:prstGeom>
        </p:spPr>
      </p:pic>
    </p:spTree>
    <p:extLst>
      <p:ext uri="{BB962C8B-B14F-4D97-AF65-F5344CB8AC3E}">
        <p14:creationId xmlns:p14="http://schemas.microsoft.com/office/powerpoint/2010/main" val="8805561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EC4148-49F8-52A9-DC3E-F113F2E32AA3}"/>
              </a:ext>
            </a:extLst>
          </p:cNvPr>
          <p:cNvPicPr>
            <a:picLocks noChangeAspect="1"/>
          </p:cNvPicPr>
          <p:nvPr/>
        </p:nvPicPr>
        <p:blipFill>
          <a:blip r:embed="rId2"/>
          <a:srcRect t="6225" b="6226"/>
          <a:stretch/>
        </p:blipFill>
        <p:spPr>
          <a:xfrm>
            <a:off x="20" y="10"/>
            <a:ext cx="12191981" cy="6857990"/>
          </a:xfrm>
          <a:prstGeom prst="rect">
            <a:avLst/>
          </a:prstGeom>
        </p:spPr>
      </p:pic>
      <p:sp>
        <p:nvSpPr>
          <p:cNvPr id="29" name="Rectangle 2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AFFD1377-68BC-688D-9D89-4C14DE082C6B}"/>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a:solidFill>
                  <a:schemeClr val="bg1"/>
                </a:solidFill>
                <a:latin typeface="+mj-lt"/>
                <a:ea typeface="+mj-ea"/>
                <a:cs typeface="+mj-cs"/>
              </a:rPr>
              <a:t>Contexte</a:t>
            </a:r>
          </a:p>
        </p:txBody>
      </p:sp>
    </p:spTree>
    <p:extLst>
      <p:ext uri="{BB962C8B-B14F-4D97-AF65-F5344CB8AC3E}">
        <p14:creationId xmlns:p14="http://schemas.microsoft.com/office/powerpoint/2010/main" val="30919558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72C8AD53-8AAE-D6AB-6862-3A70A0A681DC}"/>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8900160" y="4675772"/>
            <a:ext cx="2456688" cy="1801227"/>
          </a:xfrm>
          <a:prstGeom prst="rect">
            <a:avLst/>
          </a:prstGeom>
        </p:spPr>
      </p:pic>
      <p:sp>
        <p:nvSpPr>
          <p:cNvPr id="4" name="ZoneTexte 3">
            <a:extLst>
              <a:ext uri="{FF2B5EF4-FFF2-40B4-BE49-F238E27FC236}">
                <a16:creationId xmlns:a16="http://schemas.microsoft.com/office/drawing/2014/main" id="{5E63772D-1BFB-659B-9AE5-1DE007AA60D8}"/>
              </a:ext>
            </a:extLst>
          </p:cNvPr>
          <p:cNvSpPr txBox="1"/>
          <p:nvPr/>
        </p:nvSpPr>
        <p:spPr>
          <a:xfrm>
            <a:off x="775253" y="357808"/>
            <a:ext cx="6304931" cy="369332"/>
          </a:xfrm>
          <a:prstGeom prst="rect">
            <a:avLst/>
          </a:prstGeom>
          <a:noFill/>
        </p:spPr>
        <p:txBody>
          <a:bodyPr wrap="none" lIns="91440" tIns="45720" rIns="91440" bIns="45720" rtlCol="0" anchor="t">
            <a:spAutoFit/>
          </a:bodyPr>
          <a:lstStyle/>
          <a:p>
            <a:r>
              <a:rPr lang="fr-CA" b="1" dirty="0"/>
              <a:t>Code de déontologie de la Chambre des représentants</a:t>
            </a:r>
            <a:endParaRPr lang="fr-FR" dirty="0"/>
          </a:p>
        </p:txBody>
      </p:sp>
      <p:sp>
        <p:nvSpPr>
          <p:cNvPr id="3" name="ZoneTexte 2">
            <a:extLst>
              <a:ext uri="{FF2B5EF4-FFF2-40B4-BE49-F238E27FC236}">
                <a16:creationId xmlns:a16="http://schemas.microsoft.com/office/drawing/2014/main" id="{5987E6F0-C896-CA1A-3C5B-D00356F4EC70}"/>
              </a:ext>
            </a:extLst>
          </p:cNvPr>
          <p:cNvSpPr txBox="1"/>
          <p:nvPr/>
        </p:nvSpPr>
        <p:spPr>
          <a:xfrm>
            <a:off x="629477" y="1126434"/>
            <a:ext cx="1050234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Art. 2</a:t>
            </a:r>
          </a:p>
          <a:p>
            <a:endParaRPr lang="fr-FR" dirty="0"/>
          </a:p>
          <a:p>
            <a:pPr algn="just"/>
            <a:r>
              <a:rPr lang="fr-FR" dirty="0"/>
              <a:t>[...] Durant l’exercice de ses fonctions, le président de la Chambre est extrêmement prudent en ce qui concerne l’exercice d’activités secondaires. La fonction est toutefois incompatible avec toute activité qu’il exerce lui-même ou par l’intermédiaire d’une tierce personne, et par laquelle : </a:t>
            </a:r>
          </a:p>
          <a:p>
            <a:pPr algn="just"/>
            <a:endParaRPr lang="fr-FR"/>
          </a:p>
          <a:p>
            <a:pPr algn="just"/>
            <a:r>
              <a:rPr lang="fr-FR" dirty="0"/>
              <a:t>1° les devoirs liés à la fonction ne peuvent être accomplis; </a:t>
            </a:r>
          </a:p>
          <a:p>
            <a:pPr algn="just"/>
            <a:r>
              <a:rPr lang="fr-FR" dirty="0"/>
              <a:t>2° il est porté atteinte à la dignité de la fonction et/ou à la confiance du public envers la fonction; </a:t>
            </a:r>
            <a:endParaRPr lang="fr-FR"/>
          </a:p>
          <a:p>
            <a:pPr algn="just"/>
            <a:r>
              <a:rPr lang="fr-FR" dirty="0"/>
              <a:t>3° son indépendance est mise en cause; </a:t>
            </a:r>
          </a:p>
          <a:p>
            <a:pPr algn="just"/>
            <a:r>
              <a:rPr lang="fr-FR" dirty="0"/>
              <a:t>4° un conflit entre des intérêts opposés apparaît.</a:t>
            </a:r>
            <a:endParaRPr lang="fr-FR"/>
          </a:p>
        </p:txBody>
      </p:sp>
    </p:spTree>
    <p:extLst>
      <p:ext uri="{BB962C8B-B14F-4D97-AF65-F5344CB8AC3E}">
        <p14:creationId xmlns:p14="http://schemas.microsoft.com/office/powerpoint/2010/main" val="170452926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C4BAE-59DD-97D2-6337-7A26D283627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55B000B-EB7B-20F5-A47B-9EBE8FCB3BE5}"/>
              </a:ext>
            </a:extLst>
          </p:cNvPr>
          <p:cNvSpPr txBox="1"/>
          <p:nvPr/>
        </p:nvSpPr>
        <p:spPr>
          <a:xfrm>
            <a:off x="775253" y="125895"/>
            <a:ext cx="3554178" cy="369332"/>
          </a:xfrm>
          <a:prstGeom prst="rect">
            <a:avLst/>
          </a:prstGeom>
          <a:noFill/>
        </p:spPr>
        <p:txBody>
          <a:bodyPr wrap="none" rtlCol="0">
            <a:spAutoFit/>
          </a:bodyPr>
          <a:lstStyle/>
          <a:p>
            <a:r>
              <a:rPr lang="fr-CA" b="1"/>
              <a:t>Les incompatibilités formelles</a:t>
            </a:r>
          </a:p>
        </p:txBody>
      </p:sp>
      <p:sp>
        <p:nvSpPr>
          <p:cNvPr id="4" name="ZoneTexte 3">
            <a:extLst>
              <a:ext uri="{FF2B5EF4-FFF2-40B4-BE49-F238E27FC236}">
                <a16:creationId xmlns:a16="http://schemas.microsoft.com/office/drawing/2014/main" id="{DF13764A-FAD5-E708-CA49-B64F6CA3D36E}"/>
              </a:ext>
            </a:extLst>
          </p:cNvPr>
          <p:cNvSpPr txBox="1"/>
          <p:nvPr/>
        </p:nvSpPr>
        <p:spPr>
          <a:xfrm>
            <a:off x="304800" y="563217"/>
            <a:ext cx="11628783" cy="3493264"/>
          </a:xfrm>
          <a:prstGeom prst="rect">
            <a:avLst/>
          </a:prstGeom>
          <a:noFill/>
        </p:spPr>
        <p:txBody>
          <a:bodyPr wrap="square" rtlCol="0">
            <a:spAutoFit/>
          </a:bodyPr>
          <a:lstStyle/>
          <a:p>
            <a:pPr algn="just"/>
            <a:r>
              <a:rPr lang="fr-CA" sz="1700" b="1"/>
              <a:t>Le « double mandat », soit le cumul de fonctions publiques, est interdit au Canada et au Québec</a:t>
            </a:r>
          </a:p>
          <a:p>
            <a:pPr algn="just"/>
            <a:endParaRPr lang="fr-CA" sz="1700"/>
          </a:p>
          <a:p>
            <a:pPr marL="285750" indent="-285750" algn="just">
              <a:buFont typeface="Arial" panose="020B0604020202020204" pitchFamily="34" charset="0"/>
              <a:buChar char="•"/>
            </a:pPr>
            <a:r>
              <a:rPr lang="fr-CA" sz="1700"/>
              <a:t>La </a:t>
            </a:r>
            <a:r>
              <a:rPr lang="fr-CA" sz="1700" i="1"/>
              <a:t>Loi constitutionnelle de 1867 </a:t>
            </a:r>
            <a:r>
              <a:rPr lang="fr-CA" sz="1700"/>
              <a:t>(Acte de l’Amérique du Nord britannique) n’interdit pas le double mandat</a:t>
            </a:r>
          </a:p>
          <a:p>
            <a:pPr algn="just"/>
            <a:endParaRPr lang="fr-CA" sz="1700"/>
          </a:p>
          <a:p>
            <a:pPr marL="285750" indent="-285750" algn="just">
              <a:buFont typeface="Arial" panose="020B0604020202020204" pitchFamily="34" charset="0"/>
              <a:buChar char="•"/>
            </a:pPr>
            <a:r>
              <a:rPr lang="fr-CA" sz="1700"/>
              <a:t>Depuis 1874: Siéger comme député à la fois dans une province et à Ottawa (loi fédérale)</a:t>
            </a:r>
          </a:p>
          <a:p>
            <a:pPr marL="285750" indent="-285750" algn="just">
              <a:buFont typeface="Arial" panose="020B0604020202020204" pitchFamily="34" charset="0"/>
              <a:buChar char="•"/>
            </a:pPr>
            <a:endParaRPr lang="fr-CA" sz="1700"/>
          </a:p>
          <a:p>
            <a:pPr marL="285750" indent="-285750" algn="just">
              <a:buFont typeface="Arial" panose="020B0604020202020204" pitchFamily="34" charset="0"/>
              <a:buChar char="•"/>
            </a:pPr>
            <a:r>
              <a:rPr lang="fr-CA" sz="1700"/>
              <a:t>Depuis 1874: Siéger comme député à la fois à Québec et à Ottawa (loi du Québec)</a:t>
            </a:r>
          </a:p>
          <a:p>
            <a:pPr algn="just"/>
            <a:endParaRPr lang="fr-CA" sz="1700"/>
          </a:p>
          <a:p>
            <a:pPr marL="285750" indent="-285750" algn="just">
              <a:buFont typeface="Arial" panose="020B0604020202020204" pitchFamily="34" charset="0"/>
              <a:buChar char="•"/>
            </a:pPr>
            <a:r>
              <a:rPr lang="fr-CA" sz="1700"/>
              <a:t>Depuis 1980: Siéger comme député au provincial et comme membre d’un conseil municipal</a:t>
            </a:r>
          </a:p>
          <a:p>
            <a:pPr marL="285750" indent="-285750" algn="just">
              <a:buFont typeface="Arial" panose="020B0604020202020204" pitchFamily="34" charset="0"/>
              <a:buChar char="•"/>
            </a:pPr>
            <a:endParaRPr lang="fr-CA" sz="1700"/>
          </a:p>
          <a:p>
            <a:pPr marL="285750" indent="-285750" algn="just">
              <a:buFont typeface="Arial" panose="020B0604020202020204" pitchFamily="34" charset="0"/>
              <a:buChar char="•"/>
            </a:pPr>
            <a:r>
              <a:rPr lang="fr-CA" sz="1700"/>
              <a:t>Depuis 1982: Siéger comme député au provincial et comme membre d’une commission scolaire</a:t>
            </a:r>
          </a:p>
          <a:p>
            <a:pPr marL="285750" indent="-285750" algn="just">
              <a:buFont typeface="Arial" panose="020B0604020202020204" pitchFamily="34" charset="0"/>
              <a:buChar char="•"/>
            </a:pPr>
            <a:endParaRPr lang="fr-CA" sz="1700"/>
          </a:p>
          <a:p>
            <a:pPr marL="285750" indent="-285750" algn="just">
              <a:buFont typeface="Arial" panose="020B0604020202020204" pitchFamily="34" charset="0"/>
              <a:buChar char="•"/>
            </a:pPr>
            <a:r>
              <a:rPr lang="fr-CA" sz="1700"/>
              <a:t>Ailleurs au Canada: généralement peu de temps après le début de la fédération canadienne…</a:t>
            </a:r>
          </a:p>
        </p:txBody>
      </p:sp>
      <p:sp>
        <p:nvSpPr>
          <p:cNvPr id="2" name="ZoneTexte 1">
            <a:extLst>
              <a:ext uri="{FF2B5EF4-FFF2-40B4-BE49-F238E27FC236}">
                <a16:creationId xmlns:a16="http://schemas.microsoft.com/office/drawing/2014/main" id="{1E5D4B75-1D3C-D37B-EC47-8731435F9142}"/>
              </a:ext>
            </a:extLst>
          </p:cNvPr>
          <p:cNvSpPr txBox="1"/>
          <p:nvPr/>
        </p:nvSpPr>
        <p:spPr>
          <a:xfrm>
            <a:off x="304800" y="4373217"/>
            <a:ext cx="10833652" cy="2862322"/>
          </a:xfrm>
          <a:prstGeom prst="rect">
            <a:avLst/>
          </a:prstGeom>
          <a:noFill/>
        </p:spPr>
        <p:txBody>
          <a:bodyPr wrap="square" rtlCol="0">
            <a:spAutoFit/>
          </a:bodyPr>
          <a:lstStyle/>
          <a:p>
            <a:pPr algn="just"/>
            <a:r>
              <a:rPr lang="fr-CA" b="1"/>
              <a:t>La situation actuelle</a:t>
            </a:r>
          </a:p>
          <a:p>
            <a:pPr algn="just"/>
            <a:endParaRPr lang="fr-CA"/>
          </a:p>
          <a:p>
            <a:pPr marL="285750" indent="-285750" algn="just">
              <a:buFont typeface="Arial" panose="020B0604020202020204" pitchFamily="34" charset="0"/>
              <a:buChar char="•"/>
            </a:pPr>
            <a:r>
              <a:rPr lang="fr-CA" i="1"/>
              <a:t>Loi électorale du Canada</a:t>
            </a:r>
            <a:r>
              <a:rPr lang="fr-CA"/>
              <a:t>, L.R.C. 1985, ch. E-2, art. 77d), g); </a:t>
            </a:r>
            <a:r>
              <a:rPr lang="fr-CA" i="1"/>
              <a:t>Loi sur le Parlement du Canada</a:t>
            </a:r>
            <a:r>
              <a:rPr lang="fr-CA"/>
              <a:t>, L.R.C. 1985, ch. P-1, art. 22: Les membres des assemblées législatives provinciales et des conseils territoriaux ne peuvent être candidats aux élections fédérales</a:t>
            </a:r>
          </a:p>
          <a:p>
            <a:pPr marL="285750" indent="-285750" algn="just">
              <a:buFont typeface="Arial" panose="020B0604020202020204" pitchFamily="34" charset="0"/>
              <a:buChar char="•"/>
            </a:pPr>
            <a:endParaRPr lang="fr-CA"/>
          </a:p>
          <a:p>
            <a:pPr marL="285750" indent="-285750" algn="just">
              <a:buFont typeface="Arial" panose="020B0604020202020204" pitchFamily="34" charset="0"/>
              <a:buChar char="•"/>
            </a:pPr>
            <a:r>
              <a:rPr lang="fr-CA" i="1"/>
              <a:t>Loi électorale</a:t>
            </a:r>
            <a:r>
              <a:rPr lang="fr-CA"/>
              <a:t>, RLRQ, c. E-3.3, art. 235, al. 1, par. 4: sont inéligibles […] les membres du Parlement du Canada</a:t>
            </a:r>
            <a:endParaRPr lang="fr-CA" i="1"/>
          </a:p>
          <a:p>
            <a:endParaRPr lang="fr-CA"/>
          </a:p>
          <a:p>
            <a:endParaRPr lang="fr-CA"/>
          </a:p>
        </p:txBody>
      </p:sp>
    </p:spTree>
    <p:extLst>
      <p:ext uri="{BB962C8B-B14F-4D97-AF65-F5344CB8AC3E}">
        <p14:creationId xmlns:p14="http://schemas.microsoft.com/office/powerpoint/2010/main" val="254924563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4ADAF24-73D0-CA3C-5C27-807E122BA28A}"/>
              </a:ext>
            </a:extLst>
          </p:cNvPr>
          <p:cNvSpPr txBox="1"/>
          <p:nvPr/>
        </p:nvSpPr>
        <p:spPr>
          <a:xfrm>
            <a:off x="775253" y="125895"/>
            <a:ext cx="3554178" cy="369332"/>
          </a:xfrm>
          <a:prstGeom prst="rect">
            <a:avLst/>
          </a:prstGeom>
          <a:noFill/>
        </p:spPr>
        <p:txBody>
          <a:bodyPr wrap="none" rtlCol="0">
            <a:spAutoFit/>
          </a:bodyPr>
          <a:lstStyle/>
          <a:p>
            <a:r>
              <a:rPr lang="fr-CA" b="1"/>
              <a:t>Les incompatibilités formelles</a:t>
            </a:r>
          </a:p>
        </p:txBody>
      </p:sp>
      <p:sp>
        <p:nvSpPr>
          <p:cNvPr id="4" name="ZoneTexte 3">
            <a:extLst>
              <a:ext uri="{FF2B5EF4-FFF2-40B4-BE49-F238E27FC236}">
                <a16:creationId xmlns:a16="http://schemas.microsoft.com/office/drawing/2014/main" id="{AAA02F0E-7023-16FC-2618-9BFA3BAB27C5}"/>
              </a:ext>
            </a:extLst>
          </p:cNvPr>
          <p:cNvSpPr txBox="1"/>
          <p:nvPr/>
        </p:nvSpPr>
        <p:spPr>
          <a:xfrm>
            <a:off x="304800" y="563217"/>
            <a:ext cx="11628783" cy="6370975"/>
          </a:xfrm>
          <a:prstGeom prst="rect">
            <a:avLst/>
          </a:prstGeom>
          <a:noFill/>
        </p:spPr>
        <p:txBody>
          <a:bodyPr wrap="square" rtlCol="0">
            <a:spAutoFit/>
          </a:bodyPr>
          <a:lstStyle/>
          <a:p>
            <a:pPr algn="just"/>
            <a:r>
              <a:rPr lang="fr-CA" sz="1700" b="1" i="1"/>
              <a:t>Code d’éthique et de déontologie des membres de l’Assemblée nationale</a:t>
            </a:r>
            <a:r>
              <a:rPr lang="fr-CA" sz="1700" b="1"/>
              <a:t>, RLRQ, c. C-23.1</a:t>
            </a:r>
          </a:p>
          <a:p>
            <a:pPr algn="just"/>
            <a:endParaRPr lang="fr-CA" sz="1700" i="1"/>
          </a:p>
          <a:p>
            <a:pPr algn="just"/>
            <a:r>
              <a:rPr lang="fr-CA" sz="1700" b="1"/>
              <a:t>10. </a:t>
            </a:r>
            <a:r>
              <a:rPr lang="fr-CA" sz="1700"/>
              <a:t>Est incompatible avec la charge de député celle de membre du conseil d’une municipalité, d’un centre de services scolaire ou d’une commission scolaire.</a:t>
            </a:r>
          </a:p>
          <a:p>
            <a:pPr algn="just"/>
            <a:endParaRPr lang="fr-CA" sz="1700"/>
          </a:p>
          <a:p>
            <a:pPr algn="just"/>
            <a:r>
              <a:rPr lang="fr-CA" sz="1700" b="1"/>
              <a:t>11. </a:t>
            </a:r>
            <a:r>
              <a:rPr lang="fr-CA" sz="1700"/>
              <a:t>Est incompatible avec la charge de député tout emploi, tout poste ou toute autre fonction auquel correspond une rémunération ou un avantage tenant lieu de rémunération:</a:t>
            </a:r>
          </a:p>
          <a:p>
            <a:pPr algn="just"/>
            <a:endParaRPr lang="fr-CA" sz="1700"/>
          </a:p>
          <a:p>
            <a:pPr algn="just"/>
            <a:r>
              <a:rPr lang="fr-CA" sz="1700"/>
              <a:t>1°  du gouvernement, de l’un de ses ministères ou d’un organisme public;</a:t>
            </a:r>
          </a:p>
          <a:p>
            <a:pPr algn="just"/>
            <a:r>
              <a:rPr lang="fr-CA" sz="1700"/>
              <a:t>2°  du gouvernement du Canada, de celui d’une autre province ou d’un territoire, ou de l’un de leurs ministères ou organismes, à l’exception des Forces armées régulières ou de réserve;</a:t>
            </a:r>
          </a:p>
          <a:p>
            <a:pPr algn="just"/>
            <a:r>
              <a:rPr lang="fr-CA" sz="1700"/>
              <a:t>[…]</a:t>
            </a:r>
          </a:p>
          <a:p>
            <a:pPr algn="just"/>
            <a:r>
              <a:rPr lang="fr-CA" sz="1700"/>
              <a:t>Toutefois, n’est pas incompatible avec la charge de député le fait d’être membre du Conseil exécutif.</a:t>
            </a:r>
          </a:p>
          <a:p>
            <a:pPr algn="just"/>
            <a:endParaRPr lang="fr-CA" sz="1700"/>
          </a:p>
          <a:p>
            <a:pPr algn="just"/>
            <a:r>
              <a:rPr lang="fr-CA" sz="1700"/>
              <a:t>En outre, le présent article n’a pas pour effet d’interdire l’exercice contre rémunération d’activités didactiques ou d’une profession auprès d’un organisme visé au sous-paragraphe b du paragraphe 1º de l’article 5, sous réserve que le député en ait avisé le commissaire à l’éthique et à la déontologie et que celui-ci l’ait permis.</a:t>
            </a:r>
          </a:p>
          <a:p>
            <a:pPr algn="just"/>
            <a:endParaRPr lang="fr-CA" sz="1700"/>
          </a:p>
          <a:p>
            <a:pPr algn="just"/>
            <a:r>
              <a:rPr lang="fr-CA" sz="1700" b="1"/>
              <a:t>13. </a:t>
            </a:r>
            <a:r>
              <a:rPr lang="fr-CA" sz="1700"/>
              <a:t>Un député qui, lors de son élection, se trouve dans l’une des situations d’incompatibilité prévues par les articles 10 et 11 doit, avant de prêter serment, se démettre de la fonction incompatible avec sa charge.</a:t>
            </a:r>
          </a:p>
          <a:p>
            <a:pPr algn="just"/>
            <a:endParaRPr lang="fr-CA" sz="1700"/>
          </a:p>
          <a:p>
            <a:pPr algn="just"/>
            <a:r>
              <a:rPr lang="fr-CA" sz="1700"/>
              <a:t>Si une fonction incompatible avec sa charge échoit à un député au cours de son mandat, celui-ci doit se démettre de l’une ou de l’autre dans un délai de 30 jours. Entre-temps, il ne peut siéger à l’Assemblée nationale.</a:t>
            </a:r>
          </a:p>
          <a:p>
            <a:pPr algn="just"/>
            <a:endParaRPr lang="fr-CA" sz="1700"/>
          </a:p>
        </p:txBody>
      </p:sp>
    </p:spTree>
    <p:extLst>
      <p:ext uri="{BB962C8B-B14F-4D97-AF65-F5344CB8AC3E}">
        <p14:creationId xmlns:p14="http://schemas.microsoft.com/office/powerpoint/2010/main" val="239899812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57A18E-4CC8-7426-F2DF-CFDDAAE2BFAE}"/>
              </a:ext>
            </a:extLst>
          </p:cNvPr>
          <p:cNvSpPr txBox="1"/>
          <p:nvPr/>
        </p:nvSpPr>
        <p:spPr>
          <a:xfrm>
            <a:off x="775253" y="775252"/>
            <a:ext cx="10172700" cy="4801314"/>
          </a:xfrm>
          <a:prstGeom prst="rect">
            <a:avLst/>
          </a:prstGeom>
          <a:noFill/>
        </p:spPr>
        <p:txBody>
          <a:bodyPr wrap="square" rtlCol="0">
            <a:spAutoFit/>
          </a:bodyPr>
          <a:lstStyle/>
          <a:p>
            <a:pPr algn="just"/>
            <a:r>
              <a:rPr lang="fr-CA" sz="1700" b="1" i="1"/>
              <a:t>Code d’éthique et de déontologie des membres de l’Assemblée nationale</a:t>
            </a:r>
            <a:r>
              <a:rPr lang="fr-CA" sz="1700" b="1"/>
              <a:t>, RLRQ, c. C-23.1</a:t>
            </a:r>
          </a:p>
          <a:p>
            <a:pPr algn="just"/>
            <a:endParaRPr lang="fr-CA" sz="1700" i="1"/>
          </a:p>
          <a:p>
            <a:pPr algn="just"/>
            <a:r>
              <a:rPr lang="fr-CA" sz="1700" b="1"/>
              <a:t>43. </a:t>
            </a:r>
            <a:r>
              <a:rPr lang="fr-CA" sz="1700"/>
              <a:t>Un membre du Conseil exécutif doit se consacrer entièrement à l’exercice de ses fonctions. Il ne peut notamment exercer la fonction d’administrateur ou de dirigeant d’une personne morale, d’une société de personnes ou d’une association.</a:t>
            </a:r>
          </a:p>
          <a:p>
            <a:pPr algn="just"/>
            <a:endParaRPr lang="fr-CA" sz="1700"/>
          </a:p>
          <a:p>
            <a:pPr algn="just"/>
            <a:r>
              <a:rPr lang="fr-CA" sz="1700" b="1"/>
              <a:t>44. </a:t>
            </a:r>
            <a:r>
              <a:rPr lang="fr-CA" sz="1700"/>
              <a:t>Le cas échéant, un membre du Conseil exécutif doit, dans les plus brefs délais suivant son assermentation, remettre sa démission à titre d’administrateur ou de dirigeant de toute personne morale, société de personnes ou association et cesser toute activité autre que l’exercice de ses fonctions. Entre-temps, il ne peut participer aux séances du Conseil exécutif, d’un comité ministériel du Conseil exécutif ou du Conseil du trésor.</a:t>
            </a:r>
          </a:p>
          <a:p>
            <a:pPr algn="just"/>
            <a:endParaRPr lang="fr-CA" sz="1700"/>
          </a:p>
          <a:p>
            <a:pPr algn="just"/>
            <a:endParaRPr lang="fr-CA" sz="1700"/>
          </a:p>
          <a:p>
            <a:pPr algn="just"/>
            <a:br>
              <a:rPr lang="fr-CA" sz="1700"/>
            </a:br>
            <a:r>
              <a:rPr lang="fr-CA" sz="1700" b="1"/>
              <a:t>35. </a:t>
            </a:r>
            <a:r>
              <a:rPr lang="fr-CA" sz="1700"/>
              <a:t>Le député fait preuve d’assiduité dans l’exercice de ses fonctions. Il ne peut, sans motif valable, faire défaut de siéger à l’Assemblée nationale durant une période déraisonnable.</a:t>
            </a:r>
          </a:p>
          <a:p>
            <a:pPr algn="just"/>
            <a:endParaRPr lang="fr-CA" sz="1700"/>
          </a:p>
          <a:p>
            <a:pPr algn="just"/>
            <a:endParaRPr lang="fr-CA" sz="1700"/>
          </a:p>
        </p:txBody>
      </p:sp>
      <p:sp>
        <p:nvSpPr>
          <p:cNvPr id="5" name="ZoneTexte 4">
            <a:extLst>
              <a:ext uri="{FF2B5EF4-FFF2-40B4-BE49-F238E27FC236}">
                <a16:creationId xmlns:a16="http://schemas.microsoft.com/office/drawing/2014/main" id="{4445649A-AD8E-49E6-4F1C-B933E1ADB5D0}"/>
              </a:ext>
            </a:extLst>
          </p:cNvPr>
          <p:cNvSpPr txBox="1"/>
          <p:nvPr/>
        </p:nvSpPr>
        <p:spPr>
          <a:xfrm>
            <a:off x="775253" y="125895"/>
            <a:ext cx="3554178" cy="369332"/>
          </a:xfrm>
          <a:prstGeom prst="rect">
            <a:avLst/>
          </a:prstGeom>
          <a:noFill/>
        </p:spPr>
        <p:txBody>
          <a:bodyPr wrap="none" rtlCol="0">
            <a:spAutoFit/>
          </a:bodyPr>
          <a:lstStyle/>
          <a:p>
            <a:r>
              <a:rPr lang="fr-CA" b="1"/>
              <a:t>Les incompatibilités formelles</a:t>
            </a:r>
          </a:p>
        </p:txBody>
      </p:sp>
    </p:spTree>
    <p:extLst>
      <p:ext uri="{BB962C8B-B14F-4D97-AF65-F5344CB8AC3E}">
        <p14:creationId xmlns:p14="http://schemas.microsoft.com/office/powerpoint/2010/main" val="149599913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7FB273-755F-E3A2-E025-9A11A10E8C67}"/>
              </a:ext>
            </a:extLst>
          </p:cNvPr>
          <p:cNvSpPr txBox="1"/>
          <p:nvPr/>
        </p:nvSpPr>
        <p:spPr>
          <a:xfrm>
            <a:off x="775253" y="125895"/>
            <a:ext cx="3554178" cy="369332"/>
          </a:xfrm>
          <a:prstGeom prst="rect">
            <a:avLst/>
          </a:prstGeom>
          <a:noFill/>
        </p:spPr>
        <p:txBody>
          <a:bodyPr wrap="none" rtlCol="0">
            <a:spAutoFit/>
          </a:bodyPr>
          <a:lstStyle/>
          <a:p>
            <a:r>
              <a:rPr lang="fr-CA" b="1"/>
              <a:t>Les incompatibilités formelles</a:t>
            </a:r>
          </a:p>
        </p:txBody>
      </p:sp>
      <p:sp>
        <p:nvSpPr>
          <p:cNvPr id="3" name="ZoneTexte 2">
            <a:extLst>
              <a:ext uri="{FF2B5EF4-FFF2-40B4-BE49-F238E27FC236}">
                <a16:creationId xmlns:a16="http://schemas.microsoft.com/office/drawing/2014/main" id="{A33274C9-4B4C-A372-C6B6-4AFDEC02AF3E}"/>
              </a:ext>
            </a:extLst>
          </p:cNvPr>
          <p:cNvSpPr txBox="1"/>
          <p:nvPr/>
        </p:nvSpPr>
        <p:spPr>
          <a:xfrm>
            <a:off x="238539" y="775252"/>
            <a:ext cx="11708296" cy="4539704"/>
          </a:xfrm>
          <a:prstGeom prst="rect">
            <a:avLst/>
          </a:prstGeom>
          <a:noFill/>
        </p:spPr>
        <p:txBody>
          <a:bodyPr wrap="square" rtlCol="0">
            <a:spAutoFit/>
          </a:bodyPr>
          <a:lstStyle/>
          <a:p>
            <a:pPr algn="just"/>
            <a:r>
              <a:rPr lang="fr-CA" sz="1700" b="1" i="1"/>
              <a:t>Loi sur les conflits d’intérêts</a:t>
            </a:r>
            <a:r>
              <a:rPr lang="fr-CA" sz="1700" b="1"/>
              <a:t>, L.C. 2006, ch. 9, art. 2</a:t>
            </a:r>
          </a:p>
          <a:p>
            <a:pPr algn="just"/>
            <a:endParaRPr lang="fr-CA" sz="1700" i="1"/>
          </a:p>
          <a:p>
            <a:pPr algn="just"/>
            <a:endParaRPr lang="fr-CA" sz="1700"/>
          </a:p>
          <a:p>
            <a:pPr algn="just"/>
            <a:r>
              <a:rPr lang="fr-CA" sz="1700" b="1"/>
              <a:t>15 (1) </a:t>
            </a:r>
            <a:r>
              <a:rPr lang="fr-CA" sz="1700"/>
              <a:t>À moins que ses fonctions officielles ne l’exigent, il est interdit à tout titulaire de charge publique principal :</a:t>
            </a:r>
          </a:p>
          <a:p>
            <a:pPr algn="just"/>
            <a:r>
              <a:rPr lang="fr-CA" sz="1700"/>
              <a:t>a) d’occuper un emploi ou d’exercer une profession;</a:t>
            </a:r>
          </a:p>
          <a:p>
            <a:pPr algn="just"/>
            <a:r>
              <a:rPr lang="fr-CA" sz="1700"/>
              <a:t>b) d’administrer ou d’exploiter une entreprise ou une activité commerciale;</a:t>
            </a:r>
          </a:p>
          <a:p>
            <a:pPr algn="just"/>
            <a:r>
              <a:rPr lang="fr-CA" sz="1700"/>
              <a:t>c) d’occuper ou d’accepter un poste d’administrateur ou de dirigeant dans une société ou un organisme;</a:t>
            </a:r>
          </a:p>
          <a:p>
            <a:pPr algn="just"/>
            <a:r>
              <a:rPr lang="fr-CA" sz="1700"/>
              <a:t>d) d’occuper un poste dans un syndicat ou une association professionnelle;</a:t>
            </a:r>
          </a:p>
          <a:p>
            <a:pPr algn="just"/>
            <a:r>
              <a:rPr lang="fr-CA" sz="1700"/>
              <a:t>e) d’agir comme consultant rémunéré;</a:t>
            </a:r>
          </a:p>
          <a:p>
            <a:pPr algn="just"/>
            <a:r>
              <a:rPr lang="fr-CA" sz="1700"/>
              <a:t>f) d’être un associé actif dans une société de personnes.</a:t>
            </a:r>
          </a:p>
          <a:p>
            <a:pPr algn="just"/>
            <a:endParaRPr lang="fr-CA" sz="1700"/>
          </a:p>
          <a:p>
            <a:pPr algn="just"/>
            <a:r>
              <a:rPr lang="fr-CA" sz="1700"/>
              <a:t>(1.1) Malgré l’alinéa (1)a), afin de préserver ses perspectives d’emploi ou sa capacité d’exercer sa profession une fois qu’il a cessé d’occuper sa charge, le titulaire de charge publique principal peut occuper un emploi ou exercer une profession dans le but de conserver un permis d’exercice, une qualification professionnelle ou un certain niveau de compétence technique qui lui est nécessaire à cette fin si, à la fois :</a:t>
            </a:r>
          </a:p>
          <a:p>
            <a:pPr algn="just"/>
            <a:r>
              <a:rPr lang="fr-CA" sz="1700"/>
              <a:t>a) il ne reçoit aucune rémunération;</a:t>
            </a:r>
          </a:p>
          <a:p>
            <a:pPr algn="just"/>
            <a:r>
              <a:rPr lang="fr-CA" sz="1700"/>
              <a:t>b) le commissaire estime que cela n’est pas incompatible avec sa charge publique.</a:t>
            </a:r>
          </a:p>
        </p:txBody>
      </p:sp>
    </p:spTree>
    <p:extLst>
      <p:ext uri="{BB962C8B-B14F-4D97-AF65-F5344CB8AC3E}">
        <p14:creationId xmlns:p14="http://schemas.microsoft.com/office/powerpoint/2010/main" val="316599195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2087F-7C0B-D767-B786-8A349BA636A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6F29959-0707-E276-19C0-5204F8A0E076}"/>
              </a:ext>
            </a:extLst>
          </p:cNvPr>
          <p:cNvSpPr txBox="1"/>
          <p:nvPr/>
        </p:nvSpPr>
        <p:spPr>
          <a:xfrm>
            <a:off x="775253" y="125895"/>
            <a:ext cx="3554178" cy="369332"/>
          </a:xfrm>
          <a:prstGeom prst="rect">
            <a:avLst/>
          </a:prstGeom>
          <a:noFill/>
        </p:spPr>
        <p:txBody>
          <a:bodyPr wrap="none" rtlCol="0">
            <a:spAutoFit/>
          </a:bodyPr>
          <a:lstStyle/>
          <a:p>
            <a:r>
              <a:rPr lang="fr-CA" b="1"/>
              <a:t>Les incompatibilités formelles</a:t>
            </a:r>
          </a:p>
        </p:txBody>
      </p:sp>
      <p:sp>
        <p:nvSpPr>
          <p:cNvPr id="3" name="ZoneTexte 2">
            <a:extLst>
              <a:ext uri="{FF2B5EF4-FFF2-40B4-BE49-F238E27FC236}">
                <a16:creationId xmlns:a16="http://schemas.microsoft.com/office/drawing/2014/main" id="{8AF41BC7-F8B3-0D28-32A4-8973A57BE941}"/>
              </a:ext>
            </a:extLst>
          </p:cNvPr>
          <p:cNvSpPr txBox="1"/>
          <p:nvPr/>
        </p:nvSpPr>
        <p:spPr>
          <a:xfrm>
            <a:off x="238539" y="775252"/>
            <a:ext cx="11708296" cy="3493264"/>
          </a:xfrm>
          <a:prstGeom prst="rect">
            <a:avLst/>
          </a:prstGeom>
          <a:noFill/>
        </p:spPr>
        <p:txBody>
          <a:bodyPr wrap="square" rtlCol="0">
            <a:spAutoFit/>
          </a:bodyPr>
          <a:lstStyle/>
          <a:p>
            <a:pPr algn="just"/>
            <a:r>
              <a:rPr lang="fr-CA" sz="1700" b="1" i="1"/>
              <a:t>Code régissant les conflits d’intérêts des députés</a:t>
            </a:r>
            <a:r>
              <a:rPr lang="fr-CA" sz="1700" b="1"/>
              <a:t>, Règlement de la Chambre des communes</a:t>
            </a:r>
            <a:endParaRPr lang="fr-CA" sz="1700" i="1"/>
          </a:p>
          <a:p>
            <a:pPr algn="just"/>
            <a:endParaRPr lang="fr-CA" sz="1700"/>
          </a:p>
          <a:p>
            <a:pPr algn="just"/>
            <a:r>
              <a:rPr lang="fr-CA" sz="1700" b="1"/>
              <a:t>7. </a:t>
            </a:r>
            <a:r>
              <a:rPr lang="fr-CA" sz="1700"/>
              <a:t>Le présent code n’a pas pour effet d’empêcher les députés qui ne sont pas ministres ou secrétaires parlementaires, dès lors qu’ils s’y conforment :</a:t>
            </a:r>
          </a:p>
          <a:p>
            <a:pPr algn="just"/>
            <a:endParaRPr lang="fr-CA" sz="1700"/>
          </a:p>
          <a:p>
            <a:pPr algn="just"/>
            <a:r>
              <a:rPr lang="fr-CA" sz="1700"/>
              <a:t>a) d’occuper un emploi ou d’exercer une profession;</a:t>
            </a:r>
          </a:p>
          <a:p>
            <a:pPr algn="just"/>
            <a:endParaRPr lang="fr-CA" sz="1700"/>
          </a:p>
          <a:p>
            <a:pPr algn="just"/>
            <a:r>
              <a:rPr lang="fr-CA" sz="1700"/>
              <a:t>b) d’exploiter une entreprise;</a:t>
            </a:r>
          </a:p>
          <a:p>
            <a:pPr algn="just"/>
            <a:endParaRPr lang="fr-CA" sz="1700"/>
          </a:p>
          <a:p>
            <a:pPr algn="just"/>
            <a:r>
              <a:rPr lang="fr-CA" sz="1700"/>
              <a:t>c) d’être un dirigeant ou un administrateur au sein d’une personne morale, d’une association, d’un syndicat ou d’un organisme à but non lucratif;</a:t>
            </a:r>
          </a:p>
          <a:p>
            <a:pPr algn="just"/>
            <a:endParaRPr lang="fr-CA" sz="1700"/>
          </a:p>
          <a:p>
            <a:pPr algn="just"/>
            <a:r>
              <a:rPr lang="fr-CA" sz="1700"/>
              <a:t>d) d’être un associé au sein d’une société de personnes.</a:t>
            </a:r>
          </a:p>
        </p:txBody>
      </p:sp>
    </p:spTree>
    <p:extLst>
      <p:ext uri="{BB962C8B-B14F-4D97-AF65-F5344CB8AC3E}">
        <p14:creationId xmlns:p14="http://schemas.microsoft.com/office/powerpoint/2010/main" val="180316174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9FAC-49EC-B46E-5DEE-65F09A783DD8}"/>
            </a:ext>
          </a:extLst>
        </p:cNvPr>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FE5828B7-A4AC-3C61-FEFC-7589EFDA5861}"/>
              </a:ext>
            </a:extLst>
          </p:cNvPr>
          <p:cNvPicPr>
            <a:picLocks noChangeAspect="1"/>
          </p:cNvPicPr>
          <p:nvPr/>
        </p:nvPicPr>
        <p:blipFill>
          <a:blip r:embed="rId2">
            <a:extLst>
              <a:ext uri="{28A0092B-C50C-407E-A947-70E740481C1C}">
                <a14:useLocalDpi xmlns:a14="http://schemas.microsoft.com/office/drawing/2010/main" val="0"/>
              </a:ext>
            </a:extLst>
          </a:blip>
          <a:srcRect r="49685" b="24859"/>
          <a:stretch/>
        </p:blipFill>
        <p:spPr>
          <a:xfrm>
            <a:off x="921026" y="5092217"/>
            <a:ext cx="2007014" cy="1458049"/>
          </a:xfrm>
          <a:prstGeom prst="rect">
            <a:avLst/>
          </a:prstGeom>
        </p:spPr>
      </p:pic>
      <p:sp>
        <p:nvSpPr>
          <p:cNvPr id="3" name="ZoneTexte 2">
            <a:extLst>
              <a:ext uri="{FF2B5EF4-FFF2-40B4-BE49-F238E27FC236}">
                <a16:creationId xmlns:a16="http://schemas.microsoft.com/office/drawing/2014/main" id="{9301FF29-C919-608B-A635-325D6A3686F2}"/>
              </a:ext>
            </a:extLst>
          </p:cNvPr>
          <p:cNvSpPr txBox="1"/>
          <p:nvPr/>
        </p:nvSpPr>
        <p:spPr>
          <a:xfrm>
            <a:off x="775253" y="311425"/>
            <a:ext cx="6045245" cy="369332"/>
          </a:xfrm>
          <a:prstGeom prst="rect">
            <a:avLst/>
          </a:prstGeom>
          <a:noFill/>
        </p:spPr>
        <p:txBody>
          <a:bodyPr wrap="none" rtlCol="0">
            <a:spAutoFit/>
          </a:bodyPr>
          <a:lstStyle/>
          <a:p>
            <a:r>
              <a:rPr lang="fr-CA" b="1"/>
              <a:t>Les incompatibilités à l’aune des impératifs éthiques</a:t>
            </a:r>
          </a:p>
        </p:txBody>
      </p:sp>
      <p:sp>
        <p:nvSpPr>
          <p:cNvPr id="4" name="ZoneTexte 3">
            <a:extLst>
              <a:ext uri="{FF2B5EF4-FFF2-40B4-BE49-F238E27FC236}">
                <a16:creationId xmlns:a16="http://schemas.microsoft.com/office/drawing/2014/main" id="{1ABAA5AC-4939-F88D-38BB-C3314FBD3BF6}"/>
              </a:ext>
            </a:extLst>
          </p:cNvPr>
          <p:cNvSpPr txBox="1"/>
          <p:nvPr/>
        </p:nvSpPr>
        <p:spPr>
          <a:xfrm>
            <a:off x="921026" y="1225826"/>
            <a:ext cx="7207422" cy="369332"/>
          </a:xfrm>
          <a:prstGeom prst="rect">
            <a:avLst/>
          </a:prstGeom>
          <a:noFill/>
        </p:spPr>
        <p:txBody>
          <a:bodyPr wrap="none" lIns="91440" tIns="45720" rIns="91440" bIns="45720" rtlCol="0" anchor="t">
            <a:spAutoFit/>
          </a:bodyPr>
          <a:lstStyle/>
          <a:p>
            <a:r>
              <a:rPr lang="fr-CA"/>
              <a:t>L’incompatibilité sur le plan public: le cas de Catherine Fournier</a:t>
            </a:r>
          </a:p>
        </p:txBody>
      </p:sp>
      <p:sp>
        <p:nvSpPr>
          <p:cNvPr id="5" name="ZoneTexte 4">
            <a:extLst>
              <a:ext uri="{FF2B5EF4-FFF2-40B4-BE49-F238E27FC236}">
                <a16:creationId xmlns:a16="http://schemas.microsoft.com/office/drawing/2014/main" id="{97DE3122-6F2E-B6AE-5541-0A5E260A2662}"/>
              </a:ext>
            </a:extLst>
          </p:cNvPr>
          <p:cNvSpPr txBox="1"/>
          <p:nvPr/>
        </p:nvSpPr>
        <p:spPr>
          <a:xfrm>
            <a:off x="4083097" y="2832652"/>
            <a:ext cx="6955750" cy="369332"/>
          </a:xfrm>
          <a:prstGeom prst="rect">
            <a:avLst/>
          </a:prstGeom>
          <a:noFill/>
        </p:spPr>
        <p:txBody>
          <a:bodyPr wrap="none" rtlCol="0">
            <a:spAutoFit/>
          </a:bodyPr>
          <a:lstStyle/>
          <a:p>
            <a:r>
              <a:rPr lang="fr-CA"/>
              <a:t>L’incompatibilité sur le plan politique: le cas de Pablo Rodriguez</a:t>
            </a:r>
          </a:p>
        </p:txBody>
      </p:sp>
      <p:sp>
        <p:nvSpPr>
          <p:cNvPr id="6" name="ZoneTexte 5">
            <a:extLst>
              <a:ext uri="{FF2B5EF4-FFF2-40B4-BE49-F238E27FC236}">
                <a16:creationId xmlns:a16="http://schemas.microsoft.com/office/drawing/2014/main" id="{EA1070DF-5375-13E1-1AD7-103B486AF75B}"/>
              </a:ext>
            </a:extLst>
          </p:cNvPr>
          <p:cNvSpPr txBox="1"/>
          <p:nvPr/>
        </p:nvSpPr>
        <p:spPr>
          <a:xfrm>
            <a:off x="921026" y="4446104"/>
            <a:ext cx="8292655" cy="369332"/>
          </a:xfrm>
          <a:prstGeom prst="rect">
            <a:avLst/>
          </a:prstGeom>
          <a:noFill/>
        </p:spPr>
        <p:txBody>
          <a:bodyPr wrap="none" rtlCol="0">
            <a:spAutoFit/>
          </a:bodyPr>
          <a:lstStyle/>
          <a:p>
            <a:r>
              <a:rPr lang="fr-CA"/>
              <a:t>L’incompatibilité sur le plan professionnel: le cas de Guillaume Cliche-Rivard</a:t>
            </a:r>
          </a:p>
        </p:txBody>
      </p:sp>
      <p:pic>
        <p:nvPicPr>
          <p:cNvPr id="2050" name="Picture 2" descr="Catherine Fournier">
            <a:extLst>
              <a:ext uri="{FF2B5EF4-FFF2-40B4-BE49-F238E27FC236}">
                <a16:creationId xmlns:a16="http://schemas.microsoft.com/office/drawing/2014/main" id="{077782D8-291B-B184-428C-30F87D326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468" y="496091"/>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 - L’hon. Pablo Rodriguez - Cliquez pour accéder au profil du/de la député(e)">
            <a:extLst>
              <a:ext uri="{FF2B5EF4-FFF2-40B4-BE49-F238E27FC236}">
                <a16:creationId xmlns:a16="http://schemas.microsoft.com/office/drawing/2014/main" id="{223AEB20-F204-8391-F848-A956AE04D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665" y="1924877"/>
            <a:ext cx="13525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C678FE4-BD46-0B47-AB25-B49B8A388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0097" y="3748709"/>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6294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Rectangle 4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47">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3">
            <a:extLst>
              <a:ext uri="{FF2B5EF4-FFF2-40B4-BE49-F238E27FC236}">
                <a16:creationId xmlns:a16="http://schemas.microsoft.com/office/drawing/2014/main" id="{91F63CFD-6C19-5CF7-2FC0-2B2FDFA5BF64}"/>
              </a:ext>
            </a:extLst>
          </p:cNvPr>
          <p:cNvPicPr>
            <a:picLocks noChangeAspect="1"/>
          </p:cNvPicPr>
          <p:nvPr/>
        </p:nvPicPr>
        <p:blipFill>
          <a:blip r:embed="rId2"/>
          <a:srcRect l="18386" r="16514" b="-2"/>
          <a:stretch/>
        </p:blipFill>
        <p:spPr>
          <a:xfrm>
            <a:off x="20" y="-1"/>
            <a:ext cx="6688434" cy="6858000"/>
          </a:xfrm>
          <a:prstGeom prst="rect">
            <a:avLst/>
          </a:prstGeom>
        </p:spPr>
      </p:pic>
      <p:sp>
        <p:nvSpPr>
          <p:cNvPr id="50" name="Rectangle 49">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96BA6E43-EF4B-D339-160D-2EB2C4556DAC}"/>
              </a:ext>
            </a:extLst>
          </p:cNvPr>
          <p:cNvSpPr txBox="1"/>
          <p:nvPr/>
        </p:nvSpPr>
        <p:spPr>
          <a:xfrm>
            <a:off x="6803436" y="1324518"/>
            <a:ext cx="5480409" cy="3492868"/>
          </a:xfrm>
          <a:prstGeom prst="rect">
            <a:avLst/>
          </a:prstGeom>
        </p:spPr>
        <p:txBody>
          <a:bodyPr vert="horz" lIns="91440" tIns="45720" rIns="91440" bIns="45720" rtlCol="0">
            <a:normAutofit/>
          </a:bodyPr>
          <a:lstStyle/>
          <a:p>
            <a:pPr>
              <a:lnSpc>
                <a:spcPct val="110000"/>
              </a:lnSpc>
              <a:spcAft>
                <a:spcPts val="600"/>
              </a:spcAft>
            </a:pPr>
            <a:r>
              <a:rPr lang="en-US" sz="2600" b="1"/>
              <a:t>En conclusion: un </a:t>
            </a:r>
            <a:r>
              <a:rPr lang="en-US" sz="2600" b="1" err="1"/>
              <a:t>flou</a:t>
            </a:r>
            <a:r>
              <a:rPr lang="en-US" sz="2600" b="1"/>
              <a:t> </a:t>
            </a:r>
            <a:r>
              <a:rPr lang="en-US" sz="2600" b="1" err="1"/>
              <a:t>normatif</a:t>
            </a:r>
            <a:r>
              <a:rPr lang="en-US" sz="2600" b="1"/>
              <a:t> ?</a:t>
            </a:r>
          </a:p>
        </p:txBody>
      </p:sp>
    </p:spTree>
    <p:extLst>
      <p:ext uri="{BB962C8B-B14F-4D97-AF65-F5344CB8AC3E}">
        <p14:creationId xmlns:p14="http://schemas.microsoft.com/office/powerpoint/2010/main" val="6923155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583CBEE-DCE6-30C2-F6C8-65A38562B7C9}"/>
              </a:ext>
            </a:extLst>
          </p:cNvPr>
          <p:cNvSpPr txBox="1"/>
          <p:nvPr/>
        </p:nvSpPr>
        <p:spPr>
          <a:xfrm>
            <a:off x="273050" y="114300"/>
            <a:ext cx="3784600" cy="369332"/>
          </a:xfrm>
          <a:prstGeom prst="rect">
            <a:avLst/>
          </a:prstGeom>
          <a:noFill/>
        </p:spPr>
        <p:txBody>
          <a:bodyPr wrap="square" rtlCol="0">
            <a:spAutoFit/>
          </a:bodyPr>
          <a:lstStyle/>
          <a:p>
            <a:r>
              <a:rPr lang="fr-CA" b="1"/>
              <a:t>Bibliographie</a:t>
            </a:r>
          </a:p>
        </p:txBody>
      </p:sp>
      <p:sp>
        <p:nvSpPr>
          <p:cNvPr id="4" name="ZoneTexte 3">
            <a:extLst>
              <a:ext uri="{FF2B5EF4-FFF2-40B4-BE49-F238E27FC236}">
                <a16:creationId xmlns:a16="http://schemas.microsoft.com/office/drawing/2014/main" id="{3F2B889F-67A3-D0FE-03D0-33100439B618}"/>
              </a:ext>
            </a:extLst>
          </p:cNvPr>
          <p:cNvSpPr txBox="1"/>
          <p:nvPr/>
        </p:nvSpPr>
        <p:spPr>
          <a:xfrm>
            <a:off x="273050" y="534432"/>
            <a:ext cx="11658600" cy="4401205"/>
          </a:xfrm>
          <a:prstGeom prst="rect">
            <a:avLst/>
          </a:prstGeom>
          <a:noFill/>
        </p:spPr>
        <p:txBody>
          <a:bodyPr wrap="square" lIns="91440" tIns="45720" rIns="91440" bIns="45720" anchor="t">
            <a:spAutoFit/>
          </a:bodyPr>
          <a:lstStyle/>
          <a:p>
            <a:pPr algn="just">
              <a:spcBef>
                <a:spcPts val="1200"/>
              </a:spcBef>
              <a:spcAft>
                <a:spcPts val="800"/>
              </a:spcAft>
            </a:pPr>
            <a:r>
              <a:rPr lang="fr-CA" sz="1300" b="1" kern="100" dirty="0">
                <a:latin typeface="Times New Roman"/>
                <a:ea typeface="Aptos" panose="020B0004020202020204" pitchFamily="34" charset="0"/>
                <a:cs typeface="Times New Roman"/>
              </a:rPr>
              <a:t>CORPUS LÉGISLATIF ET RÉGLEMENTAIRE</a:t>
            </a:r>
            <a:endParaRPr lang="fr-CA" sz="1300" i="1" kern="100" dirty="0">
              <a:latin typeface="Times New Roman"/>
              <a:ea typeface="Aptos" panose="020B0004020202020204" pitchFamily="34" charset="0"/>
              <a:cs typeface="Times New Roman"/>
            </a:endParaRPr>
          </a:p>
          <a:p>
            <a:pPr algn="just">
              <a:spcBef>
                <a:spcPts val="1200"/>
              </a:spcBef>
              <a:spcAft>
                <a:spcPts val="800"/>
              </a:spcAft>
            </a:pPr>
            <a:r>
              <a:rPr lang="fr-CA" sz="1300" i="1" kern="100" dirty="0">
                <a:effectLst/>
                <a:latin typeface="Times New Roman"/>
                <a:ea typeface="Aptos" panose="020B0004020202020204" pitchFamily="34" charset="0"/>
                <a:cs typeface="Times New Roman"/>
              </a:rPr>
              <a:t>Code d’éthique et de déontologie des membres de l’Assemblée nationale</a:t>
            </a:r>
            <a:r>
              <a:rPr lang="fr-CA" sz="1300" kern="100" dirty="0">
                <a:effectLst/>
                <a:latin typeface="Times New Roman"/>
                <a:ea typeface="Aptos" panose="020B0004020202020204" pitchFamily="34" charset="0"/>
                <a:cs typeface="Times New Roman"/>
              </a:rPr>
              <a:t>, RLRQ, c. C-23.1.</a:t>
            </a:r>
          </a:p>
          <a:p>
            <a:pPr algn="just">
              <a:spcBef>
                <a:spcPts val="1200"/>
              </a:spcBef>
              <a:spcAft>
                <a:spcPts val="800"/>
              </a:spcAft>
            </a:pPr>
            <a:r>
              <a:rPr lang="fr-CA" sz="1300" i="1" kern="100" dirty="0">
                <a:latin typeface="Times New Roman"/>
                <a:ea typeface="Aptos" panose="020B0004020202020204" pitchFamily="34" charset="0"/>
                <a:cs typeface="Times New Roman"/>
              </a:rPr>
              <a:t>Code de déontologie de la Chambre des représentants</a:t>
            </a:r>
          </a:p>
          <a:p>
            <a:pPr algn="just">
              <a:spcBef>
                <a:spcPts val="1200"/>
              </a:spcBef>
              <a:spcAft>
                <a:spcPts val="800"/>
              </a:spcAft>
            </a:pPr>
            <a:r>
              <a:rPr lang="fr-CA" sz="1300" i="1" kern="100" dirty="0">
                <a:effectLst/>
                <a:latin typeface="Times New Roman"/>
                <a:ea typeface="Aptos" panose="020B0004020202020204" pitchFamily="34" charset="0"/>
                <a:cs typeface="Times New Roman"/>
              </a:rPr>
              <a:t>Code</a:t>
            </a:r>
            <a:r>
              <a:rPr lang="fr-CA" sz="1300" i="1" kern="100" dirty="0">
                <a:latin typeface="Times New Roman"/>
                <a:ea typeface="Aptos" panose="020B0004020202020204" pitchFamily="34" charset="0"/>
                <a:cs typeface="Times New Roman"/>
              </a:rPr>
              <a:t> de déontologie des membres d Gouvernement </a:t>
            </a:r>
          </a:p>
          <a:p>
            <a:pPr algn="just">
              <a:spcBef>
                <a:spcPts val="1200"/>
              </a:spcBef>
              <a:spcAft>
                <a:spcPts val="800"/>
              </a:spcAft>
            </a:pPr>
            <a:r>
              <a:rPr lang="fr-CA" sz="1300" i="1" kern="100">
                <a:latin typeface="Times New Roman" panose="02020603050405020304" pitchFamily="18" charset="0"/>
                <a:ea typeface="Aptos" panose="020B0004020202020204" pitchFamily="34" charset="0"/>
                <a:cs typeface="Times New Roman" panose="02020603050405020304" pitchFamily="18" charset="0"/>
              </a:rPr>
              <a:t>Code</a:t>
            </a:r>
            <a:r>
              <a:rPr lang="fr-CA" sz="1300" i="1" kern="100">
                <a:effectLst/>
                <a:latin typeface="Times New Roman" panose="02020603050405020304" pitchFamily="18" charset="0"/>
                <a:ea typeface="Aptos" panose="020B0004020202020204" pitchFamily="34" charset="0"/>
                <a:cs typeface="Times New Roman" panose="02020603050405020304" pitchFamily="18" charset="0"/>
              </a:rPr>
              <a:t> régissant l’éthique et les conflits d’intérêts des sénateurs</a:t>
            </a:r>
            <a:r>
              <a:rPr lang="fr-CA" sz="1300" kern="100">
                <a:effectLst/>
                <a:latin typeface="Times New Roman" panose="02020603050405020304" pitchFamily="18" charset="0"/>
                <a:ea typeface="Aptos" panose="020B0004020202020204" pitchFamily="34" charset="0"/>
                <a:cs typeface="Times New Roman" panose="02020603050405020304" pitchFamily="18" charset="0"/>
              </a:rPr>
              <a:t>, en vigueur le 13 juin 2024.</a:t>
            </a:r>
          </a:p>
          <a:p>
            <a:pPr algn="just">
              <a:spcBef>
                <a:spcPts val="1200"/>
              </a:spcBef>
              <a:spcAft>
                <a:spcPts val="800"/>
              </a:spcAft>
            </a:pPr>
            <a:r>
              <a:rPr lang="fr-CA" sz="1300" i="1" kern="100" dirty="0">
                <a:effectLst/>
                <a:latin typeface="Times New Roman"/>
                <a:ea typeface="Aptos" panose="020B0004020202020204" pitchFamily="34" charset="0"/>
                <a:cs typeface="Times New Roman"/>
              </a:rPr>
              <a:t>Loi électorale</a:t>
            </a:r>
            <a:r>
              <a:rPr lang="fr-CA" sz="1300" kern="100" dirty="0">
                <a:effectLst/>
                <a:latin typeface="Times New Roman"/>
                <a:ea typeface="Aptos" panose="020B0004020202020204" pitchFamily="34" charset="0"/>
                <a:cs typeface="Times New Roman"/>
              </a:rPr>
              <a:t>, RLRQ, c. E-3.3.</a:t>
            </a:r>
          </a:p>
          <a:p>
            <a:pPr algn="just">
              <a:spcBef>
                <a:spcPts val="1200"/>
              </a:spcBef>
              <a:spcAft>
                <a:spcPts val="800"/>
              </a:spcAft>
            </a:pPr>
            <a:r>
              <a:rPr lang="fr-CA" sz="1300" i="1" kern="100" dirty="0">
                <a:effectLst/>
                <a:latin typeface="Times New Roman"/>
                <a:ea typeface="Aptos" panose="020B0004020202020204" pitchFamily="34" charset="0"/>
                <a:cs typeface="Times New Roman"/>
              </a:rPr>
              <a:t>Loi électorale du Canada</a:t>
            </a:r>
            <a:r>
              <a:rPr lang="fr-CA" sz="1300" kern="100" dirty="0">
                <a:effectLst/>
                <a:latin typeface="Times New Roman"/>
                <a:ea typeface="Aptos" panose="020B0004020202020204" pitchFamily="34" charset="0"/>
                <a:cs typeface="Times New Roman"/>
              </a:rPr>
              <a:t>, L.C. 2000, ch. 9.</a:t>
            </a:r>
          </a:p>
          <a:p>
            <a:pPr algn="just">
              <a:spcBef>
                <a:spcPts val="1200"/>
              </a:spcBef>
              <a:spcAft>
                <a:spcPts val="800"/>
              </a:spcAft>
            </a:pPr>
            <a:r>
              <a:rPr lang="fr-CA" sz="1300" i="1" kern="100" dirty="0">
                <a:effectLst/>
                <a:latin typeface="Times New Roman"/>
                <a:ea typeface="Aptos" panose="020B0004020202020204" pitchFamily="34" charset="0"/>
                <a:cs typeface="Times New Roman"/>
              </a:rPr>
              <a:t>Loi sur les conflits d’intérêts</a:t>
            </a:r>
            <a:r>
              <a:rPr lang="fr-CA" sz="1300" kern="100" dirty="0">
                <a:effectLst/>
                <a:latin typeface="Times New Roman"/>
                <a:ea typeface="Aptos" panose="020B0004020202020204" pitchFamily="34" charset="0"/>
                <a:cs typeface="Times New Roman"/>
              </a:rPr>
              <a:t>, L.C. 2006, ch. 9, art. 2.</a:t>
            </a:r>
          </a:p>
          <a:p>
            <a:pPr algn="just">
              <a:spcBef>
                <a:spcPts val="1200"/>
              </a:spcBef>
              <a:spcAft>
                <a:spcPts val="800"/>
              </a:spcAft>
            </a:pPr>
            <a:endParaRPr lang="fr-CA" sz="1300" kern="100">
              <a:effectLst/>
              <a:latin typeface="Times New Roman" panose="02020603050405020304" pitchFamily="18" charset="0"/>
              <a:ea typeface="Aptos" panose="020B0004020202020204" pitchFamily="34" charset="0"/>
              <a:cs typeface="Times New Roman" panose="02020603050405020304" pitchFamily="18" charset="0"/>
            </a:endParaRPr>
          </a:p>
          <a:p>
            <a:pPr algn="just">
              <a:spcBef>
                <a:spcPts val="1200"/>
              </a:spcBef>
              <a:spcAft>
                <a:spcPts val="800"/>
              </a:spcAft>
            </a:pPr>
            <a:endParaRPr lang="fr-CA" sz="1300" kern="10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731644D1-EDD4-03EB-E311-B23AC35417F4}"/>
              </a:ext>
            </a:extLst>
          </p:cNvPr>
          <p:cNvSpPr txBox="1"/>
          <p:nvPr/>
        </p:nvSpPr>
        <p:spPr>
          <a:xfrm>
            <a:off x="271393" y="4026045"/>
            <a:ext cx="11550650" cy="2708434"/>
          </a:xfrm>
          <a:prstGeom prst="rect">
            <a:avLst/>
          </a:prstGeom>
          <a:noFill/>
        </p:spPr>
        <p:txBody>
          <a:bodyPr wrap="square">
            <a:spAutoFit/>
          </a:bodyPr>
          <a:lstStyle/>
          <a:p>
            <a:r>
              <a:rPr lang="fr-CA" sz="1300" b="1">
                <a:latin typeface="Times New Roman" panose="02020603050405020304" pitchFamily="18" charset="0"/>
                <a:cs typeface="Times New Roman" panose="02020603050405020304" pitchFamily="18" charset="0"/>
              </a:rPr>
              <a:t>INDICES STATISTIQUES SUR LA CONFIANCE</a:t>
            </a:r>
          </a:p>
          <a:p>
            <a:endParaRPr lang="fr-CA" sz="1300">
              <a:latin typeface="Times New Roman" panose="02020603050405020304" pitchFamily="18" charset="0"/>
              <a:cs typeface="Times New Roman" panose="02020603050405020304" pitchFamily="18" charset="0"/>
            </a:endParaRPr>
          </a:p>
          <a:p>
            <a:r>
              <a:rPr lang="fr-CA" sz="1300">
                <a:latin typeface="Times New Roman" panose="02020603050405020304" pitchFamily="18" charset="0"/>
                <a:cs typeface="Times New Roman" panose="02020603050405020304" pitchFamily="18" charset="0"/>
              </a:rPr>
              <a:t>Edelman, Baromètre de confiance Edelman 2024, Rapport canadien</a:t>
            </a:r>
          </a:p>
          <a:p>
            <a:endParaRPr lang="fr-CA" sz="1300">
              <a:latin typeface="Times New Roman" panose="02020603050405020304" pitchFamily="18" charset="0"/>
              <a:cs typeface="Times New Roman" panose="02020603050405020304" pitchFamily="18" charset="0"/>
            </a:endParaRPr>
          </a:p>
          <a:p>
            <a:r>
              <a:rPr lang="fr-CA" sz="1300">
                <a:latin typeface="Times New Roman" panose="02020603050405020304" pitchFamily="18" charset="0"/>
                <a:cs typeface="Times New Roman" panose="02020603050405020304" pitchFamily="18" charset="0"/>
              </a:rPr>
              <a:t>Edelman, Baromètre de confiance Edelman 2024, Rapport Québec</a:t>
            </a:r>
          </a:p>
          <a:p>
            <a:endParaRPr lang="fr-CA" sz="1300">
              <a:latin typeface="Times New Roman" panose="02020603050405020304" pitchFamily="18" charset="0"/>
              <a:cs typeface="Times New Roman" panose="02020603050405020304" pitchFamily="18" charset="0"/>
            </a:endParaRPr>
          </a:p>
          <a:p>
            <a:r>
              <a:rPr lang="fr-CA" sz="1300">
                <a:latin typeface="Times New Roman" panose="02020603050405020304" pitchFamily="18" charset="0"/>
                <a:cs typeface="Times New Roman" panose="02020603050405020304" pitchFamily="18" charset="0"/>
              </a:rPr>
              <a:t>Institut de la statistique du Québec, « Confiance généralisée », données de 2020.</a:t>
            </a:r>
          </a:p>
          <a:p>
            <a:endParaRPr lang="en-US" sz="1400" b="1">
              <a:latin typeface="Roboto"/>
              <a:ea typeface="Roboto"/>
              <a:cs typeface="Roboto"/>
            </a:endParaRPr>
          </a:p>
          <a:p>
            <a:r>
              <a:rPr lang="en-US" sz="1300">
                <a:latin typeface="Times New Roman" panose="02020603050405020304" pitchFamily="18" charset="0"/>
                <a:ea typeface="Roboto"/>
                <a:cs typeface="Times New Roman" panose="02020603050405020304" pitchFamily="18" charset="0"/>
              </a:rPr>
              <a:t>IWEPS, </a:t>
            </a:r>
            <a:r>
              <a:rPr lang="en-US" sz="1300" err="1">
                <a:latin typeface="Times New Roman" panose="02020603050405020304" pitchFamily="18" charset="0"/>
                <a:ea typeface="Roboto"/>
                <a:cs typeface="Times New Roman" panose="02020603050405020304" pitchFamily="18" charset="0"/>
              </a:rPr>
              <a:t>baromètre</a:t>
            </a:r>
            <a:r>
              <a:rPr lang="en-US" sz="1300">
                <a:latin typeface="Times New Roman" panose="02020603050405020304" pitchFamily="18" charset="0"/>
                <a:ea typeface="Roboto"/>
                <a:cs typeface="Times New Roman" panose="02020603050405020304" pitchFamily="18" charset="0"/>
              </a:rPr>
              <a:t> social de la </a:t>
            </a:r>
            <a:r>
              <a:rPr lang="en-US" sz="1300" err="1">
                <a:latin typeface="Times New Roman" panose="02020603050405020304" pitchFamily="18" charset="0"/>
                <a:ea typeface="Roboto"/>
                <a:cs typeface="Times New Roman" panose="02020603050405020304" pitchFamily="18" charset="0"/>
              </a:rPr>
              <a:t>Wallonie</a:t>
            </a:r>
            <a:r>
              <a:rPr lang="fr-FR" sz="1300">
                <a:latin typeface="Times New Roman" panose="02020603050405020304" pitchFamily="18" charset="0"/>
                <a:cs typeface="Times New Roman" panose="02020603050405020304" pitchFamily="18" charset="0"/>
              </a:rPr>
              <a:t>, « </a:t>
            </a:r>
            <a:r>
              <a:rPr lang="en-US" sz="1300" err="1">
                <a:latin typeface="Times New Roman" panose="02020603050405020304" pitchFamily="18" charset="0"/>
                <a:ea typeface="Roboto"/>
                <a:cs typeface="Times New Roman" panose="02020603050405020304" pitchFamily="18" charset="0"/>
              </a:rPr>
              <a:t>Confiance</a:t>
            </a:r>
            <a:r>
              <a:rPr lang="en-US" sz="1300">
                <a:latin typeface="Times New Roman" panose="02020603050405020304" pitchFamily="18" charset="0"/>
                <a:ea typeface="Roboto"/>
                <a:cs typeface="Times New Roman" panose="02020603050405020304" pitchFamily="18" charset="0"/>
              </a:rPr>
              <a:t> </a:t>
            </a:r>
            <a:r>
              <a:rPr lang="en-US" sz="1300" err="1">
                <a:latin typeface="Times New Roman" panose="02020603050405020304" pitchFamily="18" charset="0"/>
                <a:ea typeface="Roboto"/>
                <a:cs typeface="Times New Roman" panose="02020603050405020304" pitchFamily="18" charset="0"/>
              </a:rPr>
              <a:t>institutionnelle</a:t>
            </a:r>
            <a:r>
              <a:rPr lang="en-US" sz="1300">
                <a:latin typeface="Times New Roman" panose="02020603050405020304" pitchFamily="18" charset="0"/>
                <a:ea typeface="Roboto"/>
                <a:cs typeface="Times New Roman" panose="02020603050405020304" pitchFamily="18" charset="0"/>
              </a:rPr>
              <a:t> et dans les relations </a:t>
            </a:r>
            <a:r>
              <a:rPr lang="en-US" sz="1300" err="1">
                <a:latin typeface="Times New Roman" panose="02020603050405020304" pitchFamily="18" charset="0"/>
                <a:ea typeface="Roboto"/>
                <a:cs typeface="Times New Roman" panose="02020603050405020304" pitchFamily="18" charset="0"/>
              </a:rPr>
              <a:t>sociales</a:t>
            </a:r>
            <a:r>
              <a:rPr lang="en-US" sz="1300">
                <a:latin typeface="Times New Roman" panose="02020603050405020304" pitchFamily="18" charset="0"/>
                <a:ea typeface="Roboto"/>
                <a:cs typeface="Times New Roman" panose="02020603050405020304" pitchFamily="18" charset="0"/>
              </a:rPr>
              <a:t> en 2023 en % </a:t>
            </a:r>
            <a:r>
              <a:rPr lang="fr-CA" sz="1300">
                <a:latin typeface="Times New Roman" panose="02020603050405020304" pitchFamily="18" charset="0"/>
                <a:cs typeface="Times New Roman" panose="02020603050405020304" pitchFamily="18" charset="0"/>
              </a:rPr>
              <a:t>»</a:t>
            </a:r>
          </a:p>
          <a:p>
            <a:endParaRPr lang="fr-CA" sz="1300">
              <a:latin typeface="Times New Roman" panose="02020603050405020304" pitchFamily="18" charset="0"/>
              <a:cs typeface="Times New Roman" panose="02020603050405020304" pitchFamily="18" charset="0"/>
            </a:endParaRPr>
          </a:p>
          <a:p>
            <a:r>
              <a:rPr lang="en-US" sz="1300">
                <a:latin typeface="Times New Roman" panose="02020603050405020304" pitchFamily="18" charset="0"/>
                <a:cs typeface="Times New Roman" panose="02020603050405020304" pitchFamily="18" charset="0"/>
              </a:rPr>
              <a:t>OCDE, </a:t>
            </a:r>
            <a:r>
              <a:rPr lang="en-US" sz="1300" err="1">
                <a:latin typeface="Times New Roman" panose="02020603050405020304" pitchFamily="18" charset="0"/>
                <a:cs typeface="Times New Roman" panose="02020603050405020304" pitchFamily="18" charset="0"/>
              </a:rPr>
              <a:t>Enquête</a:t>
            </a:r>
            <a:r>
              <a:rPr lang="en-US" sz="1300">
                <a:latin typeface="Times New Roman" panose="02020603050405020304" pitchFamily="18" charset="0"/>
                <a:cs typeface="Times New Roman" panose="02020603050405020304" pitchFamily="18" charset="0"/>
              </a:rPr>
              <a:t> de </a:t>
            </a:r>
            <a:r>
              <a:rPr lang="en-US" sz="1300" err="1">
                <a:latin typeface="Times New Roman" panose="02020603050405020304" pitchFamily="18" charset="0"/>
                <a:cs typeface="Times New Roman" panose="02020603050405020304" pitchFamily="18" charset="0"/>
              </a:rPr>
              <a:t>l'OCDE</a:t>
            </a:r>
            <a:r>
              <a:rPr lang="en-US" sz="1300">
                <a:latin typeface="Times New Roman" panose="02020603050405020304" pitchFamily="18" charset="0"/>
                <a:cs typeface="Times New Roman" panose="02020603050405020304" pitchFamily="18" charset="0"/>
              </a:rPr>
              <a:t> sur les </a:t>
            </a:r>
            <a:r>
              <a:rPr lang="en-US" sz="1300" err="1">
                <a:latin typeface="Times New Roman" panose="02020603050405020304" pitchFamily="18" charset="0"/>
                <a:cs typeface="Times New Roman" panose="02020603050405020304" pitchFamily="18" charset="0"/>
              </a:rPr>
              <a:t>déterminants</a:t>
            </a:r>
            <a:r>
              <a:rPr lang="en-US" sz="1300">
                <a:latin typeface="Times New Roman" panose="02020603050405020304" pitchFamily="18" charset="0"/>
                <a:cs typeface="Times New Roman" panose="02020603050405020304" pitchFamily="18" charset="0"/>
              </a:rPr>
              <a:t> de la </a:t>
            </a:r>
            <a:r>
              <a:rPr lang="en-US" sz="1300" err="1">
                <a:latin typeface="Times New Roman" panose="02020603050405020304" pitchFamily="18" charset="0"/>
                <a:cs typeface="Times New Roman" panose="02020603050405020304" pitchFamily="18" charset="0"/>
              </a:rPr>
              <a:t>confiance</a:t>
            </a:r>
            <a:r>
              <a:rPr lang="en-US" sz="1300">
                <a:latin typeface="Times New Roman" panose="02020603050405020304" pitchFamily="18" charset="0"/>
                <a:cs typeface="Times New Roman" panose="02020603050405020304" pitchFamily="18" charset="0"/>
              </a:rPr>
              <a:t> dans les institutions </a:t>
            </a:r>
            <a:r>
              <a:rPr lang="en-US" sz="1300" err="1">
                <a:latin typeface="Times New Roman" panose="02020603050405020304" pitchFamily="18" charset="0"/>
                <a:cs typeface="Times New Roman" panose="02020603050405020304" pitchFamily="18" charset="0"/>
              </a:rPr>
              <a:t>publiques</a:t>
            </a:r>
            <a:r>
              <a:rPr lang="en-US" sz="1300">
                <a:latin typeface="Times New Roman" panose="02020603050405020304" pitchFamily="18" charset="0"/>
                <a:cs typeface="Times New Roman" panose="02020603050405020304" pitchFamily="18" charset="0"/>
              </a:rPr>
              <a:t> </a:t>
            </a:r>
            <a:r>
              <a:rPr lang="en-US" sz="1300" err="1">
                <a:latin typeface="Times New Roman" panose="02020603050405020304" pitchFamily="18" charset="0"/>
                <a:cs typeface="Times New Roman" panose="02020603050405020304" pitchFamily="18" charset="0"/>
              </a:rPr>
              <a:t>résultats</a:t>
            </a:r>
            <a:r>
              <a:rPr lang="en-US" sz="1300">
                <a:latin typeface="Times New Roman" panose="02020603050405020304" pitchFamily="18" charset="0"/>
                <a:cs typeface="Times New Roman" panose="02020603050405020304" pitchFamily="18" charset="0"/>
              </a:rPr>
              <a:t> 2024 – Notes pays : Belgique / Canada</a:t>
            </a:r>
            <a:endParaRPr lang="fr-CA" sz="1300" kern="1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CA" sz="1300">
              <a:latin typeface="Times New Roman" panose="02020603050405020304" pitchFamily="18" charset="0"/>
              <a:cs typeface="Times New Roman" panose="02020603050405020304" pitchFamily="18" charset="0"/>
            </a:endParaRPr>
          </a:p>
          <a:p>
            <a:r>
              <a:rPr lang="fr-CA" sz="1300">
                <a:latin typeface="Times New Roman" panose="02020603050405020304" pitchFamily="18" charset="0"/>
                <a:cs typeface="Times New Roman" panose="02020603050405020304" pitchFamily="18" charset="0"/>
              </a:rPr>
              <a:t>Statistique Canada, « La confiance à l'égard des institutions et des médias », 2023 (13 février 2024).</a:t>
            </a:r>
          </a:p>
        </p:txBody>
      </p:sp>
    </p:spTree>
    <p:extLst>
      <p:ext uri="{BB962C8B-B14F-4D97-AF65-F5344CB8AC3E}">
        <p14:creationId xmlns:p14="http://schemas.microsoft.com/office/powerpoint/2010/main" val="74986076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BE5379-881F-87B2-6C82-07DB572D14D9}"/>
              </a:ext>
            </a:extLst>
          </p:cNvPr>
          <p:cNvSpPr txBox="1"/>
          <p:nvPr/>
        </p:nvSpPr>
        <p:spPr>
          <a:xfrm>
            <a:off x="114300" y="122416"/>
            <a:ext cx="11963400" cy="5001369"/>
          </a:xfrm>
          <a:prstGeom prst="rect">
            <a:avLst/>
          </a:prstGeom>
          <a:noFill/>
        </p:spPr>
        <p:txBody>
          <a:bodyPr wrap="square" lIns="91440" tIns="45720" rIns="91440" bIns="45720" anchor="t">
            <a:spAutoFit/>
          </a:bodyPr>
          <a:lstStyle/>
          <a:p>
            <a:pPr algn="just">
              <a:spcBef>
                <a:spcPts val="1200"/>
              </a:spcBef>
              <a:spcAft>
                <a:spcPts val="800"/>
              </a:spcAft>
            </a:pPr>
            <a:r>
              <a:rPr lang="fr-CA" sz="1300" b="1" kern="100" cap="small" dirty="0">
                <a:latin typeface="Times New Roman"/>
                <a:ea typeface="Times New Roman" panose="02020603050405020304" pitchFamily="18" charset="0"/>
                <a:cs typeface="Times New Roman"/>
              </a:rPr>
              <a:t>Littérature</a:t>
            </a:r>
          </a:p>
          <a:p>
            <a:pPr algn="just">
              <a:spcBef>
                <a:spcPts val="1200"/>
              </a:spcBef>
              <a:spcAft>
                <a:spcPts val="800"/>
              </a:spcAft>
            </a:pPr>
            <a:r>
              <a:rPr lang="fr-CA" sz="1300" kern="100" cap="small" dirty="0">
                <a:effectLst/>
                <a:latin typeface="Times New Roman"/>
                <a:ea typeface="Times New Roman" panose="02020603050405020304" pitchFamily="18" charset="0"/>
                <a:cs typeface="Times New Roman"/>
              </a:rPr>
              <a:t>C</a:t>
            </a:r>
            <a:r>
              <a:rPr lang="fr-CA" sz="1300" kern="100" dirty="0">
                <a:effectLst/>
                <a:latin typeface="Times New Roman"/>
                <a:ea typeface="Times New Roman" panose="02020603050405020304" pitchFamily="18" charset="0"/>
                <a:cs typeface="Times New Roman"/>
              </a:rPr>
              <a:t>haplin, Ann, </a:t>
            </a:r>
            <a:r>
              <a:rPr lang="fr-CA" sz="1300" i="1" kern="100" dirty="0">
                <a:effectLst/>
                <a:latin typeface="Times New Roman"/>
                <a:ea typeface="Times New Roman" panose="02020603050405020304" pitchFamily="18" charset="0"/>
                <a:cs typeface="Times New Roman"/>
              </a:rPr>
              <a:t>Officers of </a:t>
            </a:r>
            <a:r>
              <a:rPr lang="fr-CA" sz="1300" i="1" kern="100" dirty="0" err="1">
                <a:effectLst/>
                <a:latin typeface="Times New Roman"/>
                <a:ea typeface="Times New Roman" panose="02020603050405020304" pitchFamily="18" charset="0"/>
                <a:cs typeface="Times New Roman"/>
              </a:rPr>
              <a:t>Parliament</a:t>
            </a:r>
            <a:r>
              <a:rPr lang="fr-CA" sz="1300" i="1" kern="100" dirty="0">
                <a:effectLst/>
                <a:latin typeface="Times New Roman"/>
                <a:ea typeface="Times New Roman" panose="02020603050405020304" pitchFamily="18" charset="0"/>
                <a:cs typeface="Times New Roman"/>
              </a:rPr>
              <a:t>: </a:t>
            </a:r>
            <a:r>
              <a:rPr lang="fr-CA" sz="1300" i="1" kern="100" dirty="0" err="1">
                <a:effectLst/>
                <a:latin typeface="Times New Roman"/>
                <a:ea typeface="Times New Roman" panose="02020603050405020304" pitchFamily="18" charset="0"/>
                <a:cs typeface="Times New Roman"/>
              </a:rPr>
              <a:t>Accountability</a:t>
            </a:r>
            <a:r>
              <a:rPr lang="fr-CA" sz="1300" i="1" kern="100" dirty="0">
                <a:effectLst/>
                <a:latin typeface="Times New Roman"/>
                <a:ea typeface="Times New Roman" panose="02020603050405020304" pitchFamily="18" charset="0"/>
                <a:cs typeface="Times New Roman"/>
              </a:rPr>
              <a:t>, Virtue and Constitution</a:t>
            </a:r>
            <a:r>
              <a:rPr lang="fr-CA" sz="1300" kern="100" dirty="0">
                <a:effectLst/>
                <a:latin typeface="Times New Roman"/>
                <a:ea typeface="Times New Roman" panose="02020603050405020304" pitchFamily="18" charset="0"/>
                <a:cs typeface="Times New Roman"/>
              </a:rPr>
              <a:t>, mémoire de maîtrise en droit, Université d’Ottawa, 2009.</a:t>
            </a:r>
          </a:p>
          <a:p>
            <a:pPr algn="just">
              <a:spcBef>
                <a:spcPts val="1200"/>
              </a:spcBef>
              <a:spcAft>
                <a:spcPts val="800"/>
              </a:spcAft>
            </a:pPr>
            <a:r>
              <a:rPr lang="fr-CA" sz="1300" kern="100" cap="small" dirty="0">
                <a:latin typeface="Times New Roman"/>
                <a:ea typeface="+mn-lt"/>
                <a:cs typeface="+mn-lt"/>
              </a:rPr>
              <a:t>El </a:t>
            </a:r>
            <a:r>
              <a:rPr lang="fr-CA" sz="1300" kern="100" cap="small" dirty="0" err="1">
                <a:latin typeface="Times New Roman"/>
                <a:ea typeface="+mn-lt"/>
                <a:cs typeface="+mn-lt"/>
              </a:rPr>
              <a:t>Berhoumi</a:t>
            </a:r>
            <a:r>
              <a:rPr lang="fr-CA" sz="1300" kern="100" dirty="0">
                <a:latin typeface="Times New Roman"/>
                <a:ea typeface="+mn-lt"/>
                <a:cs typeface="+mn-lt"/>
              </a:rPr>
              <a:t>, M. et </a:t>
            </a:r>
            <a:r>
              <a:rPr lang="fr-CA" sz="1300" kern="100" cap="small" dirty="0">
                <a:latin typeface="Times New Roman"/>
                <a:ea typeface="+mn-lt"/>
                <a:cs typeface="+mn-lt"/>
              </a:rPr>
              <a:t>Romainville</a:t>
            </a:r>
            <a:r>
              <a:rPr lang="fr-CA" sz="1300" kern="100" dirty="0">
                <a:latin typeface="Times New Roman"/>
                <a:ea typeface="+mn-lt"/>
                <a:cs typeface="+mn-lt"/>
              </a:rPr>
              <a:t>, C., « Chapitre 24. - Les incompatibilités » in </a:t>
            </a:r>
            <a:r>
              <a:rPr lang="fr-CA" sz="1300" kern="100" dirty="0" err="1">
                <a:latin typeface="Times New Roman"/>
                <a:ea typeface="+mn-lt"/>
                <a:cs typeface="+mn-lt"/>
              </a:rPr>
              <a:t>Bouhon</a:t>
            </a:r>
            <a:r>
              <a:rPr lang="fr-CA" sz="1300" kern="100" dirty="0">
                <a:latin typeface="Times New Roman"/>
                <a:ea typeface="+mn-lt"/>
                <a:cs typeface="+mn-lt"/>
              </a:rPr>
              <a:t>, Fr. et </a:t>
            </a:r>
            <a:r>
              <a:rPr lang="fr-CA" sz="1300" kern="100" dirty="0" err="1">
                <a:latin typeface="Times New Roman"/>
                <a:ea typeface="+mn-lt"/>
                <a:cs typeface="+mn-lt"/>
              </a:rPr>
              <a:t>Reuchamps</a:t>
            </a:r>
            <a:r>
              <a:rPr lang="fr-CA" sz="1300" kern="100" dirty="0">
                <a:latin typeface="Times New Roman"/>
                <a:ea typeface="+mn-lt"/>
                <a:cs typeface="+mn-lt"/>
              </a:rPr>
              <a:t>, M. (</a:t>
            </a:r>
            <a:r>
              <a:rPr lang="fr-CA" sz="1300" kern="100" dirty="0" err="1">
                <a:latin typeface="Times New Roman"/>
                <a:ea typeface="+mn-lt"/>
                <a:cs typeface="+mn-lt"/>
              </a:rPr>
              <a:t>dir</a:t>
            </a:r>
            <a:r>
              <a:rPr lang="fr-CA" sz="1300" kern="100" dirty="0">
                <a:latin typeface="Times New Roman"/>
                <a:ea typeface="+mn-lt"/>
                <a:cs typeface="+mn-lt"/>
              </a:rPr>
              <a:t>.), </a:t>
            </a:r>
            <a:r>
              <a:rPr lang="fr-CA" sz="1300" i="1" kern="100" dirty="0">
                <a:latin typeface="Times New Roman"/>
                <a:ea typeface="+mn-lt"/>
                <a:cs typeface="+mn-lt"/>
              </a:rPr>
              <a:t>Les systèmes électoraux de la Belgique</a:t>
            </a:r>
            <a:r>
              <a:rPr lang="fr-CA" sz="1300" kern="100" dirty="0">
                <a:latin typeface="Times New Roman"/>
                <a:ea typeface="+mn-lt"/>
                <a:cs typeface="+mn-lt"/>
              </a:rPr>
              <a:t>, 3</a:t>
            </a:r>
            <a:r>
              <a:rPr lang="fr-CA" sz="1300" kern="100" baseline="30000" dirty="0">
                <a:latin typeface="Times New Roman"/>
                <a:ea typeface="+mn-lt"/>
                <a:cs typeface="+mn-lt"/>
              </a:rPr>
              <a:t>e</a:t>
            </a:r>
            <a:r>
              <a:rPr lang="fr-CA" sz="1300" kern="100" dirty="0">
                <a:latin typeface="Times New Roman"/>
                <a:ea typeface="+mn-lt"/>
                <a:cs typeface="+mn-lt"/>
              </a:rPr>
              <a:t> édition, Bruxelles, Larcier-</a:t>
            </a:r>
            <a:r>
              <a:rPr lang="fr-CA" sz="1300" kern="100" dirty="0" err="1">
                <a:latin typeface="Times New Roman"/>
                <a:ea typeface="+mn-lt"/>
                <a:cs typeface="+mn-lt"/>
              </a:rPr>
              <a:t>Intersentia</a:t>
            </a:r>
            <a:r>
              <a:rPr lang="fr-CA" sz="1300" kern="100" dirty="0">
                <a:latin typeface="Times New Roman"/>
                <a:ea typeface="+mn-lt"/>
                <a:cs typeface="+mn-lt"/>
              </a:rPr>
              <a:t>, 2024, p. 649-677</a:t>
            </a:r>
            <a:endParaRPr lang="fr-CA" sz="1300" dirty="0">
              <a:latin typeface="Times New Roman"/>
              <a:cs typeface="Times New Roman"/>
            </a:endParaRPr>
          </a:p>
          <a:p>
            <a:pPr algn="just">
              <a:spcBef>
                <a:spcPts val="1200"/>
              </a:spcBef>
              <a:spcAft>
                <a:spcPts val="800"/>
              </a:spcAft>
            </a:pPr>
            <a:r>
              <a:rPr lang="fr-CA" sz="1300" kern="100" dirty="0">
                <a:effectLst/>
                <a:latin typeface="Times New Roman"/>
                <a:ea typeface="Aptos" panose="020B0004020202020204" pitchFamily="34" charset="0"/>
                <a:cs typeface="Times New Roman"/>
              </a:rPr>
              <a:t>« Double mandat », Encyclopédie du parlementarisme québécois, Assemblée nationale du Québec, 12 janvier 2016.</a:t>
            </a:r>
          </a:p>
          <a:p>
            <a:pPr algn="just">
              <a:spcBef>
                <a:spcPts val="1200"/>
              </a:spcBef>
              <a:spcAft>
                <a:spcPts val="800"/>
              </a:spcAft>
            </a:pPr>
            <a:r>
              <a:rPr lang="fr-CA" sz="1300" kern="100" dirty="0">
                <a:effectLst/>
                <a:latin typeface="Times New Roman"/>
                <a:ea typeface="Aptos" panose="020B0004020202020204" pitchFamily="34" charset="0"/>
                <a:cs typeface="Times New Roman"/>
              </a:rPr>
              <a:t>Lacroix, André (</a:t>
            </a:r>
            <a:r>
              <a:rPr lang="fr-CA" sz="1300" kern="100" dirty="0" err="1">
                <a:effectLst/>
                <a:latin typeface="Times New Roman"/>
                <a:ea typeface="Aptos" panose="020B0004020202020204" pitchFamily="34" charset="0"/>
                <a:cs typeface="Times New Roman"/>
              </a:rPr>
              <a:t>dir</a:t>
            </a:r>
            <a:r>
              <a:rPr lang="fr-CA" sz="1300" kern="100" dirty="0">
                <a:effectLst/>
                <a:latin typeface="Times New Roman"/>
                <a:ea typeface="Aptos" panose="020B0004020202020204" pitchFamily="34" charset="0"/>
                <a:cs typeface="Times New Roman"/>
              </a:rPr>
              <a:t>.),</a:t>
            </a:r>
            <a:r>
              <a:rPr lang="fr-CA" sz="1300" kern="100" dirty="0">
                <a:effectLst/>
                <a:latin typeface="Times New Roman"/>
                <a:ea typeface="Times New Roman" panose="02020603050405020304" pitchFamily="18" charset="0"/>
                <a:cs typeface="Times New Roman"/>
              </a:rPr>
              <a:t> </a:t>
            </a:r>
            <a:r>
              <a:rPr lang="fr-CA" sz="1300" i="1" kern="100" dirty="0">
                <a:effectLst/>
                <a:latin typeface="Times New Roman"/>
                <a:ea typeface="Times New Roman" panose="02020603050405020304" pitchFamily="18" charset="0"/>
                <a:cs typeface="Times New Roman"/>
              </a:rPr>
              <a:t>Éthique et intégrité du service public</a:t>
            </a:r>
            <a:r>
              <a:rPr lang="fr-CA" sz="1300" kern="100" dirty="0">
                <a:effectLst/>
                <a:latin typeface="Times New Roman"/>
                <a:ea typeface="Times New Roman" panose="02020603050405020304" pitchFamily="18" charset="0"/>
                <a:cs typeface="Times New Roman"/>
              </a:rPr>
              <a:t>, Québec, Presses de l’Université du Québec, 2022.</a:t>
            </a:r>
          </a:p>
          <a:p>
            <a:pPr algn="just">
              <a:spcBef>
                <a:spcPts val="1200"/>
              </a:spcBef>
              <a:spcAft>
                <a:spcPts val="800"/>
              </a:spcAft>
            </a:pPr>
            <a:r>
              <a:rPr lang="fr-CA" sz="1300" kern="100" dirty="0">
                <a:effectLst/>
                <a:latin typeface="Times New Roman"/>
                <a:ea typeface="Aptos" panose="020B0004020202020204" pitchFamily="34" charset="0"/>
                <a:cs typeface="Times New Roman"/>
              </a:rPr>
              <a:t>Lévesque, Pascal et Caroline Le Breton-Prévost</a:t>
            </a:r>
            <a:r>
              <a:rPr lang="fr-CA" sz="1300" kern="100" dirty="0">
                <a:effectLst/>
                <a:latin typeface="Times New Roman"/>
                <a:ea typeface="Times New Roman" panose="02020603050405020304" pitchFamily="18" charset="0"/>
                <a:cs typeface="Times New Roman"/>
              </a:rPr>
              <a:t>, « Tour d’horizon de l’encadrement juridique en matière d’intégrité publique », dans Barreau du Québec, Service de la formation continue, </a:t>
            </a:r>
            <a:r>
              <a:rPr lang="fr-CA" sz="1300" i="1" kern="100" dirty="0">
                <a:effectLst/>
                <a:latin typeface="Times New Roman"/>
                <a:ea typeface="Times New Roman" panose="02020603050405020304" pitchFamily="18" charset="0"/>
                <a:cs typeface="Times New Roman"/>
              </a:rPr>
              <a:t>Développements récents en matière d’intégrité publique</a:t>
            </a:r>
            <a:r>
              <a:rPr lang="fr-CA" sz="1300" kern="100" dirty="0">
                <a:effectLst/>
                <a:latin typeface="Times New Roman"/>
                <a:ea typeface="Times New Roman" panose="02020603050405020304" pitchFamily="18" charset="0"/>
                <a:cs typeface="Times New Roman"/>
              </a:rPr>
              <a:t> (2023), vol. 529, Montréal, Yvon Blais, 2023.</a:t>
            </a:r>
          </a:p>
          <a:p>
            <a:pPr algn="just">
              <a:spcBef>
                <a:spcPts val="1200"/>
              </a:spcBef>
              <a:spcAft>
                <a:spcPts val="800"/>
              </a:spcAft>
            </a:pPr>
            <a:r>
              <a:rPr lang="fr-CA" sz="1300" kern="100" dirty="0">
                <a:solidFill>
                  <a:srgbClr val="000000"/>
                </a:solidFill>
                <a:effectLst/>
                <a:latin typeface="Times New Roman"/>
                <a:ea typeface="Aptos" panose="020B0004020202020204" pitchFamily="34" charset="0"/>
                <a:cs typeface="Times New Roman"/>
              </a:rPr>
              <a:t>OCDE, </a:t>
            </a:r>
            <a:r>
              <a:rPr lang="fr-CA" sz="1300" i="1" kern="100" dirty="0">
                <a:solidFill>
                  <a:srgbClr val="000000"/>
                </a:solidFill>
                <a:effectLst/>
                <a:latin typeface="Times New Roman"/>
                <a:ea typeface="Aptos" panose="020B0004020202020204" pitchFamily="34" charset="0"/>
                <a:cs typeface="Times New Roman"/>
              </a:rPr>
              <a:t>Recommandation de l’OCDE sur l’intégrité publique</a:t>
            </a:r>
            <a:r>
              <a:rPr lang="fr-CA" sz="1300" kern="100" dirty="0">
                <a:solidFill>
                  <a:srgbClr val="000000"/>
                </a:solidFill>
                <a:effectLst/>
                <a:latin typeface="Times New Roman"/>
                <a:ea typeface="Aptos" panose="020B0004020202020204" pitchFamily="34" charset="0"/>
                <a:cs typeface="Times New Roman"/>
              </a:rPr>
              <a:t>, en ligne : &lt;</a:t>
            </a:r>
            <a:r>
              <a:rPr lang="fr-CA" sz="1300" b="1" u="sng" kern="100" dirty="0">
                <a:solidFill>
                  <a:srgbClr val="0000FF"/>
                </a:solidFill>
                <a:effectLst/>
                <a:latin typeface="Times New Roman"/>
                <a:ea typeface="Aptos" panose="020B0004020202020204" pitchFamily="34" charset="0"/>
                <a:cs typeface="Times New Roman"/>
                <a:hlinkClick r:id="rId2"/>
              </a:rPr>
              <a:t>https://www.oecd.org/fr/gov/ethique/recommandation-integrite-publique/</a:t>
            </a:r>
            <a:r>
              <a:rPr lang="fr-CA" sz="1300" b="1" u="sng" kern="100" dirty="0">
                <a:solidFill>
                  <a:srgbClr val="0000FF"/>
                </a:solidFill>
                <a:effectLst/>
                <a:latin typeface="Times New Roman"/>
                <a:ea typeface="Aptos" panose="020B0004020202020204" pitchFamily="34" charset="0"/>
                <a:cs typeface="Times New Roman"/>
              </a:rPr>
              <a:t>&gt;.</a:t>
            </a:r>
          </a:p>
          <a:p>
            <a:pPr algn="just">
              <a:spcBef>
                <a:spcPts val="1200"/>
              </a:spcBef>
              <a:spcAft>
                <a:spcPts val="800"/>
              </a:spcAft>
            </a:pPr>
            <a:r>
              <a:rPr lang="fr-CA" sz="1300" kern="100" dirty="0">
                <a:effectLst/>
                <a:latin typeface="Times New Roman"/>
                <a:ea typeface="Aptos" panose="020B0004020202020204" pitchFamily="34" charset="0"/>
                <a:cs typeface="Times New Roman"/>
              </a:rPr>
              <a:t>Rosanvallon, P</a:t>
            </a:r>
            <a:r>
              <a:rPr lang="fr-CA" sz="1300" kern="100" dirty="0">
                <a:effectLst/>
                <a:latin typeface="Times New Roman"/>
                <a:ea typeface="Times New Roman" panose="02020603050405020304" pitchFamily="18" charset="0"/>
                <a:cs typeface="Times New Roman"/>
              </a:rPr>
              <a:t>ierre, </a:t>
            </a:r>
            <a:r>
              <a:rPr lang="fr-CA" sz="1300" i="1" kern="100" dirty="0">
                <a:effectLst/>
                <a:latin typeface="Times New Roman"/>
                <a:ea typeface="Times New Roman" panose="02020603050405020304" pitchFamily="18" charset="0"/>
                <a:cs typeface="Times New Roman"/>
              </a:rPr>
              <a:t>Le bon gouvernement</a:t>
            </a:r>
            <a:r>
              <a:rPr lang="fr-CA" sz="1300" kern="100" dirty="0">
                <a:effectLst/>
                <a:latin typeface="Times New Roman"/>
                <a:ea typeface="Times New Roman" panose="02020603050405020304" pitchFamily="18" charset="0"/>
                <a:cs typeface="Times New Roman"/>
              </a:rPr>
              <a:t>, Paris, Éditions du Seuil, 2015.</a:t>
            </a:r>
          </a:p>
          <a:p>
            <a:pPr algn="just">
              <a:spcBef>
                <a:spcPts val="1200"/>
              </a:spcBef>
              <a:spcAft>
                <a:spcPts val="800"/>
              </a:spcAft>
            </a:pPr>
            <a:r>
              <a:rPr lang="en-CA" sz="1300" kern="100" dirty="0">
                <a:effectLst/>
                <a:latin typeface="Times New Roman"/>
                <a:ea typeface="Aptos" panose="020B0004020202020204" pitchFamily="34" charset="0"/>
                <a:cs typeface="Times New Roman"/>
              </a:rPr>
              <a:t>Stedman, Ian, </a:t>
            </a:r>
            <a:r>
              <a:rPr lang="en-CA" sz="1300" i="1" kern="100" dirty="0">
                <a:effectLst/>
                <a:latin typeface="Times New Roman"/>
                <a:ea typeface="Aptos" panose="020B0004020202020204" pitchFamily="34" charset="0"/>
                <a:cs typeface="Times New Roman"/>
              </a:rPr>
              <a:t>Resisting Obsolescence: A Comprehensive Study of Canada’s Conflict of Interest and Ethics Commissioner and the Office’s Efforts to Innovate while Strategically Asserting Greater Independence</a:t>
            </a:r>
            <a:r>
              <a:rPr lang="en-CA" sz="1300" kern="100" dirty="0">
                <a:effectLst/>
                <a:latin typeface="Times New Roman"/>
                <a:ea typeface="Aptos" panose="020B0004020202020204" pitchFamily="34" charset="0"/>
                <a:cs typeface="Times New Roman"/>
              </a:rPr>
              <a:t>, </a:t>
            </a:r>
            <a:r>
              <a:rPr lang="en-CA" sz="1300" kern="100" dirty="0" err="1">
                <a:latin typeface="Times New Roman"/>
                <a:ea typeface="Aptos" panose="020B0004020202020204" pitchFamily="34" charset="0"/>
                <a:cs typeface="Times New Roman"/>
              </a:rPr>
              <a:t>t</a:t>
            </a:r>
            <a:r>
              <a:rPr lang="en-CA" sz="1300" kern="100" dirty="0" err="1">
                <a:effectLst/>
                <a:latin typeface="Times New Roman"/>
                <a:ea typeface="Aptos" panose="020B0004020202020204" pitchFamily="34" charset="0"/>
                <a:cs typeface="Times New Roman"/>
              </a:rPr>
              <a:t>hèse</a:t>
            </a:r>
            <a:r>
              <a:rPr lang="en-CA" sz="1300" kern="100" dirty="0">
                <a:effectLst/>
                <a:latin typeface="Times New Roman"/>
                <a:ea typeface="Aptos" panose="020B0004020202020204" pitchFamily="34" charset="0"/>
                <a:cs typeface="Times New Roman"/>
              </a:rPr>
              <a:t> de </a:t>
            </a:r>
            <a:r>
              <a:rPr lang="en-CA" sz="1300" kern="100" dirty="0" err="1">
                <a:effectLst/>
                <a:latin typeface="Times New Roman"/>
                <a:ea typeface="Aptos" panose="020B0004020202020204" pitchFamily="34" charset="0"/>
                <a:cs typeface="Times New Roman"/>
              </a:rPr>
              <a:t>doctorat</a:t>
            </a:r>
            <a:r>
              <a:rPr lang="en-CA" sz="1300" kern="100" dirty="0">
                <a:effectLst/>
                <a:latin typeface="Times New Roman"/>
                <a:ea typeface="Aptos" panose="020B0004020202020204" pitchFamily="34" charset="0"/>
                <a:cs typeface="Times New Roman"/>
              </a:rPr>
              <a:t> </a:t>
            </a:r>
            <a:r>
              <a:rPr lang="en-CA" sz="1300" kern="100" dirty="0" err="1">
                <a:effectLst/>
                <a:latin typeface="Times New Roman"/>
                <a:ea typeface="Aptos" panose="020B0004020202020204" pitchFamily="34" charset="0"/>
                <a:cs typeface="Times New Roman"/>
              </a:rPr>
              <a:t>en</a:t>
            </a:r>
            <a:r>
              <a:rPr lang="en-CA" sz="1300" kern="100" dirty="0">
                <a:effectLst/>
                <a:latin typeface="Times New Roman"/>
                <a:ea typeface="Aptos" panose="020B0004020202020204" pitchFamily="34" charset="0"/>
                <a:cs typeface="Times New Roman"/>
              </a:rPr>
              <a:t> droit, Toronto, York University, 2020.</a:t>
            </a:r>
          </a:p>
          <a:p>
            <a:pPr algn="just">
              <a:spcBef>
                <a:spcPts val="1200"/>
              </a:spcBef>
              <a:spcAft>
                <a:spcPts val="800"/>
              </a:spcAft>
            </a:pPr>
            <a:r>
              <a:rPr lang="en-CA" sz="1300" kern="100" dirty="0">
                <a:effectLst/>
                <a:latin typeface="Times New Roman"/>
                <a:ea typeface="Aptos" panose="020B0004020202020204" pitchFamily="34" charset="0"/>
                <a:cs typeface="Times New Roman"/>
              </a:rPr>
              <a:t>Thomas, Paul G., « The past, present and future of officers of Parliament », (2003) 46:3 Canadian Public Administration 287.</a:t>
            </a:r>
            <a:endParaRPr lang="fr-CA" sz="1300" kern="100" dirty="0">
              <a:effectLst/>
              <a:latin typeface="Times New Roman"/>
              <a:ea typeface="Aptos" panose="020B0004020202020204" pitchFamily="34" charset="0"/>
              <a:cs typeface="Times New Roman"/>
            </a:endParaRPr>
          </a:p>
        </p:txBody>
      </p:sp>
    </p:spTree>
    <p:extLst>
      <p:ext uri="{BB962C8B-B14F-4D97-AF65-F5344CB8AC3E}">
        <p14:creationId xmlns:p14="http://schemas.microsoft.com/office/powerpoint/2010/main" val="19834549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Rectangle 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13C77502-A540-4F9D-F430-B86E81C9EE9F}"/>
              </a:ext>
            </a:extLst>
          </p:cNvPr>
          <p:cNvSpPr txBox="1"/>
          <p:nvPr/>
        </p:nvSpPr>
        <p:spPr>
          <a:xfrm>
            <a:off x="841248" y="3337269"/>
            <a:ext cx="10509504" cy="2905686"/>
          </a:xfrm>
          <a:prstGeom prst="rect">
            <a:avLst/>
          </a:prstGeom>
        </p:spPr>
        <p:txBody>
          <a:bodyPr vert="horz" lIns="91440" tIns="45720" rIns="91440" bIns="45720" rtlCol="0" anchor="t">
            <a:normAutofit/>
          </a:bodyPr>
          <a:lstStyle/>
          <a:p>
            <a:pPr>
              <a:lnSpc>
                <a:spcPct val="110000"/>
              </a:lnSpc>
              <a:spcAft>
                <a:spcPts val="600"/>
              </a:spcAft>
            </a:pPr>
            <a:r>
              <a:rPr lang="en-US" sz="4000" b="1"/>
              <a:t>La </a:t>
            </a:r>
            <a:r>
              <a:rPr lang="en-US" sz="4000" b="1" err="1"/>
              <a:t>confiance</a:t>
            </a:r>
            <a:endParaRPr lang="en-US" sz="3600" b="1"/>
          </a:p>
        </p:txBody>
      </p:sp>
      <p:sp>
        <p:nvSpPr>
          <p:cNvPr id="3" name="ZoneTexte 6">
            <a:extLst>
              <a:ext uri="{FF2B5EF4-FFF2-40B4-BE49-F238E27FC236}">
                <a16:creationId xmlns:a16="http://schemas.microsoft.com/office/drawing/2014/main" id="{820A6F6A-3C26-A62C-9854-641CFDB9E241}"/>
              </a:ext>
            </a:extLst>
          </p:cNvPr>
          <p:cNvSpPr txBox="1"/>
          <p:nvPr/>
        </p:nvSpPr>
        <p:spPr>
          <a:xfrm>
            <a:off x="5461228" y="3425232"/>
            <a:ext cx="6266589" cy="1754326"/>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CA" dirty="0"/>
              <a:t>« La confiance politique </a:t>
            </a:r>
            <a:r>
              <a:rPr lang="fr-CA" dirty="0">
                <a:ea typeface="+mn-lt"/>
                <a:cs typeface="+mn-lt"/>
              </a:rPr>
              <a:t>est la </a:t>
            </a:r>
            <a:r>
              <a:rPr lang="fr-BE" dirty="0">
                <a:ea typeface="+mn-lt"/>
                <a:cs typeface="+mn-lt"/>
              </a:rPr>
              <a:t>croyance générale en la capacité de performance des institutions politiques et/ou la croyance en la motivation bienveillante et en la capacité de performance des titulaires de fonction ».</a:t>
            </a:r>
            <a:endParaRPr lang="fr-FR" dirty="0"/>
          </a:p>
          <a:p>
            <a:pPr algn="just"/>
            <a:r>
              <a:rPr lang="fr-CA"/>
              <a:t>.</a:t>
            </a:r>
          </a:p>
          <a:p>
            <a:endParaRPr lang="fr-CA"/>
          </a:p>
        </p:txBody>
      </p:sp>
    </p:spTree>
    <p:extLst>
      <p:ext uri="{BB962C8B-B14F-4D97-AF65-F5344CB8AC3E}">
        <p14:creationId xmlns:p14="http://schemas.microsoft.com/office/powerpoint/2010/main" val="202554115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1A97AB-035C-6393-80A3-76C48D2A8237}"/>
              </a:ext>
            </a:extLst>
          </p:cNvPr>
          <p:cNvSpPr txBox="1"/>
          <p:nvPr/>
        </p:nvSpPr>
        <p:spPr>
          <a:xfrm>
            <a:off x="114300" y="204893"/>
            <a:ext cx="11963400" cy="2575064"/>
          </a:xfrm>
          <a:prstGeom prst="rect">
            <a:avLst/>
          </a:prstGeom>
          <a:noFill/>
        </p:spPr>
        <p:txBody>
          <a:bodyPr wrap="square">
            <a:spAutoFit/>
          </a:bodyPr>
          <a:lstStyle/>
          <a:p>
            <a:pPr algn="just">
              <a:spcBef>
                <a:spcPts val="1200"/>
              </a:spcBef>
              <a:spcAft>
                <a:spcPts val="800"/>
              </a:spcAft>
            </a:pPr>
            <a:r>
              <a:rPr lang="fr-CA" sz="1300" b="1" kern="100" cap="small">
                <a:latin typeface="Times New Roman" panose="02020603050405020304" pitchFamily="18" charset="0"/>
                <a:ea typeface="Times New Roman" panose="02020603050405020304" pitchFamily="18" charset="0"/>
                <a:cs typeface="Times New Roman" panose="02020603050405020304" pitchFamily="18" charset="0"/>
              </a:rPr>
              <a:t>Articles de médias et chroniques </a:t>
            </a:r>
          </a:p>
          <a:p>
            <a:pPr algn="just">
              <a:spcBef>
                <a:spcPts val="1200"/>
              </a:spcBef>
              <a:spcAft>
                <a:spcPts val="800"/>
              </a:spcAft>
            </a:pPr>
            <a:r>
              <a:rPr lang="fr-CA" sz="1300" kern="100">
                <a:effectLst/>
                <a:latin typeface="Times New Roman" panose="02020603050405020304" pitchFamily="18" charset="0"/>
                <a:ea typeface="Aptos" panose="020B0004020202020204" pitchFamily="34" charset="0"/>
                <a:cs typeface="Times New Roman" panose="02020603050405020304" pitchFamily="18" charset="0"/>
              </a:rPr>
              <a:t>Bergeron, P</a:t>
            </a:r>
            <a:r>
              <a:rPr lang="fr-CA" sz="1300" kern="100">
                <a:latin typeface="Times New Roman" panose="02020603050405020304" pitchFamily="18" charset="0"/>
                <a:ea typeface="Aptos" panose="020B0004020202020204" pitchFamily="34" charset="0"/>
                <a:cs typeface="Times New Roman" panose="02020603050405020304" pitchFamily="18" charset="0"/>
              </a:rPr>
              <a:t>atrice, « Le Barreau refuse de se prononcer sur la situation du député Guillaume Cliche-Rivard », </a:t>
            </a:r>
            <a:r>
              <a:rPr lang="fr-CA" sz="1300" i="1" kern="100">
                <a:latin typeface="Times New Roman" panose="02020603050405020304" pitchFamily="18" charset="0"/>
                <a:ea typeface="Aptos" panose="020B0004020202020204" pitchFamily="34" charset="0"/>
                <a:cs typeface="Times New Roman" panose="02020603050405020304" pitchFamily="18" charset="0"/>
              </a:rPr>
              <a:t>La Presse canadienne</a:t>
            </a:r>
            <a:r>
              <a:rPr lang="fr-CA" sz="1300" kern="100">
                <a:latin typeface="Times New Roman" panose="02020603050405020304" pitchFamily="18" charset="0"/>
                <a:ea typeface="Aptos" panose="020B0004020202020204" pitchFamily="34" charset="0"/>
                <a:cs typeface="Times New Roman" panose="02020603050405020304" pitchFamily="18" charset="0"/>
              </a:rPr>
              <a:t>, 9 mai 2024.</a:t>
            </a:r>
          </a:p>
          <a:p>
            <a:pPr algn="just">
              <a:spcBef>
                <a:spcPts val="1200"/>
              </a:spcBef>
              <a:spcAft>
                <a:spcPts val="800"/>
              </a:spcAft>
            </a:pPr>
            <a:r>
              <a:rPr lang="fr-CA" sz="1300" kern="100">
                <a:effectLst/>
                <a:latin typeface="Times New Roman" panose="02020603050405020304" pitchFamily="18" charset="0"/>
                <a:ea typeface="Aptos" panose="020B0004020202020204" pitchFamily="34" charset="0"/>
                <a:cs typeface="Times New Roman" panose="02020603050405020304" pitchFamily="18" charset="0"/>
              </a:rPr>
              <a:t>Bergeron, P</a:t>
            </a:r>
            <a:r>
              <a:rPr lang="fr-CA" sz="1300" kern="100">
                <a:latin typeface="Times New Roman" panose="02020603050405020304" pitchFamily="18" charset="0"/>
                <a:ea typeface="Aptos" panose="020B0004020202020204" pitchFamily="34" charset="0"/>
                <a:cs typeface="Times New Roman" panose="02020603050405020304" pitchFamily="18" charset="0"/>
              </a:rPr>
              <a:t>atrice, « Guillaume Cliche-Rivard défend son intégrité: j’ai la conscience très tranquille », </a:t>
            </a:r>
            <a:r>
              <a:rPr lang="fr-CA" sz="1300" i="1" kern="100">
                <a:latin typeface="Times New Roman" panose="02020603050405020304" pitchFamily="18" charset="0"/>
                <a:ea typeface="Aptos" panose="020B0004020202020204" pitchFamily="34" charset="0"/>
                <a:cs typeface="Times New Roman" panose="02020603050405020304" pitchFamily="18" charset="0"/>
              </a:rPr>
              <a:t>La Presse canadienne</a:t>
            </a:r>
            <a:r>
              <a:rPr lang="fr-CA" sz="1300" kern="100">
                <a:latin typeface="Times New Roman" panose="02020603050405020304" pitchFamily="18" charset="0"/>
                <a:ea typeface="Aptos" panose="020B0004020202020204" pitchFamily="34" charset="0"/>
                <a:cs typeface="Times New Roman" panose="02020603050405020304" pitchFamily="18" charset="0"/>
              </a:rPr>
              <a:t>, 7 mai 2024.</a:t>
            </a:r>
            <a:endParaRPr lang="fr-CA" sz="1300" b="1" kern="100" cap="sma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800"/>
              </a:spcAft>
            </a:pPr>
            <a:r>
              <a:rPr lang="fr-CA" sz="1300" kern="100">
                <a:effectLst/>
                <a:latin typeface="Times New Roman" panose="02020603050405020304" pitchFamily="18" charset="0"/>
                <a:ea typeface="Aptos" panose="020B0004020202020204" pitchFamily="34" charset="0"/>
                <a:cs typeface="Times New Roman" panose="02020603050405020304" pitchFamily="18" charset="0"/>
              </a:rPr>
              <a:t>Prost, Mathieu, « Catherine Fournier sera candidature à la mairie de Longueuil », </a:t>
            </a:r>
            <a:r>
              <a:rPr lang="fr-CA" sz="1300" i="1" kern="100">
                <a:effectLst/>
                <a:latin typeface="Times New Roman" panose="02020603050405020304" pitchFamily="18" charset="0"/>
                <a:ea typeface="Aptos" panose="020B0004020202020204" pitchFamily="34" charset="0"/>
                <a:cs typeface="Times New Roman" panose="02020603050405020304" pitchFamily="18" charset="0"/>
              </a:rPr>
              <a:t>Radio-Canada</a:t>
            </a:r>
            <a:r>
              <a:rPr lang="fr-CA" sz="1300" kern="100">
                <a:effectLst/>
                <a:latin typeface="Times New Roman" panose="02020603050405020304" pitchFamily="18" charset="0"/>
                <a:ea typeface="Aptos" panose="020B0004020202020204" pitchFamily="34" charset="0"/>
                <a:cs typeface="Times New Roman" panose="02020603050405020304" pitchFamily="18" charset="0"/>
              </a:rPr>
              <a:t>, 28 avril 2021.</a:t>
            </a:r>
          </a:p>
          <a:p>
            <a:pPr algn="just">
              <a:spcBef>
                <a:spcPts val="1200"/>
              </a:spcBef>
              <a:spcAft>
                <a:spcPts val="800"/>
              </a:spcAft>
            </a:pPr>
            <a:r>
              <a:rPr lang="fr-CA" sz="1300" kern="100">
                <a:effectLst/>
                <a:latin typeface="Times New Roman" panose="02020603050405020304" pitchFamily="18" charset="0"/>
                <a:ea typeface="Aptos" panose="020B0004020202020204" pitchFamily="34" charset="0"/>
                <a:cs typeface="Times New Roman" panose="02020603050405020304" pitchFamily="18" charset="0"/>
              </a:rPr>
              <a:t>Radio-Canada, « Catherine Fournier quitte le PQ et siégera comme souverainiste indépendante », 11 mars 2019.</a:t>
            </a:r>
            <a:endParaRPr lang="fr-CA" sz="1300" b="1" kern="100" cap="small">
              <a:effectLst/>
              <a:latin typeface="Times New Roman" panose="02020603050405020304" pitchFamily="18" charset="0"/>
              <a:ea typeface="Aptos" panose="020B0004020202020204" pitchFamily="34" charset="0"/>
              <a:cs typeface="Times New Roman" panose="02020603050405020304" pitchFamily="18" charset="0"/>
            </a:endParaRPr>
          </a:p>
          <a:p>
            <a:pPr algn="just">
              <a:spcBef>
                <a:spcPts val="1200"/>
              </a:spcBef>
              <a:spcAft>
                <a:spcPts val="800"/>
              </a:spcAft>
            </a:pPr>
            <a:r>
              <a:rPr lang="fr-CA" sz="1300" kern="100">
                <a:effectLst/>
                <a:latin typeface="Times New Roman" panose="02020603050405020304" pitchFamily="18" charset="0"/>
                <a:ea typeface="Aptos" panose="020B0004020202020204" pitchFamily="34" charset="0"/>
                <a:cs typeface="Times New Roman" panose="02020603050405020304" pitchFamily="18" charset="0"/>
              </a:rPr>
              <a:t>Robitaille, Antoine, « Deux députés avocats dans une situation délicate, la suite », </a:t>
            </a:r>
            <a:r>
              <a:rPr lang="fr-CA" sz="1300" i="1" kern="100">
                <a:effectLst/>
                <a:latin typeface="Times New Roman" panose="02020603050405020304" pitchFamily="18" charset="0"/>
                <a:ea typeface="Aptos" panose="020B0004020202020204" pitchFamily="34" charset="0"/>
                <a:cs typeface="Times New Roman" panose="02020603050405020304" pitchFamily="18" charset="0"/>
              </a:rPr>
              <a:t>Journal de Québec</a:t>
            </a:r>
            <a:r>
              <a:rPr lang="fr-CA" sz="1300" kern="100">
                <a:effectLst/>
                <a:latin typeface="Times New Roman" panose="02020603050405020304" pitchFamily="18" charset="0"/>
                <a:ea typeface="Aptos" panose="020B0004020202020204" pitchFamily="34" charset="0"/>
                <a:cs typeface="Times New Roman" panose="02020603050405020304" pitchFamily="18" charset="0"/>
              </a:rPr>
              <a:t>, 7 mai 2024.</a:t>
            </a:r>
          </a:p>
        </p:txBody>
      </p:sp>
    </p:spTree>
    <p:extLst>
      <p:ext uri="{BB962C8B-B14F-4D97-AF65-F5344CB8AC3E}">
        <p14:creationId xmlns:p14="http://schemas.microsoft.com/office/powerpoint/2010/main" val="287250297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0E807F1B-1256-DF25-0FE2-68CDA49FF8BB}"/>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9739464" y="5062294"/>
            <a:ext cx="2456688" cy="1801227"/>
          </a:xfrm>
          <a:prstGeom prst="rect">
            <a:avLst/>
          </a:prstGeom>
        </p:spPr>
      </p:pic>
      <p:pic>
        <p:nvPicPr>
          <p:cNvPr id="3" name="Image 2" descr="Une image contenant texte, capture d’écran, Police, ligne&#10;&#10;Description générée automatiquement">
            <a:extLst>
              <a:ext uri="{FF2B5EF4-FFF2-40B4-BE49-F238E27FC236}">
                <a16:creationId xmlns:a16="http://schemas.microsoft.com/office/drawing/2014/main" id="{53AA0FC1-D6D0-0C60-FF7C-F72428271FDD}"/>
              </a:ext>
            </a:extLst>
          </p:cNvPr>
          <p:cNvPicPr>
            <a:picLocks noChangeAspect="1"/>
          </p:cNvPicPr>
          <p:nvPr/>
        </p:nvPicPr>
        <p:blipFill>
          <a:blip r:embed="rId3"/>
          <a:stretch>
            <a:fillRect/>
          </a:stretch>
        </p:blipFill>
        <p:spPr>
          <a:xfrm>
            <a:off x="1271292" y="684696"/>
            <a:ext cx="7628459" cy="4770782"/>
          </a:xfrm>
          <a:prstGeom prst="rect">
            <a:avLst/>
          </a:prstGeom>
        </p:spPr>
      </p:pic>
      <p:sp>
        <p:nvSpPr>
          <p:cNvPr id="5" name="ZoneTexte 4">
            <a:extLst>
              <a:ext uri="{FF2B5EF4-FFF2-40B4-BE49-F238E27FC236}">
                <a16:creationId xmlns:a16="http://schemas.microsoft.com/office/drawing/2014/main" id="{742919ED-1A4B-7A8B-04E4-FBBFE6D103E8}"/>
              </a:ext>
            </a:extLst>
          </p:cNvPr>
          <p:cNvSpPr txBox="1"/>
          <p:nvPr/>
        </p:nvSpPr>
        <p:spPr>
          <a:xfrm>
            <a:off x="2007705" y="5574748"/>
            <a:ext cx="6155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Roboto"/>
              </a:rPr>
              <a:t>Enquête</a:t>
            </a:r>
            <a:r>
              <a:rPr lang="en-US" b="1">
                <a:latin typeface="Roboto"/>
              </a:rPr>
              <a:t> de </a:t>
            </a:r>
            <a:r>
              <a:rPr lang="en-US" b="1" err="1">
                <a:latin typeface="Roboto"/>
              </a:rPr>
              <a:t>l'OCDE</a:t>
            </a:r>
            <a:r>
              <a:rPr lang="en-US" b="1">
                <a:latin typeface="Roboto"/>
              </a:rPr>
              <a:t> sur les </a:t>
            </a:r>
            <a:r>
              <a:rPr lang="en-US" b="1" err="1">
                <a:latin typeface="Roboto"/>
              </a:rPr>
              <a:t>déterminants</a:t>
            </a:r>
            <a:r>
              <a:rPr lang="en-US" b="1">
                <a:latin typeface="Roboto"/>
              </a:rPr>
              <a:t> de la </a:t>
            </a:r>
            <a:r>
              <a:rPr lang="en-US" b="1" err="1">
                <a:latin typeface="Roboto"/>
              </a:rPr>
              <a:t>confiance</a:t>
            </a:r>
            <a:r>
              <a:rPr lang="en-US" b="1">
                <a:latin typeface="Roboto"/>
              </a:rPr>
              <a:t> dans les institutions </a:t>
            </a:r>
            <a:r>
              <a:rPr lang="en-US" b="1" err="1">
                <a:latin typeface="Roboto"/>
              </a:rPr>
              <a:t>publiques</a:t>
            </a:r>
            <a:r>
              <a:rPr lang="en-US" b="1">
                <a:latin typeface="Roboto"/>
              </a:rPr>
              <a:t> </a:t>
            </a:r>
            <a:r>
              <a:rPr lang="en-US" b="1" err="1">
                <a:latin typeface="Roboto"/>
              </a:rPr>
              <a:t>résultats</a:t>
            </a:r>
            <a:r>
              <a:rPr lang="en-US" b="1">
                <a:latin typeface="Roboto"/>
              </a:rPr>
              <a:t> 2024 – Notes pays : Belgique</a:t>
            </a:r>
            <a:endParaRPr lang="fr-FR"/>
          </a:p>
        </p:txBody>
      </p:sp>
    </p:spTree>
    <p:extLst>
      <p:ext uri="{BB962C8B-B14F-4D97-AF65-F5344CB8AC3E}">
        <p14:creationId xmlns:p14="http://schemas.microsoft.com/office/powerpoint/2010/main" val="377601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0E807F1B-1256-DF25-0FE2-68CDA49FF8BB}"/>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9907550" y="5063230"/>
            <a:ext cx="2456688" cy="1801227"/>
          </a:xfrm>
          <a:prstGeom prst="rect">
            <a:avLst/>
          </a:prstGeom>
        </p:spPr>
      </p:pic>
      <p:sp>
        <p:nvSpPr>
          <p:cNvPr id="4" name="ZoneTexte 3">
            <a:extLst>
              <a:ext uri="{FF2B5EF4-FFF2-40B4-BE49-F238E27FC236}">
                <a16:creationId xmlns:a16="http://schemas.microsoft.com/office/drawing/2014/main" id="{4B860CB5-220C-E1F3-6DE7-602144719CC3}"/>
              </a:ext>
            </a:extLst>
          </p:cNvPr>
          <p:cNvSpPr txBox="1"/>
          <p:nvPr/>
        </p:nvSpPr>
        <p:spPr>
          <a:xfrm>
            <a:off x="1698488" y="5331792"/>
            <a:ext cx="77458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latin typeface="Roboto"/>
                <a:ea typeface="Roboto"/>
                <a:cs typeface="Roboto"/>
              </a:rPr>
              <a:t>Confiance</a:t>
            </a:r>
            <a:r>
              <a:rPr lang="en-US" b="1">
                <a:latin typeface="Roboto"/>
                <a:ea typeface="Roboto"/>
                <a:cs typeface="Roboto"/>
              </a:rPr>
              <a:t> </a:t>
            </a:r>
            <a:r>
              <a:rPr lang="en-US" b="1" err="1">
                <a:latin typeface="Roboto"/>
                <a:ea typeface="Roboto"/>
                <a:cs typeface="Roboto"/>
              </a:rPr>
              <a:t>institutionnelle</a:t>
            </a:r>
            <a:r>
              <a:rPr lang="en-US" b="1">
                <a:latin typeface="Roboto"/>
                <a:ea typeface="Roboto"/>
                <a:cs typeface="Roboto"/>
              </a:rPr>
              <a:t> et dans les relations </a:t>
            </a:r>
            <a:r>
              <a:rPr lang="en-US" b="1" err="1">
                <a:latin typeface="Roboto"/>
                <a:ea typeface="Roboto"/>
                <a:cs typeface="Roboto"/>
              </a:rPr>
              <a:t>sociales</a:t>
            </a:r>
            <a:r>
              <a:rPr lang="en-US" b="1">
                <a:latin typeface="Roboto"/>
                <a:ea typeface="Roboto"/>
                <a:cs typeface="Roboto"/>
              </a:rPr>
              <a:t> en 2023 en % (IWEPS, </a:t>
            </a:r>
            <a:r>
              <a:rPr lang="en-US" b="1" err="1">
                <a:latin typeface="Roboto"/>
                <a:ea typeface="Roboto"/>
                <a:cs typeface="Roboto"/>
              </a:rPr>
              <a:t>baromètre</a:t>
            </a:r>
            <a:r>
              <a:rPr lang="en-US" b="1">
                <a:latin typeface="Roboto"/>
                <a:ea typeface="Roboto"/>
                <a:cs typeface="Roboto"/>
              </a:rPr>
              <a:t> social de la </a:t>
            </a:r>
            <a:r>
              <a:rPr lang="en-US" b="1" err="1">
                <a:latin typeface="Roboto"/>
                <a:ea typeface="Roboto"/>
                <a:cs typeface="Roboto"/>
              </a:rPr>
              <a:t>Wallonie</a:t>
            </a:r>
            <a:r>
              <a:rPr lang="en-US" b="1">
                <a:latin typeface="Roboto"/>
                <a:ea typeface="Roboto"/>
                <a:cs typeface="Roboto"/>
              </a:rPr>
              <a:t>)</a:t>
            </a:r>
            <a:endParaRPr lang="fr-FR"/>
          </a:p>
        </p:txBody>
      </p:sp>
      <p:pic>
        <p:nvPicPr>
          <p:cNvPr id="3" name="Image 2" descr="Une image contenant texte, capture d’écran, Police, Parallèle&#10;&#10;Description générée automatiquement">
            <a:extLst>
              <a:ext uri="{FF2B5EF4-FFF2-40B4-BE49-F238E27FC236}">
                <a16:creationId xmlns:a16="http://schemas.microsoft.com/office/drawing/2014/main" id="{E2CD1BE1-E440-2281-5366-6C2C97517AC9}"/>
              </a:ext>
            </a:extLst>
          </p:cNvPr>
          <p:cNvPicPr>
            <a:picLocks noChangeAspect="1"/>
          </p:cNvPicPr>
          <p:nvPr/>
        </p:nvPicPr>
        <p:blipFill>
          <a:blip r:embed="rId3"/>
          <a:stretch>
            <a:fillRect/>
          </a:stretch>
        </p:blipFill>
        <p:spPr>
          <a:xfrm>
            <a:off x="818715" y="2087"/>
            <a:ext cx="9739786" cy="5099970"/>
          </a:xfrm>
          <a:prstGeom prst="rect">
            <a:avLst/>
          </a:prstGeom>
        </p:spPr>
      </p:pic>
    </p:spTree>
    <p:extLst>
      <p:ext uri="{BB962C8B-B14F-4D97-AF65-F5344CB8AC3E}">
        <p14:creationId xmlns:p14="http://schemas.microsoft.com/office/powerpoint/2010/main" val="29625326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texte, drapeau, logo&#10;&#10;Description générée automatiquement">
            <a:extLst>
              <a:ext uri="{FF2B5EF4-FFF2-40B4-BE49-F238E27FC236}">
                <a16:creationId xmlns:a16="http://schemas.microsoft.com/office/drawing/2014/main" id="{0E807F1B-1256-DF25-0FE2-68CDA49FF8BB}"/>
              </a:ext>
            </a:extLst>
          </p:cNvPr>
          <p:cNvPicPr>
            <a:picLocks noChangeAspect="1"/>
          </p:cNvPicPr>
          <p:nvPr/>
        </p:nvPicPr>
        <p:blipFill>
          <a:blip r:embed="rId2">
            <a:extLst>
              <a:ext uri="{28A0092B-C50C-407E-A947-70E740481C1C}">
                <a14:useLocalDpi xmlns:a14="http://schemas.microsoft.com/office/drawing/2010/main" val="0"/>
              </a:ext>
            </a:extLst>
          </a:blip>
          <a:srcRect l="48788" b="22813"/>
          <a:stretch/>
        </p:blipFill>
        <p:spPr>
          <a:xfrm>
            <a:off x="9907550" y="5063230"/>
            <a:ext cx="2456688" cy="1801227"/>
          </a:xfrm>
          <a:prstGeom prst="rect">
            <a:avLst/>
          </a:prstGeom>
        </p:spPr>
      </p:pic>
      <p:sp>
        <p:nvSpPr>
          <p:cNvPr id="4" name="ZoneTexte 3">
            <a:extLst>
              <a:ext uri="{FF2B5EF4-FFF2-40B4-BE49-F238E27FC236}">
                <a16:creationId xmlns:a16="http://schemas.microsoft.com/office/drawing/2014/main" id="{4B860CB5-220C-E1F3-6DE7-602144719CC3}"/>
              </a:ext>
            </a:extLst>
          </p:cNvPr>
          <p:cNvSpPr txBox="1"/>
          <p:nvPr/>
        </p:nvSpPr>
        <p:spPr>
          <a:xfrm>
            <a:off x="444960" y="5067310"/>
            <a:ext cx="92698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Roboto"/>
                <a:ea typeface="Roboto"/>
                <a:cs typeface="Roboto"/>
              </a:rPr>
              <a:t>Confiance </a:t>
            </a:r>
            <a:r>
              <a:rPr lang="en-US" b="1" err="1">
                <a:latin typeface="Roboto"/>
                <a:ea typeface="Roboto"/>
                <a:cs typeface="Roboto"/>
              </a:rPr>
              <a:t>institutionnelle</a:t>
            </a:r>
            <a:r>
              <a:rPr lang="en-US" b="1">
                <a:latin typeface="Roboto"/>
                <a:ea typeface="Roboto"/>
                <a:cs typeface="Roboto"/>
              </a:rPr>
              <a:t> et dans les relations </a:t>
            </a:r>
            <a:r>
              <a:rPr lang="en-US" b="1" err="1">
                <a:latin typeface="Roboto"/>
                <a:ea typeface="Roboto"/>
                <a:cs typeface="Roboto"/>
              </a:rPr>
              <a:t>sociales</a:t>
            </a:r>
            <a:r>
              <a:rPr lang="en-US" b="1">
                <a:latin typeface="Roboto"/>
                <a:ea typeface="Roboto"/>
                <a:cs typeface="Roboto"/>
              </a:rPr>
              <a:t> </a:t>
            </a:r>
            <a:r>
              <a:rPr lang="en-US" b="1" err="1">
                <a:latin typeface="Roboto"/>
                <a:ea typeface="Roboto"/>
                <a:cs typeface="Roboto"/>
              </a:rPr>
              <a:t>en</a:t>
            </a:r>
            <a:r>
              <a:rPr lang="en-US" b="1">
                <a:latin typeface="Roboto"/>
                <a:ea typeface="Roboto"/>
                <a:cs typeface="Roboto"/>
              </a:rPr>
              <a:t> 2023 </a:t>
            </a:r>
            <a:r>
              <a:rPr lang="en-US" b="1" err="1">
                <a:latin typeface="Roboto"/>
                <a:ea typeface="Roboto"/>
                <a:cs typeface="Roboto"/>
              </a:rPr>
              <a:t>en</a:t>
            </a:r>
            <a:r>
              <a:rPr lang="en-US" b="1">
                <a:latin typeface="Roboto"/>
                <a:ea typeface="Roboto"/>
                <a:cs typeface="Roboto"/>
              </a:rPr>
              <a:t> % (IWEPS, </a:t>
            </a:r>
            <a:r>
              <a:rPr lang="en-US" b="1" err="1">
                <a:latin typeface="Roboto"/>
                <a:ea typeface="Roboto"/>
                <a:cs typeface="Roboto"/>
              </a:rPr>
              <a:t>baromètre</a:t>
            </a:r>
            <a:r>
              <a:rPr lang="en-US" b="1">
                <a:latin typeface="Roboto"/>
                <a:ea typeface="Roboto"/>
                <a:cs typeface="Roboto"/>
              </a:rPr>
              <a:t> social de la </a:t>
            </a:r>
            <a:r>
              <a:rPr lang="en-US" b="1" err="1">
                <a:latin typeface="Roboto"/>
                <a:ea typeface="Roboto"/>
                <a:cs typeface="Roboto"/>
              </a:rPr>
              <a:t>Wallonie</a:t>
            </a:r>
            <a:r>
              <a:rPr lang="en-US" b="1">
                <a:latin typeface="Roboto"/>
                <a:ea typeface="Roboto"/>
                <a:cs typeface="Roboto"/>
              </a:rPr>
              <a:t>)</a:t>
            </a:r>
            <a:endParaRPr lang="fr-FR"/>
          </a:p>
        </p:txBody>
      </p:sp>
      <p:pic>
        <p:nvPicPr>
          <p:cNvPr id="5" name="Image 4" descr="Une image contenant texte, capture d’écran, nombre, Police&#10;&#10;Description générée automatiquement">
            <a:extLst>
              <a:ext uri="{FF2B5EF4-FFF2-40B4-BE49-F238E27FC236}">
                <a16:creationId xmlns:a16="http://schemas.microsoft.com/office/drawing/2014/main" id="{608A604C-E4B2-9F4F-675B-AFDF1AEA9DF0}"/>
              </a:ext>
            </a:extLst>
          </p:cNvPr>
          <p:cNvPicPr>
            <a:picLocks noChangeAspect="1"/>
          </p:cNvPicPr>
          <p:nvPr/>
        </p:nvPicPr>
        <p:blipFill>
          <a:blip r:embed="rId3"/>
          <a:stretch>
            <a:fillRect/>
          </a:stretch>
        </p:blipFill>
        <p:spPr>
          <a:xfrm>
            <a:off x="0" y="275615"/>
            <a:ext cx="12192000" cy="4606076"/>
          </a:xfrm>
          <a:prstGeom prst="rect">
            <a:avLst/>
          </a:prstGeom>
        </p:spPr>
      </p:pic>
    </p:spTree>
    <p:extLst>
      <p:ext uri="{BB962C8B-B14F-4D97-AF65-F5344CB8AC3E}">
        <p14:creationId xmlns:p14="http://schemas.microsoft.com/office/powerpoint/2010/main" val="35256760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2DAC1-85CA-54E9-12C9-C111A3A79573}"/>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22369E6D-C560-9C1A-44B8-E4D6C7FD337E}"/>
              </a:ext>
            </a:extLst>
          </p:cNvPr>
          <p:cNvSpPr txBox="1"/>
          <p:nvPr/>
        </p:nvSpPr>
        <p:spPr>
          <a:xfrm>
            <a:off x="2007705" y="5574748"/>
            <a:ext cx="6155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Roboto"/>
              </a:rPr>
              <a:t>Enquête</a:t>
            </a:r>
            <a:r>
              <a:rPr lang="en-US" b="1">
                <a:latin typeface="Roboto"/>
              </a:rPr>
              <a:t> de </a:t>
            </a:r>
            <a:r>
              <a:rPr lang="en-US" b="1" err="1">
                <a:latin typeface="Roboto"/>
              </a:rPr>
              <a:t>l'OCDE</a:t>
            </a:r>
            <a:r>
              <a:rPr lang="en-US" b="1">
                <a:latin typeface="Roboto"/>
              </a:rPr>
              <a:t> sur les </a:t>
            </a:r>
            <a:r>
              <a:rPr lang="en-US" b="1" err="1">
                <a:latin typeface="Roboto"/>
              </a:rPr>
              <a:t>déterminants</a:t>
            </a:r>
            <a:r>
              <a:rPr lang="en-US" b="1">
                <a:latin typeface="Roboto"/>
              </a:rPr>
              <a:t> de la </a:t>
            </a:r>
            <a:r>
              <a:rPr lang="en-US" b="1" err="1">
                <a:latin typeface="Roboto"/>
              </a:rPr>
              <a:t>confiance</a:t>
            </a:r>
            <a:r>
              <a:rPr lang="en-US" b="1">
                <a:latin typeface="Roboto"/>
              </a:rPr>
              <a:t> dans les institutions </a:t>
            </a:r>
            <a:r>
              <a:rPr lang="en-US" b="1" err="1">
                <a:latin typeface="Roboto"/>
              </a:rPr>
              <a:t>publiques</a:t>
            </a:r>
            <a:r>
              <a:rPr lang="en-US" b="1">
                <a:latin typeface="Roboto"/>
              </a:rPr>
              <a:t> </a:t>
            </a:r>
            <a:r>
              <a:rPr lang="en-US" b="1" err="1">
                <a:latin typeface="Roboto"/>
              </a:rPr>
              <a:t>résultats</a:t>
            </a:r>
            <a:r>
              <a:rPr lang="en-US" b="1">
                <a:latin typeface="Roboto"/>
              </a:rPr>
              <a:t> 2024 – Notes pays : Canada</a:t>
            </a:r>
            <a:endParaRPr lang="fr-FR"/>
          </a:p>
        </p:txBody>
      </p:sp>
      <p:pic>
        <p:nvPicPr>
          <p:cNvPr id="4" name="Picture 2" descr="Drapeau du Canada — Wikipédia">
            <a:extLst>
              <a:ext uri="{FF2B5EF4-FFF2-40B4-BE49-F238E27FC236}">
                <a16:creationId xmlns:a16="http://schemas.microsoft.com/office/drawing/2014/main" id="{853CB464-2E42-4C9C-1454-25BEF8606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418" y="5221357"/>
            <a:ext cx="2553441" cy="127672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3E99764-D30F-D5E0-D5A8-2A9733F1A64D}"/>
              </a:ext>
            </a:extLst>
          </p:cNvPr>
          <p:cNvPicPr>
            <a:picLocks noChangeAspect="1"/>
          </p:cNvPicPr>
          <p:nvPr/>
        </p:nvPicPr>
        <p:blipFill>
          <a:blip r:embed="rId3"/>
          <a:stretch>
            <a:fillRect/>
          </a:stretch>
        </p:blipFill>
        <p:spPr>
          <a:xfrm>
            <a:off x="1106470" y="359922"/>
            <a:ext cx="7958103" cy="5143781"/>
          </a:xfrm>
          <a:prstGeom prst="rect">
            <a:avLst/>
          </a:prstGeom>
        </p:spPr>
      </p:pic>
    </p:spTree>
    <p:extLst>
      <p:ext uri="{BB962C8B-B14F-4D97-AF65-F5344CB8AC3E}">
        <p14:creationId xmlns:p14="http://schemas.microsoft.com/office/powerpoint/2010/main" val="141333861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3578FB-E818-2A7B-EB39-17CF537EAFDD}"/>
              </a:ext>
            </a:extLst>
          </p:cNvPr>
          <p:cNvSpPr txBox="1"/>
          <p:nvPr/>
        </p:nvSpPr>
        <p:spPr>
          <a:xfrm>
            <a:off x="450856" y="110260"/>
            <a:ext cx="11111665" cy="6463308"/>
          </a:xfrm>
          <a:prstGeom prst="rect">
            <a:avLst/>
          </a:prstGeom>
          <a:noFill/>
        </p:spPr>
        <p:txBody>
          <a:bodyPr wrap="square" rtlCol="0">
            <a:spAutoFit/>
          </a:bodyPr>
          <a:lstStyle/>
          <a:p>
            <a:r>
              <a:rPr lang="fr-CA" b="1"/>
              <a:t>Le baromètre de confiance Edelman 2024</a:t>
            </a:r>
          </a:p>
          <a:p>
            <a:endParaRPr lang="fr-CA"/>
          </a:p>
          <a:p>
            <a:pPr marL="285750" indent="-285750">
              <a:buFont typeface="Arial" panose="020B0604020202020204" pitchFamily="34" charset="0"/>
              <a:buChar char="•"/>
            </a:pPr>
            <a:r>
              <a:rPr lang="fr-CA"/>
              <a:t>Au Canada: 52% de la population dit avoir confiance envers ses institutions</a:t>
            </a:r>
          </a:p>
          <a:p>
            <a:pPr marL="742950" lvl="1" indent="-285750">
              <a:buFont typeface="Arial" panose="020B0604020202020204" pitchFamily="34" charset="0"/>
              <a:buChar char="•"/>
            </a:pPr>
            <a:r>
              <a:rPr lang="fr-CA"/>
              <a:t>57% envers les entreprises (+5)</a:t>
            </a:r>
          </a:p>
          <a:p>
            <a:pPr marL="742950" lvl="1" indent="-285750">
              <a:buFont typeface="Arial" panose="020B0604020202020204" pitchFamily="34" charset="0"/>
              <a:buChar char="•"/>
            </a:pPr>
            <a:r>
              <a:rPr lang="fr-CA"/>
              <a:t>55% envers les ONG (+2)</a:t>
            </a:r>
          </a:p>
          <a:p>
            <a:pPr marL="742950" lvl="1" indent="-285750">
              <a:buFont typeface="Arial" panose="020B0604020202020204" pitchFamily="34" charset="0"/>
              <a:buChar char="•"/>
            </a:pPr>
            <a:r>
              <a:rPr lang="fr-CA"/>
              <a:t>49% envers le gouvernement (-2)</a:t>
            </a:r>
          </a:p>
          <a:p>
            <a:pPr marL="742950" lvl="1" indent="-285750">
              <a:buFont typeface="Arial" panose="020B0604020202020204" pitchFamily="34" charset="0"/>
              <a:buChar char="•"/>
            </a:pPr>
            <a:r>
              <a:rPr lang="fr-CA"/>
              <a:t>51% envers les médias (+2)</a:t>
            </a:r>
          </a:p>
          <a:p>
            <a:pPr lvl="1"/>
            <a:endParaRPr lang="fr-CA"/>
          </a:p>
          <a:p>
            <a:pPr marL="285750" indent="-285750">
              <a:buFont typeface="Arial" panose="020B0604020202020204" pitchFamily="34" charset="0"/>
              <a:buChar char="•"/>
            </a:pPr>
            <a:r>
              <a:rPr lang="fr-CA"/>
              <a:t>Au Canada, populations autochtones</a:t>
            </a:r>
          </a:p>
          <a:p>
            <a:pPr marL="742950" lvl="1" indent="-285750">
              <a:buFont typeface="Arial" panose="020B0604020202020204" pitchFamily="34" charset="0"/>
              <a:buChar char="•"/>
            </a:pPr>
            <a:r>
              <a:rPr lang="fr-CA"/>
              <a:t>39% envers les entreprises</a:t>
            </a:r>
          </a:p>
          <a:p>
            <a:pPr marL="742950" lvl="1" indent="-285750">
              <a:buFont typeface="Arial" panose="020B0604020202020204" pitchFamily="34" charset="0"/>
              <a:buChar char="•"/>
            </a:pPr>
            <a:r>
              <a:rPr lang="fr-CA"/>
              <a:t>40% envers les ONG</a:t>
            </a:r>
          </a:p>
          <a:p>
            <a:pPr marL="742950" lvl="1" indent="-285750">
              <a:buFont typeface="Arial" panose="020B0604020202020204" pitchFamily="34" charset="0"/>
              <a:buChar char="•"/>
            </a:pPr>
            <a:r>
              <a:rPr lang="fr-CA"/>
              <a:t>28% envers le gouvernement</a:t>
            </a:r>
          </a:p>
          <a:p>
            <a:pPr marL="742950" lvl="1" indent="-285750">
              <a:buFont typeface="Arial" panose="020B0604020202020204" pitchFamily="34" charset="0"/>
              <a:buChar char="•"/>
            </a:pPr>
            <a:r>
              <a:rPr lang="fr-CA"/>
              <a:t>31% envers les médias</a:t>
            </a:r>
          </a:p>
          <a:p>
            <a:pPr marL="285750" indent="-285750">
              <a:buFont typeface="Arial" panose="020B0604020202020204" pitchFamily="34" charset="0"/>
              <a:buChar char="•"/>
            </a:pPr>
            <a:endParaRPr lang="fr-CA"/>
          </a:p>
          <a:p>
            <a:pPr marL="285750" indent="-285750">
              <a:buFont typeface="Arial" panose="020B0604020202020204" pitchFamily="34" charset="0"/>
              <a:buChar char="•"/>
            </a:pPr>
            <a:r>
              <a:rPr lang="fr-CA"/>
              <a:t>Au Canada, confiance envers des individus</a:t>
            </a:r>
          </a:p>
          <a:p>
            <a:pPr marL="742950" lvl="1" indent="-285750">
              <a:buFont typeface="Arial" panose="020B0604020202020204" pitchFamily="34" charset="0"/>
              <a:buChar char="•"/>
            </a:pPr>
            <a:r>
              <a:rPr lang="fr-CA"/>
              <a:t>Scientifiques (77%)</a:t>
            </a:r>
          </a:p>
          <a:p>
            <a:pPr marL="742950" lvl="1" indent="-285750">
              <a:buFont typeface="Arial" panose="020B0604020202020204" pitchFamily="34" charset="0"/>
              <a:buChar char="•"/>
            </a:pPr>
            <a:r>
              <a:rPr lang="fr-CA"/>
              <a:t>Enseignants (74%)</a:t>
            </a:r>
          </a:p>
          <a:p>
            <a:pPr marL="742950" lvl="1" indent="-285750">
              <a:buFont typeface="Arial" panose="020B0604020202020204" pitchFamily="34" charset="0"/>
              <a:buChar char="•"/>
            </a:pPr>
            <a:r>
              <a:rPr lang="fr-CA"/>
              <a:t>Voisins (68%)</a:t>
            </a:r>
          </a:p>
          <a:p>
            <a:pPr marL="742950" lvl="1" indent="-285750">
              <a:buFont typeface="Arial" panose="020B0604020202020204" pitchFamily="34" charset="0"/>
              <a:buChar char="•"/>
            </a:pPr>
            <a:r>
              <a:rPr lang="fr-CA"/>
              <a:t>Citoyens (65%)</a:t>
            </a:r>
          </a:p>
          <a:p>
            <a:pPr marL="742950" lvl="1" indent="-285750">
              <a:buFont typeface="Arial" panose="020B0604020202020204" pitchFamily="34" charset="0"/>
              <a:buChar char="•"/>
            </a:pPr>
            <a:r>
              <a:rPr lang="fr-CA"/>
              <a:t>PDG de mon organisation (64%)</a:t>
            </a:r>
          </a:p>
          <a:p>
            <a:pPr marL="742950" lvl="1" indent="-285750">
              <a:buFont typeface="Arial" panose="020B0604020202020204" pitchFamily="34" charset="0"/>
              <a:buChar char="•"/>
            </a:pPr>
            <a:r>
              <a:rPr lang="fr-CA"/>
              <a:t>Journalistes (58%)</a:t>
            </a:r>
          </a:p>
          <a:p>
            <a:pPr marL="742950" lvl="1" indent="-285750">
              <a:buFont typeface="Arial" panose="020B0604020202020204" pitchFamily="34" charset="0"/>
              <a:buChar char="•"/>
            </a:pPr>
            <a:r>
              <a:rPr lang="fr-CA"/>
              <a:t>Élus (43%)</a:t>
            </a:r>
          </a:p>
          <a:p>
            <a:pPr marL="742950" lvl="1" indent="-285750">
              <a:buFont typeface="Arial" panose="020B0604020202020204" pitchFamily="34" charset="0"/>
              <a:buChar char="•"/>
            </a:pPr>
            <a:r>
              <a:rPr lang="fr-CA"/>
              <a:t>Chefs d’entreprise (39%)</a:t>
            </a:r>
          </a:p>
        </p:txBody>
      </p:sp>
      <p:pic>
        <p:nvPicPr>
          <p:cNvPr id="5" name="Image 4">
            <a:extLst>
              <a:ext uri="{FF2B5EF4-FFF2-40B4-BE49-F238E27FC236}">
                <a16:creationId xmlns:a16="http://schemas.microsoft.com/office/drawing/2014/main" id="{19628780-4A7F-6DE9-3801-FC1C4B8969AB}"/>
              </a:ext>
            </a:extLst>
          </p:cNvPr>
          <p:cNvPicPr>
            <a:picLocks noChangeAspect="1"/>
          </p:cNvPicPr>
          <p:nvPr/>
        </p:nvPicPr>
        <p:blipFill>
          <a:blip r:embed="rId2"/>
          <a:stretch>
            <a:fillRect/>
          </a:stretch>
        </p:blipFill>
        <p:spPr>
          <a:xfrm>
            <a:off x="7348231" y="1751051"/>
            <a:ext cx="3763838" cy="1861239"/>
          </a:xfrm>
          <a:prstGeom prst="rect">
            <a:avLst/>
          </a:prstGeom>
        </p:spPr>
      </p:pic>
      <p:pic>
        <p:nvPicPr>
          <p:cNvPr id="1026" name="Picture 2" descr="Drapeau du Canada — Wikipédia">
            <a:extLst>
              <a:ext uri="{FF2B5EF4-FFF2-40B4-BE49-F238E27FC236}">
                <a16:creationId xmlns:a16="http://schemas.microsoft.com/office/drawing/2014/main" id="{69B3670C-B3C5-C63A-FFD3-C323D5864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616" y="4480763"/>
            <a:ext cx="3231069" cy="161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49069"/>
      </p:ext>
    </p:extLst>
  </p:cSld>
  <p:clrMapOvr>
    <a:masterClrMapping/>
  </p:clrMapOvr>
  <p:transition spd="slow">
    <p:push dir="u"/>
  </p:transition>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2824"/>
      </a:dk2>
      <a:lt2>
        <a:srgbClr val="E2E7E8"/>
      </a:lt2>
      <a:accent1>
        <a:srgbClr val="C35A4D"/>
      </a:accent1>
      <a:accent2>
        <a:srgbClr val="B1793B"/>
      </a:accent2>
      <a:accent3>
        <a:srgbClr val="ACA643"/>
      </a:accent3>
      <a:accent4>
        <a:srgbClr val="87B13B"/>
      </a:accent4>
      <a:accent5>
        <a:srgbClr val="60B547"/>
      </a:accent5>
      <a:accent6>
        <a:srgbClr val="3BB152"/>
      </a:accent6>
      <a:hlink>
        <a:srgbClr val="338F9B"/>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3910</Words>
  <Application>Microsoft Office PowerPoint</Application>
  <PresentationFormat>Grand écran</PresentationFormat>
  <Paragraphs>312</Paragraphs>
  <Slides>40</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Aptos</vt:lpstr>
      <vt:lpstr>Arial</vt:lpstr>
      <vt:lpstr>Calibri</vt:lpstr>
      <vt:lpstr>Calibri,Sans-Serif</vt:lpstr>
      <vt:lpstr>Neue Haas Grotesk Text Pro</vt:lpstr>
      <vt:lpstr>Roboto</vt:lpstr>
      <vt:lpstr>Times New Roman</vt:lpstr>
      <vt:lpstr>Wingdings</vt:lpstr>
      <vt:lpstr>AccentBoxVTI</vt:lpstr>
      <vt:lpstr>Restaurer la confiance envers les élus par l’intégrité publique : étude de certains obstacles juridiques dans un contexte de fédération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Mayer</dc:creator>
  <cp:lastModifiedBy>Geron Léna</cp:lastModifiedBy>
  <cp:revision>608</cp:revision>
  <dcterms:created xsi:type="dcterms:W3CDTF">2024-11-27T19:45:32Z</dcterms:created>
  <dcterms:modified xsi:type="dcterms:W3CDTF">2024-12-20T09:32:13Z</dcterms:modified>
</cp:coreProperties>
</file>